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34"/>
  </p:handoutMasterIdLst>
  <p:sldIdLst>
    <p:sldId id="399" r:id="rId3"/>
    <p:sldId id="414" r:id="rId5"/>
    <p:sldId id="1029" r:id="rId6"/>
    <p:sldId id="400" r:id="rId7"/>
    <p:sldId id="1038" r:id="rId8"/>
    <p:sldId id="673" r:id="rId9"/>
    <p:sldId id="882" r:id="rId10"/>
    <p:sldId id="1009" r:id="rId11"/>
    <p:sldId id="822" r:id="rId12"/>
    <p:sldId id="1014" r:id="rId13"/>
    <p:sldId id="1015" r:id="rId14"/>
    <p:sldId id="1039" r:id="rId15"/>
    <p:sldId id="990" r:id="rId16"/>
    <p:sldId id="1017" r:id="rId17"/>
    <p:sldId id="1019" r:id="rId18"/>
    <p:sldId id="1018" r:id="rId19"/>
    <p:sldId id="1020" r:id="rId20"/>
    <p:sldId id="1033" r:id="rId21"/>
    <p:sldId id="1021" r:id="rId22"/>
    <p:sldId id="1035" r:id="rId23"/>
    <p:sldId id="1022" r:id="rId24"/>
    <p:sldId id="1036" r:id="rId25"/>
    <p:sldId id="1030" r:id="rId26"/>
    <p:sldId id="1023" r:id="rId27"/>
    <p:sldId id="1024" r:id="rId28"/>
    <p:sldId id="1031" r:id="rId29"/>
    <p:sldId id="1032" r:id="rId30"/>
    <p:sldId id="1037" r:id="rId31"/>
    <p:sldId id="1025" r:id="rId32"/>
    <p:sldId id="1027" r:id="rId33"/>
  </p:sldIdLst>
  <p:sldSz cx="9144000" cy="5143500" type="screen16x9"/>
  <p:notesSz cx="6858000" cy="9144000"/>
  <p:embeddedFontLst>
    <p:embeddedFont>
      <p:font typeface="微软雅黑" panose="020B0503020204020204" pitchFamily="34" charset="-122"/>
      <p:regular r:id="rId38"/>
    </p:embeddedFont>
    <p:embeddedFont>
      <p:font typeface="Calibri" panose="020F0502020204030204"/>
      <p:regular r:id="rId39"/>
      <p:bold r:id="rId40"/>
      <p:italic r:id="rId41"/>
      <p:boldItalic r:id="rId42"/>
    </p:embeddedFont>
    <p:embeddedFont>
      <p:font typeface="微软雅黑 Light" panose="020B0502040204020203" pitchFamily="34" charset="-122"/>
      <p:regular r:id="rId43"/>
    </p:embeddedFont>
  </p:embeddedFontLst>
  <p:custDataLst>
    <p:tags r:id="rId44"/>
  </p:custDataLst>
  <p:defaultTextStyle>
    <a:defPPr>
      <a:defRPr lang="zh-CN"/>
    </a:defPPr>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5pPr>
    <a:lvl6pPr marL="2286000" lvl="5"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6pPr>
    <a:lvl7pPr marL="2743200" lvl="6"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7pPr>
    <a:lvl8pPr marL="3200400" lvl="7"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8pPr>
    <a:lvl9pPr marL="3657600" lvl="8"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1566" userDrawn="1">
          <p15:clr>
            <a:srgbClr val="A4A3A4"/>
          </p15:clr>
        </p15:guide>
        <p15:guide id="2"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D5"/>
    <a:srgbClr val="FFFFCC"/>
    <a:srgbClr val="00508A"/>
    <a:srgbClr val="EB6C15"/>
    <a:srgbClr val="D05F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21" autoAdjust="0"/>
    <p:restoredTop sz="94660"/>
  </p:normalViewPr>
  <p:slideViewPr>
    <p:cSldViewPr snapToGrid="0" showGuides="1">
      <p:cViewPr varScale="1">
        <p:scale>
          <a:sx n="118" d="100"/>
          <a:sy n="118" d="100"/>
        </p:scale>
        <p:origin x="346" y="82"/>
      </p:cViewPr>
      <p:guideLst>
        <p:guide orient="horz" pos="1566"/>
        <p:guide pos="2879"/>
      </p:guideLst>
    </p:cSldViewPr>
  </p:slideViewPr>
  <p:notesTextViewPr>
    <p:cViewPr>
      <p:scale>
        <a:sx n="1" d="1"/>
        <a:sy n="1" d="1"/>
      </p:scale>
      <p:origin x="0" y="0"/>
    </p:cViewPr>
  </p:notesTextViewPr>
  <p:sorterViewPr showFormatting="0">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gs" Target="tags/tag8.xml"/><Relationship Id="rId43" Type="http://schemas.openxmlformats.org/officeDocument/2006/relationships/font" Target="fonts/font6.fntdata"/><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685800" rtl="0" eaLnBrk="1" fontAlgn="base" latinLnBrk="0" hangingPunct="1">
              <a:lnSpc>
                <a:spcPct val="100000"/>
              </a:lnSpc>
              <a:spcBef>
                <a:spcPct val="3000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a:p>
            <a:pPr marL="342900" marR="0" lvl="1"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a:p>
            <a:pPr marL="685800" marR="0" lvl="2"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a:p>
            <a:pPr marL="1028700" marR="0" lvl="3"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a:p>
            <a:pPr marL="1371600" marR="0" lvl="4"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1E537610-B3E9-4438-B703-EE74B58B6B71}"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defTabSz="685800" rtl="0" fontAlgn="base">
      <a:spcBef>
        <a:spcPct val="30000"/>
      </a:spcBef>
      <a:spcAft>
        <a:spcPct val="0"/>
      </a:spcAft>
      <a:defRPr sz="900" kern="1200">
        <a:solidFill>
          <a:schemeClr val="tx1"/>
        </a:solidFill>
        <a:latin typeface="+mn-lt"/>
        <a:ea typeface="+mn-ea"/>
        <a:cs typeface="+mn-cs"/>
      </a:defRPr>
    </a:lvl1pPr>
    <a:lvl2pPr marL="342900" algn="l" defTabSz="685800" rtl="0" fontAlgn="base">
      <a:spcBef>
        <a:spcPct val="30000"/>
      </a:spcBef>
      <a:spcAft>
        <a:spcPct val="0"/>
      </a:spcAft>
      <a:defRPr sz="900" kern="1200">
        <a:solidFill>
          <a:schemeClr val="tx1"/>
        </a:solidFill>
        <a:latin typeface="+mn-lt"/>
        <a:ea typeface="+mn-ea"/>
        <a:cs typeface="+mn-cs"/>
      </a:defRPr>
    </a:lvl2pPr>
    <a:lvl3pPr marL="685800" algn="l" defTabSz="685800" rtl="0" fontAlgn="base">
      <a:spcBef>
        <a:spcPct val="30000"/>
      </a:spcBef>
      <a:spcAft>
        <a:spcPct val="0"/>
      </a:spcAft>
      <a:defRPr sz="900" kern="1200">
        <a:solidFill>
          <a:schemeClr val="tx1"/>
        </a:solidFill>
        <a:latin typeface="+mn-lt"/>
        <a:ea typeface="+mn-ea"/>
        <a:cs typeface="+mn-cs"/>
      </a:defRPr>
    </a:lvl3pPr>
    <a:lvl4pPr marL="1028700" algn="l" defTabSz="685800" rtl="0" fontAlgn="base">
      <a:spcBef>
        <a:spcPct val="30000"/>
      </a:spcBef>
      <a:spcAft>
        <a:spcPct val="0"/>
      </a:spcAft>
      <a:defRPr sz="900" kern="1200">
        <a:solidFill>
          <a:schemeClr val="tx1"/>
        </a:solidFill>
        <a:latin typeface="+mn-lt"/>
        <a:ea typeface="+mn-ea"/>
        <a:cs typeface="+mn-cs"/>
      </a:defRPr>
    </a:lvl4pPr>
    <a:lvl5pPr marL="1371600" algn="l" defTabSz="685800" rtl="0" fontAlgn="base">
      <a:spcBef>
        <a:spcPct val="3000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p:nvPr>
            <p:ph type="sldImg"/>
          </p:nvPr>
        </p:nvSpPr>
        <p:spPr>
          <a:ln>
            <a:solidFill>
              <a:srgbClr val="000000">
                <a:alpha val="100000"/>
              </a:srgbClr>
            </a:solidFill>
            <a:miter lim="800000"/>
          </a:ln>
        </p:spPr>
      </p:sp>
      <p:sp>
        <p:nvSpPr>
          <p:cNvPr id="26627"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p:nvPr>
            <p:ph type="sldImg"/>
          </p:nvPr>
        </p:nvSpPr>
        <p:spPr>
          <a:ln>
            <a:solidFill>
              <a:srgbClr val="000000">
                <a:alpha val="100000"/>
              </a:srgbClr>
            </a:solidFill>
            <a:miter lim="800000"/>
          </a:ln>
        </p:spPr>
      </p:sp>
      <p:sp>
        <p:nvSpPr>
          <p:cNvPr id="20483" name="备注占位符 2"/>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a:ea typeface="宋体" panose="02010600030101010101" pitchFamily="2" charset="-122"/>
              </a:rPr>
            </a:fld>
            <a:endParaRPr lang="zh-CN" altLang="en-US" sz="1200" dirty="0">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Title 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日期占位符 3"/>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2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920875" y="-1587"/>
            <a:ext cx="1412875"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8196"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p:nvPr/>
          </p:nvSpPr>
          <p:spPr bwMode="auto">
            <a:xfrm>
              <a:off x="1691372" y="1281702"/>
              <a:ext cx="184044" cy="33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a:ea typeface="宋体" panose="02010600030101010101" pitchFamily="2" charset="-122"/>
                </a:defRPr>
              </a:lvl1pPr>
              <a:lvl2pPr marL="742950" indent="-285750">
                <a:defRPr>
                  <a:solidFill>
                    <a:schemeClr val="tx1"/>
                  </a:solidFill>
                  <a:latin typeface="Calibri" panose="020F0502020204030204"/>
                  <a:ea typeface="宋体" panose="02010600030101010101" pitchFamily="2" charset="-122"/>
                </a:defRPr>
              </a:lvl2pPr>
              <a:lvl3pPr marL="1143000" indent="-228600">
                <a:defRPr>
                  <a:solidFill>
                    <a:schemeClr val="tx1"/>
                  </a:solidFill>
                  <a:latin typeface="Calibri" panose="020F0502020204030204"/>
                  <a:ea typeface="宋体" panose="02010600030101010101" pitchFamily="2" charset="-122"/>
                </a:defRPr>
              </a:lvl3pPr>
              <a:lvl4pPr marL="1600200" indent="-228600">
                <a:defRPr>
                  <a:solidFill>
                    <a:schemeClr val="tx1"/>
                  </a:solidFill>
                  <a:latin typeface="Calibri" panose="020F0502020204030204"/>
                  <a:ea typeface="宋体" panose="02010600030101010101" pitchFamily="2" charset="-122"/>
                </a:defRPr>
              </a:lvl4pPr>
              <a:lvl5pPr marL="2057400" indent="-228600">
                <a:defRPr>
                  <a:solidFill>
                    <a:schemeClr val="tx1"/>
                  </a:solidFill>
                  <a:latin typeface="Calibri" panose="020F0502020204030204"/>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rId2" action="ppaction://hlinksldjump"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选题背景及意义</a:t>
            </a:r>
            <a:endParaRPr kumimoji="0" lang="zh-CN" altLang="en-US" sz="1200" b="0" i="0" u="none" strike="noStrike" kern="1200" cap="none" spc="0" normalizeH="0" baseline="0" noProof="0" dirty="0">
              <a:ln>
                <a:noFill/>
              </a:ln>
              <a:solidFill>
                <a:schemeClr val="bg1"/>
              </a:solidFill>
              <a:effectLst/>
              <a:uLnTx/>
              <a:uFillTx/>
              <a:latin typeface="+mn-ea"/>
              <a:ea typeface="+mn-ea"/>
              <a:cs typeface="+mn-cs"/>
            </a:endParaRPr>
          </a:p>
        </p:txBody>
      </p:sp>
      <p:sp>
        <p:nvSpPr>
          <p:cNvPr id="13" name="TextBox 17">
            <a:hlinkClick r:id="" action="ppaction://hlinkshowjump?jump=nextslide" highlightClick="1"/>
            <a:hlinkHover r:id="rId2" action="ppaction://hlinksldjump"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p:txBody>
      </p:sp>
      <p:sp>
        <p:nvSpPr>
          <p:cNvPr id="14" name="TextBox 18">
            <a:hlinkClick r:id="" action="ppaction://noaction" highlightClick="1"/>
            <a:hlinkHover r:id="rId2" action="ppaction://hlinksldjump"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p:txBody>
      </p:sp>
      <p:sp>
        <p:nvSpPr>
          <p:cNvPr id="15" name="TextBox 19">
            <a:hlinkClick r:id="" action="ppaction://noaction" highlightClick="1"/>
            <a:hlinkHover r:id="rId2" action="ppaction://hlinksldjump"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p:txBody>
      </p:sp>
      <p:sp>
        <p:nvSpPr>
          <p:cNvPr id="16" name="TextBox 20">
            <a:hlinkClick r:id="" action="ppaction://noaction" highlightClick="1"/>
            <a:hlinkHover r:id="rId2" action="ppaction://hlinksldjump"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p:txBody>
      </p:sp>
      <p:cxnSp>
        <p:nvCxnSpPr>
          <p:cNvPr id="17" name="直接连接符 16"/>
          <p:cNvCxnSpPr/>
          <p:nvPr/>
        </p:nvCxnSpPr>
        <p:spPr>
          <a:xfrm>
            <a:off x="45974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19442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72477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8205" name="图片 19"/>
          <p:cNvPicPr>
            <a:picLocks noChangeAspect="1"/>
          </p:cNvPicPr>
          <p:nvPr userDrawn="1"/>
        </p:nvPicPr>
        <p:blipFill>
          <a:blip r:embed="rId3" cstate="screen"/>
          <a:stretch>
            <a:fillRect/>
          </a:stretch>
        </p:blipFill>
        <p:spPr>
          <a:xfrm>
            <a:off x="273050" y="57150"/>
            <a:ext cx="1243013" cy="420688"/>
          </a:xfrm>
          <a:prstGeom prst="rect">
            <a:avLst/>
          </a:prstGeom>
          <a:noFill/>
          <a:ln w="9525">
            <a:noFill/>
          </a:ln>
        </p:spPr>
      </p:pic>
      <p:sp>
        <p:nvSpPr>
          <p:cNvPr id="2" name="日期占位符 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3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3333750" y="-1587"/>
            <a:ext cx="1263650"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9220"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p:nvPr/>
          </p:nvSpPr>
          <p:spPr bwMode="auto">
            <a:xfrm>
              <a:off x="1691372" y="1281702"/>
              <a:ext cx="184044" cy="33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a:ea typeface="宋体" panose="02010600030101010101" pitchFamily="2" charset="-122"/>
                </a:defRPr>
              </a:lvl1pPr>
              <a:lvl2pPr marL="742950" indent="-285750">
                <a:defRPr>
                  <a:solidFill>
                    <a:schemeClr val="tx1"/>
                  </a:solidFill>
                  <a:latin typeface="Calibri" panose="020F0502020204030204"/>
                  <a:ea typeface="宋体" panose="02010600030101010101" pitchFamily="2" charset="-122"/>
                </a:defRPr>
              </a:lvl2pPr>
              <a:lvl3pPr marL="1143000" indent="-228600">
                <a:defRPr>
                  <a:solidFill>
                    <a:schemeClr val="tx1"/>
                  </a:solidFill>
                  <a:latin typeface="Calibri" panose="020F0502020204030204"/>
                  <a:ea typeface="宋体" panose="02010600030101010101" pitchFamily="2" charset="-122"/>
                </a:defRPr>
              </a:lvl3pPr>
              <a:lvl4pPr marL="1600200" indent="-228600">
                <a:defRPr>
                  <a:solidFill>
                    <a:schemeClr val="tx1"/>
                  </a:solidFill>
                  <a:latin typeface="Calibri" panose="020F0502020204030204"/>
                  <a:ea typeface="宋体" panose="02010600030101010101" pitchFamily="2" charset="-122"/>
                </a:defRPr>
              </a:lvl4pPr>
              <a:lvl5pPr marL="2057400" indent="-228600">
                <a:defRPr>
                  <a:solidFill>
                    <a:schemeClr val="tx1"/>
                  </a:solidFill>
                  <a:latin typeface="Calibri" panose="020F0502020204030204"/>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rId2" action="ppaction://hlinksldjump"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p:txBody>
      </p:sp>
      <p:sp>
        <p:nvSpPr>
          <p:cNvPr id="13" name="TextBox 17">
            <a:hlinkClick r:id="" action="ppaction://hlinkshowjump?jump=nextslide" highlightClick="1"/>
            <a:hlinkHover r:id="rId2" action="ppaction://hlinksldjump"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论文综述</a:t>
            </a:r>
            <a:endParaRPr kumimoji="0" lang="zh-CN" altLang="en-US" sz="1200" b="0" i="0" u="none" strike="noStrike" kern="1200" cap="none" spc="0" normalizeH="0" baseline="0" noProof="0" dirty="0">
              <a:ln>
                <a:noFill/>
              </a:ln>
              <a:solidFill>
                <a:schemeClr val="bg1"/>
              </a:solidFill>
              <a:effectLst/>
              <a:uLnTx/>
              <a:uFillTx/>
              <a:latin typeface="+mn-ea"/>
              <a:ea typeface="+mn-ea"/>
              <a:cs typeface="+mn-cs"/>
            </a:endParaRPr>
          </a:p>
        </p:txBody>
      </p:sp>
      <p:sp>
        <p:nvSpPr>
          <p:cNvPr id="14" name="TextBox 18">
            <a:hlinkClick r:id="" action="ppaction://noaction" highlightClick="1"/>
            <a:hlinkHover r:id="rId2" action="ppaction://hlinksldjump"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p:txBody>
      </p:sp>
      <p:sp>
        <p:nvSpPr>
          <p:cNvPr id="15" name="TextBox 19">
            <a:hlinkClick r:id="" action="ppaction://noaction" highlightClick="1"/>
            <a:hlinkHover r:id="rId2" action="ppaction://hlinksldjump"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p:txBody>
      </p:sp>
      <p:sp>
        <p:nvSpPr>
          <p:cNvPr id="16" name="TextBox 20">
            <a:hlinkClick r:id="" action="ppaction://noaction" highlightClick="1"/>
            <a:hlinkHover r:id="rId2" action="ppaction://hlinksldjump"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p:txBody>
      </p:sp>
      <p:cxnSp>
        <p:nvCxnSpPr>
          <p:cNvPr id="17" name="直接连接符 16"/>
          <p:cNvCxnSpPr/>
          <p:nvPr/>
        </p:nvCxnSpPr>
        <p:spPr>
          <a:xfrm>
            <a:off x="619442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72477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228" name="图片 18"/>
          <p:cNvPicPr>
            <a:picLocks noChangeAspect="1"/>
          </p:cNvPicPr>
          <p:nvPr userDrawn="1"/>
        </p:nvPicPr>
        <p:blipFill>
          <a:blip r:embed="rId3" cstate="screen"/>
          <a:stretch>
            <a:fillRect/>
          </a:stretch>
        </p:blipFill>
        <p:spPr>
          <a:xfrm>
            <a:off x="273050" y="57150"/>
            <a:ext cx="1243013" cy="420688"/>
          </a:xfrm>
          <a:prstGeom prst="rect">
            <a:avLst/>
          </a:prstGeom>
          <a:noFill/>
          <a:ln w="9525">
            <a:noFill/>
          </a:ln>
        </p:spPr>
      </p:pic>
      <p:cxnSp>
        <p:nvCxnSpPr>
          <p:cNvPr id="20" name="直接连接符 19"/>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4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4629150" y="6350"/>
            <a:ext cx="1573213"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10244"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p:nvPr/>
          </p:nvSpPr>
          <p:spPr bwMode="auto">
            <a:xfrm>
              <a:off x="1691372" y="1281702"/>
              <a:ext cx="184044" cy="33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a:ea typeface="宋体" panose="02010600030101010101" pitchFamily="2" charset="-122"/>
                </a:defRPr>
              </a:lvl1pPr>
              <a:lvl2pPr marL="742950" indent="-285750">
                <a:defRPr>
                  <a:solidFill>
                    <a:schemeClr val="tx1"/>
                  </a:solidFill>
                  <a:latin typeface="Calibri" panose="020F0502020204030204"/>
                  <a:ea typeface="宋体" panose="02010600030101010101" pitchFamily="2" charset="-122"/>
                </a:defRPr>
              </a:lvl2pPr>
              <a:lvl3pPr marL="1143000" indent="-228600">
                <a:defRPr>
                  <a:solidFill>
                    <a:schemeClr val="tx1"/>
                  </a:solidFill>
                  <a:latin typeface="Calibri" panose="020F0502020204030204"/>
                  <a:ea typeface="宋体" panose="02010600030101010101" pitchFamily="2" charset="-122"/>
                </a:defRPr>
              </a:lvl3pPr>
              <a:lvl4pPr marL="1600200" indent="-228600">
                <a:defRPr>
                  <a:solidFill>
                    <a:schemeClr val="tx1"/>
                  </a:solidFill>
                  <a:latin typeface="Calibri" panose="020F0502020204030204"/>
                  <a:ea typeface="宋体" panose="02010600030101010101" pitchFamily="2" charset="-122"/>
                </a:defRPr>
              </a:lvl4pPr>
              <a:lvl5pPr marL="2057400" indent="-228600">
                <a:defRPr>
                  <a:solidFill>
                    <a:schemeClr val="tx1"/>
                  </a:solidFill>
                  <a:latin typeface="Calibri" panose="020F0502020204030204"/>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rId2" action="ppaction://hlinksldjump"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p:txBody>
      </p:sp>
      <p:sp>
        <p:nvSpPr>
          <p:cNvPr id="13" name="TextBox 17">
            <a:hlinkClick r:id="" action="ppaction://hlinkshowjump?jump=nextslide" highlightClick="1"/>
            <a:hlinkHover r:id="rId2" action="ppaction://hlinksldjump"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p:txBody>
      </p:sp>
      <p:sp>
        <p:nvSpPr>
          <p:cNvPr id="14" name="TextBox 18">
            <a:hlinkClick r:id="" action="ppaction://noaction" highlightClick="1"/>
            <a:hlinkHover r:id="rId2" action="ppaction://hlinksldjump"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关键技术与难点</a:t>
            </a:r>
            <a:endParaRPr kumimoji="0" lang="zh-CN" altLang="en-US" sz="1200" b="0" i="0" u="none" strike="noStrike" kern="1200" cap="none" spc="0" normalizeH="0" baseline="0" noProof="0" dirty="0">
              <a:ln>
                <a:noFill/>
              </a:ln>
              <a:solidFill>
                <a:schemeClr val="bg1"/>
              </a:solidFill>
              <a:effectLst/>
              <a:uLnTx/>
              <a:uFillTx/>
              <a:latin typeface="+mn-ea"/>
              <a:ea typeface="+mn-ea"/>
              <a:cs typeface="+mn-cs"/>
            </a:endParaRPr>
          </a:p>
        </p:txBody>
      </p:sp>
      <p:sp>
        <p:nvSpPr>
          <p:cNvPr id="15" name="TextBox 19">
            <a:hlinkClick r:id="" action="ppaction://noaction" highlightClick="1"/>
            <a:hlinkHover r:id="rId2" action="ppaction://hlinksldjump"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p:txBody>
      </p:sp>
      <p:sp>
        <p:nvSpPr>
          <p:cNvPr id="16" name="TextBox 20">
            <a:hlinkClick r:id="" action="ppaction://noaction" highlightClick="1"/>
            <a:hlinkHover r:id="rId2" action="ppaction://hlinksldjump"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p:txBody>
      </p:sp>
      <p:cxnSp>
        <p:nvCxnSpPr>
          <p:cNvPr id="17" name="直接连接符 16"/>
          <p:cNvCxnSpPr/>
          <p:nvPr/>
        </p:nvCxnSpPr>
        <p:spPr>
          <a:xfrm>
            <a:off x="33401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72477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0252" name="图片 18"/>
          <p:cNvPicPr>
            <a:picLocks noChangeAspect="1"/>
          </p:cNvPicPr>
          <p:nvPr userDrawn="1"/>
        </p:nvPicPr>
        <p:blipFill>
          <a:blip r:embed="rId3" cstate="screen"/>
          <a:stretch>
            <a:fillRect/>
          </a:stretch>
        </p:blipFill>
        <p:spPr>
          <a:xfrm>
            <a:off x="273050" y="57150"/>
            <a:ext cx="1243013" cy="420688"/>
          </a:xfrm>
          <a:prstGeom prst="rect">
            <a:avLst/>
          </a:prstGeom>
          <a:noFill/>
          <a:ln w="9525">
            <a:noFill/>
          </a:ln>
        </p:spPr>
      </p:pic>
      <p:cxnSp>
        <p:nvCxnSpPr>
          <p:cNvPr id="20" name="直接连接符 19"/>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5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6194425" y="7938"/>
            <a:ext cx="1547813" cy="51911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11268"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p:nvPr/>
          </p:nvSpPr>
          <p:spPr bwMode="auto">
            <a:xfrm>
              <a:off x="1691372" y="1281702"/>
              <a:ext cx="184044" cy="33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a:ea typeface="宋体" panose="02010600030101010101" pitchFamily="2" charset="-122"/>
                </a:defRPr>
              </a:lvl1pPr>
              <a:lvl2pPr marL="742950" indent="-285750">
                <a:defRPr>
                  <a:solidFill>
                    <a:schemeClr val="tx1"/>
                  </a:solidFill>
                  <a:latin typeface="Calibri" panose="020F0502020204030204"/>
                  <a:ea typeface="宋体" panose="02010600030101010101" pitchFamily="2" charset="-122"/>
                </a:defRPr>
              </a:lvl2pPr>
              <a:lvl3pPr marL="1143000" indent="-228600">
                <a:defRPr>
                  <a:solidFill>
                    <a:schemeClr val="tx1"/>
                  </a:solidFill>
                  <a:latin typeface="Calibri" panose="020F0502020204030204"/>
                  <a:ea typeface="宋体" panose="02010600030101010101" pitchFamily="2" charset="-122"/>
                </a:defRPr>
              </a:lvl3pPr>
              <a:lvl4pPr marL="1600200" indent="-228600">
                <a:defRPr>
                  <a:solidFill>
                    <a:schemeClr val="tx1"/>
                  </a:solidFill>
                  <a:latin typeface="Calibri" panose="020F0502020204030204"/>
                  <a:ea typeface="宋体" panose="02010600030101010101" pitchFamily="2" charset="-122"/>
                </a:defRPr>
              </a:lvl4pPr>
              <a:lvl5pPr marL="2057400" indent="-228600">
                <a:defRPr>
                  <a:solidFill>
                    <a:schemeClr val="tx1"/>
                  </a:solidFill>
                  <a:latin typeface="Calibri" panose="020F0502020204030204"/>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rId2" action="ppaction://hlinksldjump"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p:txBody>
      </p:sp>
      <p:sp>
        <p:nvSpPr>
          <p:cNvPr id="13" name="TextBox 17">
            <a:hlinkClick r:id="" action="ppaction://hlinkshowjump?jump=nextslide" highlightClick="1"/>
            <a:hlinkHover r:id="rId2" action="ppaction://hlinksldjump"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p:txBody>
      </p:sp>
      <p:sp>
        <p:nvSpPr>
          <p:cNvPr id="14" name="TextBox 18">
            <a:hlinkClick r:id="" action="ppaction://noaction" highlightClick="1"/>
            <a:hlinkHover r:id="rId2" action="ppaction://hlinksldjump"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p:txBody>
      </p:sp>
      <p:sp>
        <p:nvSpPr>
          <p:cNvPr id="15" name="TextBox 19">
            <a:hlinkClick r:id="" action="ppaction://noaction" highlightClick="1"/>
            <a:hlinkHover r:id="rId2" action="ppaction://hlinksldjump"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研究成果与应用</a:t>
            </a:r>
            <a:endParaRPr kumimoji="0" lang="zh-CN" altLang="en-US" sz="1200" b="0" i="0" u="none" strike="noStrike" kern="1200" cap="none" spc="0" normalizeH="0" baseline="0" noProof="0" dirty="0">
              <a:ln>
                <a:noFill/>
              </a:ln>
              <a:solidFill>
                <a:schemeClr val="bg1"/>
              </a:solidFill>
              <a:effectLst/>
              <a:uLnTx/>
              <a:uFillTx/>
              <a:latin typeface="+mn-ea"/>
              <a:ea typeface="+mn-ea"/>
              <a:cs typeface="+mn-cs"/>
            </a:endParaRPr>
          </a:p>
        </p:txBody>
      </p:sp>
      <p:sp>
        <p:nvSpPr>
          <p:cNvPr id="16" name="TextBox 20">
            <a:hlinkClick r:id="" action="ppaction://noaction" highlightClick="1"/>
            <a:hlinkHover r:id="rId2" action="ppaction://hlinksldjump"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p:txBody>
      </p:sp>
      <p:cxnSp>
        <p:nvCxnSpPr>
          <p:cNvPr id="17" name="直接连接符 16"/>
          <p:cNvCxnSpPr/>
          <p:nvPr/>
        </p:nvCxnSpPr>
        <p:spPr>
          <a:xfrm>
            <a:off x="33401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1275" name="图片 17"/>
          <p:cNvPicPr>
            <a:picLocks noChangeAspect="1"/>
          </p:cNvPicPr>
          <p:nvPr userDrawn="1"/>
        </p:nvPicPr>
        <p:blipFill>
          <a:blip r:embed="rId3" cstate="screen"/>
          <a:stretch>
            <a:fillRect/>
          </a:stretch>
        </p:blipFill>
        <p:spPr>
          <a:xfrm>
            <a:off x="273050" y="57150"/>
            <a:ext cx="1243013" cy="420688"/>
          </a:xfrm>
          <a:prstGeom prst="rect">
            <a:avLst/>
          </a:prstGeom>
          <a:noFill/>
          <a:ln w="9525">
            <a:noFill/>
          </a:ln>
        </p:spPr>
      </p:pic>
      <p:cxnSp>
        <p:nvCxnSpPr>
          <p:cNvPr id="19" name="直接连接符 18"/>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602163"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7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7769225" y="-4762"/>
            <a:ext cx="1374775"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12292"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p:nvPr/>
          </p:nvSpPr>
          <p:spPr bwMode="auto">
            <a:xfrm>
              <a:off x="1691372" y="1281702"/>
              <a:ext cx="184044" cy="33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a:ea typeface="宋体" panose="02010600030101010101" pitchFamily="2" charset="-122"/>
                </a:defRPr>
              </a:lvl1pPr>
              <a:lvl2pPr marL="742950" indent="-285750">
                <a:defRPr>
                  <a:solidFill>
                    <a:schemeClr val="tx1"/>
                  </a:solidFill>
                  <a:latin typeface="Calibri" panose="020F0502020204030204"/>
                  <a:ea typeface="宋体" panose="02010600030101010101" pitchFamily="2" charset="-122"/>
                </a:defRPr>
              </a:lvl2pPr>
              <a:lvl3pPr marL="1143000" indent="-228600">
                <a:defRPr>
                  <a:solidFill>
                    <a:schemeClr val="tx1"/>
                  </a:solidFill>
                  <a:latin typeface="Calibri" panose="020F0502020204030204"/>
                  <a:ea typeface="宋体" panose="02010600030101010101" pitchFamily="2" charset="-122"/>
                </a:defRPr>
              </a:lvl3pPr>
              <a:lvl4pPr marL="1600200" indent="-228600">
                <a:defRPr>
                  <a:solidFill>
                    <a:schemeClr val="tx1"/>
                  </a:solidFill>
                  <a:latin typeface="Calibri" panose="020F0502020204030204"/>
                  <a:ea typeface="宋体" panose="02010600030101010101" pitchFamily="2" charset="-122"/>
                </a:defRPr>
              </a:lvl4pPr>
              <a:lvl5pPr marL="2057400" indent="-228600">
                <a:defRPr>
                  <a:solidFill>
                    <a:schemeClr val="tx1"/>
                  </a:solidFill>
                  <a:latin typeface="Calibri" panose="020F0502020204030204"/>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rId2" action="ppaction://hlinksldjump"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p:txBody>
      </p:sp>
      <p:sp>
        <p:nvSpPr>
          <p:cNvPr id="13" name="TextBox 17">
            <a:hlinkClick r:id="" action="ppaction://hlinkshowjump?jump=nextslide" highlightClick="1"/>
            <a:hlinkHover r:id="rId2" action="ppaction://hlinksldjump"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p:txBody>
      </p:sp>
      <p:sp>
        <p:nvSpPr>
          <p:cNvPr id="14" name="TextBox 18">
            <a:hlinkClick r:id="" action="ppaction://noaction" highlightClick="1"/>
            <a:hlinkHover r:id="rId2" action="ppaction://hlinksldjump"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p:txBody>
      </p:sp>
      <p:sp>
        <p:nvSpPr>
          <p:cNvPr id="15" name="TextBox 19">
            <a:hlinkClick r:id="" action="ppaction://noaction" highlightClick="1"/>
            <a:hlinkHover r:id="rId2" action="ppaction://hlinksldjump" highlightClick="1"/>
          </p:cNvPr>
          <p:cNvSpPr txBox="1"/>
          <p:nvPr/>
        </p:nvSpPr>
        <p:spPr>
          <a:xfrm>
            <a:off x="6205538" y="141288"/>
            <a:ext cx="15541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p:txBody>
      </p:sp>
      <p:sp>
        <p:nvSpPr>
          <p:cNvPr id="16" name="TextBox 20">
            <a:hlinkClick r:id="" action="ppaction://noaction" highlightClick="1"/>
            <a:hlinkHover r:id="rId2" action="ppaction://hlinksldjump" highlightClick="1"/>
          </p:cNvPr>
          <p:cNvSpPr txBox="1"/>
          <p:nvPr/>
        </p:nvSpPr>
        <p:spPr>
          <a:xfrm>
            <a:off x="7789863" y="149225"/>
            <a:ext cx="14033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论文总结</a:t>
            </a:r>
            <a:endParaRPr kumimoji="0" lang="zh-CN" altLang="en-US" sz="1200" b="0" i="0" u="none" strike="noStrike" kern="1200" cap="none" spc="0" normalizeH="0" baseline="0" noProof="0" dirty="0">
              <a:ln>
                <a:noFill/>
              </a:ln>
              <a:solidFill>
                <a:schemeClr val="bg1"/>
              </a:solidFill>
              <a:effectLst/>
              <a:uLnTx/>
              <a:uFillTx/>
              <a:latin typeface="+mn-ea"/>
              <a:ea typeface="+mn-ea"/>
              <a:cs typeface="+mn-cs"/>
            </a:endParaRPr>
          </a:p>
        </p:txBody>
      </p:sp>
      <p:cxnSp>
        <p:nvCxnSpPr>
          <p:cNvPr id="17" name="直接连接符 16"/>
          <p:cNvCxnSpPr/>
          <p:nvPr/>
        </p:nvCxnSpPr>
        <p:spPr>
          <a:xfrm>
            <a:off x="33401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2299" name="图片 17"/>
          <p:cNvPicPr>
            <a:picLocks noChangeAspect="1"/>
          </p:cNvPicPr>
          <p:nvPr userDrawn="1"/>
        </p:nvPicPr>
        <p:blipFill>
          <a:blip r:embed="rId3" cstate="screen"/>
          <a:stretch>
            <a:fillRect/>
          </a:stretch>
        </p:blipFill>
        <p:spPr>
          <a:xfrm>
            <a:off x="273050" y="57150"/>
            <a:ext cx="1243013" cy="420688"/>
          </a:xfrm>
          <a:prstGeom prst="rect">
            <a:avLst/>
          </a:prstGeom>
          <a:noFill/>
          <a:ln w="9525">
            <a:noFill/>
          </a:ln>
        </p:spPr>
      </p:pic>
      <p:cxnSp>
        <p:nvCxnSpPr>
          <p:cNvPr id="19" name="直接连接符 18"/>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602163"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176963"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p:nvPr>
            <p:ph type="title"/>
          </p:nvPr>
        </p:nvSpPr>
        <p:spPr/>
        <p:txBody>
          <a:bodyPr/>
          <a:lstStyle/>
          <a:p>
            <a:r>
              <a:rPr lang="zh-CN" altLang="en-US"/>
              <a:t>单击此处编辑母版标题样式</a:t>
            </a:r>
            <a:endParaRPr lang="en-US" dirty="0"/>
          </a:p>
        </p:txBody>
      </p:sp>
      <p:sp>
        <p:nvSpPr>
          <p:cNvPr id="3" name="Vertical Text Placeholder 2"/>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日期占位符 3"/>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日期占位符 3"/>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
        <p:nvSpPr>
          <p:cNvPr id="2" name="日期占位符 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Title 1"/>
          <p:cNvSpPr/>
          <p:nvPr>
            <p:ph type="title"/>
          </p:nvPr>
        </p:nvSpPr>
        <p:spPr/>
        <p:txBody>
          <a:bodyPr/>
          <a:lstStyle/>
          <a:p>
            <a:r>
              <a:rPr lang="zh-CN" altLang="en-US"/>
              <a:t>单击此处编辑母版标题样式</a:t>
            </a:r>
            <a:endParaRPr lang="en-US" dirty="0"/>
          </a:p>
        </p:txBody>
      </p:sp>
      <p:sp>
        <p:nvSpPr>
          <p:cNvPr id="3" name="Content Placeholder 2"/>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日期占位符 3"/>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8_标题和内容">
    <p:spTree>
      <p:nvGrpSpPr>
        <p:cNvPr id="1" name=""/>
        <p:cNvGrpSpPr/>
        <p:nvPr/>
      </p:nvGrpSpPr>
      <p:grpSpPr>
        <a:xfrm>
          <a:off x="0" y="0"/>
          <a:ext cx="0" cy="0"/>
          <a:chOff x="0" y="0"/>
          <a:chExt cx="0" cy="0"/>
        </a:xfrm>
      </p:grpSpPr>
      <p:sp>
        <p:nvSpPr>
          <p:cNvPr id="2" name="Title 1"/>
          <p:cNvSpPr/>
          <p:nvPr>
            <p:ph type="title"/>
          </p:nvPr>
        </p:nvSpPr>
        <p:spPr/>
        <p:txBody>
          <a:bodyPr/>
          <a:lstStyle/>
          <a:p>
            <a:r>
              <a:rPr lang="zh-CN" altLang="en-US"/>
              <a:t>单击此处编辑母版标题样式</a:t>
            </a:r>
            <a:endParaRPr lang="en-US" dirty="0"/>
          </a:p>
        </p:txBody>
      </p:sp>
      <p:sp>
        <p:nvSpPr>
          <p:cNvPr id="3" name="Content Placeholder 2"/>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日期占位符 3"/>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矩形 7"/>
          <p:cNvSpPr/>
          <p:nvPr userDrawn="1"/>
        </p:nvSpPr>
        <p:spPr>
          <a:xfrm>
            <a:off x="7197886" y="4779255"/>
            <a:ext cx="775136" cy="246221"/>
          </a:xfrm>
          <a:prstGeom prst="rect">
            <a:avLst/>
          </a:prstGeom>
        </p:spPr>
        <p:txBody>
          <a:bodyPr wrap="square">
            <a:spAutoFit/>
          </a:bodyPr>
          <a:lstStyle/>
          <a:p>
            <a:pPr defTabSz="914400"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transition spd="slow" advClick="0" advTm="3000">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两栏内容">
    <p:spTree>
      <p:nvGrpSpPr>
        <p:cNvPr id="1" name=""/>
        <p:cNvGrpSpPr/>
        <p:nvPr/>
      </p:nvGrpSpPr>
      <p:grpSpPr>
        <a:xfrm>
          <a:off x="0" y="0"/>
          <a:ext cx="0" cy="0"/>
          <a:chOff x="0" y="0"/>
          <a:chExt cx="0" cy="0"/>
        </a:xfrm>
      </p:grpSpPr>
      <p:sp>
        <p:nvSpPr>
          <p:cNvPr id="2" name="日期占位符 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比较">
    <p:spTree>
      <p:nvGrpSpPr>
        <p:cNvPr id="1" name=""/>
        <p:cNvGrpSpPr/>
        <p:nvPr/>
      </p:nvGrpSpPr>
      <p:grpSpPr>
        <a:xfrm>
          <a:off x="0" y="0"/>
          <a:ext cx="0" cy="0"/>
          <a:chOff x="0" y="0"/>
          <a:chExt cx="0" cy="0"/>
        </a:xfrm>
      </p:grpSpPr>
      <p:sp>
        <p:nvSpPr>
          <p:cNvPr id="2" name="日期占位符 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7" name="矩形 6"/>
          <p:cNvSpPr/>
          <p:nvPr/>
        </p:nvSpPr>
        <p:spPr>
          <a:xfrm>
            <a:off x="0"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Light" panose="020B0502040204020203" pitchFamily="34" charset="-122"/>
              <a:ea typeface="+mn-ea"/>
              <a:cs typeface="+mn-cs"/>
            </a:endParaRPr>
          </a:p>
        </p:txBody>
      </p:sp>
      <p:sp>
        <p:nvSpPr>
          <p:cNvPr id="8" name="矩形 7"/>
          <p:cNvSpPr/>
          <p:nvPr/>
        </p:nvSpPr>
        <p:spPr>
          <a:xfrm>
            <a:off x="63500"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Light" panose="020B0502040204020203" pitchFamily="34" charset="-122"/>
              <a:ea typeface="+mn-ea"/>
              <a:cs typeface="+mn-cs"/>
            </a:endParaRPr>
          </a:p>
        </p:txBody>
      </p:sp>
      <p:sp>
        <p:nvSpPr>
          <p:cNvPr id="9" name="矩形 8"/>
          <p:cNvSpPr/>
          <p:nvPr/>
        </p:nvSpPr>
        <p:spPr>
          <a:xfrm>
            <a:off x="188913"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Light" panose="020B0502040204020203" pitchFamily="34" charset="-122"/>
              <a:ea typeface="+mn-ea"/>
              <a:cs typeface="+mn-cs"/>
            </a:endParaRPr>
          </a:p>
        </p:txBody>
      </p:sp>
      <p:sp>
        <p:nvSpPr>
          <p:cNvPr id="10" name="矩形 9"/>
          <p:cNvSpPr/>
          <p:nvPr/>
        </p:nvSpPr>
        <p:spPr>
          <a:xfrm>
            <a:off x="125413"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Light" panose="020B0502040204020203" pitchFamily="34" charset="-122"/>
              <a:ea typeface="+mn-ea"/>
              <a:cs typeface="+mn-cs"/>
            </a:endParaRPr>
          </a:p>
        </p:txBody>
      </p:sp>
      <p:sp>
        <p:nvSpPr>
          <p:cNvPr id="11" name="圆角矩形 10"/>
          <p:cNvSpPr/>
          <p:nvPr/>
        </p:nvSpPr>
        <p:spPr>
          <a:xfrm>
            <a:off x="188913" y="190500"/>
            <a:ext cx="2706688" cy="457200"/>
          </a:xfrm>
          <a:prstGeom prst="roundRect">
            <a:avLst>
              <a:gd name="adj" fmla="val 5000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微软雅黑 Light" panose="020B0502040204020203" pitchFamily="34" charset="-122"/>
                <a:ea typeface="+mn-ea"/>
                <a:cs typeface="+mn-cs"/>
              </a:rPr>
              <a:t>目录</a:t>
            </a:r>
            <a:endParaRPr kumimoji="0" lang="zh-CN" altLang="en-US" sz="3200" b="1" i="0" u="none" strike="noStrike" kern="1200" cap="none" spc="0" normalizeH="0" baseline="0" noProof="0" dirty="0">
              <a:ln>
                <a:noFill/>
              </a:ln>
              <a:solidFill>
                <a:schemeClr val="tx1"/>
              </a:solidFill>
              <a:effectLst/>
              <a:uLnTx/>
              <a:uFillTx/>
              <a:latin typeface="微软雅黑 Light" panose="020B0502040204020203" pitchFamily="34" charset="-122"/>
              <a:ea typeface="+mn-ea"/>
              <a:cs typeface="+mn-cs"/>
            </a:endParaRPr>
          </a:p>
        </p:txBody>
      </p:sp>
      <p:sp>
        <p:nvSpPr>
          <p:cNvPr id="2" name="日期占位符 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3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2" presetClass="entr" presetSubtype="8" fill="hold" grpId="0" nodeType="withEffect">
                                  <p:stCondLst>
                                    <p:cond delay="8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7" name="矩形 6"/>
          <p:cNvSpPr/>
          <p:nvPr/>
        </p:nvSpPr>
        <p:spPr>
          <a:xfrm>
            <a:off x="0"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Light" panose="020B0502040204020203" pitchFamily="34" charset="-122"/>
              <a:ea typeface="+mn-ea"/>
              <a:cs typeface="+mn-cs"/>
            </a:endParaRPr>
          </a:p>
        </p:txBody>
      </p:sp>
      <p:sp>
        <p:nvSpPr>
          <p:cNvPr id="8" name="矩形 7"/>
          <p:cNvSpPr/>
          <p:nvPr/>
        </p:nvSpPr>
        <p:spPr>
          <a:xfrm>
            <a:off x="63500"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Light" panose="020B0502040204020203" pitchFamily="34" charset="-122"/>
              <a:ea typeface="+mn-ea"/>
              <a:cs typeface="+mn-cs"/>
            </a:endParaRPr>
          </a:p>
        </p:txBody>
      </p:sp>
      <p:sp>
        <p:nvSpPr>
          <p:cNvPr id="9" name="矩形 8"/>
          <p:cNvSpPr/>
          <p:nvPr/>
        </p:nvSpPr>
        <p:spPr>
          <a:xfrm>
            <a:off x="188913"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Light" panose="020B0502040204020203" pitchFamily="34" charset="-122"/>
              <a:ea typeface="+mn-ea"/>
              <a:cs typeface="+mn-cs"/>
            </a:endParaRPr>
          </a:p>
        </p:txBody>
      </p:sp>
      <p:sp>
        <p:nvSpPr>
          <p:cNvPr id="10" name="矩形 9"/>
          <p:cNvSpPr/>
          <p:nvPr/>
        </p:nvSpPr>
        <p:spPr>
          <a:xfrm>
            <a:off x="125413"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Light" panose="020B0502040204020203" pitchFamily="34" charset="-122"/>
              <a:ea typeface="+mn-ea"/>
              <a:cs typeface="+mn-cs"/>
            </a:endParaRPr>
          </a:p>
        </p:txBody>
      </p:sp>
      <p:sp>
        <p:nvSpPr>
          <p:cNvPr id="11" name="圆角矩形 10"/>
          <p:cNvSpPr/>
          <p:nvPr/>
        </p:nvSpPr>
        <p:spPr>
          <a:xfrm>
            <a:off x="188913" y="190500"/>
            <a:ext cx="3073400" cy="457200"/>
          </a:xfrm>
          <a:prstGeom prst="roundRect">
            <a:avLst>
              <a:gd name="adj" fmla="val 5000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mn-ea"/>
                <a:cs typeface="+mn-cs"/>
              </a:rPr>
              <a:t>点击此处添加标题</a:t>
            </a:r>
            <a:endParaRPr kumimoji="0" lang="zh-CN" altLang="en-US" sz="2400" b="1" i="0" u="none" strike="noStrike" kern="1200" cap="none" spc="0" normalizeH="0" baseline="0" noProof="0" dirty="0">
              <a:ln>
                <a:noFill/>
              </a:ln>
              <a:solidFill>
                <a:schemeClr val="tx1"/>
              </a:solidFill>
              <a:effectLst/>
              <a:uLnTx/>
              <a:uFillTx/>
              <a:latin typeface="微软雅黑 Light" panose="020B0502040204020203" pitchFamily="34" charset="-122"/>
              <a:ea typeface="+mn-ea"/>
              <a:cs typeface="+mn-cs"/>
            </a:endParaRPr>
          </a:p>
        </p:txBody>
      </p:sp>
      <p:sp>
        <p:nvSpPr>
          <p:cNvPr id="2" name="日期占位符 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3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2" presetClass="entr" presetSubtype="8" fill="hold" grpId="0" nodeType="withEffect">
                                  <p:stCondLst>
                                    <p:cond delay="8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内容与标题">
    <p:spTree>
      <p:nvGrpSpPr>
        <p:cNvPr id="1" name=""/>
        <p:cNvGrpSpPr/>
        <p:nvPr/>
      </p:nvGrpSpPr>
      <p:grpSpPr>
        <a:xfrm>
          <a:off x="0" y="0"/>
          <a:ext cx="0" cy="0"/>
          <a:chOff x="0" y="0"/>
          <a:chExt cx="0" cy="0"/>
        </a:xfrm>
      </p:grpSpPr>
      <p:sp>
        <p:nvSpPr>
          <p:cNvPr id="2" name="日期占位符 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6_标题和内容">
    <p:spTree>
      <p:nvGrpSpPr>
        <p:cNvPr id="1" name=""/>
        <p:cNvGrpSpPr/>
        <p:nvPr/>
      </p:nvGrpSpPr>
      <p:grpSpPr>
        <a:xfrm>
          <a:off x="0" y="0"/>
          <a:ext cx="0" cy="0"/>
          <a:chOff x="0" y="0"/>
          <a:chExt cx="0" cy="0"/>
        </a:xfrm>
      </p:grpSpPr>
      <p:sp>
        <p:nvSpPr>
          <p:cNvPr id="7" name="矩形 6"/>
          <p:cNvSpPr/>
          <p:nvPr/>
        </p:nvSpPr>
        <p:spPr>
          <a:xfrm>
            <a:off x="0" y="0"/>
            <a:ext cx="9144000" cy="6000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grpSp>
        <p:nvGrpSpPr>
          <p:cNvPr id="7171" name="组合 7"/>
          <p:cNvGrpSpPr/>
          <p:nvPr userDrawn="1"/>
        </p:nvGrpSpPr>
        <p:grpSpPr>
          <a:xfrm>
            <a:off x="1370013" y="106363"/>
            <a:ext cx="1330325" cy="474662"/>
            <a:chOff x="1399441" y="1145221"/>
            <a:chExt cx="1329556" cy="474509"/>
          </a:xfrm>
        </p:grpSpPr>
        <p:sp>
          <p:nvSpPr>
            <p:cNvPr id="9" name="圆角矩形 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0" name="TextBox 15"/>
            <p:cNvSpPr txBox="1"/>
            <p:nvPr/>
          </p:nvSpPr>
          <p:spPr bwMode="auto">
            <a:xfrm>
              <a:off x="1691372" y="1281702"/>
              <a:ext cx="184044" cy="33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a:ea typeface="宋体" panose="02010600030101010101" pitchFamily="2" charset="-122"/>
                </a:defRPr>
              </a:lvl1pPr>
              <a:lvl2pPr marL="742950" indent="-285750">
                <a:defRPr>
                  <a:solidFill>
                    <a:schemeClr val="tx1"/>
                  </a:solidFill>
                  <a:latin typeface="Calibri" panose="020F0502020204030204"/>
                  <a:ea typeface="宋体" panose="02010600030101010101" pitchFamily="2" charset="-122"/>
                </a:defRPr>
              </a:lvl2pPr>
              <a:lvl3pPr marL="1143000" indent="-228600">
                <a:defRPr>
                  <a:solidFill>
                    <a:schemeClr val="tx1"/>
                  </a:solidFill>
                  <a:latin typeface="Calibri" panose="020F0502020204030204"/>
                  <a:ea typeface="宋体" panose="02010600030101010101" pitchFamily="2" charset="-122"/>
                </a:defRPr>
              </a:lvl3pPr>
              <a:lvl4pPr marL="1600200" indent="-228600">
                <a:defRPr>
                  <a:solidFill>
                    <a:schemeClr val="tx1"/>
                  </a:solidFill>
                  <a:latin typeface="Calibri" panose="020F0502020204030204"/>
                  <a:ea typeface="宋体" panose="02010600030101010101" pitchFamily="2" charset="-122"/>
                </a:defRPr>
              </a:lvl4pPr>
              <a:lvl5pPr marL="2057400" indent="-228600">
                <a:defRPr>
                  <a:solidFill>
                    <a:schemeClr val="tx1"/>
                  </a:solidFill>
                  <a:latin typeface="Calibri" panose="020F0502020204030204"/>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pic>
        <p:nvPicPr>
          <p:cNvPr id="7172" name="图片 10"/>
          <p:cNvPicPr>
            <a:picLocks noChangeAspect="1"/>
          </p:cNvPicPr>
          <p:nvPr userDrawn="1"/>
        </p:nvPicPr>
        <p:blipFill>
          <a:blip r:embed="rId2" cstate="screen">
            <a:biLevel thresh="50000"/>
            <a:grayscl/>
          </a:blip>
          <a:stretch>
            <a:fillRect/>
          </a:stretch>
        </p:blipFill>
        <p:spPr>
          <a:xfrm>
            <a:off x="150813" y="3175"/>
            <a:ext cx="1447800" cy="612775"/>
          </a:xfrm>
          <a:prstGeom prst="rect">
            <a:avLst/>
          </a:prstGeom>
          <a:noFill/>
          <a:ln w="9525">
            <a:noFill/>
          </a:ln>
        </p:spPr>
      </p:pic>
      <p:sp>
        <p:nvSpPr>
          <p:cNvPr id="2" name="日期占位符 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p:nvPr>
            <p:ph type="title"/>
          </p:nvPr>
        </p:nvSpPr>
        <p:spPr>
          <a:xfrm>
            <a:off x="628650" y="274638"/>
            <a:ext cx="7886700" cy="993775"/>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Text Placeholder 2"/>
          <p:cNvSpPr/>
          <p:nvPr>
            <p:ph type="body" idx="1"/>
          </p:nvPr>
        </p:nvSpPr>
        <p:spPr>
          <a:xfrm>
            <a:off x="628650" y="1370013"/>
            <a:ext cx="7886700" cy="3262312"/>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x-none" dirty="0"/>
          </a:p>
        </p:txBody>
      </p:sp>
      <p:sp>
        <p:nvSpPr>
          <p:cNvPr id="4" name="Date Placeholder 3"/>
          <p:cNvSpPr/>
          <p:nvPr>
            <p:ph type="dt" sz="half" idx="2"/>
          </p:nvPr>
        </p:nvSpPr>
        <p:spPr>
          <a:xfrm>
            <a:off x="628650" y="4767263"/>
            <a:ext cx="2057400" cy="274638"/>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chemeClr val="tx1">
                    <a:tint val="75000"/>
                  </a:schemeClr>
                </a:solidFill>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p:nvPr>
            <p:ph type="ftr" sz="quarter" idx="3"/>
          </p:nvPr>
        </p:nvSpPr>
        <p:spPr>
          <a:xfrm>
            <a:off x="3028950" y="4767263"/>
            <a:ext cx="3086100" cy="274638"/>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p:nvPr>
            <p:ph type="sldNum" sz="quarter" idx="4"/>
          </p:nvPr>
        </p:nvSpPr>
        <p:spPr>
          <a:xfrm>
            <a:off x="6457950" y="4767263"/>
            <a:ext cx="2057400" cy="274638"/>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advClick="0" advTm="3000">
    <p:blinds dir="vert"/>
  </p:transition>
  <p:hf sldNum="0"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2pPr>
      <a:lvl3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3pPr>
      <a:lvl4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4pPr>
      <a:lvl5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5pPr>
      <a:lvl6pPr marL="4572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6pPr>
      <a:lvl7pPr marL="9144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7pPr>
      <a:lvl8pPr marL="13716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8pPr>
      <a:lvl9pPr marL="18288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oleObject" Target="../embeddings/oleObject1.bin"/><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5.xml"/><Relationship Id="rId2" Type="http://schemas.openxmlformats.org/officeDocument/2006/relationships/image" Target="../media/image17.png"/><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椭圆 12"/>
          <p:cNvSpPr/>
          <p:nvPr/>
        </p:nvSpPr>
        <p:spPr>
          <a:xfrm rot="4500000">
            <a:off x="3289951" y="3858827"/>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 name="椭圆 3"/>
          <p:cNvSpPr/>
          <p:nvPr/>
        </p:nvSpPr>
        <p:spPr>
          <a:xfrm rot="1800000">
            <a:off x="6695036" y="2153963"/>
            <a:ext cx="5713384" cy="492533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20" name="椭圆 19"/>
          <p:cNvSpPr/>
          <p:nvPr/>
        </p:nvSpPr>
        <p:spPr>
          <a:xfrm rot="4500000">
            <a:off x="-758410" y="-1863366"/>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pic>
        <p:nvPicPr>
          <p:cNvPr id="2" name="图片 13" descr="校徽2"/>
          <p:cNvPicPr>
            <a:picLocks noChangeAspect="1" noChangeArrowheads="1"/>
          </p:cNvPicPr>
          <p:nvPr/>
        </p:nvPicPr>
        <p:blipFill>
          <a:blip r:embed="rId1" cstate="print"/>
          <a:srcRect/>
          <a:stretch>
            <a:fillRect/>
          </a:stretch>
        </p:blipFill>
        <p:spPr>
          <a:xfrm>
            <a:off x="5846128" y="356235"/>
            <a:ext cx="1133475" cy="791210"/>
          </a:xfrm>
          <a:prstGeom prst="rect">
            <a:avLst/>
          </a:prstGeom>
          <a:noFill/>
          <a:ln w="9525">
            <a:noFill/>
            <a:miter lim="800000"/>
            <a:headEnd/>
            <a:tailEnd/>
          </a:ln>
        </p:spPr>
      </p:pic>
      <p:graphicFrame>
        <p:nvGraphicFramePr>
          <p:cNvPr id="1073742850" name="对象 1073742849"/>
          <p:cNvGraphicFramePr>
            <a:graphicFrameLocks noChangeAspect="1"/>
          </p:cNvGraphicFramePr>
          <p:nvPr/>
        </p:nvGraphicFramePr>
        <p:xfrm>
          <a:off x="6979920" y="469900"/>
          <a:ext cx="1996440" cy="585470"/>
        </p:xfrm>
        <a:graphic>
          <a:graphicData uri="http://schemas.openxmlformats.org/presentationml/2006/ole">
            <mc:AlternateContent xmlns:mc="http://schemas.openxmlformats.org/markup-compatibility/2006">
              <mc:Choice xmlns:v="urn:schemas-microsoft-com:vml" Requires="v">
                <p:oleObj spid="_x0000_s3076" name="" r:id="rId2" imgW="1600200" imgH="469900" progId="Word.Picture.8">
                  <p:embed/>
                </p:oleObj>
              </mc:Choice>
              <mc:Fallback>
                <p:oleObj name="" r:id="rId2" imgW="1600200" imgH="469900" progId="Word.Picture.8">
                  <p:embed/>
                  <p:pic>
                    <p:nvPicPr>
                      <p:cNvPr id="0" name="图片 3075"/>
                      <p:cNvPicPr/>
                      <p:nvPr/>
                    </p:nvPicPr>
                    <p:blipFill>
                      <a:blip r:embed="rId3"/>
                      <a:stretch>
                        <a:fillRect/>
                      </a:stretch>
                    </p:blipFill>
                    <p:spPr>
                      <a:xfrm>
                        <a:off x="6979920" y="469900"/>
                        <a:ext cx="1996440" cy="585470"/>
                      </a:xfrm>
                      <a:prstGeom prst="rect">
                        <a:avLst/>
                      </a:prstGeom>
                      <a:noFill/>
                      <a:ln w="38100">
                        <a:noFill/>
                        <a:miter/>
                      </a:ln>
                    </p:spPr>
                  </p:pic>
                </p:oleObj>
              </mc:Fallback>
            </mc:AlternateContent>
          </a:graphicData>
        </a:graphic>
      </p:graphicFrame>
      <p:sp>
        <p:nvSpPr>
          <p:cNvPr id="7" name="文本框 6"/>
          <p:cNvSpPr txBox="1"/>
          <p:nvPr/>
        </p:nvSpPr>
        <p:spPr>
          <a:xfrm>
            <a:off x="1374775" y="2049780"/>
            <a:ext cx="6211570" cy="521970"/>
          </a:xfrm>
          <a:prstGeom prst="rect">
            <a:avLst/>
          </a:prstGeom>
          <a:noFill/>
        </p:spPr>
        <p:txBody>
          <a:bodyPr wrap="square" rtlCol="0">
            <a:spAutoFit/>
          </a:bodyPr>
          <a:p>
            <a:r>
              <a:rPr lang="zh-CN" altLang="en-US" sz="2800" b="1"/>
              <a:t>大语言模型微调与提示学习方法综述</a:t>
            </a:r>
            <a:endParaRPr lang="zh-CN" altLang="en-US" sz="2800" b="1"/>
          </a:p>
        </p:txBody>
      </p:sp>
      <p:sp>
        <p:nvSpPr>
          <p:cNvPr id="3" name="文本框 2"/>
          <p:cNvSpPr txBox="1"/>
          <p:nvPr/>
        </p:nvSpPr>
        <p:spPr>
          <a:xfrm>
            <a:off x="7068185" y="3859530"/>
            <a:ext cx="2006600" cy="368300"/>
          </a:xfrm>
          <a:prstGeom prst="rect">
            <a:avLst/>
          </a:prstGeom>
          <a:noFill/>
        </p:spPr>
        <p:txBody>
          <a:bodyPr wrap="square" rtlCol="0">
            <a:spAutoFit/>
          </a:bodyPr>
          <a:p>
            <a:r>
              <a:rPr lang="en-US" altLang="zh-CN" sz="1800"/>
              <a:t>2025.6.27</a:t>
            </a:r>
            <a:endParaRPr lang="en-US" altLang="zh-CN" sz="1800"/>
          </a:p>
        </p:txBody>
      </p:sp>
    </p:spTree>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4695825" cy="859534"/>
            <a:chOff x="-498530" y="1243"/>
            <a:chExt cx="4695825" cy="859534"/>
          </a:xfrm>
        </p:grpSpPr>
        <p:sp>
          <p:nvSpPr>
            <p:cNvPr id="40" name="文本框 39"/>
            <p:cNvSpPr txBox="1"/>
            <p:nvPr/>
          </p:nvSpPr>
          <p:spPr>
            <a:xfrm>
              <a:off x="498420" y="106018"/>
              <a:ext cx="3698875"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en-US" altLang="zh-CN"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Prefix-Tuning </a:t>
              </a: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方法</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13" name="文本框 12"/>
          <p:cNvSpPr txBox="1"/>
          <p:nvPr/>
        </p:nvSpPr>
        <p:spPr>
          <a:xfrm>
            <a:off x="498475" y="932815"/>
            <a:ext cx="3654425" cy="2861310"/>
          </a:xfrm>
          <a:prstGeom prst="rect">
            <a:avLst/>
          </a:prstGeom>
          <a:noFill/>
        </p:spPr>
        <p:txBody>
          <a:bodyPr wrap="square" rtlCol="0">
            <a:spAutoFit/>
          </a:bodyPr>
          <a:p>
            <a:pPr algn="ctr">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前缀调节微调：Prefix-Tuning</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ctr">
              <a:buFont typeface="Arial" panose="020B0604020202020204" pitchFamily="34" charset="0"/>
            </a:pP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做法：为每层Transformer注意力添加可训练的Key/Value前缀，引导注意力焦点</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 不改变原输入序列，仅通过“结构注入”影响注意力结果</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 优势： - 参数更新极少，仅需少量KV向量参数  </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适合文本生成、对话等任务</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pic>
        <p:nvPicPr>
          <p:cNvPr id="2" name="图片 1"/>
          <p:cNvPicPr>
            <a:picLocks noChangeAspect="1"/>
          </p:cNvPicPr>
          <p:nvPr/>
        </p:nvPicPr>
        <p:blipFill>
          <a:blip r:embed="rId1"/>
          <a:stretch>
            <a:fillRect/>
          </a:stretch>
        </p:blipFill>
        <p:spPr>
          <a:xfrm>
            <a:off x="4558665" y="861060"/>
            <a:ext cx="3710940" cy="2849880"/>
          </a:xfrm>
          <a:prstGeom prst="rect">
            <a:avLst/>
          </a:prstGeom>
        </p:spPr>
      </p:pic>
    </p:spTree>
  </p:cSld>
  <p:clrMapOvr>
    <a:masterClrMapping/>
  </p:clrMapOvr>
  <p:transition spd="slow">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5306695" cy="859534"/>
            <a:chOff x="-498530" y="1243"/>
            <a:chExt cx="5306695" cy="859534"/>
          </a:xfrm>
        </p:grpSpPr>
        <p:sp>
          <p:nvSpPr>
            <p:cNvPr id="40" name="文本框 39"/>
            <p:cNvSpPr txBox="1"/>
            <p:nvPr/>
          </p:nvSpPr>
          <p:spPr>
            <a:xfrm>
              <a:off x="498420" y="106018"/>
              <a:ext cx="4309745"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提示学习的基本原理与三要素</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13" name="文本框 12"/>
          <p:cNvSpPr txBox="1"/>
          <p:nvPr/>
        </p:nvSpPr>
        <p:spPr>
          <a:xfrm>
            <a:off x="0" y="861060"/>
            <a:ext cx="4956175" cy="4283075"/>
          </a:xfrm>
          <a:prstGeom prst="rect">
            <a:avLst/>
          </a:prstGeom>
          <a:noFill/>
        </p:spPr>
        <p:txBody>
          <a:bodyPr wrap="square" rtlCol="0">
            <a:noAutofit/>
          </a:bodyPr>
          <a:p>
            <a:pPr>
              <a:buFont typeface="Arial" panose="020B0604020202020204" pitchFamily="34" charset="0"/>
            </a:pPr>
            <a:r>
              <a:rPr lang="zh-CN" altLang="en-US" sz="1600" b="1">
                <a:latin typeface="微软雅黑 Light" panose="020B0502040204020203" pitchFamily="34" charset="-122"/>
                <a:ea typeface="微软雅黑 Light" panose="020B0502040204020203" pitchFamily="34" charset="-122"/>
                <a:cs typeface="微软雅黑 Light" panose="020B0502040204020203" pitchFamily="34" charset="-122"/>
              </a:rPr>
              <a:t>三要素</a:t>
            </a:r>
            <a:r>
              <a:rPr lang="en-US" altLang="zh-CN" sz="1600" b="1">
                <a:latin typeface="微软雅黑 Light" panose="020B0502040204020203" pitchFamily="34" charset="-122"/>
                <a:ea typeface="微软雅黑 Light" panose="020B0502040204020203" pitchFamily="34" charset="-122"/>
                <a:cs typeface="微软雅黑 Light" panose="020B0502040204020203" pitchFamily="34" charset="-122"/>
              </a:rPr>
              <a:t> + </a:t>
            </a:r>
            <a:r>
              <a:rPr lang="zh-CN" altLang="en-US" sz="1600" b="1">
                <a:latin typeface="微软雅黑 Light" panose="020B0502040204020203" pitchFamily="34" charset="-122"/>
                <a:ea typeface="微软雅黑 Light" panose="020B0502040204020203" pitchFamily="34" charset="-122"/>
                <a:cs typeface="微软雅黑 Light" panose="020B0502040204020203" pitchFamily="34" charset="-122"/>
              </a:rPr>
              <a:t>基本流程</a:t>
            </a:r>
            <a:endParaRPr lang="zh-CN" altLang="en-US" sz="1600" b="1">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342900" indent="-342900">
              <a:buFont typeface="Arial" panose="020B0604020202020204" pitchFamily="34" charset="0"/>
              <a:buChar char="•"/>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基本流程：</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Pre-train </a:t>
            </a:r>
            <a:r>
              <a:rPr lang="en-US" altLang="en-US"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Prompt Add </a:t>
            </a:r>
            <a:r>
              <a:rPr lang="en-US" altLang="en-US"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Predict</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342900" indent="-342900">
              <a:buFont typeface="Arial" panose="020B0604020202020204" pitchFamily="34" charset="0"/>
              <a:buChar char="•"/>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三大组成</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主要用于分类任务的离散</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Prompt Learning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框架）</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lvl="1">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1. </a:t>
            </a:r>
            <a:r>
              <a:rPr lang="en-US" altLang="zh-CN" sz="1600" b="1">
                <a:latin typeface="微软雅黑 Light" panose="020B0502040204020203" pitchFamily="34" charset="-122"/>
                <a:ea typeface="微软雅黑 Light" panose="020B0502040204020203" pitchFamily="34" charset="-122"/>
                <a:cs typeface="微软雅黑 Light" panose="020B0502040204020203" pitchFamily="34" charset="-122"/>
              </a:rPr>
              <a:t>Prompt Template</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（模板）</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lvl="1">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将任务转换为填空</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指令语句</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lvl="1">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例：</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这部电影很</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[MASK]</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lvl="1">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2. </a:t>
            </a:r>
            <a:r>
              <a:rPr lang="en-US" altLang="zh-CN" sz="1600" b="1">
                <a:latin typeface="微软雅黑 Light" panose="020B0502040204020203" pitchFamily="34" charset="-122"/>
                <a:ea typeface="微软雅黑 Light" panose="020B0502040204020203" pitchFamily="34" charset="-122"/>
                <a:cs typeface="微软雅黑 Light" panose="020B0502040204020203" pitchFamily="34" charset="-122"/>
                <a:sym typeface="+mn-ea"/>
              </a:rPr>
              <a:t>Verbalizer</a:t>
            </a:r>
            <a:r>
              <a:rPr lang="zh-CN" altLang="en-US" sz="1600" b="1">
                <a:latin typeface="微软雅黑 Light" panose="020B0502040204020203" pitchFamily="34" charset="-122"/>
                <a:ea typeface="微软雅黑 Light" panose="020B0502040204020203" pitchFamily="34" charset="-122"/>
                <a:cs typeface="微软雅黑 Light" panose="020B0502040204020203" pitchFamily="34" charset="-122"/>
              </a:rPr>
              <a:t>答案搜索</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将语言输出词映射到类别</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lvl="1">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例：</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great </a:t>
            </a:r>
            <a:r>
              <a:rPr lang="en-US" altLang="en-US"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positive</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。大语言模型可能输出很多自然语言</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token</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，我们要提前规定：</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lvl="1">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great </a:t>
            </a:r>
            <a:r>
              <a:rPr lang="en-US" altLang="en-US"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代表</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“positive”</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lvl="1">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terrible </a:t>
            </a:r>
            <a:r>
              <a:rPr lang="en-US" altLang="en-US"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代表</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“negative”</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lvl="1">
              <a:buFont typeface="Arial" panose="020B0604020202020204" pitchFamily="34" charset="0"/>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这就是</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Verbalizer</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：把语言</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token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映射到类别标签</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pic>
        <p:nvPicPr>
          <p:cNvPr id="2" name="图片 1"/>
          <p:cNvPicPr>
            <a:picLocks noChangeAspect="1"/>
          </p:cNvPicPr>
          <p:nvPr/>
        </p:nvPicPr>
        <p:blipFill>
          <a:blip r:embed="rId1"/>
          <a:stretch>
            <a:fillRect/>
          </a:stretch>
        </p:blipFill>
        <p:spPr>
          <a:xfrm>
            <a:off x="5091430" y="377825"/>
            <a:ext cx="2369820" cy="1765935"/>
          </a:xfrm>
          <a:prstGeom prst="rect">
            <a:avLst/>
          </a:prstGeom>
        </p:spPr>
      </p:pic>
      <p:sp>
        <p:nvSpPr>
          <p:cNvPr id="4" name="文本框 3"/>
          <p:cNvSpPr txBox="1"/>
          <p:nvPr/>
        </p:nvSpPr>
        <p:spPr>
          <a:xfrm>
            <a:off x="5397500" y="2421255"/>
            <a:ext cx="3600450" cy="2506980"/>
          </a:xfrm>
          <a:prstGeom prst="rect">
            <a:avLst/>
          </a:prstGeom>
          <a:noFill/>
        </p:spPr>
        <p:txBody>
          <a:bodyPr wrap="square" rtlCol="0">
            <a:spAutoFit/>
          </a:bodyPr>
          <a:p>
            <a:pPr algn="l">
              <a:buClrTx/>
              <a:buSzTx/>
              <a:buFont typeface="Arial" panose="020B0604020202020204" pitchFamily="34" charset="0"/>
              <a:buNone/>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3. </a:t>
            </a:r>
            <a:r>
              <a:rPr lang="en-US" altLang="zh-CN" sz="1600" b="1">
                <a:latin typeface="微软雅黑 Light" panose="020B0502040204020203" pitchFamily="34" charset="-122"/>
                <a:ea typeface="微软雅黑 Light" panose="020B0502040204020203" pitchFamily="34" charset="-122"/>
                <a:cs typeface="微软雅黑 Light" panose="020B0502040204020203" pitchFamily="34" charset="-122"/>
                <a:sym typeface="+mn-ea"/>
              </a:rPr>
              <a:t>Answer Mapping</a:t>
            </a:r>
            <a:r>
              <a:rPr lang="zh-CN" altLang="en-US" sz="1600" b="1">
                <a:latin typeface="微软雅黑 Light" panose="020B0502040204020203" pitchFamily="34" charset="-122"/>
                <a:ea typeface="微软雅黑 Light" panose="020B0502040204020203" pitchFamily="34" charset="-122"/>
                <a:cs typeface="微软雅黑 Light" panose="020B0502040204020203" pitchFamily="34" charset="-122"/>
                <a:sym typeface="+mn-ea"/>
              </a:rPr>
              <a:t>答案映射</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:大规模语言模型预测出的结果有可能不会完全对应到下游任务的标签,因此提示学习需要设计答案映射这一步.将输出</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token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转换为任务答案</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lgn="l">
              <a:buClrTx/>
              <a:buSzTx/>
              <a:buFont typeface="Arial" panose="020B0604020202020204" pitchFamily="34" charset="0"/>
              <a:buNone/>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例：</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模型输出了</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great</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，你就要映射为</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positive</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lgn="l">
              <a:buClrTx/>
              <a:buSzTx/>
              <a:buFont typeface="Arial" panose="020B0604020202020204" pitchFamily="34" charset="0"/>
              <a:buNone/>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有时候可能输出的是</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good</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，你也认为它属于正面</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endParaRPr lang="zh-CN" altLang="en-US"/>
          </a:p>
        </p:txBody>
      </p:sp>
    </p:spTree>
  </p:cSld>
  <p:clrMapOvr>
    <a:masterClrMapping/>
  </p:clrMapOvr>
  <p:transition spd="slow">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5306695" cy="859534"/>
            <a:chOff x="-498530" y="1243"/>
            <a:chExt cx="5306695" cy="859534"/>
          </a:xfrm>
        </p:grpSpPr>
        <p:sp>
          <p:nvSpPr>
            <p:cNvPr id="40" name="文本框 39"/>
            <p:cNvSpPr txBox="1"/>
            <p:nvPr/>
          </p:nvSpPr>
          <p:spPr>
            <a:xfrm>
              <a:off x="498420" y="106018"/>
              <a:ext cx="4309745"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提示学习的基本原理与三要素</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13" name="文本框 12"/>
          <p:cNvSpPr txBox="1"/>
          <p:nvPr/>
        </p:nvSpPr>
        <p:spPr>
          <a:xfrm>
            <a:off x="186055" y="566420"/>
            <a:ext cx="8949055" cy="4283075"/>
          </a:xfrm>
          <a:prstGeom prst="rect">
            <a:avLst/>
          </a:prstGeom>
          <a:noFill/>
        </p:spPr>
        <p:txBody>
          <a:bodyPr wrap="square" rtlCol="0">
            <a:noAutofit/>
          </a:bodyPr>
          <a:p>
            <a:pPr>
              <a:buFont typeface="Arial" panose="020B0604020202020204" pitchFamily="34" charset="0"/>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举例说明三要素：</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任务：</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输入句子：</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I love this movie.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分类目标：</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positive / negative</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en-US" altLang="en-US"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Step 1</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Prompt Template</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"I love this movie. Overall, it was a [MASK] movie."</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en-US" altLang="en-US"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Step 2</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Verbalizer</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我们定义：</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verbalizer = {</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"positive": ["great", "good", "fantastic"],</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"negative": ["bad", "terrible", "boring"]}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作用是告诉模型：</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如果你输出</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great</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，我认为你是在表达</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positive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情感</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用于训练阶段</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en-US" altLang="en-US"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Step 3</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：模型输出（例如）</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模型预测：</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[MASK] = amazing</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amazing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并不在</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verbalizer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定义的词表里</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en-US" altLang="en-US"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Step 4</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Answer Mapping</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这时候，写一个</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语义相似度函数</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，比如：</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amazing ≈ great </a:t>
            </a:r>
            <a:r>
              <a:rPr lang="en-US" altLang="en-US"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属于</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positive</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这一步就是</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Answer Mapping</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：它做了一个</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后处理判断</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，告诉我们：这个输出虽然超出了</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verbalizer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定义，但我们仍可以对它做合理解释</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Sld>
  <p:clrMapOvr>
    <a:masterClrMapping/>
  </p:clrMapOvr>
  <p:transition spd="slow">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8115935" cy="859534"/>
            <a:chOff x="-498530" y="1243"/>
            <a:chExt cx="8115935" cy="859534"/>
          </a:xfrm>
        </p:grpSpPr>
        <p:sp>
          <p:nvSpPr>
            <p:cNvPr id="40" name="文本框 39"/>
            <p:cNvSpPr txBox="1"/>
            <p:nvPr/>
          </p:nvSpPr>
          <p:spPr>
            <a:xfrm>
              <a:off x="498420" y="106018"/>
              <a:ext cx="7118985"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en-US" altLang="zh-CN"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Prompt </a:t>
              </a: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方法演化路径：从离散模板到多模态控制</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graphicFrame>
        <p:nvGraphicFramePr>
          <p:cNvPr id="2" name="表格 1"/>
          <p:cNvGraphicFramePr/>
          <p:nvPr>
            <p:custDataLst>
              <p:tags r:id="rId1"/>
            </p:custDataLst>
          </p:nvPr>
        </p:nvGraphicFramePr>
        <p:xfrm>
          <a:off x="352425" y="746125"/>
          <a:ext cx="6015990" cy="3873500"/>
        </p:xfrm>
        <a:graphic>
          <a:graphicData uri="http://schemas.openxmlformats.org/drawingml/2006/table">
            <a:tbl>
              <a:tblPr firstRow="1" bandRow="1">
                <a:tableStyleId>{5C22544A-7EE6-4342-B048-85BDC9FD1C3A}</a:tableStyleId>
              </a:tblPr>
              <a:tblGrid>
                <a:gridCol w="1187450"/>
                <a:gridCol w="1807210"/>
                <a:gridCol w="3021330"/>
              </a:tblGrid>
              <a:tr h="387350">
                <a:tc>
                  <a:txBody>
                    <a:bodyPr/>
                    <a:p>
                      <a:pPr algn="ctr"/>
                      <a:r>
                        <a:rPr lang="zh-CN" altLang="en-US" sz="1100">
                          <a:solidFill>
                            <a:schemeClr val="tx1"/>
                          </a:solidFill>
                        </a:rPr>
                        <a:t>年份</a:t>
                      </a:r>
                      <a:endParaRPr lang="zh-CN" altLang="en-US" sz="1100">
                        <a:solidFill>
                          <a:schemeClr val="tx1"/>
                        </a:solidFill>
                      </a:endParaRPr>
                    </a:p>
                  </a:txBody>
                  <a:tcPr marL="0" marR="0" marT="0" marB="0" anchor="ctr" anchorCtr="0"/>
                </a:tc>
                <a:tc>
                  <a:txBody>
                    <a:bodyPr/>
                    <a:p>
                      <a:pPr algn="ctr"/>
                      <a:r>
                        <a:rPr lang="zh-CN" altLang="en-US" sz="1100">
                          <a:solidFill>
                            <a:schemeClr val="tx1"/>
                          </a:solidFill>
                        </a:rPr>
                        <a:t>方法 </a:t>
                      </a:r>
                      <a:r>
                        <a:rPr lang="en-US" altLang="zh-CN" sz="1100">
                          <a:solidFill>
                            <a:schemeClr val="tx1"/>
                          </a:solidFill>
                        </a:rPr>
                        <a:t>/ </a:t>
                      </a:r>
                      <a:r>
                        <a:rPr lang="zh-CN" altLang="en-US" sz="1100">
                          <a:solidFill>
                            <a:schemeClr val="tx1"/>
                          </a:solidFill>
                        </a:rPr>
                        <a:t>代表工作</a:t>
                      </a:r>
                      <a:endParaRPr lang="zh-CN" altLang="en-US" sz="1100">
                        <a:solidFill>
                          <a:schemeClr val="tx1"/>
                        </a:solidFill>
                      </a:endParaRPr>
                    </a:p>
                  </a:txBody>
                  <a:tcPr marL="0" marR="0" marT="0" marB="0" anchor="ctr" anchorCtr="0"/>
                </a:tc>
                <a:tc>
                  <a:txBody>
                    <a:bodyPr/>
                    <a:p>
                      <a:pPr algn="ctr"/>
                      <a:r>
                        <a:rPr lang="zh-CN" altLang="en-US" sz="1100">
                          <a:solidFill>
                            <a:schemeClr val="tx1"/>
                          </a:solidFill>
                        </a:rPr>
                        <a:t>核心创新与突破</a:t>
                      </a:r>
                      <a:endParaRPr lang="zh-CN" altLang="en-US" sz="1100">
                        <a:solidFill>
                          <a:schemeClr val="tx1"/>
                        </a:solidFill>
                      </a:endParaRPr>
                    </a:p>
                  </a:txBody>
                  <a:tcPr marL="0" marR="0" marT="0" marB="0" anchor="ctr" anchorCtr="0"/>
                </a:tc>
              </a:tr>
              <a:tr h="387350">
                <a:tc>
                  <a:txBody>
                    <a:bodyPr/>
                    <a:p>
                      <a:pPr algn="ctr"/>
                      <a:r>
                        <a:rPr lang="en-US" altLang="zh-CN" sz="1100"/>
                        <a:t>2020</a:t>
                      </a:r>
                      <a:endParaRPr lang="en-US" altLang="zh-CN" sz="1100"/>
                    </a:p>
                  </a:txBody>
                  <a:tcPr marL="0" marR="0" marT="0" marB="0" anchor="ctr" anchorCtr="0"/>
                </a:tc>
                <a:tc>
                  <a:txBody>
                    <a:bodyPr/>
                    <a:p>
                      <a:r>
                        <a:rPr lang="en-US" altLang="zh-CN" sz="1100"/>
                        <a:t>PET</a:t>
                      </a:r>
                      <a:r>
                        <a:rPr lang="en-US" altLang="zh-CN" sz="1100"/>
                        <a:t> (Schick et al.)</a:t>
                      </a:r>
                      <a:endParaRPr lang="en-US" altLang="zh-CN" sz="1100"/>
                    </a:p>
                  </a:txBody>
                  <a:tcPr marL="0" marR="0" marT="0" marB="0" anchor="ctr" anchorCtr="0"/>
                </a:tc>
                <a:tc>
                  <a:txBody>
                    <a:bodyPr/>
                    <a:p>
                      <a:r>
                        <a:rPr lang="zh-CN" altLang="en-US" sz="1100"/>
                        <a:t>离散模板 </a:t>
                      </a:r>
                      <a:r>
                        <a:rPr lang="en-US" altLang="zh-CN" sz="1100"/>
                        <a:t>+ </a:t>
                      </a:r>
                      <a:r>
                        <a:rPr lang="zh-CN" altLang="en-US" sz="1100"/>
                        <a:t>少样本集成，首次验证 </a:t>
                      </a:r>
                      <a:r>
                        <a:rPr lang="en-US" altLang="zh-CN" sz="1100"/>
                        <a:t>prompt </a:t>
                      </a:r>
                      <a:r>
                        <a:rPr lang="zh-CN" altLang="en-US" sz="1100"/>
                        <a:t>框架有效性</a:t>
                      </a:r>
                      <a:endParaRPr lang="zh-CN" altLang="en-US" sz="1100"/>
                    </a:p>
                  </a:txBody>
                  <a:tcPr marL="0" marR="0" marT="0" marB="0" anchor="ctr" anchorCtr="0"/>
                </a:tc>
              </a:tr>
              <a:tr h="387350">
                <a:tc>
                  <a:txBody>
                    <a:bodyPr/>
                    <a:p>
                      <a:pPr algn="ctr"/>
                      <a:r>
                        <a:rPr lang="en-US" altLang="zh-CN" sz="1100"/>
                        <a:t>2021</a:t>
                      </a:r>
                      <a:endParaRPr lang="en-US" altLang="zh-CN" sz="1100"/>
                    </a:p>
                  </a:txBody>
                  <a:tcPr marL="0" marR="0" marT="0" marB="0" anchor="ctr" anchorCtr="0"/>
                </a:tc>
                <a:tc>
                  <a:txBody>
                    <a:bodyPr/>
                    <a:p>
                      <a:r>
                        <a:rPr lang="en-US" altLang="zh-CN" sz="1100"/>
                        <a:t>Prompt-Tuning</a:t>
                      </a:r>
                      <a:r>
                        <a:rPr lang="en-US" altLang="zh-CN" sz="1100"/>
                        <a:t> (Lester et al.)</a:t>
                      </a:r>
                      <a:endParaRPr lang="en-US" altLang="zh-CN" sz="1100"/>
                    </a:p>
                  </a:txBody>
                  <a:tcPr marL="0" marR="0" marT="0" marB="0" anchor="ctr" anchorCtr="0"/>
                </a:tc>
                <a:tc>
                  <a:txBody>
                    <a:bodyPr/>
                    <a:p>
                      <a:r>
                        <a:rPr lang="zh-CN" altLang="en-US" sz="1100"/>
                        <a:t>可学习软提示，支持冻结 </a:t>
                      </a:r>
                      <a:r>
                        <a:rPr lang="en-US" altLang="zh-CN" sz="1100"/>
                        <a:t>GPT-3 </a:t>
                      </a:r>
                      <a:r>
                        <a:rPr lang="zh-CN" altLang="en-US" sz="1100"/>
                        <a:t>主体</a:t>
                      </a:r>
                      <a:endParaRPr lang="zh-CN" altLang="en-US" sz="1100"/>
                    </a:p>
                  </a:txBody>
                  <a:tcPr marL="0" marR="0" marT="0" marB="0" anchor="ctr" anchorCtr="0"/>
                </a:tc>
              </a:tr>
              <a:tr h="387350">
                <a:tc>
                  <a:txBody>
                    <a:bodyPr/>
                    <a:p>
                      <a:pPr algn="ctr"/>
                      <a:r>
                        <a:rPr lang="en-US" altLang="zh-CN" sz="1100"/>
                        <a:t>2021</a:t>
                      </a:r>
                      <a:endParaRPr lang="en-US" altLang="zh-CN" sz="1100"/>
                    </a:p>
                  </a:txBody>
                  <a:tcPr marL="0" marR="0" marT="0" marB="0" anchor="ctr" anchorCtr="0"/>
                </a:tc>
                <a:tc>
                  <a:txBody>
                    <a:bodyPr/>
                    <a:p>
                      <a:r>
                        <a:rPr lang="en-US" altLang="zh-CN" sz="1100"/>
                        <a:t>P-Tuning v1/v2</a:t>
                      </a:r>
                      <a:r>
                        <a:rPr lang="en-US" altLang="zh-CN" sz="1100"/>
                        <a:t> (Tsinghua)</a:t>
                      </a:r>
                      <a:endParaRPr lang="en-US" altLang="zh-CN" sz="1100"/>
                    </a:p>
                  </a:txBody>
                  <a:tcPr marL="0" marR="0" marT="0" marB="0" anchor="ctr" anchorCtr="0"/>
                </a:tc>
                <a:tc>
                  <a:txBody>
                    <a:bodyPr/>
                    <a:p>
                      <a:r>
                        <a:rPr lang="en-US" altLang="zh-CN" sz="1100"/>
                        <a:t>LSTM </a:t>
                      </a:r>
                      <a:r>
                        <a:rPr lang="zh-CN" altLang="en-US" sz="1100"/>
                        <a:t>生成 </a:t>
                      </a:r>
                      <a:r>
                        <a:rPr lang="en-US" altLang="zh-CN" sz="1100"/>
                        <a:t>embedding</a:t>
                      </a:r>
                      <a:r>
                        <a:rPr lang="zh-CN" altLang="en-US" sz="1100"/>
                        <a:t>；</a:t>
                      </a:r>
                      <a:r>
                        <a:rPr lang="en-US" altLang="zh-CN" sz="1100"/>
                        <a:t>v2</a:t>
                      </a:r>
                      <a:r>
                        <a:rPr lang="zh-CN" altLang="en-US" sz="1100"/>
                        <a:t>支持插入中间层，性能接近微调</a:t>
                      </a:r>
                      <a:endParaRPr lang="zh-CN" altLang="en-US" sz="1100"/>
                    </a:p>
                  </a:txBody>
                  <a:tcPr marL="0" marR="0" marT="0" marB="0" anchor="ctr" anchorCtr="0"/>
                </a:tc>
              </a:tr>
              <a:tr h="387350">
                <a:tc>
                  <a:txBody>
                    <a:bodyPr/>
                    <a:p>
                      <a:pPr algn="ctr"/>
                      <a:r>
                        <a:rPr lang="en-US" altLang="zh-CN" sz="1100"/>
                        <a:t>2022</a:t>
                      </a:r>
                      <a:endParaRPr lang="en-US" altLang="zh-CN" sz="1100"/>
                    </a:p>
                  </a:txBody>
                  <a:tcPr marL="0" marR="0" marT="0" marB="0" anchor="ctr" anchorCtr="0"/>
                </a:tc>
                <a:tc>
                  <a:txBody>
                    <a:bodyPr/>
                    <a:p>
                      <a:r>
                        <a:rPr lang="en-US" altLang="zh-CN" sz="1100"/>
                        <a:t>Chain-of-Thought (CoT)</a:t>
                      </a:r>
                      <a:endParaRPr lang="en-US" altLang="zh-CN" sz="1100"/>
                    </a:p>
                  </a:txBody>
                  <a:tcPr marL="0" marR="0" marT="0" marB="0" anchor="ctr" anchorCtr="0"/>
                </a:tc>
                <a:tc>
                  <a:txBody>
                    <a:bodyPr/>
                    <a:p>
                      <a:r>
                        <a:rPr lang="zh-CN" altLang="en-US" sz="1100"/>
                        <a:t>显式引导模型多步推理，中间逻辑步骤显著提升推理性能</a:t>
                      </a:r>
                      <a:endParaRPr lang="zh-CN" altLang="en-US" sz="1100"/>
                    </a:p>
                  </a:txBody>
                  <a:tcPr marL="0" marR="0" marT="0" marB="0" anchor="ctr" anchorCtr="0"/>
                </a:tc>
              </a:tr>
              <a:tr h="387350">
                <a:tc>
                  <a:txBody>
                    <a:bodyPr/>
                    <a:p>
                      <a:pPr algn="ctr"/>
                      <a:r>
                        <a:rPr lang="en-US" altLang="zh-CN" sz="1100"/>
                        <a:t>2023</a:t>
                      </a:r>
                      <a:endParaRPr lang="en-US" altLang="zh-CN" sz="1100"/>
                    </a:p>
                  </a:txBody>
                  <a:tcPr marL="0" marR="0" marT="0" marB="0" anchor="ctr" anchorCtr="0"/>
                </a:tc>
                <a:tc>
                  <a:txBody>
                    <a:bodyPr/>
                    <a:p>
                      <a:r>
                        <a:rPr lang="en-US" altLang="zh-CN" sz="1100"/>
                        <a:t>Self-Consistency CoT</a:t>
                      </a:r>
                      <a:r>
                        <a:rPr lang="en-US" altLang="zh-CN" sz="1100"/>
                        <a:t> / </a:t>
                      </a:r>
                      <a:r>
                        <a:rPr lang="en-US" altLang="zh-CN" sz="1100"/>
                        <a:t>Least-to-Most Prompting</a:t>
                      </a:r>
                      <a:endParaRPr lang="en-US" altLang="zh-CN" sz="1100"/>
                    </a:p>
                  </a:txBody>
                  <a:tcPr marL="0" marR="0" marT="0" marB="0" anchor="ctr" anchorCtr="0"/>
                </a:tc>
                <a:tc>
                  <a:txBody>
                    <a:bodyPr/>
                    <a:p>
                      <a:r>
                        <a:rPr lang="zh-CN" altLang="en-US" sz="1100"/>
                        <a:t>多条推理路径投票集成 </a:t>
                      </a:r>
                      <a:r>
                        <a:rPr lang="en-US" altLang="zh-CN" sz="1100"/>
                        <a:t>/ </a:t>
                      </a:r>
                      <a:r>
                        <a:rPr lang="zh-CN" altLang="en-US" sz="1100"/>
                        <a:t>任务分解式推理</a:t>
                      </a:r>
                      <a:endParaRPr lang="zh-CN" altLang="en-US" sz="1100"/>
                    </a:p>
                  </a:txBody>
                  <a:tcPr marL="0" marR="0" marT="0" marB="0" anchor="ctr" anchorCtr="0"/>
                </a:tc>
              </a:tr>
              <a:tr h="387350">
                <a:tc>
                  <a:txBody>
                    <a:bodyPr/>
                    <a:p>
                      <a:pPr algn="ctr"/>
                      <a:r>
                        <a:rPr lang="en-US" altLang="zh-CN" sz="1100"/>
                        <a:t>2023</a:t>
                      </a:r>
                      <a:endParaRPr lang="en-US" altLang="zh-CN" sz="1100"/>
                    </a:p>
                  </a:txBody>
                  <a:tcPr marL="0" marR="0" marT="0" marB="0" anchor="ctr" anchorCtr="0"/>
                </a:tc>
                <a:tc>
                  <a:txBody>
                    <a:bodyPr/>
                    <a:p>
                      <a:r>
                        <a:rPr lang="en-US" altLang="zh-CN" sz="1100"/>
                        <a:t>VPT / CoOp / MaPLe</a:t>
                      </a:r>
                      <a:endParaRPr lang="en-US" altLang="zh-CN" sz="1100"/>
                    </a:p>
                  </a:txBody>
                  <a:tcPr marL="0" marR="0" marT="0" marB="0" anchor="ctr" anchorCtr="0"/>
                </a:tc>
                <a:tc>
                  <a:txBody>
                    <a:bodyPr/>
                    <a:p>
                      <a:r>
                        <a:rPr lang="zh-CN" altLang="en-US" sz="1100"/>
                        <a:t>图像模态提示：向视觉 </a:t>
                      </a:r>
                      <a:r>
                        <a:rPr lang="en-US" altLang="zh-CN" sz="1100"/>
                        <a:t>Transformer </a:t>
                      </a:r>
                      <a:r>
                        <a:rPr lang="zh-CN" altLang="en-US" sz="1100"/>
                        <a:t>引入 </a:t>
                      </a:r>
                      <a:r>
                        <a:rPr lang="en-US" altLang="zh-CN" sz="1100"/>
                        <a:t>soft prompt </a:t>
                      </a:r>
                      <a:r>
                        <a:rPr lang="zh-CN" altLang="en-US" sz="1100"/>
                        <a:t>向量</a:t>
                      </a:r>
                      <a:endParaRPr lang="zh-CN" altLang="en-US" sz="1100"/>
                    </a:p>
                  </a:txBody>
                  <a:tcPr marL="0" marR="0" marT="0" marB="0" anchor="ctr" anchorCtr="0"/>
                </a:tc>
              </a:tr>
              <a:tr h="387350">
                <a:tc>
                  <a:txBody>
                    <a:bodyPr/>
                    <a:p>
                      <a:pPr algn="ctr"/>
                      <a:r>
                        <a:rPr lang="en-US" altLang="zh-CN" sz="1100"/>
                        <a:t>2024</a:t>
                      </a:r>
                      <a:endParaRPr lang="en-US" altLang="zh-CN" sz="1100"/>
                    </a:p>
                  </a:txBody>
                  <a:tcPr marL="0" marR="0" marT="0" marB="0" anchor="ctr" anchorCtr="0"/>
                </a:tc>
                <a:tc>
                  <a:txBody>
                    <a:bodyPr/>
                    <a:p>
                      <a:r>
                        <a:rPr lang="en-US" altLang="zh-CN" sz="1100"/>
                        <a:t>PromptGPT / AutoPrompt++</a:t>
                      </a:r>
                      <a:endParaRPr lang="en-US" altLang="zh-CN" sz="1100"/>
                    </a:p>
                  </a:txBody>
                  <a:tcPr marL="0" marR="0" marT="0" marB="0" anchor="ctr" anchorCtr="0"/>
                </a:tc>
                <a:tc>
                  <a:txBody>
                    <a:bodyPr/>
                    <a:p>
                      <a:r>
                        <a:rPr lang="zh-CN" altLang="en-US" sz="1100"/>
                        <a:t>提示自动生成：利用梯度或强化学习自动搜索高效 </a:t>
                      </a:r>
                      <a:r>
                        <a:rPr lang="en-US" altLang="zh-CN" sz="1100"/>
                        <a:t>prompt </a:t>
                      </a:r>
                      <a:r>
                        <a:rPr lang="zh-CN" altLang="en-US" sz="1100"/>
                        <a:t>结构</a:t>
                      </a:r>
                      <a:endParaRPr lang="zh-CN" altLang="en-US" sz="1100"/>
                    </a:p>
                  </a:txBody>
                  <a:tcPr marL="0" marR="0" marT="0" marB="0" anchor="ctr" anchorCtr="0"/>
                </a:tc>
              </a:tr>
              <a:tr h="387350">
                <a:tc>
                  <a:txBody>
                    <a:bodyPr/>
                    <a:p>
                      <a:pPr algn="ctr"/>
                      <a:r>
                        <a:rPr lang="en-US" altLang="zh-CN" sz="1100"/>
                        <a:t>2024</a:t>
                      </a:r>
                      <a:endParaRPr lang="en-US" altLang="zh-CN" sz="1100"/>
                    </a:p>
                  </a:txBody>
                  <a:tcPr marL="0" marR="0" marT="0" marB="0" anchor="ctr" anchorCtr="0"/>
                </a:tc>
                <a:tc>
                  <a:txBody>
                    <a:bodyPr/>
                    <a:p>
                      <a:r>
                        <a:rPr lang="en-US" altLang="zh-CN" sz="1100"/>
                        <a:t>UNIPrompt / UniPELT</a:t>
                      </a:r>
                      <a:endParaRPr lang="en-US" altLang="zh-CN" sz="1100"/>
                    </a:p>
                  </a:txBody>
                  <a:tcPr marL="0" marR="0" marT="0" marB="0" anchor="ctr" anchorCtr="0"/>
                </a:tc>
                <a:tc>
                  <a:txBody>
                    <a:bodyPr/>
                    <a:p>
                      <a:r>
                        <a:rPr lang="zh-CN" altLang="en-US" sz="1100"/>
                        <a:t>通用提示框架：融合 </a:t>
                      </a:r>
                      <a:r>
                        <a:rPr lang="en-US" altLang="zh-CN" sz="1100"/>
                        <a:t>Adapter</a:t>
                      </a:r>
                      <a:r>
                        <a:rPr lang="zh-CN" altLang="en-US" sz="1100"/>
                        <a:t>、</a:t>
                      </a:r>
                      <a:r>
                        <a:rPr lang="en-US" altLang="zh-CN" sz="1100"/>
                        <a:t>LoRA</a:t>
                      </a:r>
                      <a:r>
                        <a:rPr lang="zh-CN" altLang="en-US" sz="1100"/>
                        <a:t>、</a:t>
                      </a:r>
                      <a:r>
                        <a:rPr lang="en-US" altLang="zh-CN" sz="1100"/>
                        <a:t>Prompt </a:t>
                      </a:r>
                      <a:r>
                        <a:rPr lang="zh-CN" altLang="en-US" sz="1100"/>
                        <a:t>多策略，支持多任务多模态迁移</a:t>
                      </a:r>
                      <a:endParaRPr lang="zh-CN" altLang="en-US" sz="1100"/>
                    </a:p>
                  </a:txBody>
                  <a:tcPr marL="0" marR="0" marT="0" marB="0" anchor="ctr" anchorCtr="0"/>
                </a:tc>
              </a:tr>
              <a:tr h="387350">
                <a:tc>
                  <a:txBody>
                    <a:bodyPr/>
                    <a:p>
                      <a:pPr algn="ctr"/>
                      <a:r>
                        <a:rPr lang="en-US" altLang="zh-CN" sz="1100"/>
                        <a:t>2025</a:t>
                      </a:r>
                      <a:endParaRPr lang="en-US" altLang="zh-CN" sz="1100"/>
                    </a:p>
                  </a:txBody>
                  <a:tcPr marL="0" marR="0" marT="0" marB="0" anchor="ctr" anchorCtr="0"/>
                </a:tc>
                <a:tc>
                  <a:txBody>
                    <a:bodyPr/>
                    <a:p>
                      <a:r>
                        <a:rPr lang="en-US" altLang="zh-CN" sz="1100"/>
                        <a:t>Graph-of-Thought (GoT)</a:t>
                      </a:r>
                      <a:r>
                        <a:rPr lang="en-US" altLang="zh-CN" sz="1100"/>
                        <a:t> / </a:t>
                      </a:r>
                      <a:r>
                        <a:rPr lang="en-US" altLang="zh-CN" sz="1100"/>
                        <a:t>Program-of-Thought (PoT)</a:t>
                      </a:r>
                      <a:endParaRPr lang="en-US" altLang="zh-CN" sz="1100"/>
                    </a:p>
                  </a:txBody>
                  <a:tcPr marL="0" marR="0" marT="0" marB="0" anchor="ctr" anchorCtr="0"/>
                </a:tc>
                <a:tc>
                  <a:txBody>
                    <a:bodyPr/>
                    <a:p>
                      <a:r>
                        <a:rPr lang="zh-CN" altLang="en-US" sz="1100"/>
                        <a:t>类图结构或程序结构的复杂推理 </a:t>
                      </a:r>
                      <a:r>
                        <a:rPr lang="en-US" altLang="zh-CN" sz="1100"/>
                        <a:t>prompt</a:t>
                      </a:r>
                      <a:r>
                        <a:rPr lang="zh-CN" altLang="en-US" sz="1100"/>
                        <a:t>，模拟更高阶思维过程</a:t>
                      </a:r>
                      <a:endParaRPr lang="zh-CN" altLang="en-US" sz="1100"/>
                    </a:p>
                  </a:txBody>
                  <a:tcPr marL="0" marR="0" marT="0" marB="0" anchor="ctr" anchorCtr="0"/>
                </a:tc>
              </a:tr>
            </a:tbl>
          </a:graphicData>
        </a:graphic>
      </p:graphicFrame>
      <p:sp>
        <p:nvSpPr>
          <p:cNvPr id="59" name="文本框 58"/>
          <p:cNvSpPr txBox="1"/>
          <p:nvPr/>
        </p:nvSpPr>
        <p:spPr>
          <a:xfrm>
            <a:off x="6552565" y="1226185"/>
            <a:ext cx="2386330" cy="2691765"/>
          </a:xfrm>
          <a:prstGeom prst="rect">
            <a:avLst/>
          </a:prstGeom>
          <a:noFill/>
        </p:spPr>
        <p:txBody>
          <a:bodyPr wrap="square" rtlCol="0">
            <a:spAutoFit/>
          </a:bodyPr>
          <a:p>
            <a:r>
              <a:rPr lang="zh-CN" altLang="en-US"/>
              <a:t>演化趋势</a:t>
            </a:r>
            <a:endParaRPr lang="zh-CN" altLang="en-US"/>
          </a:p>
          <a:p>
            <a:pPr marL="285750" indent="-285750">
              <a:buFont typeface="Arial" panose="020B0604020202020204" pitchFamily="34" charset="0"/>
              <a:buChar char="•"/>
            </a:pPr>
            <a:r>
              <a:rPr lang="zh-CN" altLang="en-US"/>
              <a:t>离散</a:t>
            </a:r>
            <a:r>
              <a:rPr lang="en-US" altLang="zh-CN"/>
              <a:t> </a:t>
            </a:r>
            <a:r>
              <a:rPr lang="en-US" altLang="en-US"/>
              <a:t>→</a:t>
            </a:r>
            <a:r>
              <a:rPr lang="en-US" altLang="zh-CN"/>
              <a:t> </a:t>
            </a:r>
            <a:r>
              <a:rPr lang="zh-CN" altLang="en-US"/>
              <a:t>连续提示</a:t>
            </a:r>
            <a:endParaRPr lang="zh-CN" altLang="en-US"/>
          </a:p>
          <a:p>
            <a:pPr marL="285750" indent="-285750">
              <a:buFont typeface="Arial" panose="020B0604020202020204" pitchFamily="34" charset="0"/>
              <a:buChar char="•"/>
            </a:pPr>
            <a:r>
              <a:rPr lang="zh-CN" altLang="en-US"/>
              <a:t>提示自动化：减少人工设计，静态模板</a:t>
            </a:r>
            <a:r>
              <a:rPr lang="en-US" altLang="zh-CN"/>
              <a:t> </a:t>
            </a:r>
            <a:r>
              <a:rPr lang="en-US" altLang="en-US"/>
              <a:t>→</a:t>
            </a:r>
            <a:r>
              <a:rPr lang="en-US" altLang="zh-CN"/>
              <a:t> </a:t>
            </a:r>
            <a:r>
              <a:rPr lang="zh-CN" altLang="en-US"/>
              <a:t>可学习动态</a:t>
            </a:r>
            <a:r>
              <a:rPr lang="en-US" altLang="zh-CN"/>
              <a:t> Prompt</a:t>
            </a:r>
            <a:endParaRPr lang="en-US" altLang="zh-CN"/>
          </a:p>
          <a:p>
            <a:pPr marL="285750" indent="-285750">
              <a:buFont typeface="Arial" panose="020B0604020202020204" pitchFamily="34" charset="0"/>
              <a:buChar char="•"/>
            </a:pPr>
            <a:r>
              <a:rPr lang="zh-CN" altLang="en-US"/>
              <a:t>提示结构化：链式</a:t>
            </a:r>
            <a:r>
              <a:rPr lang="en-US" altLang="zh-CN"/>
              <a:t> </a:t>
            </a:r>
            <a:r>
              <a:rPr lang="en-US" altLang="en-US"/>
              <a:t>→</a:t>
            </a:r>
            <a:r>
              <a:rPr lang="en-US" altLang="zh-CN"/>
              <a:t> </a:t>
            </a:r>
            <a:r>
              <a:rPr lang="zh-CN" altLang="en-US"/>
              <a:t>树状</a:t>
            </a:r>
            <a:r>
              <a:rPr lang="en-US" altLang="zh-CN"/>
              <a:t> / </a:t>
            </a:r>
            <a:r>
              <a:rPr lang="zh-CN" altLang="en-US"/>
              <a:t>图结构（</a:t>
            </a:r>
            <a:r>
              <a:rPr lang="en-US" altLang="zh-CN"/>
              <a:t>ToT/GoT</a:t>
            </a:r>
            <a:r>
              <a:rPr lang="zh-CN" altLang="en-US"/>
              <a:t>）</a:t>
            </a:r>
            <a:r>
              <a:rPr lang="en-US" altLang="en-US"/>
              <a:t>→</a:t>
            </a:r>
            <a:r>
              <a:rPr lang="en-US" altLang="zh-CN"/>
              <a:t> </a:t>
            </a:r>
            <a:r>
              <a:rPr lang="zh-CN" altLang="en-US"/>
              <a:t>程序化推理（</a:t>
            </a:r>
            <a:r>
              <a:rPr lang="en-US" altLang="zh-CN"/>
              <a:t>PoT</a:t>
            </a:r>
            <a:r>
              <a:rPr lang="zh-CN" altLang="en-US"/>
              <a:t>）</a:t>
            </a:r>
            <a:endParaRPr lang="zh-CN" altLang="en-US"/>
          </a:p>
          <a:p>
            <a:pPr marL="285750" indent="-285750">
              <a:buFont typeface="Arial" panose="020B0604020202020204" pitchFamily="34" charset="0"/>
              <a:buChar char="•"/>
            </a:pPr>
            <a:r>
              <a:rPr lang="zh-CN" altLang="en-US"/>
              <a:t>多模态统一提示框架：如</a:t>
            </a:r>
            <a:r>
              <a:rPr lang="en-US" altLang="zh-CN"/>
              <a:t> MaPLe</a:t>
            </a:r>
            <a:r>
              <a:rPr lang="zh-CN" altLang="en-US"/>
              <a:t>、</a:t>
            </a:r>
            <a:r>
              <a:rPr lang="en-US" altLang="zh-CN"/>
              <a:t>UniPrompt </a:t>
            </a:r>
            <a:r>
              <a:rPr lang="zh-CN" altLang="en-US"/>
              <a:t>融合文本与图像</a:t>
            </a:r>
            <a:endParaRPr lang="zh-CN" altLang="en-US"/>
          </a:p>
          <a:p>
            <a:endParaRPr lang="en-US" altLang="zh-CN"/>
          </a:p>
          <a:p>
            <a:endParaRPr lang="en-US" altLang="zh-CN"/>
          </a:p>
        </p:txBody>
      </p:sp>
    </p:spTree>
  </p:cSld>
  <p:clrMapOvr>
    <a:masterClrMapping/>
  </p:clrMapOvr>
  <p:transition spd="slow">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7782560" cy="859534"/>
            <a:chOff x="-498530" y="1243"/>
            <a:chExt cx="7782560" cy="859534"/>
          </a:xfrm>
        </p:grpSpPr>
        <p:sp>
          <p:nvSpPr>
            <p:cNvPr id="40" name="文本框 39"/>
            <p:cNvSpPr txBox="1"/>
            <p:nvPr/>
          </p:nvSpPr>
          <p:spPr>
            <a:xfrm>
              <a:off x="498420" y="106018"/>
              <a:ext cx="6785610"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en-US" altLang="zh-CN"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PET</a:t>
              </a: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：离散模板提示学习方法</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9" name="文本框 8"/>
          <p:cNvSpPr txBox="1"/>
          <p:nvPr/>
        </p:nvSpPr>
        <p:spPr>
          <a:xfrm>
            <a:off x="621030" y="861060"/>
            <a:ext cx="3769360" cy="3169285"/>
          </a:xfrm>
          <a:prstGeom prst="rect">
            <a:avLst/>
          </a:prstGeom>
          <a:noFill/>
        </p:spPr>
        <p:txBody>
          <a:bodyPr wrap="square" rtlCol="0">
            <a:spAutoFit/>
          </a:bodyPr>
          <a:p>
            <a:pPr>
              <a:buFont typeface="Arial" panose="020B0604020202020204" pitchFamily="34" charset="0"/>
            </a:pP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Pattern-Exploiting Training </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buFont typeface="Arial" panose="020B0604020202020204" pitchFamily="34" charset="0"/>
              <a:buChar char="•"/>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类型：离散模板</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 Verbalizer</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buFont typeface="Arial" panose="020B0604020202020204" pitchFamily="34" charset="0"/>
              <a:buChar char="•"/>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核心：将任务重构为填空任务，多模板少样本集成</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buFont typeface="Arial" panose="020B0604020202020204" pitchFamily="34" charset="0"/>
              <a:buChar char="•"/>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示例：原任务：情感分类</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PET </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重构：</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这部电影很</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[MASK]</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[MASK] = great </a:t>
            </a:r>
            <a:r>
              <a:rPr lang="en-US"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正面</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buFont typeface="Arial" panose="020B0604020202020204" pitchFamily="34" charset="0"/>
              <a:buChar char="•"/>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缺点：模板与标签词需人工设计，扩展性弱</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pic>
        <p:nvPicPr>
          <p:cNvPr id="2" name="图片 1"/>
          <p:cNvPicPr>
            <a:picLocks noChangeAspect="1"/>
          </p:cNvPicPr>
          <p:nvPr/>
        </p:nvPicPr>
        <p:blipFill>
          <a:blip r:embed="rId1"/>
          <a:stretch>
            <a:fillRect/>
          </a:stretch>
        </p:blipFill>
        <p:spPr>
          <a:xfrm>
            <a:off x="4390390" y="1233805"/>
            <a:ext cx="4180205" cy="1870075"/>
          </a:xfrm>
          <a:prstGeom prst="rect">
            <a:avLst/>
          </a:prstGeom>
        </p:spPr>
      </p:pic>
    </p:spTree>
  </p:cSld>
  <p:clrMapOvr>
    <a:masterClrMapping/>
  </p:clrMapOvr>
  <p:transition spd="slow">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7782560" cy="859534"/>
            <a:chOff x="-498530" y="1243"/>
            <a:chExt cx="7782560" cy="859534"/>
          </a:xfrm>
        </p:grpSpPr>
        <p:sp>
          <p:nvSpPr>
            <p:cNvPr id="40" name="文本框 39"/>
            <p:cNvSpPr txBox="1"/>
            <p:nvPr/>
          </p:nvSpPr>
          <p:spPr>
            <a:xfrm>
              <a:off x="498420" y="106018"/>
              <a:ext cx="6785610"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软提示方法：</a:t>
              </a:r>
              <a:r>
                <a:rPr lang="en-US" altLang="zh-CN"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Prompt-Tuning </a:t>
              </a: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与</a:t>
              </a:r>
              <a:r>
                <a:rPr lang="en-US" altLang="zh-CN"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 P-Tuning</a:t>
              </a:r>
              <a:endParaRPr lang="en-US" altLang="zh-CN"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9" name="文本框 8"/>
          <p:cNvSpPr txBox="1"/>
          <p:nvPr/>
        </p:nvSpPr>
        <p:spPr>
          <a:xfrm>
            <a:off x="499110" y="566420"/>
            <a:ext cx="3888740" cy="3169285"/>
          </a:xfrm>
          <a:prstGeom prst="rect">
            <a:avLst/>
          </a:prstGeom>
          <a:noFill/>
        </p:spPr>
        <p:txBody>
          <a:bodyPr wrap="square" rtlCol="0">
            <a:spAutoFit/>
          </a:bodyPr>
          <a:p>
            <a:pPr>
              <a:buFont typeface="Arial" panose="020B0604020202020204" pitchFamily="34" charset="0"/>
            </a:pP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Prompt-Tuning</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2021 Google</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buFont typeface="Arial" panose="020B0604020202020204" pitchFamily="34" charset="0"/>
              <a:buChar char="•"/>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类型：软模板，前缀插入，可训练</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buFont typeface="Arial" panose="020B0604020202020204" pitchFamily="34" charset="0"/>
              <a:buChar char="•"/>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核心：用一组可训练的嵌入向量作为</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Prompt </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前缀，加在输入序列前</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buFont typeface="Arial" panose="020B0604020202020204" pitchFamily="34" charset="0"/>
              <a:buChar char="•"/>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特点：主模型冻结，仅训练前缀向量</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buFont typeface="Arial" panose="020B0604020202020204" pitchFamily="34" charset="0"/>
              <a:buChar char="•"/>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优势：适配</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GPT-3 </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等大模型，参数极少（几百个</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token</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pic>
        <p:nvPicPr>
          <p:cNvPr id="2" name="图片 1"/>
          <p:cNvPicPr>
            <a:picLocks noChangeAspect="1"/>
          </p:cNvPicPr>
          <p:nvPr/>
        </p:nvPicPr>
        <p:blipFill>
          <a:blip r:embed="rId1"/>
          <a:srcRect b="18280"/>
          <a:stretch>
            <a:fillRect/>
          </a:stretch>
        </p:blipFill>
        <p:spPr>
          <a:xfrm>
            <a:off x="5046345" y="2294255"/>
            <a:ext cx="2865120" cy="386080"/>
          </a:xfrm>
          <a:prstGeom prst="rect">
            <a:avLst/>
          </a:prstGeom>
        </p:spPr>
      </p:pic>
    </p:spTree>
  </p:cSld>
  <p:clrMapOvr>
    <a:masterClrMapping/>
  </p:clrMapOvr>
  <p:transition spd="slow">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7782560" cy="859534"/>
            <a:chOff x="-498530" y="1243"/>
            <a:chExt cx="7782560" cy="859534"/>
          </a:xfrm>
        </p:grpSpPr>
        <p:sp>
          <p:nvSpPr>
            <p:cNvPr id="40" name="文本框 39"/>
            <p:cNvSpPr txBox="1"/>
            <p:nvPr/>
          </p:nvSpPr>
          <p:spPr>
            <a:xfrm>
              <a:off x="498420" y="106018"/>
              <a:ext cx="6785610"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en-US" altLang="zh-CN"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P-Tuning v1/v2</a:t>
              </a: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（清华大学）</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9" name="文本框 8"/>
          <p:cNvSpPr txBox="1"/>
          <p:nvPr/>
        </p:nvSpPr>
        <p:spPr>
          <a:xfrm>
            <a:off x="498475" y="775970"/>
            <a:ext cx="3485515" cy="3169285"/>
          </a:xfrm>
          <a:prstGeom prst="rect">
            <a:avLst/>
          </a:prstGeom>
          <a:noFill/>
        </p:spPr>
        <p:txBody>
          <a:bodyPr wrap="square" rtlCol="0">
            <a:spAutoFit/>
          </a:bodyPr>
          <a:p>
            <a:pPr marL="342900" indent="-342900">
              <a:buFont typeface="Arial" panose="020B0604020202020204" pitchFamily="34" charset="0"/>
              <a:buChar char="•"/>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类型：可学习嵌入</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 </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深层提示（</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v2</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buFont typeface="Arial" panose="020B0604020202020204" pitchFamily="34" charset="0"/>
              <a:buChar char="•"/>
            </a:pP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v1</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：使用</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LSTM </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生成</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Prompt </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向量</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buFont typeface="Arial" panose="020B0604020202020204" pitchFamily="34" charset="0"/>
              <a:buChar char="•"/>
            </a:pP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v2</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：提示不仅加在输入层，还插入到</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Transformer </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中间层</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buFont typeface="Arial" panose="020B0604020202020204" pitchFamily="34" charset="0"/>
              <a:buChar char="•"/>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优势：支持多语言、复杂结构任务，性能优于</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Prompt-Tuning</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pic>
        <p:nvPicPr>
          <p:cNvPr id="2" name="图片 1"/>
          <p:cNvPicPr>
            <a:picLocks noChangeAspect="1"/>
          </p:cNvPicPr>
          <p:nvPr/>
        </p:nvPicPr>
        <p:blipFill>
          <a:blip r:embed="rId1"/>
          <a:stretch>
            <a:fillRect/>
          </a:stretch>
        </p:blipFill>
        <p:spPr>
          <a:xfrm>
            <a:off x="4359275" y="1133475"/>
            <a:ext cx="3848100" cy="2575560"/>
          </a:xfrm>
          <a:prstGeom prst="rect">
            <a:avLst/>
          </a:prstGeom>
        </p:spPr>
      </p:pic>
    </p:spTree>
  </p:cSld>
  <p:clrMapOvr>
    <a:masterClrMapping/>
  </p:clrMapOvr>
  <p:transition spd="slow">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8860155" cy="859534"/>
            <a:chOff x="-498530" y="1243"/>
            <a:chExt cx="8860155" cy="859534"/>
          </a:xfrm>
        </p:grpSpPr>
        <p:sp>
          <p:nvSpPr>
            <p:cNvPr id="40" name="文本框 39"/>
            <p:cNvSpPr txBox="1"/>
            <p:nvPr/>
          </p:nvSpPr>
          <p:spPr>
            <a:xfrm>
              <a:off x="498420" y="106018"/>
              <a:ext cx="7863205"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en-US" altLang="zh-CN"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Chain-of-Thought</a:t>
              </a: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a:t>
              </a:r>
              <a:r>
                <a:rPr lang="en-US" altLang="zh-CN"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CoT</a:t>
              </a: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）：增强推理能力的提示策略</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9" name="文本框 8"/>
          <p:cNvSpPr txBox="1"/>
          <p:nvPr/>
        </p:nvSpPr>
        <p:spPr>
          <a:xfrm>
            <a:off x="365125" y="566420"/>
            <a:ext cx="8684260" cy="2030095"/>
          </a:xfrm>
          <a:prstGeom prst="rect">
            <a:avLst/>
          </a:prstGeom>
          <a:noFill/>
        </p:spPr>
        <p:txBody>
          <a:bodyPr wrap="square" rtlCol="0">
            <a:spAutoFit/>
          </a:bodyPr>
          <a:p>
            <a:pPr>
              <a:buFont typeface="Arial" panose="020B0604020202020204" pitchFamily="34" charset="0"/>
            </a:pP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提出背景：大模型在一步输出任务中往往难以完成复杂推理（如数学题、逻辑题）</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CoT</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思路：引导模型生成多步中间推理过程，而非直接给出答案</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示例如下：</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Q</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：如果</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Tom</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有</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5</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个苹果，他又买了</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3</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个，一共几个？</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CoT Prompt</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：他原来有</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5</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个苹果，又买了</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3</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个。</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5+3=8 </a:t>
            </a:r>
            <a:r>
              <a:rPr lang="en-US"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答案是</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8</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关键价值：通过语言生成过程模拟</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人类类逻辑链</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，显著提升推理类任务性能</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扩展方法：</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 Self-consistency</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：对多条</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CoT</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推理进行集成投票</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Least-to-Most Prompting</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：将复杂问题拆分为子问题</a:t>
            </a: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pic>
        <p:nvPicPr>
          <p:cNvPr id="4" name="图片 3"/>
          <p:cNvPicPr>
            <a:picLocks noChangeAspect="1"/>
          </p:cNvPicPr>
          <p:nvPr/>
        </p:nvPicPr>
        <p:blipFill>
          <a:blip r:embed="rId1"/>
          <a:stretch>
            <a:fillRect/>
          </a:stretch>
        </p:blipFill>
        <p:spPr>
          <a:xfrm>
            <a:off x="2152650" y="2596515"/>
            <a:ext cx="5088890" cy="2254885"/>
          </a:xfrm>
          <a:prstGeom prst="rect">
            <a:avLst/>
          </a:prstGeom>
        </p:spPr>
      </p:pic>
    </p:spTree>
  </p:cSld>
  <p:clrMapOvr>
    <a:masterClrMapping/>
  </p:clrMapOvr>
  <p:transition spd="slow">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8860155" cy="859534"/>
            <a:chOff x="-498530" y="1243"/>
            <a:chExt cx="8860155" cy="859534"/>
          </a:xfrm>
        </p:grpSpPr>
        <p:sp>
          <p:nvSpPr>
            <p:cNvPr id="40" name="文本框 39"/>
            <p:cNvSpPr txBox="1"/>
            <p:nvPr/>
          </p:nvSpPr>
          <p:spPr>
            <a:xfrm>
              <a:off x="498420" y="106018"/>
              <a:ext cx="7863205"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融合外部知识提升</a:t>
              </a:r>
              <a:r>
                <a:rPr lang="en-US" altLang="zh-CN"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 Prompt </a:t>
              </a: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表达力</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9" name="文本框 8"/>
          <p:cNvSpPr txBox="1"/>
          <p:nvPr/>
        </p:nvSpPr>
        <p:spPr>
          <a:xfrm>
            <a:off x="106045" y="753745"/>
            <a:ext cx="5982335" cy="1753235"/>
          </a:xfrm>
          <a:prstGeom prst="rect">
            <a:avLst/>
          </a:prstGeom>
          <a:noFill/>
        </p:spPr>
        <p:txBody>
          <a:bodyPr wrap="square" rtlCol="0">
            <a:spAutoFit/>
          </a:bodyPr>
          <a:p>
            <a:pPr>
              <a:buFont typeface="Arial" panose="020B0604020202020204" pitchFamily="34" charset="0"/>
            </a:pP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为什么引入外部知识？</a:t>
            </a: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buFont typeface="Arial" panose="020B0604020202020204" pitchFamily="34" charset="0"/>
              <a:buAutoNum type="arabicPeriod"/>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人工提示有限：无法涵盖复杂任务背景（如法律、医疗等）</a:t>
            </a: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buFont typeface="Arial" panose="020B0604020202020204" pitchFamily="34" charset="0"/>
              <a:buAutoNum type="arabicPeriod"/>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大模型虽强，但知识</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隐性</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，缺乏显式逻辑链</a:t>
            </a: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buFont typeface="Arial" panose="020B0604020202020204" pitchFamily="34" charset="0"/>
              <a:buAutoNum type="arabicPeriod"/>
            </a:pP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Prompt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作为输入控制方式，天然可嵌入额外语义线索</a:t>
            </a: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buFont typeface="Arial" panose="020B0604020202020204" pitchFamily="34" charset="0"/>
              <a:buAutoNum type="arabicPeriod"/>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知识增强</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提升模型可解释性、任务泛化能力</a:t>
            </a: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graphicFrame>
        <p:nvGraphicFramePr>
          <p:cNvPr id="5" name="表格 4"/>
          <p:cNvGraphicFramePr/>
          <p:nvPr>
            <p:custDataLst>
              <p:tags r:id="rId1"/>
            </p:custDataLst>
          </p:nvPr>
        </p:nvGraphicFramePr>
        <p:xfrm>
          <a:off x="654050" y="2694305"/>
          <a:ext cx="6848475" cy="2259330"/>
        </p:xfrm>
        <a:graphic>
          <a:graphicData uri="http://schemas.openxmlformats.org/drawingml/2006/table">
            <a:tbl>
              <a:tblPr firstRow="1" bandRow="1">
                <a:tableStyleId>{5C22544A-7EE6-4342-B048-85BDC9FD1C3A}</a:tableStyleId>
              </a:tblPr>
              <a:tblGrid>
                <a:gridCol w="2282825"/>
                <a:gridCol w="2282825"/>
                <a:gridCol w="2282825"/>
              </a:tblGrid>
              <a:tr h="348615">
                <a:tc>
                  <a:txBody>
                    <a:bodyPr/>
                    <a:p>
                      <a:pPr algn="ctr"/>
                      <a:r>
                        <a:rPr lang="zh-CN" altLang="en-US" sz="1200">
                          <a:solidFill>
                            <a:schemeClr val="tx1"/>
                          </a:solidFill>
                        </a:rPr>
                        <a:t>类型</a:t>
                      </a:r>
                      <a:endParaRPr lang="zh-CN" altLang="en-US" sz="1200">
                        <a:solidFill>
                          <a:schemeClr val="tx1"/>
                        </a:solidFill>
                      </a:endParaRPr>
                    </a:p>
                  </a:txBody>
                  <a:tcPr marL="0" marR="0" marT="0" marB="0" anchor="ctr" anchorCtr="0"/>
                </a:tc>
                <a:tc>
                  <a:txBody>
                    <a:bodyPr/>
                    <a:p>
                      <a:pPr algn="ctr"/>
                      <a:r>
                        <a:rPr lang="zh-CN" altLang="en-US" sz="1200">
                          <a:solidFill>
                            <a:schemeClr val="tx1"/>
                          </a:solidFill>
                        </a:rPr>
                        <a:t>描述</a:t>
                      </a:r>
                      <a:endParaRPr lang="zh-CN" altLang="en-US" sz="1200">
                        <a:solidFill>
                          <a:schemeClr val="tx1"/>
                        </a:solidFill>
                      </a:endParaRPr>
                    </a:p>
                  </a:txBody>
                  <a:tcPr marL="0" marR="0" marT="0" marB="0" anchor="ctr" anchorCtr="0"/>
                </a:tc>
                <a:tc>
                  <a:txBody>
                    <a:bodyPr/>
                    <a:p>
                      <a:pPr algn="ctr"/>
                      <a:r>
                        <a:rPr lang="zh-CN" altLang="en-US" sz="1200">
                          <a:solidFill>
                            <a:schemeClr val="tx1"/>
                          </a:solidFill>
                        </a:rPr>
                        <a:t>示例</a:t>
                      </a:r>
                      <a:endParaRPr lang="zh-CN" altLang="en-US" sz="1200">
                        <a:solidFill>
                          <a:schemeClr val="tx1"/>
                        </a:solidFill>
                      </a:endParaRPr>
                    </a:p>
                  </a:txBody>
                  <a:tcPr marL="0" marR="0" marT="0" marB="0" anchor="ctr" anchorCtr="0"/>
                </a:tc>
              </a:tr>
              <a:tr h="619760">
                <a:tc>
                  <a:txBody>
                    <a:bodyPr/>
                    <a:p>
                      <a:pPr algn="ctr"/>
                      <a:r>
                        <a:rPr lang="zh-CN" altLang="en-US" sz="1200"/>
                        <a:t>语言知识图谱</a:t>
                      </a:r>
                      <a:endParaRPr lang="zh-CN" altLang="en-US" sz="1200"/>
                    </a:p>
                  </a:txBody>
                  <a:tcPr marL="0" marR="0" marT="0" marB="0" anchor="ctr" anchorCtr="0"/>
                </a:tc>
                <a:tc>
                  <a:txBody>
                    <a:bodyPr/>
                    <a:p>
                      <a:pPr algn="ctr"/>
                      <a:r>
                        <a:rPr lang="zh-CN" altLang="en-US" sz="1200"/>
                        <a:t>利用 </a:t>
                      </a:r>
                      <a:r>
                        <a:rPr lang="en-US" altLang="zh-CN" sz="1200"/>
                        <a:t>WordNet / ConceptNet / ATOMIC </a:t>
                      </a:r>
                      <a:r>
                        <a:rPr lang="zh-CN" altLang="en-US" sz="1200"/>
                        <a:t>等图谱构造类比、关系提示</a:t>
                      </a:r>
                      <a:endParaRPr lang="zh-CN" altLang="en-US" sz="1200"/>
                    </a:p>
                  </a:txBody>
                  <a:tcPr marL="0" marR="0" marT="0" marB="0" anchor="ctr" anchorCtr="0"/>
                </a:tc>
                <a:tc>
                  <a:txBody>
                    <a:bodyPr/>
                    <a:p>
                      <a:pPr algn="ctr"/>
                      <a:r>
                        <a:rPr lang="en-US" altLang="zh-CN" sz="1200"/>
                        <a:t>"X is a kind of [MASK]"</a:t>
                      </a:r>
                      <a:r>
                        <a:rPr lang="zh-CN" altLang="en-US" sz="1200"/>
                        <a:t>、加入上下义关系</a:t>
                      </a:r>
                      <a:endParaRPr lang="zh-CN" altLang="en-US" sz="1200"/>
                    </a:p>
                  </a:txBody>
                  <a:tcPr marL="0" marR="0" marT="0" marB="0" anchor="ctr" anchorCtr="0"/>
                </a:tc>
              </a:tr>
              <a:tr h="429895">
                <a:tc>
                  <a:txBody>
                    <a:bodyPr/>
                    <a:p>
                      <a:pPr algn="ctr"/>
                      <a:r>
                        <a:rPr lang="zh-CN" altLang="en-US" sz="1200"/>
                        <a:t>背景信息扩展</a:t>
                      </a:r>
                      <a:endParaRPr lang="zh-CN" altLang="en-US" sz="1200"/>
                    </a:p>
                  </a:txBody>
                  <a:tcPr marL="0" marR="0" marT="0" marB="0" anchor="ctr" anchorCtr="0"/>
                </a:tc>
                <a:tc>
                  <a:txBody>
                    <a:bodyPr/>
                    <a:p>
                      <a:pPr algn="ctr"/>
                      <a:r>
                        <a:rPr lang="zh-CN" altLang="en-US" sz="1200"/>
                        <a:t>基于领域文档</a:t>
                      </a:r>
                      <a:r>
                        <a:rPr lang="en-US" altLang="zh-CN" sz="1200"/>
                        <a:t>/</a:t>
                      </a:r>
                      <a:r>
                        <a:rPr lang="zh-CN" altLang="en-US" sz="1200"/>
                        <a:t>百科生成背景性 </a:t>
                      </a:r>
                      <a:r>
                        <a:rPr lang="en-US" altLang="zh-CN" sz="1200"/>
                        <a:t>prompt</a:t>
                      </a:r>
                      <a:endParaRPr lang="en-US" altLang="zh-CN" sz="1200"/>
                    </a:p>
                  </a:txBody>
                  <a:tcPr marL="0" marR="0" marT="0" marB="0" anchor="ctr" anchorCtr="0"/>
                </a:tc>
                <a:tc>
                  <a:txBody>
                    <a:bodyPr/>
                    <a:p>
                      <a:pPr algn="ctr"/>
                      <a:r>
                        <a:rPr lang="en-US" altLang="zh-CN" sz="1200"/>
                        <a:t>"In Chinese history, the Tang Dynasty..."</a:t>
                      </a:r>
                      <a:endParaRPr lang="en-US" altLang="zh-CN" sz="1200"/>
                    </a:p>
                  </a:txBody>
                  <a:tcPr marL="0" marR="0" marT="0" marB="0" anchor="ctr" anchorCtr="0"/>
                </a:tc>
              </a:tr>
              <a:tr h="430530">
                <a:tc>
                  <a:txBody>
                    <a:bodyPr/>
                    <a:p>
                      <a:pPr algn="ctr"/>
                      <a:r>
                        <a:rPr lang="zh-CN" altLang="en-US" sz="1200"/>
                        <a:t>常识引导链</a:t>
                      </a:r>
                      <a:endParaRPr lang="zh-CN" altLang="en-US" sz="1200"/>
                    </a:p>
                  </a:txBody>
                  <a:tcPr marL="0" marR="0" marT="0" marB="0" anchor="ctr" anchorCtr="0"/>
                </a:tc>
                <a:tc>
                  <a:txBody>
                    <a:bodyPr/>
                    <a:p>
                      <a:pPr algn="ctr"/>
                      <a:r>
                        <a:rPr lang="zh-CN" altLang="en-US" sz="1200"/>
                        <a:t>引入因果、目的、物理等常识链条作为中间提示</a:t>
                      </a:r>
                      <a:endParaRPr lang="zh-CN" altLang="en-US" sz="1200"/>
                    </a:p>
                  </a:txBody>
                  <a:tcPr marL="0" marR="0" marT="0" marB="0" anchor="ctr" anchorCtr="0"/>
                </a:tc>
                <a:tc>
                  <a:txBody>
                    <a:bodyPr/>
                    <a:p>
                      <a:pPr algn="ctr"/>
                      <a:r>
                        <a:rPr lang="en-US" altLang="zh-CN" sz="1200"/>
                        <a:t>"Because the glass fell, it broke."</a:t>
                      </a:r>
                      <a:endParaRPr lang="en-US" altLang="zh-CN" sz="1200"/>
                    </a:p>
                  </a:txBody>
                  <a:tcPr marL="0" marR="0" marT="0" marB="0" anchor="ctr" anchorCtr="0"/>
                </a:tc>
              </a:tr>
              <a:tr h="430530">
                <a:tc>
                  <a:txBody>
                    <a:bodyPr/>
                    <a:p>
                      <a:pPr algn="ctr"/>
                      <a:r>
                        <a:rPr lang="zh-CN" altLang="en-US" sz="1200"/>
                        <a:t>多轮任务记忆</a:t>
                      </a:r>
                      <a:endParaRPr lang="zh-CN" altLang="en-US" sz="1200"/>
                    </a:p>
                  </a:txBody>
                  <a:tcPr marL="0" marR="0" marT="0" marB="0" anchor="ctr" anchorCtr="0"/>
                </a:tc>
                <a:tc>
                  <a:txBody>
                    <a:bodyPr/>
                    <a:p>
                      <a:pPr algn="ctr"/>
                      <a:r>
                        <a:rPr lang="zh-CN" altLang="en-US" sz="1200"/>
                        <a:t>将对话历史、上下文摘要融入 </a:t>
                      </a:r>
                      <a:r>
                        <a:rPr lang="en-US" altLang="zh-CN" sz="1200"/>
                        <a:t>Prompt </a:t>
                      </a:r>
                      <a:r>
                        <a:rPr lang="zh-CN" altLang="en-US" sz="1200"/>
                        <a:t>中</a:t>
                      </a:r>
                      <a:endParaRPr lang="zh-CN" altLang="en-US" sz="1200"/>
                    </a:p>
                  </a:txBody>
                  <a:tcPr marL="0" marR="0" marT="0" marB="0" anchor="ctr" anchorCtr="0"/>
                </a:tc>
                <a:tc>
                  <a:txBody>
                    <a:bodyPr/>
                    <a:p>
                      <a:pPr algn="ctr"/>
                      <a:r>
                        <a:rPr lang="zh-CN" altLang="en-US" sz="1200"/>
                        <a:t>多轮对话、个性化助手</a:t>
                      </a:r>
                      <a:endParaRPr lang="zh-CN" altLang="en-US" sz="1200"/>
                    </a:p>
                  </a:txBody>
                  <a:tcPr marL="0" marR="0" marT="0" marB="0" anchor="ctr" anchorCtr="0"/>
                </a:tc>
              </a:tr>
            </a:tbl>
          </a:graphicData>
        </a:graphic>
      </p:graphicFrame>
      <p:pic>
        <p:nvPicPr>
          <p:cNvPr id="7" name="图片 6"/>
          <p:cNvPicPr>
            <a:picLocks noChangeAspect="1"/>
          </p:cNvPicPr>
          <p:nvPr/>
        </p:nvPicPr>
        <p:blipFill>
          <a:blip r:embed="rId2"/>
          <a:stretch>
            <a:fillRect/>
          </a:stretch>
        </p:blipFill>
        <p:spPr>
          <a:xfrm>
            <a:off x="6088380" y="1006475"/>
            <a:ext cx="2713990" cy="1037590"/>
          </a:xfrm>
          <a:prstGeom prst="rect">
            <a:avLst/>
          </a:prstGeom>
        </p:spPr>
      </p:pic>
    </p:spTree>
  </p:cSld>
  <p:clrMapOvr>
    <a:masterClrMapping/>
  </p:clrMapOvr>
  <p:transition spd="slow">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8860155" cy="859534"/>
            <a:chOff x="-498530" y="1243"/>
            <a:chExt cx="8860155" cy="859534"/>
          </a:xfrm>
        </p:grpSpPr>
        <p:sp>
          <p:nvSpPr>
            <p:cNvPr id="40" name="文本框 39"/>
            <p:cNvSpPr txBox="1"/>
            <p:nvPr/>
          </p:nvSpPr>
          <p:spPr>
            <a:xfrm>
              <a:off x="498420" y="106018"/>
              <a:ext cx="7863205"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融合</a:t>
              </a: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外部知识代表性方法</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9" name="文本框 8"/>
          <p:cNvSpPr txBox="1"/>
          <p:nvPr/>
        </p:nvSpPr>
        <p:spPr>
          <a:xfrm>
            <a:off x="446405" y="786130"/>
            <a:ext cx="7063105" cy="2491740"/>
          </a:xfrm>
          <a:prstGeom prst="rect">
            <a:avLst/>
          </a:prstGeom>
          <a:noFill/>
        </p:spPr>
        <p:txBody>
          <a:bodyPr wrap="square" rtlCol="0">
            <a:spAutoFit/>
          </a:bodyPr>
          <a:p>
            <a:pPr>
              <a:buFont typeface="Arial" panose="020B0604020202020204" pitchFamily="34" charset="0"/>
            </a:pP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KPT (Knowledge-aware Prompt Tuning) – ACL 2023</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285750" indent="-285750">
              <a:buFont typeface="Arial" panose="020B0604020202020204" pitchFamily="34" charset="0"/>
              <a:buChar char="•"/>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方法：在原始输入上插入图谱三元组或简化路径</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285750" indent="-285750">
              <a:buFont typeface="Arial" panose="020B0604020202020204" pitchFamily="34" charset="0"/>
              <a:buChar char="•"/>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示例：</a:t>
            </a: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lvl="1">
              <a:buFont typeface="Arial" panose="020B0604020202020204" pitchFamily="34" charset="0"/>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输入：北京是</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[MASK]</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的首都</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lvl="1">
              <a:buFont typeface="Arial" panose="020B0604020202020204" pitchFamily="34" charset="0"/>
            </a:pP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Prompt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添加：北京</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中国</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亚洲</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地理知识</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lvl="1">
              <a:buFont typeface="Arial" panose="020B0604020202020204" pitchFamily="34" charset="0"/>
            </a:pP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lvl="1">
              <a:buFont typeface="Arial" panose="020B0604020202020204" pitchFamily="34" charset="0"/>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说明：大模型可能模糊记得</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北京</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是什么，但不清楚问题意图。加入三元组后：北京</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中国</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亚洲。模型得到空间概念</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国家归属</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更易填出</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中国</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。优势：对模型输入进行</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知识补全</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，缓解语义不足问题</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sp>
        <p:nvSpPr>
          <p:cNvPr id="2" name="文本框 1"/>
          <p:cNvSpPr txBox="1"/>
          <p:nvPr/>
        </p:nvSpPr>
        <p:spPr>
          <a:xfrm>
            <a:off x="2721610" y="3652520"/>
            <a:ext cx="5727700" cy="1091565"/>
          </a:xfrm>
          <a:prstGeom prst="rect">
            <a:avLst/>
          </a:prstGeom>
          <a:noFill/>
        </p:spPr>
        <p:txBody>
          <a:bodyPr wrap="square" rtlCol="0">
            <a:spAutoFit/>
          </a:bodyPr>
          <a:p>
            <a:pPr marL="285750" indent="-285750">
              <a:buFont typeface="Arial" panose="020B0604020202020204" pitchFamily="34" charset="0"/>
              <a:buChar char="•"/>
            </a:pPr>
            <a:r>
              <a:rPr lang="zh-CN" altLang="en-US"/>
              <a:t>引入外部知识构建</a:t>
            </a:r>
            <a:r>
              <a:rPr lang="en-US" altLang="zh-CN"/>
              <a:t> Prompt </a:t>
            </a:r>
            <a:r>
              <a:rPr lang="zh-CN" altLang="en-US"/>
              <a:t>的本质，是把</a:t>
            </a:r>
            <a:r>
              <a:rPr lang="en-US" altLang="zh-CN"/>
              <a:t>“</a:t>
            </a:r>
            <a:r>
              <a:rPr lang="zh-CN" altLang="en-US"/>
              <a:t>认知</a:t>
            </a:r>
            <a:r>
              <a:rPr lang="en-US" altLang="zh-CN"/>
              <a:t>”</a:t>
            </a:r>
            <a:r>
              <a:rPr lang="zh-CN" altLang="en-US"/>
              <a:t>显式化，用结构化信息辅助模型理解任务。</a:t>
            </a:r>
            <a:endParaRPr lang="zh-CN" altLang="en-US"/>
          </a:p>
          <a:p>
            <a:pPr marL="285750" indent="-285750">
              <a:buFont typeface="Arial" panose="020B0604020202020204" pitchFamily="34" charset="0"/>
              <a:buChar char="•"/>
            </a:pPr>
            <a:r>
              <a:rPr lang="zh-CN" altLang="en-US"/>
              <a:t>这类方法不仅增强了模型的表现力，还提升了解释性和可控性，尤其适用于复杂推理、多轮对话和领域知识任务。</a:t>
            </a:r>
            <a:endParaRPr lang="zh-CN" altLang="en-US"/>
          </a:p>
          <a:p>
            <a:pPr marL="285750" indent="-285750">
              <a:buFont typeface="Arial" panose="020B0604020202020204" pitchFamily="34" charset="0"/>
              <a:buChar char="•"/>
            </a:pPr>
            <a:r>
              <a:rPr lang="en-US" altLang="zh-CN"/>
              <a:t> </a:t>
            </a:r>
            <a:r>
              <a:rPr lang="zh-CN" altLang="en-US"/>
              <a:t>未来，</a:t>
            </a:r>
            <a:r>
              <a:rPr lang="en-US" altLang="zh-CN"/>
              <a:t>Prompt </a:t>
            </a:r>
            <a:r>
              <a:rPr lang="zh-CN" altLang="en-US"/>
              <a:t>与知识图谱的深度融合将是构建</a:t>
            </a:r>
            <a:r>
              <a:rPr lang="en-US" altLang="zh-CN"/>
              <a:t>“</a:t>
            </a:r>
            <a:r>
              <a:rPr lang="zh-CN" altLang="en-US"/>
              <a:t>具身智能</a:t>
            </a:r>
            <a:r>
              <a:rPr lang="en-US" altLang="zh-CN"/>
              <a:t>”</a:t>
            </a:r>
            <a:r>
              <a:rPr lang="zh-CN" altLang="en-US"/>
              <a:t>的关键一步。</a:t>
            </a:r>
            <a:endParaRPr lang="zh-CN" altLang="en-US"/>
          </a:p>
        </p:txBody>
      </p:sp>
    </p:spTree>
  </p:cSld>
  <p:clrMapOvr>
    <a:masterClrMapping/>
  </p:clrMapOvr>
  <p:transition spd="slow">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2042493" y="577215"/>
            <a:ext cx="6265847" cy="3128010"/>
            <a:chOff x="4556446" y="2156679"/>
            <a:chExt cx="6555442" cy="3209864"/>
          </a:xfrm>
        </p:grpSpPr>
        <p:sp>
          <p:nvSpPr>
            <p:cNvPr id="11" name="文本框 2"/>
            <p:cNvSpPr txBox="1"/>
            <p:nvPr/>
          </p:nvSpPr>
          <p:spPr>
            <a:xfrm>
              <a:off x="4556762" y="2952303"/>
              <a:ext cx="6555126" cy="2414240"/>
            </a:xfrm>
            <a:prstGeom prst="rect">
              <a:avLst/>
            </a:prstGeom>
            <a:noFill/>
            <a:ln w="9525">
              <a:noFill/>
            </a:ln>
          </p:spPr>
          <p:txBody>
            <a:bodyPr wrap="square">
              <a:noAutofit/>
            </a:bodyPr>
            <a:lstStyle/>
            <a:p>
              <a:pPr marR="0" algn="l" defTabSz="685800" eaLnBrk="1" fontAlgn="auto" hangingPunct="1">
                <a:spcBef>
                  <a:spcPts val="0"/>
                </a:spcBef>
                <a:spcAft>
                  <a:spcPts val="0"/>
                </a:spcAft>
                <a:buClrTx/>
                <a:buSzTx/>
                <a:buFontTx/>
                <a:buNone/>
                <a:defRPr/>
              </a:pPr>
              <a:r>
                <a:rPr lang="zh-CN" altLang="en-US" sz="2000" b="1" noProof="0" dirty="0">
                  <a:solidFill>
                    <a:schemeClr val="tx1">
                      <a:lumMod val="85000"/>
                      <a:lumOff val="15000"/>
                    </a:schemeClr>
                  </a:solidFill>
                  <a:latin typeface="宋体" panose="02010600030101010101" pitchFamily="2" charset="-122"/>
                  <a:ea typeface="宋体" panose="02010600030101010101" pitchFamily="2" charset="-122"/>
                  <a:sym typeface="微软雅黑 Light" panose="020B0502040204020203" pitchFamily="34" charset="-122"/>
                </a:rPr>
                <a:t>一、背景与范式演进</a:t>
              </a:r>
              <a:endParaRPr lang="zh-CN" altLang="en-US" sz="2000" b="1" noProof="0" dirty="0">
                <a:solidFill>
                  <a:schemeClr val="tx1">
                    <a:lumMod val="85000"/>
                    <a:lumOff val="15000"/>
                  </a:schemeClr>
                </a:solidFill>
                <a:latin typeface="宋体" panose="02010600030101010101" pitchFamily="2" charset="-122"/>
                <a:ea typeface="宋体" panose="02010600030101010101" pitchFamily="2" charset="-122"/>
                <a:sym typeface="微软雅黑 Light" panose="020B0502040204020203" pitchFamily="34" charset="-122"/>
              </a:endParaRPr>
            </a:p>
            <a:p>
              <a:pPr marR="0" algn="l" defTabSz="685800" eaLnBrk="1" fontAlgn="auto" hangingPunct="1">
                <a:spcBef>
                  <a:spcPts val="0"/>
                </a:spcBef>
                <a:spcAft>
                  <a:spcPts val="0"/>
                </a:spcAft>
                <a:buClrTx/>
                <a:buSzTx/>
                <a:buFontTx/>
                <a:buNone/>
                <a:defRPr/>
              </a:pPr>
              <a:r>
                <a:rPr lang="zh-CN" altLang="en-US" sz="2000" b="1" noProof="0" dirty="0">
                  <a:solidFill>
                    <a:schemeClr val="tx1">
                      <a:lumMod val="85000"/>
                      <a:lumOff val="15000"/>
                    </a:schemeClr>
                  </a:solidFill>
                  <a:latin typeface="宋体" panose="02010600030101010101" pitchFamily="2" charset="-122"/>
                  <a:ea typeface="宋体" panose="02010600030101010101" pitchFamily="2" charset="-122"/>
                  <a:sym typeface="微软雅黑 Light" panose="020B0502040204020203" pitchFamily="34" charset="-122"/>
                </a:rPr>
                <a:t>二、大模型迁移方式总览</a:t>
              </a:r>
              <a:endParaRPr lang="zh-CN" altLang="en-US" sz="2000" b="1" noProof="0" dirty="0">
                <a:solidFill>
                  <a:schemeClr val="tx1">
                    <a:lumMod val="85000"/>
                    <a:lumOff val="15000"/>
                  </a:schemeClr>
                </a:solidFill>
                <a:latin typeface="宋体" panose="02010600030101010101" pitchFamily="2" charset="-122"/>
                <a:ea typeface="宋体" panose="02010600030101010101" pitchFamily="2" charset="-122"/>
                <a:sym typeface="微软雅黑 Light" panose="020B0502040204020203" pitchFamily="34" charset="-122"/>
              </a:endParaRPr>
            </a:p>
            <a:p>
              <a:pPr marR="0" algn="l" defTabSz="685800" eaLnBrk="1" fontAlgn="auto" hangingPunct="1">
                <a:spcBef>
                  <a:spcPts val="0"/>
                </a:spcBef>
                <a:spcAft>
                  <a:spcPts val="0"/>
                </a:spcAft>
                <a:buClrTx/>
                <a:buSzTx/>
                <a:buFontTx/>
                <a:buNone/>
                <a:defRPr/>
              </a:pPr>
              <a:r>
                <a:rPr lang="zh-CN" altLang="en-US" sz="2000" b="1" noProof="0" dirty="0">
                  <a:solidFill>
                    <a:schemeClr val="tx1">
                      <a:lumMod val="85000"/>
                      <a:lumOff val="15000"/>
                    </a:schemeClr>
                  </a:solidFill>
                  <a:latin typeface="宋体" panose="02010600030101010101" pitchFamily="2" charset="-122"/>
                  <a:ea typeface="宋体" panose="02010600030101010101" pitchFamily="2" charset="-122"/>
                  <a:sym typeface="微软雅黑 Light" panose="020B0502040204020203" pitchFamily="34" charset="-122"/>
                </a:rPr>
                <a:t>三、参数微调技术路线</a:t>
              </a:r>
              <a:endParaRPr lang="zh-CN" altLang="en-US" sz="2000" b="1" noProof="0" dirty="0">
                <a:solidFill>
                  <a:schemeClr val="tx1">
                    <a:lumMod val="85000"/>
                    <a:lumOff val="15000"/>
                  </a:schemeClr>
                </a:solidFill>
                <a:latin typeface="宋体" panose="02010600030101010101" pitchFamily="2" charset="-122"/>
                <a:ea typeface="宋体" panose="02010600030101010101" pitchFamily="2" charset="-122"/>
                <a:sym typeface="微软雅黑 Light" panose="020B0502040204020203" pitchFamily="34" charset="-122"/>
              </a:endParaRPr>
            </a:p>
            <a:p>
              <a:pPr marR="0" algn="l" defTabSz="685800" eaLnBrk="1" fontAlgn="auto" hangingPunct="1">
                <a:spcBef>
                  <a:spcPts val="0"/>
                </a:spcBef>
                <a:spcAft>
                  <a:spcPts val="0"/>
                </a:spcAft>
                <a:buClrTx/>
                <a:buSzTx/>
                <a:buFontTx/>
                <a:buNone/>
                <a:defRPr/>
              </a:pPr>
              <a:r>
                <a:rPr lang="zh-CN" altLang="en-US" sz="2000" b="1" noProof="0" dirty="0">
                  <a:solidFill>
                    <a:schemeClr val="tx1">
                      <a:lumMod val="85000"/>
                      <a:lumOff val="15000"/>
                    </a:schemeClr>
                  </a:solidFill>
                  <a:latin typeface="宋体" panose="02010600030101010101" pitchFamily="2" charset="-122"/>
                  <a:ea typeface="宋体" panose="02010600030101010101" pitchFamily="2" charset="-122"/>
                  <a:sym typeface="微软雅黑 Light" panose="020B0502040204020203" pitchFamily="34" charset="-122"/>
                </a:rPr>
                <a:t>四、提示学习方法体系</a:t>
              </a:r>
              <a:endParaRPr lang="zh-CN" altLang="en-US" sz="2000" b="1" noProof="0" dirty="0">
                <a:solidFill>
                  <a:schemeClr val="tx1">
                    <a:lumMod val="85000"/>
                    <a:lumOff val="15000"/>
                  </a:schemeClr>
                </a:solidFill>
                <a:latin typeface="宋体" panose="02010600030101010101" pitchFamily="2" charset="-122"/>
                <a:ea typeface="宋体" panose="02010600030101010101" pitchFamily="2" charset="-122"/>
                <a:sym typeface="微软雅黑 Light" panose="020B0502040204020203" pitchFamily="34" charset="-122"/>
              </a:endParaRPr>
            </a:p>
            <a:p>
              <a:pPr marR="0" algn="l" defTabSz="685800" eaLnBrk="1" fontAlgn="auto" hangingPunct="1">
                <a:spcBef>
                  <a:spcPts val="0"/>
                </a:spcBef>
                <a:spcAft>
                  <a:spcPts val="0"/>
                </a:spcAft>
                <a:buClrTx/>
                <a:buSzTx/>
                <a:buFontTx/>
                <a:buNone/>
                <a:defRPr/>
              </a:pPr>
              <a:r>
                <a:rPr lang="zh-CN" altLang="en-US" sz="2000" b="1" noProof="0" dirty="0">
                  <a:solidFill>
                    <a:schemeClr val="tx1">
                      <a:lumMod val="85000"/>
                      <a:lumOff val="15000"/>
                    </a:schemeClr>
                  </a:solidFill>
                  <a:latin typeface="宋体" panose="02010600030101010101" pitchFamily="2" charset="-122"/>
                  <a:ea typeface="宋体" panose="02010600030101010101" pitchFamily="2" charset="-122"/>
                  <a:sym typeface="微软雅黑 Light" panose="020B0502040204020203" pitchFamily="34" charset="-122"/>
                </a:rPr>
                <a:t>五、典型方法详解与机制</a:t>
              </a:r>
              <a:endParaRPr lang="zh-CN" altLang="en-US" sz="2000" b="1" noProof="0" dirty="0">
                <a:solidFill>
                  <a:schemeClr val="tx1">
                    <a:lumMod val="85000"/>
                    <a:lumOff val="15000"/>
                  </a:schemeClr>
                </a:solidFill>
                <a:latin typeface="宋体" panose="02010600030101010101" pitchFamily="2" charset="-122"/>
                <a:ea typeface="宋体" panose="02010600030101010101" pitchFamily="2" charset="-122"/>
                <a:sym typeface="微软雅黑 Light" panose="020B0502040204020203" pitchFamily="34" charset="-122"/>
              </a:endParaRPr>
            </a:p>
            <a:p>
              <a:pPr marR="0" algn="l" defTabSz="685800" eaLnBrk="1" fontAlgn="auto" hangingPunct="1">
                <a:spcBef>
                  <a:spcPts val="0"/>
                </a:spcBef>
                <a:spcAft>
                  <a:spcPts val="0"/>
                </a:spcAft>
                <a:buClrTx/>
                <a:buSzTx/>
                <a:buFontTx/>
                <a:buNone/>
                <a:defRPr/>
              </a:pPr>
              <a:r>
                <a:rPr lang="zh-CN" altLang="en-US" sz="2000" b="1" noProof="0" dirty="0">
                  <a:solidFill>
                    <a:schemeClr val="tx1">
                      <a:lumMod val="85000"/>
                      <a:lumOff val="15000"/>
                    </a:schemeClr>
                  </a:solidFill>
                  <a:latin typeface="宋体" panose="02010600030101010101" pitchFamily="2" charset="-122"/>
                  <a:ea typeface="宋体" panose="02010600030101010101" pitchFamily="2" charset="-122"/>
                  <a:sym typeface="微软雅黑 Light" panose="020B0502040204020203" pitchFamily="34" charset="-122"/>
                </a:rPr>
                <a:t>六、多模态提示学习扩展</a:t>
              </a:r>
              <a:endParaRPr lang="zh-CN" altLang="en-US" sz="2000" b="1" noProof="0" dirty="0">
                <a:solidFill>
                  <a:schemeClr val="tx1">
                    <a:lumMod val="85000"/>
                    <a:lumOff val="15000"/>
                  </a:schemeClr>
                </a:solidFill>
                <a:latin typeface="宋体" panose="02010600030101010101" pitchFamily="2" charset="-122"/>
                <a:ea typeface="宋体" panose="02010600030101010101" pitchFamily="2" charset="-122"/>
                <a:sym typeface="微软雅黑 Light" panose="020B0502040204020203" pitchFamily="34" charset="-122"/>
              </a:endParaRPr>
            </a:p>
            <a:p>
              <a:pPr marR="0" algn="l" defTabSz="685800" eaLnBrk="1" fontAlgn="auto" hangingPunct="1">
                <a:spcBef>
                  <a:spcPts val="0"/>
                </a:spcBef>
                <a:spcAft>
                  <a:spcPts val="0"/>
                </a:spcAft>
                <a:buClrTx/>
                <a:buSzTx/>
                <a:buFontTx/>
                <a:buNone/>
                <a:defRPr/>
              </a:pPr>
              <a:r>
                <a:rPr lang="zh-CN" altLang="en-US" sz="2000" b="1" noProof="0" dirty="0">
                  <a:solidFill>
                    <a:schemeClr val="tx1">
                      <a:lumMod val="85000"/>
                      <a:lumOff val="15000"/>
                    </a:schemeClr>
                  </a:solidFill>
                  <a:latin typeface="宋体" panose="02010600030101010101" pitchFamily="2" charset="-122"/>
                  <a:ea typeface="宋体" panose="02010600030101010101" pitchFamily="2" charset="-122"/>
                  <a:sym typeface="微软雅黑 Light" panose="020B0502040204020203" pitchFamily="34" charset="-122"/>
                </a:rPr>
                <a:t>七、总结对比与研究展望</a:t>
              </a:r>
              <a:endParaRPr lang="zh-CN" altLang="en-US" sz="2000" b="1" noProof="0" dirty="0">
                <a:solidFill>
                  <a:schemeClr val="tx1">
                    <a:lumMod val="85000"/>
                    <a:lumOff val="15000"/>
                  </a:schemeClr>
                </a:solidFill>
                <a:latin typeface="宋体" panose="02010600030101010101" pitchFamily="2" charset="-122"/>
                <a:ea typeface="宋体" panose="02010600030101010101" pitchFamily="2" charset="-122"/>
                <a:sym typeface="微软雅黑 Light" panose="020B0502040204020203" pitchFamily="34" charset="-122"/>
              </a:endParaRPr>
            </a:p>
          </p:txBody>
        </p:sp>
        <p:sp>
          <p:nvSpPr>
            <p:cNvPr id="12" name="文本框 4"/>
            <p:cNvSpPr txBox="1"/>
            <p:nvPr/>
          </p:nvSpPr>
          <p:spPr>
            <a:xfrm>
              <a:off x="4556446" y="2156679"/>
              <a:ext cx="3152058" cy="472422"/>
            </a:xfrm>
            <a:prstGeom prst="rect">
              <a:avLst/>
            </a:prstGeom>
            <a:noFill/>
            <a:ln w="9525">
              <a:noFill/>
            </a:ln>
          </p:spPr>
          <p:txBody>
            <a:bodyPr wrap="square">
              <a:spAutoFit/>
            </a:bodyPr>
            <a:lstStyle/>
            <a:p>
              <a:pPr eaLnBrk="1" hangingPunct="1"/>
              <a:r>
                <a:rPr lang="zh-CN" altLang="en-US" sz="2400" b="1" dirty="0">
                  <a:latin typeface="宋体" panose="02010600030101010101" pitchFamily="2" charset="-122"/>
                  <a:ea typeface="宋体" panose="02010600030101010101" pitchFamily="2" charset="-122"/>
                  <a:sym typeface="微软雅黑 Light" panose="020B0502040204020203" pitchFamily="34" charset="-122"/>
                </a:rPr>
                <a:t>目录</a:t>
              </a:r>
              <a:endParaRPr lang="zh-CN" altLang="en-US" sz="2400" b="1" dirty="0">
                <a:latin typeface="宋体" panose="02010600030101010101" pitchFamily="2" charset="-122"/>
                <a:ea typeface="宋体" panose="02010600030101010101" pitchFamily="2" charset="-122"/>
                <a:sym typeface="微软雅黑 Light" panose="020B0502040204020203" pitchFamily="34" charset="-122"/>
              </a:endParaRPr>
            </a:p>
          </p:txBody>
        </p:sp>
      </p:gr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8860155" cy="859534"/>
            <a:chOff x="-498530" y="1243"/>
            <a:chExt cx="8860155" cy="859534"/>
          </a:xfrm>
        </p:grpSpPr>
        <p:sp>
          <p:nvSpPr>
            <p:cNvPr id="40" name="文本框 39"/>
            <p:cNvSpPr txBox="1"/>
            <p:nvPr/>
          </p:nvSpPr>
          <p:spPr>
            <a:xfrm>
              <a:off x="498420" y="106018"/>
              <a:ext cx="7863205"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多模态提示学习：从文本走向视觉与跨模态</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9" name="文本框 8"/>
          <p:cNvSpPr txBox="1"/>
          <p:nvPr/>
        </p:nvSpPr>
        <p:spPr>
          <a:xfrm>
            <a:off x="446405" y="786130"/>
            <a:ext cx="7063105" cy="2584450"/>
          </a:xfrm>
          <a:prstGeom prst="rect">
            <a:avLst/>
          </a:prstGeom>
          <a:noFill/>
        </p:spPr>
        <p:txBody>
          <a:bodyPr wrap="square" rtlCol="0">
            <a:spAutoFit/>
          </a:bodyPr>
          <a:p>
            <a:pPr marL="285750" indent="-285750">
              <a:buFont typeface="Arial" panose="020B0604020202020204" pitchFamily="34" charset="0"/>
              <a:buChar char="•"/>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为什么需要多模态提示？</a:t>
            </a: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buFont typeface="Arial" panose="020B0604020202020204" pitchFamily="34" charset="0"/>
              <a:buAutoNum type="arabicPeriod"/>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大模型能力扩展：</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CLIP</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BLIP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等模型具备视觉感知能力</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buFont typeface="Arial" panose="020B0604020202020204" pitchFamily="34" charset="0"/>
              <a:buAutoNum type="arabicPeriod"/>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传统</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Prompt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仅支持文本，不适用于图像</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视频输入任务</a:t>
            </a: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buFont typeface="Arial" panose="020B0604020202020204" pitchFamily="34" charset="0"/>
              <a:buAutoNum type="arabicPeriod"/>
            </a:pP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VQA</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、图文检索、图像生成等任务需要模态协同控制</a:t>
            </a: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buFont typeface="Arial" panose="020B0604020202020204" pitchFamily="34" charset="0"/>
              <a:buAutoNum type="arabicPeriod"/>
            </a:pP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285750" indent="-285750">
              <a:buFont typeface="Arial" panose="020B0604020202020204" pitchFamily="34" charset="0"/>
              <a:buChar char="•"/>
            </a:pP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多模态提示的挑战</a:t>
            </a: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buFont typeface="Arial" panose="020B0604020202020204" pitchFamily="34" charset="0"/>
              <a:buAutoNum type="arabicPeriod"/>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模态对齐难：图像特征难以直接作为</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Prompt</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buFont typeface="Arial" panose="020B0604020202020204" pitchFamily="34" charset="0"/>
              <a:buAutoNum type="arabicPeriod"/>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结构差异大：文本是序列，图像是空间张量</a:t>
            </a: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342900" indent="-342900">
              <a:buFont typeface="Arial" panose="020B0604020202020204" pitchFamily="34" charset="0"/>
              <a:buAutoNum type="arabicPeriod"/>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提示插入点不统一：输入前？中间层？还是多层插入？</a:t>
            </a: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spTree>
  </p:cSld>
  <p:clrMapOvr>
    <a:masterClrMapping/>
  </p:clrMapOvr>
  <p:transition spd="slow">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8860155" cy="859534"/>
            <a:chOff x="-498530" y="1243"/>
            <a:chExt cx="8860155" cy="859534"/>
          </a:xfrm>
        </p:grpSpPr>
        <p:sp>
          <p:nvSpPr>
            <p:cNvPr id="40" name="文本框 39"/>
            <p:cNvSpPr txBox="1"/>
            <p:nvPr/>
          </p:nvSpPr>
          <p:spPr>
            <a:xfrm>
              <a:off x="498420" y="106018"/>
              <a:ext cx="7863205"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三类代表方法与机制</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9" name="文本框 8"/>
          <p:cNvSpPr txBox="1"/>
          <p:nvPr/>
        </p:nvSpPr>
        <p:spPr>
          <a:xfrm>
            <a:off x="365125" y="566420"/>
            <a:ext cx="7475220" cy="1630045"/>
          </a:xfrm>
          <a:prstGeom prst="rect">
            <a:avLst/>
          </a:prstGeom>
          <a:noFill/>
        </p:spPr>
        <p:txBody>
          <a:bodyPr wrap="square" rtlCol="0">
            <a:spAutoFit/>
          </a:bodyPr>
          <a:p>
            <a:pPr>
              <a:buFont typeface="Arial" panose="020B0604020202020204" pitchFamily="34" charset="0"/>
            </a:pP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1. VPT (Vision Prompt Tuning) – [Jia et al., 2022]</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概念：在视觉</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Transformer </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前添加可学习的图像</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Patch </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向量作为</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Prompt</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特点：不改主模型，仅学习少量图像</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token</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结构图：</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pic>
        <p:nvPicPr>
          <p:cNvPr id="2" name="图片 1"/>
          <p:cNvPicPr>
            <a:picLocks noChangeAspect="1"/>
          </p:cNvPicPr>
          <p:nvPr/>
        </p:nvPicPr>
        <p:blipFill>
          <a:blip r:embed="rId1"/>
          <a:srcRect b="3342"/>
          <a:stretch>
            <a:fillRect/>
          </a:stretch>
        </p:blipFill>
        <p:spPr>
          <a:xfrm>
            <a:off x="1407795" y="1985645"/>
            <a:ext cx="5812790" cy="2626360"/>
          </a:xfrm>
          <a:prstGeom prst="rect">
            <a:avLst/>
          </a:prstGeom>
        </p:spPr>
      </p:pic>
    </p:spTree>
  </p:cSld>
  <p:clrMapOvr>
    <a:masterClrMapping/>
  </p:clrMapOvr>
  <p:transition spd="slow">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8860155" cy="859534"/>
            <a:chOff x="-498530" y="1243"/>
            <a:chExt cx="8860155" cy="859534"/>
          </a:xfrm>
        </p:grpSpPr>
        <p:sp>
          <p:nvSpPr>
            <p:cNvPr id="40" name="文本框 39"/>
            <p:cNvSpPr txBox="1"/>
            <p:nvPr/>
          </p:nvSpPr>
          <p:spPr>
            <a:xfrm>
              <a:off x="498420" y="106018"/>
              <a:ext cx="7863205"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三类代表方法与机制</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9" name="文本框 8"/>
          <p:cNvSpPr txBox="1"/>
          <p:nvPr/>
        </p:nvSpPr>
        <p:spPr>
          <a:xfrm>
            <a:off x="275590" y="566420"/>
            <a:ext cx="7475220" cy="4576445"/>
          </a:xfrm>
          <a:prstGeom prst="rect">
            <a:avLst/>
          </a:prstGeom>
          <a:noFill/>
        </p:spPr>
        <p:txBody>
          <a:bodyPr wrap="square" rtlCol="0">
            <a:noAutofit/>
          </a:bodyPr>
          <a:p>
            <a:pPr>
              <a:buFont typeface="Arial" panose="020B0604020202020204" pitchFamily="34" charset="0"/>
            </a:pP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2.CoOp (Context Optimization) – [Zhou et al., 2022]</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285750" indent="-285750">
              <a:buFont typeface="Arial" panose="020B0604020202020204" pitchFamily="34" charset="0"/>
              <a:buChar char="•"/>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任务：图像分类（</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CLIP</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285750" indent="-285750">
              <a:buFont typeface="Arial" panose="020B0604020202020204" pitchFamily="34" charset="0"/>
              <a:buChar char="•"/>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方法：将类别词前面加可学习上下文</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embedding</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285750" indent="-285750">
              <a:buFont typeface="Arial" panose="020B0604020202020204" pitchFamily="34" charset="0"/>
              <a:buChar char="•"/>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特点：</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CoOp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固定类别词不变，只训练上下文</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embedding</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，让模型自动学习如何</a:t>
            </a:r>
            <a:r>
              <a:rPr lang="en-US" altLang="zh-CN" sz="1800" b="1">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zh-CN" altLang="en-US" sz="1800" b="1">
                <a:latin typeface="微软雅黑 Light" panose="020B0502040204020203" pitchFamily="34" charset="-122"/>
                <a:ea typeface="微软雅黑 Light" panose="020B0502040204020203" pitchFamily="34" charset="-122"/>
                <a:cs typeface="微软雅黑 Light" panose="020B0502040204020203" pitchFamily="34" charset="-122"/>
                <a:sym typeface="+mn-ea"/>
              </a:rPr>
              <a:t>描述</a:t>
            </a:r>
            <a:r>
              <a:rPr lang="en-US" altLang="zh-CN" sz="1800" b="1">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zh-CN" altLang="en-US" sz="1800" b="1">
                <a:latin typeface="微软雅黑 Light" panose="020B0502040204020203" pitchFamily="34" charset="-122"/>
                <a:ea typeface="微软雅黑 Light" panose="020B0502040204020203" pitchFamily="34" charset="-122"/>
                <a:cs typeface="微软雅黑 Light" panose="020B0502040204020203" pitchFamily="34" charset="-122"/>
                <a:sym typeface="+mn-ea"/>
              </a:rPr>
              <a:t>每类物体的最佳上下文</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，提升对比匹配精度。</a:t>
            </a: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如：有类别词：</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dog, cat, airplane</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285750" indent="-285750">
              <a:buFont typeface="Arial" panose="020B0604020202020204" pitchFamily="34" charset="0"/>
              <a:buChar char="•"/>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原</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prompt: "a photo of a dog"</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285750" indent="-285750">
              <a:buFont typeface="Arial" panose="020B0604020202020204" pitchFamily="34" charset="0"/>
              <a:buChar char="•"/>
            </a:pP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CoOp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学出三条</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prompt</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[P1 P2 P3] dog</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[P1' P2' P3'] cat</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[P1'' P2'' P3''] airplane</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marL="285750" indent="-285750">
              <a:buFont typeface="Arial" panose="020B0604020202020204" pitchFamily="34" charset="0"/>
              <a:buChar char="•"/>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在测试阶段：</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输入图像</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en-US"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编码为向量</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v_img</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上述三个</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prompt </a:t>
            </a:r>
            <a:r>
              <a:rPr lang="en-US"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各自编码为</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v_dog, v_cat, v_airplane</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比较相似度</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cos(v_img, v_dog)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等，选最大得分对应的</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prompt</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最终预测类别就是</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prompt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中的类别词，如</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dog</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spTree>
  </p:cSld>
  <p:clrMapOvr>
    <a:masterClrMapping/>
  </p:clrMapOvr>
  <p:transition spd="slow">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8860155" cy="859534"/>
            <a:chOff x="-498530" y="1243"/>
            <a:chExt cx="8860155" cy="859534"/>
          </a:xfrm>
        </p:grpSpPr>
        <p:sp>
          <p:nvSpPr>
            <p:cNvPr id="40" name="文本框 39"/>
            <p:cNvSpPr txBox="1"/>
            <p:nvPr/>
          </p:nvSpPr>
          <p:spPr>
            <a:xfrm>
              <a:off x="498420" y="106018"/>
              <a:ext cx="7863205"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三类代表方法与机制</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9" name="文本框 8"/>
          <p:cNvSpPr txBox="1"/>
          <p:nvPr/>
        </p:nvSpPr>
        <p:spPr>
          <a:xfrm>
            <a:off x="365125" y="566420"/>
            <a:ext cx="7996555" cy="1322070"/>
          </a:xfrm>
          <a:prstGeom prst="rect">
            <a:avLst/>
          </a:prstGeom>
          <a:noFill/>
        </p:spPr>
        <p:txBody>
          <a:bodyPr wrap="square" rtlCol="0">
            <a:spAutoFit/>
          </a:bodyPr>
          <a:p>
            <a:pPr>
              <a:buFont typeface="Arial" panose="020B0604020202020204" pitchFamily="34" charset="0"/>
            </a:pPr>
            <a:r>
              <a:rPr 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3.</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MaPLe (Multimodal Prompt Learning) – [Kumar et al., 2023]</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方法：在图像编码器和文本编码器中都注入</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Prompt token</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优势：统一控制双模态提示，适用于图文匹配、跨模态生成等任务</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sp>
        <p:nvSpPr>
          <p:cNvPr id="4" name="文本框 3"/>
          <p:cNvSpPr txBox="1"/>
          <p:nvPr/>
        </p:nvSpPr>
        <p:spPr>
          <a:xfrm>
            <a:off x="2764155" y="3335655"/>
            <a:ext cx="6266815" cy="1168400"/>
          </a:xfrm>
          <a:prstGeom prst="rect">
            <a:avLst/>
          </a:prstGeom>
          <a:noFill/>
        </p:spPr>
        <p:txBody>
          <a:bodyPr wrap="square" rtlCol="0">
            <a:spAutoFit/>
          </a:bodyPr>
          <a:p>
            <a:pPr marL="285750" indent="-285750">
              <a:buFont typeface="Arial" panose="020B0604020202020204" pitchFamily="34" charset="0"/>
              <a:buChar char="•"/>
            </a:pPr>
            <a:r>
              <a:rPr lang="zh-CN" altLang="en-US" sz="1400"/>
              <a:t>多模态提示学习的目标是：通过最小的代价，引导模型在不同模态之间实现信息共享与任务理解。</a:t>
            </a:r>
            <a:endParaRPr lang="zh-CN" altLang="en-US" sz="1400"/>
          </a:p>
          <a:p>
            <a:pPr marL="285750" indent="-285750">
              <a:buFont typeface="Arial" panose="020B0604020202020204" pitchFamily="34" charset="0"/>
              <a:buChar char="•"/>
            </a:pPr>
            <a:r>
              <a:rPr lang="zh-CN" altLang="en-US" sz="1400"/>
              <a:t>当前主流路径是在视觉或跨模态模型中插入可学习提示向量，使提示学习从</a:t>
            </a:r>
            <a:r>
              <a:rPr lang="en-US" altLang="zh-CN" sz="1400"/>
              <a:t>“</a:t>
            </a:r>
            <a:r>
              <a:rPr lang="zh-CN" altLang="en-US" sz="1400"/>
              <a:t>文本工程</a:t>
            </a:r>
            <a:r>
              <a:rPr lang="en-US" altLang="zh-CN" sz="1400"/>
              <a:t>”</a:t>
            </a:r>
            <a:r>
              <a:rPr lang="zh-CN" altLang="en-US" sz="1400"/>
              <a:t>升级为</a:t>
            </a:r>
            <a:r>
              <a:rPr lang="en-US" altLang="zh-CN" sz="1400"/>
              <a:t>“</a:t>
            </a:r>
            <a:r>
              <a:rPr lang="zh-CN" altLang="en-US" sz="1400"/>
              <a:t>模态协同接口</a:t>
            </a:r>
            <a:r>
              <a:rPr lang="en-US" altLang="zh-CN" sz="1400"/>
              <a:t>”</a:t>
            </a:r>
            <a:r>
              <a:rPr lang="zh-CN" altLang="en-US" sz="1400"/>
              <a:t>。</a:t>
            </a:r>
            <a:endParaRPr lang="zh-CN" altLang="en-US" sz="1400"/>
          </a:p>
          <a:p>
            <a:pPr marL="285750" indent="-285750">
              <a:buFont typeface="Arial" panose="020B0604020202020204" pitchFamily="34" charset="0"/>
              <a:buChar char="•"/>
            </a:pPr>
            <a:r>
              <a:rPr lang="zh-CN" altLang="en-US" sz="1400"/>
              <a:t>未来的发展方向是模态统一控制、更强的语义对齐机制。</a:t>
            </a:r>
            <a:endParaRPr lang="zh-CN" altLang="en-US" sz="1400"/>
          </a:p>
        </p:txBody>
      </p:sp>
    </p:spTree>
  </p:cSld>
  <p:clrMapOvr>
    <a:masterClrMapping/>
  </p:clrMapOvr>
  <p:transition spd="slow">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8860155" cy="859534"/>
            <a:chOff x="-498530" y="1243"/>
            <a:chExt cx="8860155" cy="859534"/>
          </a:xfrm>
        </p:grpSpPr>
        <p:sp>
          <p:nvSpPr>
            <p:cNvPr id="40" name="文本框 39"/>
            <p:cNvSpPr txBox="1"/>
            <p:nvPr/>
          </p:nvSpPr>
          <p:spPr>
            <a:xfrm>
              <a:off x="498420" y="106018"/>
              <a:ext cx="7863205"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文本提示与图像提示的</a:t>
              </a: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对比</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graphicFrame>
        <p:nvGraphicFramePr>
          <p:cNvPr id="2" name="表格 1"/>
          <p:cNvGraphicFramePr/>
          <p:nvPr>
            <p:custDataLst>
              <p:tags r:id="rId1"/>
            </p:custDataLst>
          </p:nvPr>
        </p:nvGraphicFramePr>
        <p:xfrm>
          <a:off x="1061720" y="1227455"/>
          <a:ext cx="6774180" cy="2632075"/>
        </p:xfrm>
        <a:graphic>
          <a:graphicData uri="http://schemas.openxmlformats.org/drawingml/2006/table">
            <a:tbl>
              <a:tblPr firstRow="1" bandRow="1">
                <a:tableStyleId>{5C22544A-7EE6-4342-B048-85BDC9FD1C3A}</a:tableStyleId>
              </a:tblPr>
              <a:tblGrid>
                <a:gridCol w="2258060"/>
                <a:gridCol w="2258060"/>
                <a:gridCol w="2258060"/>
              </a:tblGrid>
              <a:tr h="526415">
                <a:tc>
                  <a:txBody>
                    <a:bodyPr/>
                    <a:p>
                      <a:pPr algn="ctr"/>
                      <a:r>
                        <a:rPr lang="zh-CN" altLang="en-US" sz="1200">
                          <a:solidFill>
                            <a:schemeClr val="tx1"/>
                          </a:solidFill>
                        </a:rPr>
                        <a:t>特征维度</a:t>
                      </a:r>
                      <a:endParaRPr lang="zh-CN" altLang="en-US" sz="1200">
                        <a:solidFill>
                          <a:schemeClr val="tx1"/>
                        </a:solidFill>
                      </a:endParaRPr>
                    </a:p>
                  </a:txBody>
                  <a:tcPr marL="0" marR="0" marT="0" marB="0" anchor="ctr" anchorCtr="0"/>
                </a:tc>
                <a:tc>
                  <a:txBody>
                    <a:bodyPr/>
                    <a:p>
                      <a:pPr algn="ctr"/>
                      <a:r>
                        <a:rPr lang="zh-CN" altLang="en-US" sz="1200">
                          <a:solidFill>
                            <a:schemeClr val="tx1"/>
                          </a:solidFill>
                        </a:rPr>
                        <a:t>文本 </a:t>
                      </a:r>
                      <a:r>
                        <a:rPr lang="en-US" altLang="zh-CN" sz="1200">
                          <a:solidFill>
                            <a:schemeClr val="tx1"/>
                          </a:solidFill>
                        </a:rPr>
                        <a:t>Prompt</a:t>
                      </a:r>
                      <a:endParaRPr lang="en-US" altLang="zh-CN" sz="1200">
                        <a:solidFill>
                          <a:schemeClr val="tx1"/>
                        </a:solidFill>
                      </a:endParaRPr>
                    </a:p>
                  </a:txBody>
                  <a:tcPr marL="0" marR="0" marT="0" marB="0" anchor="ctr" anchorCtr="0"/>
                </a:tc>
                <a:tc>
                  <a:txBody>
                    <a:bodyPr/>
                    <a:p>
                      <a:pPr algn="ctr"/>
                      <a:r>
                        <a:rPr lang="zh-CN" altLang="en-US" sz="1200">
                          <a:solidFill>
                            <a:schemeClr val="tx1"/>
                          </a:solidFill>
                        </a:rPr>
                        <a:t>图像 </a:t>
                      </a:r>
                      <a:r>
                        <a:rPr lang="en-US" altLang="zh-CN" sz="1200">
                          <a:solidFill>
                            <a:schemeClr val="tx1"/>
                          </a:solidFill>
                        </a:rPr>
                        <a:t>Prompt</a:t>
                      </a:r>
                      <a:endParaRPr lang="en-US" altLang="zh-CN" sz="1200">
                        <a:solidFill>
                          <a:schemeClr val="tx1"/>
                        </a:solidFill>
                      </a:endParaRPr>
                    </a:p>
                  </a:txBody>
                  <a:tcPr marL="0" marR="0" marT="0" marB="0" anchor="ctr" anchorCtr="0"/>
                </a:tc>
              </a:tr>
              <a:tr h="526415">
                <a:tc>
                  <a:txBody>
                    <a:bodyPr/>
                    <a:p>
                      <a:pPr algn="ctr"/>
                      <a:r>
                        <a:rPr lang="zh-CN" altLang="en-US" sz="1200"/>
                        <a:t>输入结构</a:t>
                      </a:r>
                      <a:endParaRPr lang="zh-CN" altLang="en-US" sz="1200"/>
                    </a:p>
                  </a:txBody>
                  <a:tcPr marL="0" marR="0" marT="0" marB="0" anchor="ctr" anchorCtr="0"/>
                </a:tc>
                <a:tc>
                  <a:txBody>
                    <a:bodyPr/>
                    <a:p>
                      <a:pPr algn="ctr"/>
                      <a:r>
                        <a:rPr lang="en-US" altLang="zh-CN" sz="1200"/>
                        <a:t>Token </a:t>
                      </a:r>
                      <a:r>
                        <a:rPr lang="zh-CN" altLang="en-US" sz="1200"/>
                        <a:t>序列</a:t>
                      </a:r>
                      <a:endParaRPr lang="zh-CN" altLang="en-US" sz="1200"/>
                    </a:p>
                  </a:txBody>
                  <a:tcPr marL="0" marR="0" marT="0" marB="0" anchor="ctr" anchorCtr="0"/>
                </a:tc>
                <a:tc>
                  <a:txBody>
                    <a:bodyPr/>
                    <a:p>
                      <a:pPr algn="ctr"/>
                      <a:r>
                        <a:rPr lang="en-US" altLang="zh-CN" sz="1200"/>
                        <a:t>Patch </a:t>
                      </a:r>
                      <a:r>
                        <a:rPr lang="zh-CN" altLang="en-US" sz="1200"/>
                        <a:t>张量</a:t>
                      </a:r>
                      <a:endParaRPr lang="zh-CN" altLang="en-US" sz="1200"/>
                    </a:p>
                  </a:txBody>
                  <a:tcPr marL="0" marR="0" marT="0" marB="0" anchor="ctr" anchorCtr="0"/>
                </a:tc>
              </a:tr>
              <a:tr h="526415">
                <a:tc>
                  <a:txBody>
                    <a:bodyPr/>
                    <a:p>
                      <a:pPr algn="ctr"/>
                      <a:r>
                        <a:rPr lang="zh-CN" altLang="en-US" sz="1200"/>
                        <a:t>注入方式</a:t>
                      </a:r>
                      <a:endParaRPr lang="zh-CN" altLang="en-US" sz="1200"/>
                    </a:p>
                  </a:txBody>
                  <a:tcPr marL="0" marR="0" marT="0" marB="0" anchor="ctr" anchorCtr="0"/>
                </a:tc>
                <a:tc>
                  <a:txBody>
                    <a:bodyPr/>
                    <a:p>
                      <a:pPr algn="ctr"/>
                      <a:r>
                        <a:rPr lang="zh-CN" altLang="en-US" sz="1200"/>
                        <a:t>前缀 </a:t>
                      </a:r>
                      <a:r>
                        <a:rPr lang="en-US" altLang="zh-CN" sz="1200"/>
                        <a:t>/ </a:t>
                      </a:r>
                      <a:r>
                        <a:rPr lang="zh-CN" altLang="en-US" sz="1200"/>
                        <a:t>中间层</a:t>
                      </a:r>
                      <a:endParaRPr lang="zh-CN" altLang="en-US" sz="1200"/>
                    </a:p>
                  </a:txBody>
                  <a:tcPr marL="0" marR="0" marT="0" marB="0" anchor="ctr" anchorCtr="0"/>
                </a:tc>
                <a:tc>
                  <a:txBody>
                    <a:bodyPr/>
                    <a:p>
                      <a:pPr algn="ctr"/>
                      <a:r>
                        <a:rPr lang="zh-CN" altLang="en-US" sz="1200"/>
                        <a:t>前 </a:t>
                      </a:r>
                      <a:r>
                        <a:rPr lang="en-US" altLang="zh-CN" sz="1200"/>
                        <a:t>patch / </a:t>
                      </a:r>
                      <a:r>
                        <a:rPr lang="zh-CN" altLang="en-US" sz="1200"/>
                        <a:t>多层插入</a:t>
                      </a:r>
                      <a:endParaRPr lang="zh-CN" altLang="en-US" sz="1200"/>
                    </a:p>
                  </a:txBody>
                  <a:tcPr marL="0" marR="0" marT="0" marB="0" anchor="ctr" anchorCtr="0"/>
                </a:tc>
              </a:tr>
              <a:tr h="526415">
                <a:tc>
                  <a:txBody>
                    <a:bodyPr/>
                    <a:p>
                      <a:pPr algn="ctr"/>
                      <a:r>
                        <a:rPr lang="zh-CN" altLang="en-US" sz="1200"/>
                        <a:t>表达能力</a:t>
                      </a:r>
                      <a:endParaRPr lang="zh-CN" altLang="en-US" sz="1200"/>
                    </a:p>
                  </a:txBody>
                  <a:tcPr marL="0" marR="0" marT="0" marB="0" anchor="ctr" anchorCtr="0"/>
                </a:tc>
                <a:tc>
                  <a:txBody>
                    <a:bodyPr/>
                    <a:p>
                      <a:pPr algn="ctr"/>
                      <a:r>
                        <a:rPr lang="zh-CN" altLang="en-US" sz="1200"/>
                        <a:t>强，语义明确</a:t>
                      </a:r>
                      <a:endParaRPr lang="zh-CN" altLang="en-US" sz="1200"/>
                    </a:p>
                  </a:txBody>
                  <a:tcPr marL="0" marR="0" marT="0" marB="0" anchor="ctr" anchorCtr="0"/>
                </a:tc>
                <a:tc>
                  <a:txBody>
                    <a:bodyPr/>
                    <a:p>
                      <a:pPr algn="ctr"/>
                      <a:r>
                        <a:rPr lang="zh-CN" altLang="en-US" sz="1200"/>
                        <a:t>弱，依赖训练学习</a:t>
                      </a:r>
                      <a:endParaRPr lang="zh-CN" altLang="en-US" sz="1200"/>
                    </a:p>
                  </a:txBody>
                  <a:tcPr marL="0" marR="0" marT="0" marB="0" anchor="ctr" anchorCtr="0"/>
                </a:tc>
              </a:tr>
              <a:tr h="526415">
                <a:tc>
                  <a:txBody>
                    <a:bodyPr/>
                    <a:p>
                      <a:pPr algn="ctr"/>
                      <a:r>
                        <a:rPr lang="zh-CN" altLang="en-US" sz="1200"/>
                        <a:t>融合难度</a:t>
                      </a:r>
                      <a:endParaRPr lang="zh-CN" altLang="en-US" sz="1200"/>
                    </a:p>
                  </a:txBody>
                  <a:tcPr marL="0" marR="0" marT="0" marB="0" anchor="ctr" anchorCtr="0"/>
                </a:tc>
                <a:tc>
                  <a:txBody>
                    <a:bodyPr/>
                    <a:p>
                      <a:pPr algn="ctr"/>
                      <a:r>
                        <a:rPr lang="zh-CN" altLang="en-US" sz="1200"/>
                        <a:t>低</a:t>
                      </a:r>
                      <a:endParaRPr lang="zh-CN" altLang="en-US" sz="1200"/>
                    </a:p>
                  </a:txBody>
                  <a:tcPr marL="0" marR="0" marT="0" marB="0" anchor="ctr" anchorCtr="0"/>
                </a:tc>
                <a:tc>
                  <a:txBody>
                    <a:bodyPr/>
                    <a:p>
                      <a:pPr algn="ctr"/>
                      <a:r>
                        <a:rPr lang="zh-CN" altLang="en-US" sz="1200"/>
                        <a:t>高（需要对齐）</a:t>
                      </a:r>
                      <a:endParaRPr lang="zh-CN" altLang="en-US" sz="1200"/>
                    </a:p>
                  </a:txBody>
                  <a:tcPr marL="0" marR="0" marT="0" marB="0" anchor="ctr" anchorCtr="0"/>
                </a:tc>
              </a:tr>
            </a:tbl>
          </a:graphicData>
        </a:graphic>
      </p:graphicFrame>
    </p:spTree>
  </p:cSld>
  <p:clrMapOvr>
    <a:masterClrMapping/>
  </p:clrMapOvr>
  <p:transition spd="slow">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8860155" cy="859534"/>
            <a:chOff x="-498530" y="1243"/>
            <a:chExt cx="8860155" cy="859534"/>
          </a:xfrm>
        </p:grpSpPr>
        <p:sp>
          <p:nvSpPr>
            <p:cNvPr id="40" name="文本框 39"/>
            <p:cNvSpPr txBox="1"/>
            <p:nvPr/>
          </p:nvSpPr>
          <p:spPr>
            <a:xfrm>
              <a:off x="498420" y="106018"/>
              <a:ext cx="7863205"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主流方法</a:t>
              </a: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总结</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pic>
        <p:nvPicPr>
          <p:cNvPr id="2" name="图片 1"/>
          <p:cNvPicPr>
            <a:picLocks noChangeAspect="1"/>
          </p:cNvPicPr>
          <p:nvPr/>
        </p:nvPicPr>
        <p:blipFill>
          <a:blip r:embed="rId1"/>
          <a:stretch>
            <a:fillRect/>
          </a:stretch>
        </p:blipFill>
        <p:spPr>
          <a:xfrm>
            <a:off x="498475" y="769620"/>
            <a:ext cx="8129270" cy="3604260"/>
          </a:xfrm>
          <a:prstGeom prst="rect">
            <a:avLst/>
          </a:prstGeom>
        </p:spPr>
      </p:pic>
    </p:spTree>
  </p:cSld>
  <p:clrMapOvr>
    <a:masterClrMapping/>
  </p:clrMapOvr>
  <p:transition spd="slow">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8860155" cy="859534"/>
            <a:chOff x="-498530" y="1243"/>
            <a:chExt cx="8860155" cy="859534"/>
          </a:xfrm>
        </p:grpSpPr>
        <p:sp>
          <p:nvSpPr>
            <p:cNvPr id="40" name="文本框 39"/>
            <p:cNvSpPr txBox="1"/>
            <p:nvPr/>
          </p:nvSpPr>
          <p:spPr>
            <a:xfrm>
              <a:off x="498420" y="106018"/>
              <a:ext cx="7863205"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主流方法</a:t>
              </a: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总结</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pic>
        <p:nvPicPr>
          <p:cNvPr id="4" name="图片 3"/>
          <p:cNvPicPr>
            <a:picLocks noChangeAspect="1"/>
          </p:cNvPicPr>
          <p:nvPr/>
        </p:nvPicPr>
        <p:blipFill>
          <a:blip r:embed="rId1"/>
          <a:stretch>
            <a:fillRect/>
          </a:stretch>
        </p:blipFill>
        <p:spPr>
          <a:xfrm>
            <a:off x="472440" y="506730"/>
            <a:ext cx="8199120" cy="4130040"/>
          </a:xfrm>
          <a:prstGeom prst="rect">
            <a:avLst/>
          </a:prstGeom>
        </p:spPr>
      </p:pic>
    </p:spTree>
  </p:cSld>
  <p:clrMapOvr>
    <a:masterClrMapping/>
  </p:clrMapOvr>
  <p:transition spd="slow">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8860155" cy="859534"/>
            <a:chOff x="-498530" y="1243"/>
            <a:chExt cx="8860155" cy="859534"/>
          </a:xfrm>
        </p:grpSpPr>
        <p:sp>
          <p:nvSpPr>
            <p:cNvPr id="40" name="文本框 39"/>
            <p:cNvSpPr txBox="1"/>
            <p:nvPr/>
          </p:nvSpPr>
          <p:spPr>
            <a:xfrm>
              <a:off x="498420" y="106018"/>
              <a:ext cx="7863205"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主流方法</a:t>
              </a: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总结</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pic>
        <p:nvPicPr>
          <p:cNvPr id="2" name="图片 1"/>
          <p:cNvPicPr>
            <a:picLocks noChangeAspect="1"/>
          </p:cNvPicPr>
          <p:nvPr/>
        </p:nvPicPr>
        <p:blipFill>
          <a:blip r:embed="rId1"/>
          <a:stretch>
            <a:fillRect/>
          </a:stretch>
        </p:blipFill>
        <p:spPr>
          <a:xfrm>
            <a:off x="605790" y="1737360"/>
            <a:ext cx="7932420" cy="1668780"/>
          </a:xfrm>
          <a:prstGeom prst="rect">
            <a:avLst/>
          </a:prstGeom>
        </p:spPr>
      </p:pic>
    </p:spTree>
  </p:cSld>
  <p:clrMapOvr>
    <a:masterClrMapping/>
  </p:clrMapOvr>
  <p:transition spd="slow">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8860155" cy="859534"/>
            <a:chOff x="-498530" y="1243"/>
            <a:chExt cx="8860155" cy="859534"/>
          </a:xfrm>
        </p:grpSpPr>
        <p:sp>
          <p:nvSpPr>
            <p:cNvPr id="40" name="文本框 39"/>
            <p:cNvSpPr txBox="1"/>
            <p:nvPr/>
          </p:nvSpPr>
          <p:spPr>
            <a:xfrm>
              <a:off x="498420" y="106018"/>
              <a:ext cx="7863205"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主流方法</a:t>
              </a: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总结</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graphicFrame>
        <p:nvGraphicFramePr>
          <p:cNvPr id="5" name="表格 4"/>
          <p:cNvGraphicFramePr/>
          <p:nvPr>
            <p:custDataLst>
              <p:tags r:id="rId1"/>
            </p:custDataLst>
          </p:nvPr>
        </p:nvGraphicFramePr>
        <p:xfrm>
          <a:off x="972820" y="915035"/>
          <a:ext cx="6941820" cy="3044190"/>
        </p:xfrm>
        <a:graphic>
          <a:graphicData uri="http://schemas.openxmlformats.org/drawingml/2006/table">
            <a:tbl>
              <a:tblPr firstRow="1" bandRow="1">
                <a:tableStyleId>{5C22544A-7EE6-4342-B048-85BDC9FD1C3A}</a:tableStyleId>
              </a:tblPr>
              <a:tblGrid>
                <a:gridCol w="1156970"/>
                <a:gridCol w="1156970"/>
                <a:gridCol w="1156970"/>
                <a:gridCol w="1156970"/>
                <a:gridCol w="1156970"/>
                <a:gridCol w="1156970"/>
              </a:tblGrid>
              <a:tr h="507365">
                <a:tc>
                  <a:txBody>
                    <a:bodyPr/>
                    <a:p>
                      <a:pPr algn="ctr"/>
                      <a:r>
                        <a:rPr lang="zh-CN" altLang="en-US" sz="1100">
                          <a:solidFill>
                            <a:schemeClr val="tx1"/>
                          </a:solidFill>
                        </a:rPr>
                        <a:t>维度</a:t>
                      </a:r>
                      <a:endParaRPr lang="zh-CN" altLang="en-US" sz="1100">
                        <a:solidFill>
                          <a:schemeClr val="tx1"/>
                        </a:solidFill>
                      </a:endParaRPr>
                    </a:p>
                  </a:txBody>
                  <a:tcPr marL="0" marR="0" marT="0" marB="0" anchor="ctr" anchorCtr="0"/>
                </a:tc>
                <a:tc>
                  <a:txBody>
                    <a:bodyPr/>
                    <a:p>
                      <a:pPr algn="ctr"/>
                      <a:r>
                        <a:rPr lang="zh-CN" altLang="en-US" sz="1100">
                          <a:solidFill>
                            <a:schemeClr val="tx1"/>
                          </a:solidFill>
                        </a:rPr>
                        <a:t>全参数微调</a:t>
                      </a:r>
                      <a:endParaRPr lang="zh-CN" altLang="en-US" sz="1100">
                        <a:solidFill>
                          <a:schemeClr val="tx1"/>
                        </a:solidFill>
                      </a:endParaRPr>
                    </a:p>
                  </a:txBody>
                  <a:tcPr marL="0" marR="0" marT="0" marB="0" anchor="ctr" anchorCtr="0"/>
                </a:tc>
                <a:tc>
                  <a:txBody>
                    <a:bodyPr/>
                    <a:p>
                      <a:pPr algn="ctr"/>
                      <a:r>
                        <a:rPr lang="en-US" altLang="zh-CN" sz="1100">
                          <a:solidFill>
                            <a:schemeClr val="tx1"/>
                          </a:solidFill>
                        </a:rPr>
                        <a:t>PEFT</a:t>
                      </a:r>
                      <a:r>
                        <a:rPr lang="zh-CN" altLang="en-US" sz="1100">
                          <a:solidFill>
                            <a:schemeClr val="tx1"/>
                          </a:solidFill>
                        </a:rPr>
                        <a:t>（如</a:t>
                      </a:r>
                      <a:r>
                        <a:rPr lang="en-US" altLang="zh-CN" sz="1100">
                          <a:solidFill>
                            <a:schemeClr val="tx1"/>
                          </a:solidFill>
                        </a:rPr>
                        <a:t>LoRA</a:t>
                      </a:r>
                      <a:r>
                        <a:rPr lang="zh-CN" altLang="en-US" sz="1100">
                          <a:solidFill>
                            <a:schemeClr val="tx1"/>
                          </a:solidFill>
                        </a:rPr>
                        <a:t>）</a:t>
                      </a:r>
                      <a:endParaRPr lang="zh-CN" altLang="en-US" sz="1100">
                        <a:solidFill>
                          <a:schemeClr val="tx1"/>
                        </a:solidFill>
                      </a:endParaRPr>
                    </a:p>
                  </a:txBody>
                  <a:tcPr marL="0" marR="0" marT="0" marB="0" anchor="ctr" anchorCtr="0"/>
                </a:tc>
                <a:tc>
                  <a:txBody>
                    <a:bodyPr/>
                    <a:p>
                      <a:pPr algn="ctr"/>
                      <a:r>
                        <a:rPr lang="en-US" altLang="zh-CN" sz="1100">
                          <a:solidFill>
                            <a:schemeClr val="tx1"/>
                          </a:solidFill>
                        </a:rPr>
                        <a:t>Prompt Learning</a:t>
                      </a:r>
                      <a:endParaRPr lang="en-US" altLang="zh-CN" sz="1100">
                        <a:solidFill>
                          <a:schemeClr val="tx1"/>
                        </a:solidFill>
                      </a:endParaRPr>
                    </a:p>
                  </a:txBody>
                  <a:tcPr marL="0" marR="0" marT="0" marB="0" anchor="ctr" anchorCtr="0"/>
                </a:tc>
                <a:tc>
                  <a:txBody>
                    <a:bodyPr/>
                    <a:p>
                      <a:pPr algn="ctr"/>
                      <a:r>
                        <a:rPr lang="en-US" altLang="zh-CN" sz="1100">
                          <a:solidFill>
                            <a:schemeClr val="tx1"/>
                          </a:solidFill>
                        </a:rPr>
                        <a:t>CoT Prompt</a:t>
                      </a:r>
                      <a:endParaRPr lang="en-US" altLang="zh-CN" sz="1100">
                        <a:solidFill>
                          <a:schemeClr val="tx1"/>
                        </a:solidFill>
                      </a:endParaRPr>
                    </a:p>
                  </a:txBody>
                  <a:tcPr marL="0" marR="0" marT="0" marB="0" anchor="ctr" anchorCtr="0"/>
                </a:tc>
                <a:tc>
                  <a:txBody>
                    <a:bodyPr/>
                    <a:p>
                      <a:pPr algn="ctr"/>
                      <a:r>
                        <a:rPr lang="zh-CN" altLang="en-US" sz="1100">
                          <a:solidFill>
                            <a:schemeClr val="tx1"/>
                          </a:solidFill>
                        </a:rPr>
                        <a:t>多模态 </a:t>
                      </a:r>
                      <a:r>
                        <a:rPr lang="en-US" altLang="zh-CN" sz="1100">
                          <a:solidFill>
                            <a:schemeClr val="tx1"/>
                          </a:solidFill>
                        </a:rPr>
                        <a:t>Prompt</a:t>
                      </a:r>
                      <a:endParaRPr lang="en-US" altLang="zh-CN" sz="1100">
                        <a:solidFill>
                          <a:schemeClr val="tx1"/>
                        </a:solidFill>
                      </a:endParaRPr>
                    </a:p>
                  </a:txBody>
                  <a:tcPr marL="0" marR="0" marT="0" marB="0" anchor="ctr" anchorCtr="0"/>
                </a:tc>
              </a:tr>
              <a:tr h="507365">
                <a:tc>
                  <a:txBody>
                    <a:bodyPr/>
                    <a:p>
                      <a:pPr algn="ctr"/>
                      <a:r>
                        <a:rPr lang="zh-CN" altLang="en-US" sz="1100"/>
                        <a:t>是否调模型参数</a:t>
                      </a:r>
                      <a:endParaRPr lang="zh-CN" altLang="en-US" sz="1100"/>
                    </a:p>
                  </a:txBody>
                  <a:tcPr marL="0" marR="0" marT="0" marB="0" anchor="ctr" anchorCtr="0"/>
                </a:tc>
                <a:tc>
                  <a:txBody>
                    <a:bodyPr/>
                    <a:p>
                      <a:pPr algn="ctr"/>
                      <a:r>
                        <a:rPr lang="en-US" altLang="zh-CN" sz="1100"/>
                        <a:t>✅ </a:t>
                      </a:r>
                      <a:r>
                        <a:rPr lang="zh-CN" altLang="en-US" sz="1100"/>
                        <a:t>全部</a:t>
                      </a:r>
                      <a:endParaRPr lang="zh-CN" altLang="en-US" sz="1100"/>
                    </a:p>
                  </a:txBody>
                  <a:tcPr marL="0" marR="0" marT="0" marB="0" anchor="ctr" anchorCtr="0"/>
                </a:tc>
                <a:tc>
                  <a:txBody>
                    <a:bodyPr/>
                    <a:p>
                      <a:pPr algn="ctr"/>
                      <a:r>
                        <a:rPr lang="en-US" altLang="zh-CN" sz="1100"/>
                        <a:t>✅ </a:t>
                      </a:r>
                      <a:r>
                        <a:rPr lang="zh-CN" altLang="en-US" sz="1100"/>
                        <a:t>部分</a:t>
                      </a:r>
                      <a:endParaRPr lang="zh-CN" altLang="en-US" sz="1100"/>
                    </a:p>
                  </a:txBody>
                  <a:tcPr marL="0" marR="0" marT="0" marB="0" anchor="ctr" anchorCtr="0"/>
                </a:tc>
                <a:tc>
                  <a:txBody>
                    <a:bodyPr/>
                    <a:p>
                      <a:pPr algn="ctr"/>
                      <a:r>
                        <a:rPr lang="en-US" altLang="zh-CN" sz="1100"/>
                        <a:t>❌ </a:t>
                      </a:r>
                      <a:r>
                        <a:rPr lang="zh-CN" altLang="en-US" sz="1100"/>
                        <a:t>冻结</a:t>
                      </a:r>
                      <a:endParaRPr lang="zh-CN" altLang="en-US" sz="1100"/>
                    </a:p>
                  </a:txBody>
                  <a:tcPr marL="0" marR="0" marT="0" marB="0" anchor="ctr" anchorCtr="0"/>
                </a:tc>
                <a:tc>
                  <a:txBody>
                    <a:bodyPr/>
                    <a:p>
                      <a:pPr algn="ctr"/>
                      <a:r>
                        <a:rPr lang="en-US" altLang="zh-CN" sz="1100"/>
                        <a:t>❌</a:t>
                      </a:r>
                      <a:endParaRPr lang="en-US" altLang="zh-CN" sz="1100"/>
                    </a:p>
                  </a:txBody>
                  <a:tcPr marL="0" marR="0" marT="0" marB="0" anchor="ctr" anchorCtr="0"/>
                </a:tc>
                <a:tc>
                  <a:txBody>
                    <a:bodyPr/>
                    <a:p>
                      <a:pPr algn="ctr"/>
                      <a:r>
                        <a:rPr lang="en-US" altLang="zh-CN" sz="1100"/>
                        <a:t>❌</a:t>
                      </a:r>
                      <a:r>
                        <a:rPr lang="zh-CN" altLang="en-US" sz="1100"/>
                        <a:t>（主模型冻结）</a:t>
                      </a:r>
                      <a:endParaRPr lang="zh-CN" altLang="en-US" sz="1100"/>
                    </a:p>
                  </a:txBody>
                  <a:tcPr marL="0" marR="0" marT="0" marB="0" anchor="ctr" anchorCtr="0"/>
                </a:tc>
              </a:tr>
              <a:tr h="507365">
                <a:tc>
                  <a:txBody>
                    <a:bodyPr/>
                    <a:p>
                      <a:pPr algn="ctr"/>
                      <a:r>
                        <a:rPr lang="zh-CN" altLang="en-US" sz="1100"/>
                        <a:t>新增参数量</a:t>
                      </a:r>
                      <a:endParaRPr lang="zh-CN" altLang="en-US" sz="1100"/>
                    </a:p>
                  </a:txBody>
                  <a:tcPr marL="0" marR="0" marT="0" marB="0" anchor="ctr" anchorCtr="0"/>
                </a:tc>
                <a:tc>
                  <a:txBody>
                    <a:bodyPr/>
                    <a:p>
                      <a:pPr algn="ctr"/>
                      <a:r>
                        <a:rPr lang="zh-CN" altLang="en-US" sz="1100"/>
                        <a:t>高</a:t>
                      </a:r>
                      <a:endParaRPr lang="zh-CN" altLang="en-US" sz="1100"/>
                    </a:p>
                  </a:txBody>
                  <a:tcPr marL="0" marR="0" marT="0" marB="0" anchor="ctr" anchorCtr="0"/>
                </a:tc>
                <a:tc>
                  <a:txBody>
                    <a:bodyPr/>
                    <a:p>
                      <a:pPr algn="ctr"/>
                      <a:r>
                        <a:rPr lang="zh-CN" altLang="en-US" sz="1100"/>
                        <a:t>低（</a:t>
                      </a:r>
                      <a:r>
                        <a:rPr lang="en-US" altLang="zh-CN" sz="1100"/>
                        <a:t>0.1%-3%</a:t>
                      </a:r>
                      <a:r>
                        <a:rPr lang="zh-CN" altLang="en-US" sz="1100"/>
                        <a:t>）</a:t>
                      </a:r>
                      <a:endParaRPr lang="zh-CN" altLang="en-US" sz="1100"/>
                    </a:p>
                  </a:txBody>
                  <a:tcPr marL="0" marR="0" marT="0" marB="0" anchor="ctr" anchorCtr="0"/>
                </a:tc>
                <a:tc>
                  <a:txBody>
                    <a:bodyPr/>
                    <a:p>
                      <a:pPr algn="ctr"/>
                      <a:r>
                        <a:rPr lang="zh-CN" altLang="en-US" sz="1100"/>
                        <a:t>无 </a:t>
                      </a:r>
                      <a:r>
                        <a:rPr lang="en-US" altLang="zh-CN" sz="1100"/>
                        <a:t>/ </a:t>
                      </a:r>
                      <a:r>
                        <a:rPr lang="zh-CN" altLang="en-US" sz="1100"/>
                        <a:t>少量 </a:t>
                      </a:r>
                      <a:r>
                        <a:rPr lang="en-US" altLang="zh-CN" sz="1100"/>
                        <a:t>embedding</a:t>
                      </a:r>
                      <a:endParaRPr lang="en-US" altLang="zh-CN" sz="1100"/>
                    </a:p>
                  </a:txBody>
                  <a:tcPr marL="0" marR="0" marT="0" marB="0" anchor="ctr" anchorCtr="0"/>
                </a:tc>
                <a:tc>
                  <a:txBody>
                    <a:bodyPr/>
                    <a:p>
                      <a:pPr algn="ctr"/>
                      <a:r>
                        <a:rPr lang="zh-CN" altLang="en-US" sz="1100"/>
                        <a:t>无</a:t>
                      </a:r>
                      <a:endParaRPr lang="zh-CN" altLang="en-US" sz="1100"/>
                    </a:p>
                  </a:txBody>
                  <a:tcPr marL="0" marR="0" marT="0" marB="0" anchor="ctr" anchorCtr="0"/>
                </a:tc>
                <a:tc>
                  <a:txBody>
                    <a:bodyPr/>
                    <a:p>
                      <a:pPr algn="ctr"/>
                      <a:r>
                        <a:rPr lang="zh-CN" altLang="en-US" sz="1100"/>
                        <a:t>图像 </a:t>
                      </a:r>
                      <a:r>
                        <a:rPr lang="en-US" altLang="zh-CN" sz="1100"/>
                        <a:t>Patch </a:t>
                      </a:r>
                      <a:r>
                        <a:rPr lang="zh-CN" altLang="en-US" sz="1100"/>
                        <a:t>向量</a:t>
                      </a:r>
                      <a:endParaRPr lang="zh-CN" altLang="en-US" sz="1100"/>
                    </a:p>
                  </a:txBody>
                  <a:tcPr marL="0" marR="0" marT="0" marB="0" anchor="ctr" anchorCtr="0"/>
                </a:tc>
              </a:tr>
              <a:tr h="507365">
                <a:tc>
                  <a:txBody>
                    <a:bodyPr/>
                    <a:p>
                      <a:pPr algn="ctr"/>
                      <a:r>
                        <a:rPr lang="zh-CN" altLang="en-US" sz="1100"/>
                        <a:t>训练开销</a:t>
                      </a:r>
                      <a:endParaRPr lang="zh-CN" altLang="en-US" sz="1100"/>
                    </a:p>
                  </a:txBody>
                  <a:tcPr marL="0" marR="0" marT="0" marB="0" anchor="ctr" anchorCtr="0"/>
                </a:tc>
                <a:tc>
                  <a:txBody>
                    <a:bodyPr/>
                    <a:p>
                      <a:pPr algn="ctr"/>
                      <a:r>
                        <a:rPr lang="zh-CN" altLang="en-US" sz="1100"/>
                        <a:t>高</a:t>
                      </a:r>
                      <a:endParaRPr lang="zh-CN" altLang="en-US" sz="1100"/>
                    </a:p>
                  </a:txBody>
                  <a:tcPr marL="0" marR="0" marT="0" marB="0" anchor="ctr" anchorCtr="0"/>
                </a:tc>
                <a:tc>
                  <a:txBody>
                    <a:bodyPr/>
                    <a:p>
                      <a:pPr algn="ctr"/>
                      <a:r>
                        <a:rPr lang="zh-CN" altLang="en-US" sz="1100"/>
                        <a:t>中</a:t>
                      </a:r>
                      <a:endParaRPr lang="zh-CN" altLang="en-US" sz="1100"/>
                    </a:p>
                  </a:txBody>
                  <a:tcPr marL="0" marR="0" marT="0" marB="0" anchor="ctr" anchorCtr="0"/>
                </a:tc>
                <a:tc>
                  <a:txBody>
                    <a:bodyPr/>
                    <a:p>
                      <a:pPr algn="ctr"/>
                      <a:r>
                        <a:rPr lang="zh-CN" altLang="en-US" sz="1100"/>
                        <a:t>极低</a:t>
                      </a:r>
                      <a:endParaRPr lang="zh-CN" altLang="en-US" sz="1100"/>
                    </a:p>
                  </a:txBody>
                  <a:tcPr marL="0" marR="0" marT="0" marB="0" anchor="ctr" anchorCtr="0"/>
                </a:tc>
                <a:tc>
                  <a:txBody>
                    <a:bodyPr/>
                    <a:p>
                      <a:pPr algn="ctr"/>
                      <a:r>
                        <a:rPr lang="zh-CN" altLang="en-US" sz="1100"/>
                        <a:t>低</a:t>
                      </a:r>
                      <a:endParaRPr lang="zh-CN" altLang="en-US" sz="1100"/>
                    </a:p>
                  </a:txBody>
                  <a:tcPr marL="0" marR="0" marT="0" marB="0" anchor="ctr" anchorCtr="0"/>
                </a:tc>
                <a:tc>
                  <a:txBody>
                    <a:bodyPr/>
                    <a:p>
                      <a:pPr algn="ctr"/>
                      <a:r>
                        <a:rPr lang="zh-CN" altLang="en-US" sz="1100"/>
                        <a:t>中高</a:t>
                      </a:r>
                      <a:endParaRPr lang="zh-CN" altLang="en-US" sz="1100"/>
                    </a:p>
                  </a:txBody>
                  <a:tcPr marL="0" marR="0" marT="0" marB="0" anchor="ctr" anchorCtr="0"/>
                </a:tc>
              </a:tr>
              <a:tr h="507365">
                <a:tc>
                  <a:txBody>
                    <a:bodyPr/>
                    <a:p>
                      <a:pPr algn="ctr"/>
                      <a:r>
                        <a:rPr lang="zh-CN" altLang="en-US" sz="1100"/>
                        <a:t>可解释性</a:t>
                      </a:r>
                      <a:endParaRPr lang="zh-CN" altLang="en-US" sz="1100"/>
                    </a:p>
                  </a:txBody>
                  <a:tcPr marL="0" marR="0" marT="0" marB="0" anchor="ctr" anchorCtr="0"/>
                </a:tc>
                <a:tc>
                  <a:txBody>
                    <a:bodyPr/>
                    <a:p>
                      <a:pPr algn="ctr"/>
                      <a:r>
                        <a:rPr lang="zh-CN" altLang="en-US" sz="1100"/>
                        <a:t>中</a:t>
                      </a:r>
                      <a:endParaRPr lang="zh-CN" altLang="en-US" sz="1100"/>
                    </a:p>
                  </a:txBody>
                  <a:tcPr marL="0" marR="0" marT="0" marB="0" anchor="ctr" anchorCtr="0"/>
                </a:tc>
                <a:tc>
                  <a:txBody>
                    <a:bodyPr/>
                    <a:p>
                      <a:pPr algn="ctr"/>
                      <a:r>
                        <a:rPr lang="zh-CN" altLang="en-US" sz="1100"/>
                        <a:t>中</a:t>
                      </a:r>
                      <a:endParaRPr lang="zh-CN" altLang="en-US" sz="1100"/>
                    </a:p>
                  </a:txBody>
                  <a:tcPr marL="0" marR="0" marT="0" marB="0" anchor="ctr" anchorCtr="0"/>
                </a:tc>
                <a:tc>
                  <a:txBody>
                    <a:bodyPr/>
                    <a:p>
                      <a:pPr algn="ctr"/>
                      <a:r>
                        <a:rPr lang="zh-CN" altLang="en-US" sz="1100"/>
                        <a:t>高</a:t>
                      </a:r>
                      <a:endParaRPr lang="zh-CN" altLang="en-US" sz="1100"/>
                    </a:p>
                  </a:txBody>
                  <a:tcPr marL="0" marR="0" marT="0" marB="0" anchor="ctr" anchorCtr="0"/>
                </a:tc>
                <a:tc>
                  <a:txBody>
                    <a:bodyPr/>
                    <a:p>
                      <a:pPr algn="ctr"/>
                      <a:r>
                        <a:rPr lang="zh-CN" altLang="en-US" sz="1100"/>
                        <a:t>很高（思维链）</a:t>
                      </a:r>
                      <a:endParaRPr lang="zh-CN" altLang="en-US" sz="1100"/>
                    </a:p>
                  </a:txBody>
                  <a:tcPr marL="0" marR="0" marT="0" marB="0" anchor="ctr" anchorCtr="0"/>
                </a:tc>
                <a:tc>
                  <a:txBody>
                    <a:bodyPr/>
                    <a:p>
                      <a:pPr algn="ctr"/>
                      <a:r>
                        <a:rPr lang="zh-CN" altLang="en-US" sz="1100"/>
                        <a:t>较低</a:t>
                      </a:r>
                      <a:endParaRPr lang="zh-CN" altLang="en-US" sz="1100"/>
                    </a:p>
                  </a:txBody>
                  <a:tcPr marL="0" marR="0" marT="0" marB="0" anchor="ctr" anchorCtr="0"/>
                </a:tc>
              </a:tr>
              <a:tr h="507365">
                <a:tc>
                  <a:txBody>
                    <a:bodyPr/>
                    <a:p>
                      <a:pPr algn="ctr"/>
                      <a:r>
                        <a:rPr lang="zh-CN" altLang="en-US" sz="1100"/>
                        <a:t>适用任务</a:t>
                      </a:r>
                      <a:endParaRPr lang="zh-CN" altLang="en-US" sz="1100"/>
                    </a:p>
                  </a:txBody>
                  <a:tcPr marL="0" marR="0" marT="0" marB="0" anchor="ctr" anchorCtr="0"/>
                </a:tc>
                <a:tc>
                  <a:txBody>
                    <a:bodyPr/>
                    <a:p>
                      <a:pPr algn="ctr"/>
                      <a:r>
                        <a:rPr lang="zh-CN" altLang="en-US" sz="1100"/>
                        <a:t>多样、需定制</a:t>
                      </a:r>
                      <a:endParaRPr lang="zh-CN" altLang="en-US" sz="1100"/>
                    </a:p>
                  </a:txBody>
                  <a:tcPr marL="0" marR="0" marT="0" marB="0" anchor="ctr" anchorCtr="0"/>
                </a:tc>
                <a:tc>
                  <a:txBody>
                    <a:bodyPr/>
                    <a:p>
                      <a:pPr algn="ctr"/>
                      <a:r>
                        <a:rPr lang="zh-CN" altLang="en-US" sz="1100"/>
                        <a:t>多任务部署</a:t>
                      </a:r>
                      <a:endParaRPr lang="zh-CN" altLang="en-US" sz="1100"/>
                    </a:p>
                  </a:txBody>
                  <a:tcPr marL="0" marR="0" marT="0" marB="0" anchor="ctr" anchorCtr="0"/>
                </a:tc>
                <a:tc>
                  <a:txBody>
                    <a:bodyPr/>
                    <a:p>
                      <a:pPr algn="ctr"/>
                      <a:r>
                        <a:rPr lang="zh-CN" altLang="en-US" sz="1100"/>
                        <a:t>小样本 </a:t>
                      </a:r>
                      <a:r>
                        <a:rPr lang="en-US" altLang="zh-CN" sz="1100"/>
                        <a:t>/ </a:t>
                      </a:r>
                      <a:r>
                        <a:rPr lang="zh-CN" altLang="en-US" sz="1100"/>
                        <a:t>零样本</a:t>
                      </a:r>
                      <a:endParaRPr lang="zh-CN" altLang="en-US" sz="1100"/>
                    </a:p>
                  </a:txBody>
                  <a:tcPr marL="0" marR="0" marT="0" marB="0" anchor="ctr" anchorCtr="0"/>
                </a:tc>
                <a:tc>
                  <a:txBody>
                    <a:bodyPr/>
                    <a:p>
                      <a:pPr algn="ctr"/>
                      <a:r>
                        <a:rPr lang="zh-CN" altLang="en-US" sz="1100"/>
                        <a:t>推理 </a:t>
                      </a:r>
                      <a:r>
                        <a:rPr lang="en-US" altLang="zh-CN" sz="1100"/>
                        <a:t>/ </a:t>
                      </a:r>
                      <a:r>
                        <a:rPr lang="zh-CN" altLang="en-US" sz="1100"/>
                        <a:t>复杂任务</a:t>
                      </a:r>
                      <a:endParaRPr lang="zh-CN" altLang="en-US" sz="1100"/>
                    </a:p>
                  </a:txBody>
                  <a:tcPr marL="0" marR="0" marT="0" marB="0" anchor="ctr" anchorCtr="0"/>
                </a:tc>
                <a:tc>
                  <a:txBody>
                    <a:bodyPr/>
                    <a:p>
                      <a:pPr algn="ctr"/>
                      <a:r>
                        <a:rPr lang="zh-CN" altLang="en-US" sz="1100"/>
                        <a:t>跨模态任务</a:t>
                      </a:r>
                      <a:endParaRPr lang="zh-CN" altLang="en-US" sz="1100"/>
                    </a:p>
                  </a:txBody>
                  <a:tcPr marL="0" marR="0" marT="0" marB="0" anchor="ctr" anchorCtr="0"/>
                </a:tc>
              </a:tr>
            </a:tbl>
          </a:graphicData>
        </a:graphic>
      </p:graphicFrame>
    </p:spTree>
  </p:cSld>
  <p:clrMapOvr>
    <a:masterClrMapping/>
  </p:clrMapOvr>
  <p:transition spd="slow">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8860155" cy="859534"/>
            <a:chOff x="-498530" y="1243"/>
            <a:chExt cx="8860155" cy="859534"/>
          </a:xfrm>
        </p:grpSpPr>
        <p:sp>
          <p:nvSpPr>
            <p:cNvPr id="40" name="文本框 39"/>
            <p:cNvSpPr txBox="1"/>
            <p:nvPr/>
          </p:nvSpPr>
          <p:spPr>
            <a:xfrm>
              <a:off x="498420" y="106018"/>
              <a:ext cx="7863205"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当前微调与提示学习面临的挑战</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9" name="文本框 8"/>
          <p:cNvSpPr txBox="1"/>
          <p:nvPr/>
        </p:nvSpPr>
        <p:spPr>
          <a:xfrm>
            <a:off x="365125" y="566420"/>
            <a:ext cx="7125335" cy="3476625"/>
          </a:xfrm>
          <a:prstGeom prst="rect">
            <a:avLst/>
          </a:prstGeom>
          <a:noFill/>
        </p:spPr>
        <p:txBody>
          <a:bodyPr wrap="square" rtlCol="0">
            <a:spAutoFit/>
          </a:bodyPr>
          <a:p>
            <a:pPr>
              <a:buFont typeface="Arial" panose="020B0604020202020204" pitchFamily="34" charset="0"/>
            </a:pP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模板依赖问题（</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Prompt Instability</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indent="457200">
              <a:buFont typeface="Arial" panose="020B0604020202020204" pitchFamily="34" charset="0"/>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提示表达差异对结果影响大，提示敏感性高，缺乏稳定泛化能力</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微调过拟合风险</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indent="457200">
              <a:buFont typeface="Arial" panose="020B0604020202020204" pitchFamily="34" charset="0"/>
            </a:pP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尤其在低资源任务中，小样本易导致训练过拟合</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缺乏理论解释机制</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indent="457200">
              <a:buFont typeface="Arial" panose="020B0604020202020204" pitchFamily="34" charset="0"/>
            </a:pP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Prompt</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为何有效？如何构造更鲁棒的提示？尚无统一理论框架</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a:buFont typeface="Arial" panose="020B0604020202020204" pitchFamily="34" charset="0"/>
            </a:pP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模型鲁棒性与安全性问题</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 </a:t>
            </a:r>
            <a:endPar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a:p>
            <a:pPr indent="457200">
              <a:buFont typeface="Arial" panose="020B0604020202020204" pitchFamily="34" charset="0"/>
            </a:pP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Prompt</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攻击（</a:t>
            </a:r>
            <a:r>
              <a:rPr lang="en-US" altLang="zh-CN"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Prompt Injection</a:t>
            </a:r>
            <a:r>
              <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rPr>
              <a:t>）、任务迁移失败等问题仍普遍存在</a:t>
            </a: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spTree>
  </p:cSld>
  <p:clrMapOvr>
    <a:masterClrMapping/>
  </p:clrMapOvr>
  <p:transition spd="slow">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3124499" cy="859534"/>
            <a:chOff x="-498530" y="1243"/>
            <a:chExt cx="3124499" cy="859534"/>
          </a:xfrm>
        </p:grpSpPr>
        <p:sp>
          <p:nvSpPr>
            <p:cNvPr id="40" name="文本框 39"/>
            <p:cNvSpPr txBox="1"/>
            <p:nvPr/>
          </p:nvSpPr>
          <p:spPr>
            <a:xfrm>
              <a:off x="498529" y="105863"/>
              <a:ext cx="2127440"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研究</a:t>
              </a: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背景</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13" name="文本框 12"/>
          <p:cNvSpPr txBox="1"/>
          <p:nvPr/>
        </p:nvSpPr>
        <p:spPr>
          <a:xfrm>
            <a:off x="498475" y="566420"/>
            <a:ext cx="7736840" cy="4246245"/>
          </a:xfrm>
          <a:prstGeom prst="rect">
            <a:avLst/>
          </a:prstGeom>
          <a:noFill/>
        </p:spPr>
        <p:txBody>
          <a:bodyPr wrap="square" rtlCol="0">
            <a:spAutoFit/>
          </a:bodyPr>
          <a:p>
            <a:pPr marL="285750" indent="-285750" algn="l">
              <a:buFont typeface="Arial" panose="020B0604020202020204" pitchFamily="34" charset="0"/>
              <a:buChar char="•"/>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语言模型规模飞跃式增长</a:t>
            </a: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endParaRPr>
          </a:p>
          <a:p>
            <a:pPr indent="457200">
              <a:buFont typeface="Arial" panose="020B0604020202020204" pitchFamily="34" charset="0"/>
            </a:pP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近年来，语言模型参数规模从百万（</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rPr>
              <a:t>ELMo</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rPr>
              <a:t>BERT</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）增长到数千亿（</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rPr>
              <a:t>GPT-3</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rPr>
              <a:t>PaLM</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）。模型能力显著增强，但同时也带来了极高的训练成本与推理开销。</a:t>
            </a: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285750" indent="-285750">
              <a:buFont typeface="Arial" panose="020B0604020202020204" pitchFamily="34" charset="0"/>
              <a:buChar char="•"/>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传统微调方法面临瓶颈</a:t>
            </a: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endParaRPr>
          </a:p>
          <a:p>
            <a:pPr indent="457200">
              <a:buFont typeface="Arial" panose="020B0604020202020204" pitchFamily="34" charset="0"/>
            </a:pP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在任务迁移中，全参数微调要求对模型所有权重进行更新，资源占用大、存储开销高、缺乏模块共享能力，难以适应多任务快速切换的场景。</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285750" indent="-285750">
              <a:buFont typeface="Arial" panose="020B0604020202020204" pitchFamily="34" charset="0"/>
              <a:buChar char="•"/>
            </a:pP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rPr>
              <a:t>Prompting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启示迁移新思路</a:t>
            </a: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endParaRPr>
          </a:p>
          <a:p>
            <a:pPr indent="457200">
              <a:buFont typeface="Arial" panose="020B0604020202020204" pitchFamily="34" charset="0"/>
            </a:pP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rPr>
              <a:t> GPT</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系列展示了</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rPr>
              <a:t>Few-shot</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甚至</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rPr>
              <a:t>Zero-shot</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能力，引发了</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提示即任务（</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rPr>
              <a:t>Prompt as Task</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的研究热潮，提示学习成为一种无需训练参数的迁移范式。</a:t>
            </a:r>
            <a:endPar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285750" indent="-285750">
              <a:buFont typeface="Arial" panose="020B0604020202020204" pitchFamily="34" charset="0"/>
              <a:buChar char="•"/>
            </a:pP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研究焦点转向高效迁移与轻量适配</a:t>
            </a:r>
            <a:endPar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endParaRPr>
          </a:p>
          <a:p>
            <a:pPr indent="457200">
              <a:buFont typeface="Arial" panose="020B0604020202020204" pitchFamily="34" charset="0"/>
            </a:pP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为了兼顾效果与效率，研究逐渐聚焦于参数高效微调（</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rPr>
              <a:t>PEFT</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）与提示驱动建模（</a:t>
            </a:r>
            <a:r>
              <a:rPr lang="en-US" altLang="zh-CN" sz="1800">
                <a:latin typeface="微软雅黑 Light" panose="020B0502040204020203" pitchFamily="34" charset="-122"/>
                <a:ea typeface="微软雅黑 Light" panose="020B0502040204020203" pitchFamily="34" charset="-122"/>
                <a:cs typeface="微软雅黑 Light" panose="020B0502040204020203" pitchFamily="34" charset="-122"/>
              </a:rPr>
              <a:t>Prompt Learning</a:t>
            </a:r>
            <a:r>
              <a:rPr lang="zh-CN" altLang="en-US" sz="1800">
                <a:latin typeface="微软雅黑 Light" panose="020B0502040204020203" pitchFamily="34" charset="-122"/>
                <a:ea typeface="微软雅黑 Light" panose="020B0502040204020203" pitchFamily="34" charset="-122"/>
                <a:cs typeface="微软雅黑 Light" panose="020B0502040204020203" pitchFamily="34" charset="-122"/>
              </a:rPr>
              <a:t>）两大路径，分别代表结构化微调与输入引导式迁移策略</a:t>
            </a:r>
            <a:r>
              <a:rPr lang="zh-CN" sz="1800">
                <a:latin typeface="微软雅黑 Light" panose="020B0502040204020203" pitchFamily="34" charset="-122"/>
                <a:ea typeface="微软雅黑 Light" panose="020B0502040204020203" pitchFamily="34" charset="-122"/>
                <a:cs typeface="微软雅黑 Light" panose="020B0502040204020203" pitchFamily="34" charset="-122"/>
              </a:rPr>
              <a:t>。</a:t>
            </a:r>
            <a:endParaRPr lang="zh-CN" sz="18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Sld>
  <p:clrMapOvr>
    <a:masterClrMapping/>
  </p:clrMapOvr>
  <p:transition spd="slow">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8860155" cy="859534"/>
            <a:chOff x="-498530" y="1243"/>
            <a:chExt cx="8860155" cy="859534"/>
          </a:xfrm>
        </p:grpSpPr>
        <p:sp>
          <p:nvSpPr>
            <p:cNvPr id="40" name="文本框 39"/>
            <p:cNvSpPr txBox="1"/>
            <p:nvPr/>
          </p:nvSpPr>
          <p:spPr>
            <a:xfrm>
              <a:off x="498420" y="106018"/>
              <a:ext cx="7863205"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方法演进趋势</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graphicFrame>
        <p:nvGraphicFramePr>
          <p:cNvPr id="2" name="表格 1"/>
          <p:cNvGraphicFramePr/>
          <p:nvPr>
            <p:custDataLst>
              <p:tags r:id="rId1"/>
            </p:custDataLst>
          </p:nvPr>
        </p:nvGraphicFramePr>
        <p:xfrm>
          <a:off x="1004570" y="632460"/>
          <a:ext cx="6692900" cy="3400425"/>
        </p:xfrm>
        <a:graphic>
          <a:graphicData uri="http://schemas.openxmlformats.org/drawingml/2006/table">
            <a:tbl>
              <a:tblPr firstRow="1" bandRow="1">
                <a:tableStyleId>{5C22544A-7EE6-4342-B048-85BDC9FD1C3A}</a:tableStyleId>
              </a:tblPr>
              <a:tblGrid>
                <a:gridCol w="3346450"/>
                <a:gridCol w="3346450"/>
              </a:tblGrid>
              <a:tr h="485775">
                <a:tc>
                  <a:txBody>
                    <a:bodyPr/>
                    <a:p>
                      <a:pPr algn="ctr"/>
                      <a:r>
                        <a:rPr lang="zh-CN" altLang="en-US" sz="1200">
                          <a:solidFill>
                            <a:schemeClr val="tx1"/>
                          </a:solidFill>
                        </a:rPr>
                        <a:t>方向</a:t>
                      </a:r>
                      <a:endParaRPr lang="zh-CN" altLang="en-US" sz="1200">
                        <a:solidFill>
                          <a:schemeClr val="tx1"/>
                        </a:solidFill>
                      </a:endParaRPr>
                    </a:p>
                  </a:txBody>
                  <a:tcPr marL="0" marR="0" marT="0" marB="0" anchor="ctr" anchorCtr="0"/>
                </a:tc>
                <a:tc>
                  <a:txBody>
                    <a:bodyPr/>
                    <a:p>
                      <a:pPr algn="ctr"/>
                      <a:r>
                        <a:rPr lang="zh-CN" altLang="en-US" sz="1200">
                          <a:solidFill>
                            <a:schemeClr val="tx1"/>
                          </a:solidFill>
                        </a:rPr>
                        <a:t>内容</a:t>
                      </a:r>
                      <a:endParaRPr lang="zh-CN" altLang="en-US" sz="1200">
                        <a:solidFill>
                          <a:schemeClr val="tx1"/>
                        </a:solidFill>
                      </a:endParaRPr>
                    </a:p>
                  </a:txBody>
                  <a:tcPr marL="0" marR="0" marT="0" marB="0" anchor="ctr" anchorCtr="0"/>
                </a:tc>
              </a:tr>
              <a:tr h="485775">
                <a:tc>
                  <a:txBody>
                    <a:bodyPr/>
                    <a:p>
                      <a:pPr algn="ctr"/>
                      <a:r>
                        <a:rPr lang="zh-CN" altLang="en-US" sz="1200"/>
                        <a:t>自动提示生成与优化</a:t>
                      </a:r>
                      <a:endParaRPr lang="zh-CN" altLang="en-US" sz="1200"/>
                    </a:p>
                  </a:txBody>
                  <a:tcPr marL="0" marR="0" marT="0" marB="0" anchor="ctr" anchorCtr="0"/>
                </a:tc>
                <a:tc>
                  <a:txBody>
                    <a:bodyPr/>
                    <a:p>
                      <a:r>
                        <a:rPr lang="en-US" altLang="zh-CN" sz="1200"/>
                        <a:t>AutoPrompt</a:t>
                      </a:r>
                      <a:r>
                        <a:rPr lang="zh-CN" altLang="en-US" sz="1200"/>
                        <a:t>、</a:t>
                      </a:r>
                      <a:r>
                        <a:rPr lang="en-US" altLang="zh-CN" sz="1200"/>
                        <a:t>PromptGPT</a:t>
                      </a:r>
                      <a:r>
                        <a:rPr lang="zh-CN" altLang="en-US" sz="1200"/>
                        <a:t>、强化学习搜索等方法将减少人工依赖</a:t>
                      </a:r>
                      <a:endParaRPr lang="zh-CN" altLang="en-US" sz="1200"/>
                    </a:p>
                  </a:txBody>
                  <a:tcPr marL="0" marR="0" marT="0" marB="0" anchor="ctr" anchorCtr="0"/>
                </a:tc>
              </a:tr>
              <a:tr h="485775">
                <a:tc>
                  <a:txBody>
                    <a:bodyPr/>
                    <a:p>
                      <a:pPr algn="ctr"/>
                      <a:r>
                        <a:rPr lang="zh-CN" altLang="en-US" sz="1200"/>
                        <a:t>结构化提示与图式推理</a:t>
                      </a:r>
                      <a:endParaRPr lang="zh-CN" altLang="en-US" sz="1200"/>
                    </a:p>
                  </a:txBody>
                  <a:tcPr marL="0" marR="0" marT="0" marB="0" anchor="ctr" anchorCtr="0"/>
                </a:tc>
                <a:tc>
                  <a:txBody>
                    <a:bodyPr/>
                    <a:p>
                      <a:r>
                        <a:rPr lang="en-US" altLang="zh-CN" sz="1200"/>
                        <a:t>Tree/Graph/Program-of-Thought </a:t>
                      </a:r>
                      <a:r>
                        <a:rPr lang="zh-CN" altLang="en-US" sz="1200"/>
                        <a:t>等结构提示将扩展推理能力</a:t>
                      </a:r>
                      <a:endParaRPr lang="zh-CN" altLang="en-US" sz="1200"/>
                    </a:p>
                  </a:txBody>
                  <a:tcPr marL="0" marR="0" marT="0" marB="0" anchor="ctr" anchorCtr="0"/>
                </a:tc>
              </a:tr>
              <a:tr h="485775">
                <a:tc>
                  <a:txBody>
                    <a:bodyPr/>
                    <a:p>
                      <a:pPr algn="ctr"/>
                      <a:r>
                        <a:rPr lang="en-US" altLang="zh-CN" sz="1200"/>
                        <a:t>Prompt </a:t>
                      </a:r>
                      <a:r>
                        <a:rPr lang="zh-CN" altLang="en-US" sz="1200"/>
                        <a:t>与 </a:t>
                      </a:r>
                      <a:r>
                        <a:rPr lang="en-US" altLang="zh-CN" sz="1200"/>
                        <a:t>PEFT </a:t>
                      </a:r>
                      <a:r>
                        <a:rPr lang="zh-CN" altLang="en-US" sz="1200"/>
                        <a:t>融合</a:t>
                      </a:r>
                      <a:endParaRPr lang="zh-CN" altLang="en-US" sz="1200"/>
                    </a:p>
                  </a:txBody>
                  <a:tcPr marL="0" marR="0" marT="0" marB="0" anchor="ctr" anchorCtr="0"/>
                </a:tc>
                <a:tc>
                  <a:txBody>
                    <a:bodyPr/>
                    <a:p>
                      <a:r>
                        <a:rPr lang="zh-CN" altLang="en-US" sz="1200"/>
                        <a:t>结构提示 </a:t>
                      </a:r>
                      <a:r>
                        <a:rPr lang="en-US" altLang="zh-CN" sz="1200"/>
                        <a:t>+ </a:t>
                      </a:r>
                      <a:r>
                        <a:rPr lang="zh-CN" altLang="en-US" sz="1200"/>
                        <a:t>参数注入，如 </a:t>
                      </a:r>
                      <a:r>
                        <a:rPr lang="en-US" altLang="zh-CN" sz="1200"/>
                        <a:t>Prompt-LoRA</a:t>
                      </a:r>
                      <a:r>
                        <a:rPr lang="zh-CN" altLang="en-US" sz="1200"/>
                        <a:t>、</a:t>
                      </a:r>
                      <a:r>
                        <a:rPr lang="en-US" altLang="zh-CN" sz="1200"/>
                        <a:t>Prompt Adapter </a:t>
                      </a:r>
                      <a:r>
                        <a:rPr lang="zh-CN" altLang="en-US" sz="1200"/>
                        <a:t>组合策略</a:t>
                      </a:r>
                      <a:endParaRPr lang="zh-CN" altLang="en-US" sz="1200"/>
                    </a:p>
                  </a:txBody>
                  <a:tcPr marL="0" marR="0" marT="0" marB="0" anchor="ctr" anchorCtr="0"/>
                </a:tc>
              </a:tr>
              <a:tr h="485775">
                <a:tc>
                  <a:txBody>
                    <a:bodyPr/>
                    <a:p>
                      <a:pPr algn="ctr"/>
                      <a:r>
                        <a:rPr lang="zh-CN" altLang="en-US" sz="1200"/>
                        <a:t>跨模态统一提示架构</a:t>
                      </a:r>
                      <a:endParaRPr lang="zh-CN" altLang="en-US" sz="1200"/>
                    </a:p>
                  </a:txBody>
                  <a:tcPr marL="0" marR="0" marT="0" marB="0" anchor="ctr" anchorCtr="0"/>
                </a:tc>
                <a:tc>
                  <a:txBody>
                    <a:bodyPr/>
                    <a:p>
                      <a:r>
                        <a:rPr lang="zh-CN" altLang="en-US" sz="1200"/>
                        <a:t>如 </a:t>
                      </a:r>
                      <a:r>
                        <a:rPr lang="en-US" altLang="zh-CN" sz="1200"/>
                        <a:t>MaPLe</a:t>
                      </a:r>
                      <a:r>
                        <a:rPr lang="zh-CN" altLang="en-US" sz="1200"/>
                        <a:t>、</a:t>
                      </a:r>
                      <a:r>
                        <a:rPr lang="en-US" altLang="zh-CN" sz="1200"/>
                        <a:t>UNIPrompt</a:t>
                      </a:r>
                      <a:r>
                        <a:rPr lang="zh-CN" altLang="en-US" sz="1200"/>
                        <a:t>，实现文本</a:t>
                      </a:r>
                      <a:r>
                        <a:rPr lang="en-US" altLang="zh-CN" sz="1200"/>
                        <a:t>-</a:t>
                      </a:r>
                      <a:r>
                        <a:rPr lang="zh-CN" altLang="en-US" sz="1200"/>
                        <a:t>图像</a:t>
                      </a:r>
                      <a:r>
                        <a:rPr lang="en-US" altLang="zh-CN" sz="1200"/>
                        <a:t>-</a:t>
                      </a:r>
                      <a:r>
                        <a:rPr lang="zh-CN" altLang="en-US" sz="1200"/>
                        <a:t>音频提示的统一设计</a:t>
                      </a:r>
                      <a:endParaRPr lang="zh-CN" altLang="en-US" sz="1200"/>
                    </a:p>
                  </a:txBody>
                  <a:tcPr marL="0" marR="0" marT="0" marB="0" anchor="ctr" anchorCtr="0"/>
                </a:tc>
              </a:tr>
              <a:tr h="485775">
                <a:tc>
                  <a:txBody>
                    <a:bodyPr/>
                    <a:p>
                      <a:pPr algn="ctr"/>
                      <a:r>
                        <a:rPr lang="zh-CN" altLang="en-US" sz="1200"/>
                        <a:t>鲁棒性与安全建模</a:t>
                      </a:r>
                      <a:endParaRPr lang="zh-CN" altLang="en-US" sz="1200"/>
                    </a:p>
                  </a:txBody>
                  <a:tcPr marL="0" marR="0" marT="0" marB="0" anchor="ctr" anchorCtr="0"/>
                </a:tc>
                <a:tc>
                  <a:txBody>
                    <a:bodyPr/>
                    <a:p>
                      <a:r>
                        <a:rPr lang="zh-CN" altLang="en-US" sz="1200"/>
                        <a:t>针对 </a:t>
                      </a:r>
                      <a:r>
                        <a:rPr lang="en-US" altLang="zh-CN" sz="1200"/>
                        <a:t>Prompt </a:t>
                      </a:r>
                      <a:r>
                        <a:rPr lang="zh-CN" altLang="en-US" sz="1200"/>
                        <a:t>攻击的防御、稳定提示构造机制将成热点</a:t>
                      </a:r>
                      <a:endParaRPr lang="zh-CN" altLang="en-US" sz="1200"/>
                    </a:p>
                  </a:txBody>
                  <a:tcPr marL="0" marR="0" marT="0" marB="0" anchor="ctr" anchorCtr="0"/>
                </a:tc>
              </a:tr>
              <a:tr h="485775">
                <a:tc>
                  <a:txBody>
                    <a:bodyPr/>
                    <a:p>
                      <a:pPr algn="ctr"/>
                      <a:r>
                        <a:rPr lang="zh-CN" altLang="en-US" sz="1200"/>
                        <a:t>评估与标准化</a:t>
                      </a:r>
                      <a:endParaRPr lang="zh-CN" altLang="en-US" sz="1200"/>
                    </a:p>
                  </a:txBody>
                  <a:tcPr marL="0" marR="0" marT="0" marB="0" anchor="ctr" anchorCtr="0"/>
                </a:tc>
                <a:tc>
                  <a:txBody>
                    <a:bodyPr/>
                    <a:p>
                      <a:r>
                        <a:rPr lang="en-US" altLang="zh-CN" sz="1200"/>
                        <a:t>PromptBench</a:t>
                      </a:r>
                      <a:r>
                        <a:rPr lang="zh-CN" altLang="en-US" sz="1200"/>
                        <a:t>、</a:t>
                      </a:r>
                      <a:r>
                        <a:rPr lang="en-US" altLang="zh-CN" sz="1200"/>
                        <a:t>PromptEval </a:t>
                      </a:r>
                      <a:r>
                        <a:rPr lang="zh-CN" altLang="en-US" sz="1200"/>
                        <a:t>等将推动方法比较与公平评估</a:t>
                      </a:r>
                      <a:endParaRPr lang="zh-CN" altLang="en-US" sz="1200"/>
                    </a:p>
                  </a:txBody>
                  <a:tcPr marL="0" marR="0" marT="0" marB="0" anchor="ctr" anchorCtr="0"/>
                </a:tc>
              </a:tr>
            </a:tbl>
          </a:graphicData>
        </a:graphic>
      </p:graphicFrame>
      <p:sp>
        <p:nvSpPr>
          <p:cNvPr id="5" name="文本框 4"/>
          <p:cNvSpPr txBox="1"/>
          <p:nvPr/>
        </p:nvSpPr>
        <p:spPr>
          <a:xfrm>
            <a:off x="2950210" y="4171950"/>
            <a:ext cx="5654040" cy="891540"/>
          </a:xfrm>
          <a:prstGeom prst="rect">
            <a:avLst/>
          </a:prstGeom>
          <a:noFill/>
        </p:spPr>
        <p:txBody>
          <a:bodyPr wrap="square" rtlCol="0">
            <a:spAutoFit/>
          </a:bodyPr>
          <a:p>
            <a:pPr marL="285750" indent="-285750">
              <a:buFont typeface="Arial" panose="020B0604020202020204" pitchFamily="34" charset="0"/>
              <a:buChar char="•"/>
            </a:pPr>
            <a:r>
              <a:rPr lang="zh-CN" altLang="en-US"/>
              <a:t>随着大模型能力的扩张，提示学习和参数高效微调提供了更高效、更灵活的任务适配方式。</a:t>
            </a:r>
            <a:endParaRPr lang="zh-CN" altLang="en-US"/>
          </a:p>
          <a:p>
            <a:pPr marL="285750" indent="-285750">
              <a:buFont typeface="Arial" panose="020B0604020202020204" pitchFamily="34" charset="0"/>
              <a:buChar char="•"/>
            </a:pPr>
            <a:r>
              <a:rPr lang="zh-CN" altLang="en-US"/>
              <a:t>未来的发展趋势将集中在三个方向：提示自动化、结构融合</a:t>
            </a:r>
            <a:r>
              <a:rPr lang="en-US" altLang="zh-CN"/>
              <a:t> </a:t>
            </a:r>
            <a:r>
              <a:rPr lang="zh-CN" altLang="en-US"/>
              <a:t>和</a:t>
            </a:r>
            <a:r>
              <a:rPr lang="en-US" altLang="zh-CN"/>
              <a:t> </a:t>
            </a:r>
            <a:r>
              <a:rPr lang="zh-CN" altLang="en-US"/>
              <a:t>理论与安全建模。这些路径将进一步推动大模型的可用性、可控性与可信性。</a:t>
            </a:r>
            <a:endParaRPr lang="zh-CN" altLang="en-US"/>
          </a:p>
        </p:txBody>
      </p:sp>
    </p:spTree>
  </p:cSld>
  <p:clrMapOvr>
    <a:masterClrMapping/>
  </p:clrMapOvr>
  <p:transition spd="slow">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3124499" cy="859534"/>
            <a:chOff x="-498530" y="1243"/>
            <a:chExt cx="3124499" cy="859534"/>
          </a:xfrm>
        </p:grpSpPr>
        <p:sp>
          <p:nvSpPr>
            <p:cNvPr id="40" name="文本框 39"/>
            <p:cNvSpPr txBox="1"/>
            <p:nvPr/>
          </p:nvSpPr>
          <p:spPr>
            <a:xfrm>
              <a:off x="498529" y="105863"/>
              <a:ext cx="2127440"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研究</a:t>
              </a: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背景</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graphicFrame>
        <p:nvGraphicFramePr>
          <p:cNvPr id="5" name="表格 4"/>
          <p:cNvGraphicFramePr/>
          <p:nvPr>
            <p:custDataLst>
              <p:tags r:id="rId1"/>
            </p:custDataLst>
          </p:nvPr>
        </p:nvGraphicFramePr>
        <p:xfrm>
          <a:off x="129540" y="967105"/>
          <a:ext cx="3465195" cy="2921000"/>
        </p:xfrm>
        <a:graphic>
          <a:graphicData uri="http://schemas.openxmlformats.org/drawingml/2006/table">
            <a:tbl>
              <a:tblPr firstRow="1" bandRow="1">
                <a:tableStyleId>{5C22544A-7EE6-4342-B048-85BDC9FD1C3A}</a:tableStyleId>
              </a:tblPr>
              <a:tblGrid>
                <a:gridCol w="1155065"/>
                <a:gridCol w="1155065"/>
                <a:gridCol w="1155065"/>
              </a:tblGrid>
              <a:tr h="584200">
                <a:tc>
                  <a:txBody>
                    <a:bodyPr/>
                    <a:p>
                      <a:pPr algn="ctr"/>
                      <a:r>
                        <a:rPr lang="zh-CN" altLang="en-US" sz="1100">
                          <a:solidFill>
                            <a:schemeClr val="tx1"/>
                          </a:solidFill>
                        </a:rPr>
                        <a:t>阶段</a:t>
                      </a:r>
                      <a:endParaRPr lang="zh-CN" altLang="en-US" sz="1100">
                        <a:solidFill>
                          <a:schemeClr val="tx1"/>
                        </a:solidFill>
                      </a:endParaRPr>
                    </a:p>
                  </a:txBody>
                  <a:tcPr marL="0" marR="0" marT="0" marB="0" anchor="ctr" anchorCtr="0"/>
                </a:tc>
                <a:tc>
                  <a:txBody>
                    <a:bodyPr/>
                    <a:p>
                      <a:pPr algn="ctr"/>
                      <a:r>
                        <a:rPr lang="zh-CN" altLang="en-US" sz="1100">
                          <a:solidFill>
                            <a:schemeClr val="tx1"/>
                          </a:solidFill>
                        </a:rPr>
                        <a:t>核心范式</a:t>
                      </a:r>
                      <a:endParaRPr lang="zh-CN" altLang="en-US" sz="1100">
                        <a:solidFill>
                          <a:schemeClr val="tx1"/>
                        </a:solidFill>
                      </a:endParaRPr>
                    </a:p>
                  </a:txBody>
                  <a:tcPr marL="0" marR="0" marT="0" marB="0" anchor="ctr" anchorCtr="0"/>
                </a:tc>
                <a:tc>
                  <a:txBody>
                    <a:bodyPr/>
                    <a:p>
                      <a:pPr algn="ctr"/>
                      <a:r>
                        <a:rPr lang="zh-CN" altLang="en-US" sz="1100">
                          <a:solidFill>
                            <a:schemeClr val="tx1"/>
                          </a:solidFill>
                        </a:rPr>
                        <a:t>关键词</a:t>
                      </a:r>
                      <a:endParaRPr lang="zh-CN" altLang="en-US" sz="1100">
                        <a:solidFill>
                          <a:schemeClr val="tx1"/>
                        </a:solidFill>
                      </a:endParaRPr>
                    </a:p>
                  </a:txBody>
                  <a:tcPr marL="0" marR="0" marT="0" marB="0" anchor="ctr" anchorCtr="0"/>
                </a:tc>
              </a:tr>
              <a:tr h="584200">
                <a:tc>
                  <a:txBody>
                    <a:bodyPr/>
                    <a:p>
                      <a:pPr algn="ctr"/>
                      <a:r>
                        <a:rPr lang="zh-CN" altLang="en-US" sz="1100"/>
                        <a:t>特征工程时代</a:t>
                      </a:r>
                      <a:endParaRPr lang="zh-CN" altLang="en-US" sz="1100"/>
                    </a:p>
                  </a:txBody>
                  <a:tcPr marL="0" marR="0" marT="0" marB="0" anchor="ctr" anchorCtr="0"/>
                </a:tc>
                <a:tc>
                  <a:txBody>
                    <a:bodyPr/>
                    <a:p>
                      <a:pPr algn="ctr"/>
                      <a:r>
                        <a:rPr lang="zh-CN" altLang="en-US" sz="1100"/>
                        <a:t>手工设计特征</a:t>
                      </a:r>
                      <a:endParaRPr lang="zh-CN" altLang="en-US" sz="1100"/>
                    </a:p>
                  </a:txBody>
                  <a:tcPr marL="0" marR="0" marT="0" marB="0" anchor="ctr" anchorCtr="0"/>
                </a:tc>
                <a:tc>
                  <a:txBody>
                    <a:bodyPr/>
                    <a:p>
                      <a:pPr algn="ctr"/>
                      <a:r>
                        <a:rPr lang="en-US" altLang="zh-CN" sz="1100"/>
                        <a:t>TF-IDF, SVM</a:t>
                      </a:r>
                      <a:endParaRPr lang="en-US" altLang="zh-CN" sz="1100"/>
                    </a:p>
                  </a:txBody>
                  <a:tcPr marL="0" marR="0" marT="0" marB="0" anchor="ctr" anchorCtr="0"/>
                </a:tc>
              </a:tr>
              <a:tr h="584200">
                <a:tc>
                  <a:txBody>
                    <a:bodyPr/>
                    <a:p>
                      <a:pPr algn="ctr"/>
                      <a:r>
                        <a:rPr lang="zh-CN" altLang="en-US" sz="1100"/>
                        <a:t>网络架构时代</a:t>
                      </a:r>
                      <a:endParaRPr lang="zh-CN" altLang="en-US" sz="1100"/>
                    </a:p>
                  </a:txBody>
                  <a:tcPr marL="0" marR="0" marT="0" marB="0" anchor="ctr" anchorCtr="0"/>
                </a:tc>
                <a:tc>
                  <a:txBody>
                    <a:bodyPr/>
                    <a:p>
                      <a:pPr algn="ctr"/>
                      <a:r>
                        <a:rPr lang="zh-CN" altLang="en-US" sz="1100"/>
                        <a:t>模型自学表示</a:t>
                      </a:r>
                      <a:endParaRPr lang="zh-CN" altLang="en-US" sz="1100"/>
                    </a:p>
                  </a:txBody>
                  <a:tcPr marL="0" marR="0" marT="0" marB="0" anchor="ctr" anchorCtr="0"/>
                </a:tc>
                <a:tc>
                  <a:txBody>
                    <a:bodyPr/>
                    <a:p>
                      <a:pPr algn="ctr"/>
                      <a:r>
                        <a:rPr lang="en-US" altLang="zh-CN" sz="1100"/>
                        <a:t>LSTM, CNN</a:t>
                      </a:r>
                      <a:endParaRPr lang="en-US" altLang="zh-CN" sz="1100"/>
                    </a:p>
                  </a:txBody>
                  <a:tcPr marL="0" marR="0" marT="0" marB="0" anchor="ctr" anchorCtr="0"/>
                </a:tc>
              </a:tr>
              <a:tr h="584200">
                <a:tc>
                  <a:txBody>
                    <a:bodyPr/>
                    <a:p>
                      <a:pPr algn="ctr"/>
                      <a:r>
                        <a:rPr lang="zh-CN" altLang="en-US" sz="1100"/>
                        <a:t>目标工程时代</a:t>
                      </a:r>
                      <a:endParaRPr lang="zh-CN" altLang="en-US" sz="1100"/>
                    </a:p>
                  </a:txBody>
                  <a:tcPr marL="0" marR="0" marT="0" marB="0" anchor="ctr" anchorCtr="0"/>
                </a:tc>
                <a:tc>
                  <a:txBody>
                    <a:bodyPr/>
                    <a:p>
                      <a:pPr algn="ctr"/>
                      <a:r>
                        <a:rPr lang="en-US" altLang="zh-CN" sz="1100"/>
                        <a:t>Pre-train + Fine-tune</a:t>
                      </a:r>
                      <a:endParaRPr lang="en-US" altLang="zh-CN" sz="1100"/>
                    </a:p>
                  </a:txBody>
                  <a:tcPr marL="0" marR="0" marT="0" marB="0" anchor="ctr" anchorCtr="0"/>
                </a:tc>
                <a:tc>
                  <a:txBody>
                    <a:bodyPr/>
                    <a:p>
                      <a:pPr algn="ctr"/>
                      <a:r>
                        <a:rPr lang="en-US" altLang="zh-CN" sz="1100"/>
                        <a:t>BERT, RoBERTa</a:t>
                      </a:r>
                      <a:endParaRPr lang="en-US" altLang="zh-CN" sz="1100"/>
                    </a:p>
                  </a:txBody>
                  <a:tcPr marL="0" marR="0" marT="0" marB="0" anchor="ctr" anchorCtr="0"/>
                </a:tc>
              </a:tr>
              <a:tr h="584200">
                <a:tc>
                  <a:txBody>
                    <a:bodyPr/>
                    <a:p>
                      <a:pPr algn="ctr"/>
                      <a:r>
                        <a:rPr lang="en-US" altLang="zh-CN" sz="1100"/>
                        <a:t>Prompt</a:t>
                      </a:r>
                      <a:r>
                        <a:rPr lang="zh-CN" altLang="en-US" sz="1100"/>
                        <a:t>时代 </a:t>
                      </a:r>
                      <a:endParaRPr lang="en-US" altLang="zh-CN" sz="1100"/>
                    </a:p>
                  </a:txBody>
                  <a:tcPr marL="0" marR="0" marT="0" marB="0" anchor="ctr" anchorCtr="0"/>
                </a:tc>
                <a:tc>
                  <a:txBody>
                    <a:bodyPr/>
                    <a:p>
                      <a:pPr algn="ctr"/>
                      <a:r>
                        <a:rPr lang="en-US" altLang="zh-CN" sz="1100"/>
                        <a:t>Pre-train + Prompt + Predict</a:t>
                      </a:r>
                      <a:endParaRPr lang="en-US" altLang="zh-CN" sz="1100"/>
                    </a:p>
                  </a:txBody>
                  <a:tcPr marL="0" marR="0" marT="0" marB="0" anchor="ctr" anchorCtr="0"/>
                </a:tc>
                <a:tc>
                  <a:txBody>
                    <a:bodyPr/>
                    <a:p>
                      <a:pPr algn="ctr"/>
                      <a:r>
                        <a:rPr lang="en-US" altLang="zh-CN" sz="1100"/>
                        <a:t>GPT-3, CoT</a:t>
                      </a:r>
                      <a:endParaRPr lang="en-US" altLang="zh-CN" sz="1100"/>
                    </a:p>
                  </a:txBody>
                  <a:tcPr marL="0" marR="0" marT="0" marB="0" anchor="ctr" anchorCtr="0"/>
                </a:tc>
              </a:tr>
            </a:tbl>
          </a:graphicData>
        </a:graphic>
      </p:graphicFrame>
      <p:sp>
        <p:nvSpPr>
          <p:cNvPr id="7" name="文本框 6"/>
          <p:cNvSpPr txBox="1"/>
          <p:nvPr/>
        </p:nvSpPr>
        <p:spPr>
          <a:xfrm>
            <a:off x="3993515" y="2571750"/>
            <a:ext cx="3660140" cy="2478405"/>
          </a:xfrm>
          <a:prstGeom prst="rect">
            <a:avLst/>
          </a:prstGeom>
          <a:noFill/>
        </p:spPr>
        <p:txBody>
          <a:bodyPr wrap="square" rtlCol="0">
            <a:noAutofit/>
          </a:bodyPr>
          <a:p>
            <a:r>
              <a:rPr lang="zh-CN" altLang="en-US" sz="1400" b="1"/>
              <a:t>问题：大模型强大但</a:t>
            </a:r>
            <a:r>
              <a:rPr lang="en-US" altLang="zh-CN" sz="1400" b="1"/>
              <a:t>“</a:t>
            </a:r>
            <a:r>
              <a:rPr lang="zh-CN" altLang="en-US" sz="1400" b="1"/>
              <a:t>不会迁移</a:t>
            </a:r>
            <a:r>
              <a:rPr lang="en-US" altLang="zh-CN" sz="1400" b="1"/>
              <a:t>”</a:t>
            </a:r>
            <a:endParaRPr lang="en-US" altLang="zh-CN" sz="1400" b="1"/>
          </a:p>
          <a:p>
            <a:endParaRPr lang="en-US" altLang="zh-CN"/>
          </a:p>
          <a:p>
            <a:r>
              <a:rPr lang="zh-CN" altLang="en-US"/>
              <a:t>全参数微调</a:t>
            </a:r>
            <a:r>
              <a:rPr lang="en-US" altLang="zh-CN"/>
              <a:t> </a:t>
            </a:r>
            <a:r>
              <a:rPr lang="en-US" altLang="en-US"/>
              <a:t>→</a:t>
            </a:r>
            <a:r>
              <a:rPr lang="en-US" altLang="zh-CN"/>
              <a:t> </a:t>
            </a:r>
            <a:r>
              <a:rPr lang="zh-CN" altLang="en-US"/>
              <a:t>成本高、适应慢</a:t>
            </a:r>
            <a:endParaRPr lang="zh-CN" altLang="en-US"/>
          </a:p>
          <a:p>
            <a:r>
              <a:rPr lang="zh-CN" altLang="en-US"/>
              <a:t>多任务微调</a:t>
            </a:r>
            <a:r>
              <a:rPr lang="en-US" altLang="zh-CN"/>
              <a:t> </a:t>
            </a:r>
            <a:r>
              <a:rPr lang="en-US" altLang="en-US"/>
              <a:t>→</a:t>
            </a:r>
            <a:r>
              <a:rPr lang="en-US" altLang="zh-CN"/>
              <a:t> </a:t>
            </a:r>
            <a:r>
              <a:rPr lang="zh-CN" altLang="en-US"/>
              <a:t>参数冗余、模块难共用</a:t>
            </a:r>
            <a:endParaRPr lang="zh-CN" altLang="en-US"/>
          </a:p>
          <a:p>
            <a:endParaRPr lang="en-US" altLang="zh-CN"/>
          </a:p>
          <a:p>
            <a:r>
              <a:rPr lang="zh-CN" altLang="en-US"/>
              <a:t>应对路径：</a:t>
            </a:r>
            <a:endParaRPr lang="zh-CN" altLang="en-US"/>
          </a:p>
          <a:p>
            <a:pPr marL="285750" indent="-285750">
              <a:buFont typeface="Arial" panose="020B0604020202020204" pitchFamily="34" charset="0"/>
              <a:buChar char="•"/>
            </a:pPr>
            <a:r>
              <a:rPr lang="zh-CN" altLang="en-US"/>
              <a:t>参数高效微调（</a:t>
            </a:r>
            <a:r>
              <a:rPr lang="en-US" altLang="zh-CN"/>
              <a:t>PEFT</a:t>
            </a:r>
            <a:r>
              <a:rPr lang="zh-CN" altLang="en-US"/>
              <a:t>）</a:t>
            </a:r>
            <a:r>
              <a:rPr lang="en-US" altLang="zh-CN"/>
              <a:t> </a:t>
            </a:r>
            <a:r>
              <a:rPr lang="en-US" altLang="en-US"/>
              <a:t>→</a:t>
            </a:r>
            <a:r>
              <a:rPr lang="en-US" altLang="zh-CN"/>
              <a:t> </a:t>
            </a:r>
            <a:r>
              <a:rPr lang="zh-CN" altLang="en-US"/>
              <a:t>少量参数变动，结构插入，代表如</a:t>
            </a:r>
            <a:r>
              <a:rPr lang="en-US" altLang="zh-CN"/>
              <a:t>LoRA</a:t>
            </a:r>
            <a:r>
              <a:rPr lang="zh-CN" altLang="en-US"/>
              <a:t>、</a:t>
            </a:r>
            <a:r>
              <a:rPr lang="en-US" altLang="zh-CN"/>
              <a:t>Adapter</a:t>
            </a:r>
            <a:endParaRPr lang="en-US" altLang="zh-CN"/>
          </a:p>
          <a:p>
            <a:pPr marL="285750" indent="-285750">
              <a:buFont typeface="Arial" panose="020B0604020202020204" pitchFamily="34" charset="0"/>
              <a:buChar char="•"/>
            </a:pPr>
            <a:r>
              <a:rPr lang="zh-CN" altLang="en-US"/>
              <a:t>提示学习（</a:t>
            </a:r>
            <a:r>
              <a:rPr lang="en-US" altLang="zh-CN"/>
              <a:t>Prompt Learning</a:t>
            </a:r>
            <a:r>
              <a:rPr lang="zh-CN" altLang="en-US"/>
              <a:t>）</a:t>
            </a:r>
            <a:r>
              <a:rPr lang="en-US" altLang="zh-CN"/>
              <a:t> </a:t>
            </a:r>
            <a:r>
              <a:rPr lang="en-US" altLang="en-US"/>
              <a:t>→</a:t>
            </a:r>
            <a:r>
              <a:rPr lang="en-US" altLang="zh-CN"/>
              <a:t> </a:t>
            </a:r>
            <a:r>
              <a:rPr lang="zh-CN" altLang="en-US"/>
              <a:t>固定参数，仅靠输入控制模型行为，代表如</a:t>
            </a:r>
            <a:r>
              <a:rPr lang="en-US" altLang="zh-CN"/>
              <a:t>Prompt-Tuning</a:t>
            </a:r>
            <a:r>
              <a:rPr lang="zh-CN" altLang="en-US"/>
              <a:t>、</a:t>
            </a:r>
            <a:r>
              <a:rPr lang="en-US" altLang="zh-CN"/>
              <a:t>Chain-of-Thought</a:t>
            </a:r>
            <a:endParaRPr lang="en-US" altLang="zh-CN"/>
          </a:p>
        </p:txBody>
      </p:sp>
      <p:pic>
        <p:nvPicPr>
          <p:cNvPr id="8" name="图片 7"/>
          <p:cNvPicPr>
            <a:picLocks noChangeAspect="1"/>
          </p:cNvPicPr>
          <p:nvPr/>
        </p:nvPicPr>
        <p:blipFill>
          <a:blip r:embed="rId2"/>
          <a:stretch>
            <a:fillRect/>
          </a:stretch>
        </p:blipFill>
        <p:spPr>
          <a:xfrm>
            <a:off x="3749040" y="459740"/>
            <a:ext cx="4947285" cy="1766570"/>
          </a:xfrm>
          <a:prstGeom prst="rect">
            <a:avLst/>
          </a:prstGeom>
        </p:spPr>
      </p:pic>
    </p:spTree>
  </p:cSld>
  <p:clrMapOvr>
    <a:masterClrMapping/>
  </p:clrMapOvr>
  <p:transition spd="slow">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5260975" cy="859534"/>
            <a:chOff x="-498530" y="1243"/>
            <a:chExt cx="5260975" cy="859534"/>
          </a:xfrm>
        </p:grpSpPr>
        <p:sp>
          <p:nvSpPr>
            <p:cNvPr id="40" name="文本框 39"/>
            <p:cNvSpPr txBox="1"/>
            <p:nvPr/>
          </p:nvSpPr>
          <p:spPr>
            <a:xfrm>
              <a:off x="498420" y="106018"/>
              <a:ext cx="4264025"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zh-CN"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不同范式与下游任务的关系</a:t>
              </a:r>
              <a:endParaRPr lang="zh-CN"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7" name="文本框 6"/>
          <p:cNvSpPr txBox="1"/>
          <p:nvPr/>
        </p:nvSpPr>
        <p:spPr>
          <a:xfrm>
            <a:off x="277495" y="981710"/>
            <a:ext cx="3048000" cy="2891790"/>
          </a:xfrm>
          <a:prstGeom prst="rect">
            <a:avLst/>
          </a:prstGeom>
          <a:noFill/>
        </p:spPr>
        <p:txBody>
          <a:bodyPr wrap="square" rtlCol="0">
            <a:spAutoFit/>
          </a:bodyPr>
          <a:p>
            <a:pPr marL="285750" indent="-285750">
              <a:buFont typeface="Arial" panose="020B0604020202020204" pitchFamily="34" charset="0"/>
              <a:buChar char="•"/>
            </a:pP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预训练</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微调</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范式需要对</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PLMs</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的参数进行微调，使其适配</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NLP</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CV</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和多模态领域的各种任务，（如图</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 2</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a</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）所示）。</a:t>
            </a:r>
            <a:endPar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endParaRPr>
          </a:p>
          <a:p>
            <a:endPar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endParaRPr>
          </a:p>
          <a:p>
            <a:pPr marL="285750" indent="-285750">
              <a:buFont typeface="Arial" panose="020B0604020202020204" pitchFamily="34" charset="0"/>
              <a:buChar char="•"/>
            </a:pP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而与</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预训练</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微调</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范式不同的是，提示学习范式，将任务特定的提示与下游任务的原始输入相融合，然后输入到</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 PLMs</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中预测期望输出，模型可以更好地理解下游任务，灵活性更高（如图</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2</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b</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）所示）。</a:t>
            </a:r>
            <a:endPar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endParaRPr>
          </a:p>
          <a:p>
            <a:endPar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pic>
        <p:nvPicPr>
          <p:cNvPr id="8" name="图片 7"/>
          <p:cNvPicPr>
            <a:picLocks noChangeAspect="1"/>
          </p:cNvPicPr>
          <p:nvPr/>
        </p:nvPicPr>
        <p:blipFill>
          <a:blip r:embed="rId1"/>
          <a:stretch>
            <a:fillRect/>
          </a:stretch>
        </p:blipFill>
        <p:spPr>
          <a:xfrm>
            <a:off x="3399790" y="1322070"/>
            <a:ext cx="5116195" cy="2211070"/>
          </a:xfrm>
          <a:prstGeom prst="rect">
            <a:avLst/>
          </a:prstGeom>
        </p:spPr>
      </p:pic>
    </p:spTree>
  </p:cSld>
  <p:clrMapOvr>
    <a:masterClrMapping/>
  </p:clrMapOvr>
  <p:transition spd="slow">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5260975" cy="859534"/>
            <a:chOff x="-498530" y="1243"/>
            <a:chExt cx="5260975" cy="859534"/>
          </a:xfrm>
        </p:grpSpPr>
        <p:sp>
          <p:nvSpPr>
            <p:cNvPr id="40" name="文本框 39"/>
            <p:cNvSpPr txBox="1"/>
            <p:nvPr/>
          </p:nvSpPr>
          <p:spPr>
            <a:xfrm>
              <a:off x="498420" y="106018"/>
              <a:ext cx="4264025"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参数高效微调</a:t>
              </a:r>
              <a:r>
                <a:rPr lang="en-US" altLang="zh-CN"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 vs </a:t>
              </a: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提示微调</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2" name="文本框 1"/>
          <p:cNvSpPr txBox="1"/>
          <p:nvPr/>
        </p:nvSpPr>
        <p:spPr>
          <a:xfrm>
            <a:off x="448310" y="681355"/>
            <a:ext cx="3300730" cy="3226435"/>
          </a:xfrm>
          <a:prstGeom prst="rect">
            <a:avLst/>
          </a:prstGeom>
          <a:noFill/>
        </p:spPr>
        <p:txBody>
          <a:bodyPr wrap="square" rtlCol="0">
            <a:noAutofit/>
          </a:bodyPr>
          <a:p>
            <a:r>
              <a:rPr lang="zh-CN" altLang="en-US" b="1">
                <a:solidFill>
                  <a:schemeClr val="tx1"/>
                </a:solidFill>
              </a:rPr>
              <a:t>参数高效微调（</a:t>
            </a:r>
            <a:r>
              <a:rPr lang="en-US" altLang="zh-CN" b="1">
                <a:solidFill>
                  <a:schemeClr val="tx1"/>
                </a:solidFill>
              </a:rPr>
              <a:t>PEFT</a:t>
            </a:r>
            <a:r>
              <a:rPr lang="zh-CN" altLang="en-US" b="1">
                <a:solidFill>
                  <a:schemeClr val="tx1"/>
                </a:solidFill>
              </a:rPr>
              <a:t>）</a:t>
            </a:r>
            <a:endParaRPr lang="zh-CN" altLang="en-US" b="1">
              <a:solidFill>
                <a:schemeClr val="tx1"/>
              </a:solidFill>
            </a:endParaRPr>
          </a:p>
          <a:p>
            <a:pPr marL="285750" indent="-285750">
              <a:buFont typeface="Arial" panose="020B0604020202020204" pitchFamily="34" charset="0"/>
              <a:buChar char="•"/>
            </a:pPr>
            <a:r>
              <a:rPr lang="zh-CN" altLang="en-US"/>
              <a:t>定义：冻结预训练模型主体，仅引入少量参数模块用于适配新任务</a:t>
            </a:r>
            <a:endParaRPr lang="en-US" altLang="zh-CN"/>
          </a:p>
          <a:p>
            <a:pPr marL="285750" indent="-285750">
              <a:buFont typeface="Arial" panose="020B0604020202020204" pitchFamily="34" charset="0"/>
              <a:buChar char="•"/>
            </a:pPr>
            <a:r>
              <a:rPr lang="zh-CN" altLang="en-US"/>
              <a:t>核心思想：</a:t>
            </a:r>
            <a:r>
              <a:rPr lang="en-US" altLang="zh-CN"/>
              <a:t>“</a:t>
            </a:r>
            <a:r>
              <a:rPr lang="zh-CN" altLang="en-US"/>
              <a:t>不动主干，只动局部</a:t>
            </a:r>
            <a:r>
              <a:rPr lang="en-US" altLang="zh-CN"/>
              <a:t>”</a:t>
            </a:r>
            <a:endParaRPr lang="en-US" altLang="zh-CN"/>
          </a:p>
          <a:p>
            <a:pPr marL="285750" indent="-285750">
              <a:buFont typeface="Arial" panose="020B0604020202020204" pitchFamily="34" charset="0"/>
              <a:buChar char="•"/>
            </a:pPr>
            <a:r>
              <a:rPr lang="zh-CN" altLang="en-US"/>
              <a:t>代表方法：</a:t>
            </a:r>
            <a:endParaRPr lang="en-US" altLang="zh-CN"/>
          </a:p>
          <a:p>
            <a:pPr indent="457200"/>
            <a:r>
              <a:rPr lang="en-US" altLang="zh-CN">
                <a:sym typeface="+mn-ea"/>
              </a:rPr>
              <a:t>BitFit</a:t>
            </a:r>
            <a:r>
              <a:rPr lang="zh-CN" altLang="en-US">
                <a:sym typeface="+mn-ea"/>
              </a:rPr>
              <a:t>：只调</a:t>
            </a:r>
            <a:r>
              <a:rPr lang="en-US" altLang="zh-CN">
                <a:sym typeface="+mn-ea"/>
              </a:rPr>
              <a:t> bias</a:t>
            </a:r>
            <a:endParaRPr lang="en-US" altLang="zh-CN"/>
          </a:p>
          <a:p>
            <a:pPr indent="457200"/>
            <a:r>
              <a:rPr lang="en-US" altLang="zh-CN">
                <a:sym typeface="+mn-ea"/>
              </a:rPr>
              <a:t>Adapter</a:t>
            </a:r>
            <a:r>
              <a:rPr lang="zh-CN" altLang="en-US">
                <a:sym typeface="+mn-ea"/>
              </a:rPr>
              <a:t>：插入小模块</a:t>
            </a:r>
            <a:endParaRPr lang="en-US" altLang="zh-CN"/>
          </a:p>
          <a:p>
            <a:pPr indent="457200"/>
            <a:r>
              <a:rPr lang="en-US" altLang="zh-CN">
                <a:sym typeface="+mn-ea"/>
              </a:rPr>
              <a:t>LoRA</a:t>
            </a:r>
            <a:r>
              <a:rPr lang="zh-CN" altLang="en-US">
                <a:sym typeface="+mn-ea"/>
              </a:rPr>
              <a:t>：低秩矩阵注入</a:t>
            </a:r>
            <a:endParaRPr lang="en-US" altLang="zh-CN"/>
          </a:p>
          <a:p>
            <a:pPr indent="457200"/>
            <a:r>
              <a:rPr lang="en-US" altLang="zh-CN">
                <a:sym typeface="+mn-ea"/>
              </a:rPr>
              <a:t>Prefix-Tuning</a:t>
            </a:r>
            <a:r>
              <a:rPr lang="zh-CN" altLang="en-US">
                <a:sym typeface="+mn-ea"/>
              </a:rPr>
              <a:t>：注入可学习</a:t>
            </a:r>
            <a:r>
              <a:rPr lang="en-US" altLang="zh-CN">
                <a:sym typeface="+mn-ea"/>
              </a:rPr>
              <a:t>KV</a:t>
            </a:r>
            <a:r>
              <a:rPr lang="zh-CN" altLang="en-US">
                <a:sym typeface="+mn-ea"/>
              </a:rPr>
              <a:t>前缀</a:t>
            </a:r>
            <a:endParaRPr lang="en-US" altLang="zh-CN"/>
          </a:p>
          <a:p>
            <a:pPr marL="285750" indent="-285750">
              <a:buFont typeface="Arial" panose="020B0604020202020204" pitchFamily="34" charset="0"/>
              <a:buChar char="•"/>
            </a:pPr>
            <a:r>
              <a:rPr lang="zh-CN" altLang="en-US"/>
              <a:t>适用场景：</a:t>
            </a:r>
            <a:endParaRPr lang="en-US" altLang="zh-CN"/>
          </a:p>
          <a:p>
            <a:pPr indent="457200"/>
            <a:r>
              <a:rPr lang="zh-CN" altLang="en-US">
                <a:sym typeface="+mn-ea"/>
              </a:rPr>
              <a:t>多任务学习</a:t>
            </a:r>
            <a:endParaRPr lang="en-US" altLang="zh-CN"/>
          </a:p>
          <a:p>
            <a:pPr indent="457200"/>
            <a:r>
              <a:rPr lang="zh-CN" altLang="en-US">
                <a:sym typeface="+mn-ea"/>
              </a:rPr>
              <a:t>模型共享部署</a:t>
            </a:r>
            <a:endParaRPr lang="en-US" altLang="zh-CN"/>
          </a:p>
          <a:p>
            <a:pPr indent="457200"/>
            <a:r>
              <a:rPr lang="zh-CN" altLang="en-US">
                <a:sym typeface="+mn-ea"/>
              </a:rPr>
              <a:t>资源受限环境</a:t>
            </a:r>
            <a:endParaRPr lang="zh-CN" altLang="en-US"/>
          </a:p>
          <a:p>
            <a:pPr indent="457200"/>
            <a:endParaRPr lang="zh-CN" altLang="en-US"/>
          </a:p>
        </p:txBody>
      </p:sp>
      <p:sp>
        <p:nvSpPr>
          <p:cNvPr id="4" name="文本框 3"/>
          <p:cNvSpPr txBox="1"/>
          <p:nvPr/>
        </p:nvSpPr>
        <p:spPr>
          <a:xfrm>
            <a:off x="4667885" y="681355"/>
            <a:ext cx="3911600" cy="2851150"/>
          </a:xfrm>
          <a:prstGeom prst="rect">
            <a:avLst/>
          </a:prstGeom>
          <a:noFill/>
        </p:spPr>
        <p:txBody>
          <a:bodyPr wrap="square" rtlCol="0">
            <a:noAutofit/>
          </a:bodyPr>
          <a:p>
            <a:r>
              <a:rPr lang="zh-CN" altLang="en-US" b="1"/>
              <a:t>提示微调（</a:t>
            </a:r>
            <a:r>
              <a:rPr lang="en-US" altLang="zh-CN" b="1"/>
              <a:t>Prompt Tuning</a:t>
            </a:r>
            <a:r>
              <a:rPr lang="zh-CN" altLang="en-US" b="1"/>
              <a:t>）</a:t>
            </a:r>
            <a:endParaRPr lang="zh-CN" altLang="en-US" b="1"/>
          </a:p>
          <a:p>
            <a:pPr marL="285750" indent="-285750">
              <a:buFont typeface="Arial" panose="020B0604020202020204" pitchFamily="34" charset="0"/>
              <a:buChar char="•"/>
            </a:pPr>
            <a:r>
              <a:rPr lang="zh-CN" altLang="en-US"/>
              <a:t>定义：模型参数完全冻结，仅通过</a:t>
            </a:r>
            <a:r>
              <a:rPr lang="en-US" altLang="zh-CN"/>
              <a:t>“</a:t>
            </a:r>
            <a:r>
              <a:rPr lang="zh-CN" altLang="en-US"/>
              <a:t>输入提示</a:t>
            </a:r>
            <a:r>
              <a:rPr lang="en-US" altLang="zh-CN"/>
              <a:t>”</a:t>
            </a:r>
            <a:r>
              <a:rPr lang="zh-CN" altLang="en-US"/>
              <a:t>来控制输出</a:t>
            </a:r>
            <a:endParaRPr lang="en-US" altLang="zh-CN"/>
          </a:p>
          <a:p>
            <a:pPr marL="285750" indent="-285750">
              <a:buFont typeface="Arial" panose="020B0604020202020204" pitchFamily="34" charset="0"/>
              <a:buChar char="•"/>
            </a:pPr>
            <a:r>
              <a:rPr lang="zh-CN" altLang="en-US"/>
              <a:t>核心思想：</a:t>
            </a:r>
            <a:r>
              <a:rPr lang="en-US" altLang="zh-CN"/>
              <a:t>“</a:t>
            </a:r>
            <a:r>
              <a:rPr lang="zh-CN" altLang="en-US"/>
              <a:t>任务适配模型，不再模型适配任务</a:t>
            </a:r>
            <a:r>
              <a:rPr lang="en-US" altLang="zh-CN"/>
              <a:t>”</a:t>
            </a:r>
            <a:endParaRPr lang="en-US" altLang="zh-CN"/>
          </a:p>
          <a:p>
            <a:pPr marL="285750" indent="-285750">
              <a:buFont typeface="Arial" panose="020B0604020202020204" pitchFamily="34" charset="0"/>
              <a:buChar char="•"/>
            </a:pPr>
            <a:r>
              <a:rPr lang="zh-CN" altLang="en-US"/>
              <a:t>操作方式：</a:t>
            </a:r>
            <a:endParaRPr lang="zh-CN" altLang="en-US"/>
          </a:p>
          <a:p>
            <a:pPr indent="457200">
              <a:buFont typeface="Arial" panose="020B0604020202020204" pitchFamily="34" charset="0"/>
            </a:pPr>
            <a:r>
              <a:rPr lang="en-US" altLang="zh-CN">
                <a:sym typeface="+mn-ea"/>
              </a:rPr>
              <a:t>1. </a:t>
            </a:r>
            <a:r>
              <a:rPr lang="zh-CN" altLang="en-US">
                <a:sym typeface="+mn-ea"/>
              </a:rPr>
              <a:t>构造</a:t>
            </a:r>
            <a:r>
              <a:rPr lang="en-US" altLang="zh-CN">
                <a:sym typeface="+mn-ea"/>
              </a:rPr>
              <a:t> Prompt </a:t>
            </a:r>
            <a:r>
              <a:rPr lang="zh-CN" altLang="en-US">
                <a:sym typeface="+mn-ea"/>
              </a:rPr>
              <a:t>模板（如</a:t>
            </a:r>
            <a:r>
              <a:rPr lang="en-US" altLang="zh-CN">
                <a:sym typeface="+mn-ea"/>
              </a:rPr>
              <a:t>“[X] is a [MASK]”</a:t>
            </a:r>
            <a:r>
              <a:rPr lang="zh-CN" altLang="en-US">
                <a:sym typeface="+mn-ea"/>
              </a:rPr>
              <a:t>）</a:t>
            </a:r>
            <a:endParaRPr lang="en-US" altLang="zh-CN"/>
          </a:p>
          <a:p>
            <a:pPr indent="457200">
              <a:buFont typeface="Arial" panose="020B0604020202020204" pitchFamily="34" charset="0"/>
            </a:pPr>
            <a:r>
              <a:rPr lang="en-US" altLang="zh-CN">
                <a:sym typeface="+mn-ea"/>
              </a:rPr>
              <a:t>2. </a:t>
            </a:r>
            <a:r>
              <a:rPr lang="zh-CN" altLang="en-US">
                <a:sym typeface="+mn-ea"/>
              </a:rPr>
              <a:t>学习</a:t>
            </a:r>
            <a:r>
              <a:rPr lang="en-US" altLang="zh-CN">
                <a:sym typeface="+mn-ea"/>
              </a:rPr>
              <a:t> Prompt Embedding</a:t>
            </a:r>
            <a:r>
              <a:rPr lang="zh-CN" altLang="en-US">
                <a:sym typeface="+mn-ea"/>
              </a:rPr>
              <a:t>（</a:t>
            </a:r>
            <a:r>
              <a:rPr lang="en-US" altLang="zh-CN">
                <a:sym typeface="+mn-ea"/>
              </a:rPr>
              <a:t>P-Tuning</a:t>
            </a:r>
            <a:r>
              <a:rPr lang="zh-CN" altLang="en-US">
                <a:sym typeface="+mn-ea"/>
              </a:rPr>
              <a:t>）</a:t>
            </a:r>
            <a:endParaRPr lang="en-US" altLang="zh-CN"/>
          </a:p>
          <a:p>
            <a:pPr indent="457200">
              <a:buFont typeface="Arial" panose="020B0604020202020204" pitchFamily="34" charset="0"/>
            </a:pPr>
            <a:r>
              <a:rPr lang="en-US" altLang="zh-CN">
                <a:sym typeface="+mn-ea"/>
              </a:rPr>
              <a:t>3. </a:t>
            </a:r>
            <a:r>
              <a:rPr lang="zh-CN" altLang="en-US">
                <a:sym typeface="+mn-ea"/>
              </a:rPr>
              <a:t>构造思维链提示（</a:t>
            </a:r>
            <a:r>
              <a:rPr lang="en-US" altLang="zh-CN">
                <a:sym typeface="+mn-ea"/>
              </a:rPr>
              <a:t>Chain-of-Thought</a:t>
            </a:r>
            <a:r>
              <a:rPr lang="zh-CN" altLang="en-US">
                <a:sym typeface="+mn-ea"/>
              </a:rPr>
              <a:t>）</a:t>
            </a:r>
            <a:endParaRPr lang="en-US" altLang="zh-CN"/>
          </a:p>
          <a:p>
            <a:pPr marL="285750" indent="-285750">
              <a:buFont typeface="Arial" panose="020B0604020202020204" pitchFamily="34" charset="0"/>
              <a:buChar char="•"/>
            </a:pPr>
            <a:r>
              <a:rPr lang="zh-CN" altLang="en-US"/>
              <a:t>适用场景：</a:t>
            </a:r>
            <a:endParaRPr lang="en-US" altLang="zh-CN"/>
          </a:p>
          <a:p>
            <a:pPr indent="457200"/>
            <a:r>
              <a:rPr lang="zh-CN" altLang="en-US">
                <a:sym typeface="+mn-ea"/>
              </a:rPr>
              <a:t>小样本</a:t>
            </a:r>
            <a:r>
              <a:rPr lang="en-US" altLang="zh-CN">
                <a:sym typeface="+mn-ea"/>
              </a:rPr>
              <a:t> / </a:t>
            </a:r>
            <a:r>
              <a:rPr lang="zh-CN" altLang="en-US">
                <a:sym typeface="+mn-ea"/>
              </a:rPr>
              <a:t>零样本学习</a:t>
            </a:r>
            <a:endParaRPr lang="en-US" altLang="zh-CN"/>
          </a:p>
          <a:p>
            <a:pPr indent="457200"/>
            <a:r>
              <a:rPr lang="zh-CN" altLang="en-US">
                <a:sym typeface="+mn-ea"/>
              </a:rPr>
              <a:t>推理任务（如数学题）</a:t>
            </a:r>
            <a:endParaRPr lang="en-US" altLang="zh-CN"/>
          </a:p>
          <a:p>
            <a:pPr indent="457200"/>
            <a:r>
              <a:rPr lang="zh-CN" altLang="en-US">
                <a:sym typeface="+mn-ea"/>
              </a:rPr>
              <a:t>通用大模型特定任务微调（如</a:t>
            </a:r>
            <a:r>
              <a:rPr lang="en-US" altLang="zh-CN">
                <a:sym typeface="+mn-ea"/>
              </a:rPr>
              <a:t> GPT</a:t>
            </a:r>
            <a:r>
              <a:rPr lang="zh-CN" altLang="en-US">
                <a:sym typeface="+mn-ea"/>
              </a:rPr>
              <a:t>）</a:t>
            </a:r>
            <a:endParaRPr lang="zh-CN" altLang="en-US"/>
          </a:p>
          <a:p>
            <a:pPr indent="457200"/>
            <a:endParaRPr lang="zh-CN" altLang="en-US"/>
          </a:p>
        </p:txBody>
      </p:sp>
      <p:pic>
        <p:nvPicPr>
          <p:cNvPr id="5" name="图片 4"/>
          <p:cNvPicPr>
            <a:picLocks noChangeAspect="1"/>
          </p:cNvPicPr>
          <p:nvPr/>
        </p:nvPicPr>
        <p:blipFill>
          <a:blip r:embed="rId1"/>
          <a:stretch>
            <a:fillRect/>
          </a:stretch>
        </p:blipFill>
        <p:spPr>
          <a:xfrm>
            <a:off x="2223135" y="2645410"/>
            <a:ext cx="2082165" cy="2007235"/>
          </a:xfrm>
          <a:prstGeom prst="rect">
            <a:avLst/>
          </a:prstGeom>
        </p:spPr>
      </p:pic>
      <p:pic>
        <p:nvPicPr>
          <p:cNvPr id="6" name="图片 5"/>
          <p:cNvPicPr>
            <a:picLocks noChangeAspect="1"/>
          </p:cNvPicPr>
          <p:nvPr/>
        </p:nvPicPr>
        <p:blipFill>
          <a:blip r:embed="rId2"/>
          <a:stretch>
            <a:fillRect/>
          </a:stretch>
        </p:blipFill>
        <p:spPr>
          <a:xfrm>
            <a:off x="4963160" y="3249295"/>
            <a:ext cx="2792730" cy="1373505"/>
          </a:xfrm>
          <a:prstGeom prst="rect">
            <a:avLst/>
          </a:prstGeom>
        </p:spPr>
      </p:pic>
    </p:spTree>
  </p:cSld>
  <p:clrMapOvr>
    <a:masterClrMapping/>
  </p:clrMapOvr>
  <p:transition spd="slow">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5129530" cy="859534"/>
            <a:chOff x="-498530" y="1243"/>
            <a:chExt cx="5129530" cy="859534"/>
          </a:xfrm>
        </p:grpSpPr>
        <p:sp>
          <p:nvSpPr>
            <p:cNvPr id="40" name="文本框 39"/>
            <p:cNvSpPr txBox="1"/>
            <p:nvPr/>
          </p:nvSpPr>
          <p:spPr>
            <a:xfrm>
              <a:off x="498420" y="106018"/>
              <a:ext cx="4132580"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参数微调技术总览</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13" name="文本框 12"/>
          <p:cNvSpPr txBox="1"/>
          <p:nvPr/>
        </p:nvSpPr>
        <p:spPr>
          <a:xfrm>
            <a:off x="498475" y="497205"/>
            <a:ext cx="3538855" cy="4646295"/>
          </a:xfrm>
          <a:prstGeom prst="rect">
            <a:avLst/>
          </a:prstGeom>
          <a:noFill/>
        </p:spPr>
        <p:txBody>
          <a:bodyPr wrap="square" rtlCol="0">
            <a:noAutofit/>
          </a:bodyPr>
          <a:p>
            <a:pPr>
              <a:buFont typeface="Arial" panose="020B0604020202020204" pitchFamily="34" charset="0"/>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三类技术路径</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按参数修改方式划分为三类：</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1</a:t>
            </a:r>
            <a:r>
              <a:rPr lang=""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400" b="1">
                <a:latin typeface="微软雅黑 Light" panose="020B0502040204020203" pitchFamily="34" charset="-122"/>
                <a:ea typeface="微软雅黑 Light" panose="020B0502040204020203" pitchFamily="34" charset="-122"/>
                <a:cs typeface="微软雅黑 Light" panose="020B0502040204020203" pitchFamily="34" charset="-122"/>
              </a:rPr>
              <a:t>全参数微调</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Full Fine-tuning</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endPar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修改全部参数</a:t>
            </a:r>
            <a:endPar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优点：泛化强，收敛快</a:t>
            </a:r>
            <a:endPar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缺点：成本高，不适合多任务</a:t>
            </a:r>
            <a:endPar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典型：</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BERT</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T5</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GPT</a:t>
            </a:r>
            <a:endPar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endPar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2</a:t>
            </a:r>
            <a:r>
              <a:rPr lang=""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400" b="1">
                <a:latin typeface="微软雅黑 Light" panose="020B0502040204020203" pitchFamily="34" charset="-122"/>
                <a:ea typeface="微软雅黑 Light" panose="020B0502040204020203" pitchFamily="34" charset="-122"/>
                <a:cs typeface="微软雅黑 Light" panose="020B0502040204020203" pitchFamily="34" charset="-122"/>
              </a:rPr>
              <a:t>部分参数微调</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Partial / Selective</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endPar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 BitFit</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：只调</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 Bias</a:t>
            </a:r>
            <a:endPar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 LayerNorm-tuning</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：只调</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 LN</a:t>
            </a:r>
            <a:endPar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优点：修改极少，适合轻量部署</a:t>
            </a:r>
            <a:endPar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缺点：表达能力弱，适用范围小</a:t>
            </a:r>
            <a:endPar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endPar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3</a:t>
            </a:r>
            <a:r>
              <a:rPr lang=""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400" b="1">
                <a:latin typeface="微软雅黑 Light" panose="020B0502040204020203" pitchFamily="34" charset="-122"/>
                <a:ea typeface="微软雅黑 Light" panose="020B0502040204020203" pitchFamily="34" charset="-122"/>
                <a:cs typeface="微软雅黑 Light" panose="020B0502040204020203" pitchFamily="34" charset="-122"/>
              </a:rPr>
              <a:t>新增模块微调</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（参数注入型）</a:t>
            </a:r>
            <a:endPar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 Adapter</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：层中插入瓶颈结构</a:t>
            </a:r>
            <a:endPar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 LoRA</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：低秩矩阵注入（</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W' = W + BA</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endPar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 Prefix-tuning</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：引导注意力</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 KV</a:t>
            </a:r>
            <a:endPar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优点：参数独立，适合多任务复用</a:t>
            </a:r>
            <a:endPar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4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rPr>
              <a:t>缺点：结构更复杂，需适配框架</a:t>
            </a:r>
            <a:endParaRPr lang="zh-CN" altLang="en-US" sz="14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graphicFrame>
        <p:nvGraphicFramePr>
          <p:cNvPr id="2" name="表格 1"/>
          <p:cNvGraphicFramePr/>
          <p:nvPr>
            <p:custDataLst>
              <p:tags r:id="rId1"/>
            </p:custDataLst>
          </p:nvPr>
        </p:nvGraphicFramePr>
        <p:xfrm>
          <a:off x="3895725" y="106045"/>
          <a:ext cx="4264660" cy="4244340"/>
        </p:xfrm>
        <a:graphic>
          <a:graphicData uri="http://schemas.openxmlformats.org/drawingml/2006/table">
            <a:tbl>
              <a:tblPr firstRow="1" bandRow="1">
                <a:tableStyleId>{5C22544A-7EE6-4342-B048-85BDC9FD1C3A}</a:tableStyleId>
              </a:tblPr>
              <a:tblGrid>
                <a:gridCol w="1066165"/>
                <a:gridCol w="1066165"/>
                <a:gridCol w="1066165"/>
                <a:gridCol w="1066165"/>
              </a:tblGrid>
              <a:tr h="707390">
                <a:tc>
                  <a:txBody>
                    <a:bodyPr/>
                    <a:p>
                      <a:pPr algn="ctr"/>
                      <a:r>
                        <a:rPr lang="zh-CN" altLang="en-US" sz="1100">
                          <a:solidFill>
                            <a:schemeClr val="tx1"/>
                          </a:solidFill>
                        </a:rPr>
                        <a:t>方法</a:t>
                      </a:r>
                      <a:endParaRPr lang="zh-CN" altLang="en-US" sz="1100">
                        <a:solidFill>
                          <a:schemeClr val="tx1"/>
                        </a:solidFill>
                      </a:endParaRPr>
                    </a:p>
                  </a:txBody>
                  <a:tcPr marL="0" marR="0" marT="0" marB="0" anchor="ctr" anchorCtr="0"/>
                </a:tc>
                <a:tc>
                  <a:txBody>
                    <a:bodyPr/>
                    <a:p>
                      <a:pPr algn="ctr"/>
                      <a:r>
                        <a:rPr lang="zh-CN" altLang="en-US" sz="1100">
                          <a:solidFill>
                            <a:schemeClr val="tx1"/>
                          </a:solidFill>
                        </a:rPr>
                        <a:t>参数更新比例</a:t>
                      </a:r>
                      <a:endParaRPr lang="zh-CN" altLang="en-US" sz="1100">
                        <a:solidFill>
                          <a:schemeClr val="tx1"/>
                        </a:solidFill>
                      </a:endParaRPr>
                    </a:p>
                  </a:txBody>
                  <a:tcPr marL="0" marR="0" marT="0" marB="0" anchor="ctr" anchorCtr="0"/>
                </a:tc>
                <a:tc>
                  <a:txBody>
                    <a:bodyPr/>
                    <a:p>
                      <a:pPr algn="ctr"/>
                      <a:r>
                        <a:rPr lang="zh-CN" altLang="en-US" sz="1100">
                          <a:solidFill>
                            <a:schemeClr val="tx1"/>
                          </a:solidFill>
                        </a:rPr>
                        <a:t>模型结构变动</a:t>
                      </a:r>
                      <a:endParaRPr lang="zh-CN" altLang="en-US" sz="1100">
                        <a:solidFill>
                          <a:schemeClr val="tx1"/>
                        </a:solidFill>
                      </a:endParaRPr>
                    </a:p>
                  </a:txBody>
                  <a:tcPr marL="0" marR="0" marT="0" marB="0" anchor="ctr" anchorCtr="0"/>
                </a:tc>
                <a:tc>
                  <a:txBody>
                    <a:bodyPr/>
                    <a:p>
                      <a:pPr algn="ctr"/>
                      <a:r>
                        <a:rPr lang="zh-CN" altLang="en-US" sz="1100">
                          <a:solidFill>
                            <a:schemeClr val="tx1"/>
                          </a:solidFill>
                        </a:rPr>
                        <a:t>代表方法</a:t>
                      </a:r>
                      <a:endParaRPr lang="zh-CN" altLang="en-US" sz="1100">
                        <a:solidFill>
                          <a:schemeClr val="tx1"/>
                        </a:solidFill>
                      </a:endParaRPr>
                    </a:p>
                  </a:txBody>
                  <a:tcPr marL="0" marR="0" marT="0" marB="0" anchor="ctr" anchorCtr="0"/>
                </a:tc>
              </a:tr>
              <a:tr h="707390">
                <a:tc>
                  <a:txBody>
                    <a:bodyPr/>
                    <a:p>
                      <a:pPr algn="ctr"/>
                      <a:r>
                        <a:rPr lang="zh-CN" altLang="en-US" sz="1100"/>
                        <a:t>全参数微调</a:t>
                      </a:r>
                      <a:endParaRPr lang="zh-CN" altLang="en-US" sz="1100"/>
                    </a:p>
                  </a:txBody>
                  <a:tcPr marL="0" marR="0" marT="0" marB="0" anchor="ctr" anchorCtr="0"/>
                </a:tc>
                <a:tc>
                  <a:txBody>
                    <a:bodyPr/>
                    <a:p>
                      <a:pPr algn="ctr"/>
                      <a:r>
                        <a:rPr lang="en-US" altLang="zh-CN" sz="1100"/>
                        <a:t>100%</a:t>
                      </a:r>
                      <a:endParaRPr lang="en-US" altLang="zh-CN" sz="1100"/>
                    </a:p>
                  </a:txBody>
                  <a:tcPr marL="0" marR="0" marT="0" marB="0" anchor="ctr" anchorCtr="0"/>
                </a:tc>
                <a:tc>
                  <a:txBody>
                    <a:bodyPr/>
                    <a:p>
                      <a:pPr algn="ctr"/>
                      <a:r>
                        <a:rPr lang="en-US" altLang="zh-CN" sz="1100"/>
                        <a:t>❌</a:t>
                      </a:r>
                      <a:endParaRPr lang="en-US" altLang="zh-CN" sz="1100"/>
                    </a:p>
                  </a:txBody>
                  <a:tcPr marL="0" marR="0" marT="0" marB="0" anchor="ctr" anchorCtr="0"/>
                </a:tc>
                <a:tc>
                  <a:txBody>
                    <a:bodyPr/>
                    <a:p>
                      <a:pPr algn="ctr"/>
                      <a:r>
                        <a:rPr lang="en-US" altLang="zh-CN" sz="1100"/>
                        <a:t>BERT, GPT</a:t>
                      </a:r>
                      <a:endParaRPr lang="en-US" altLang="zh-CN" sz="1100"/>
                    </a:p>
                  </a:txBody>
                  <a:tcPr marL="0" marR="0" marT="0" marB="0" anchor="ctr" anchorCtr="0"/>
                </a:tc>
              </a:tr>
              <a:tr h="707390">
                <a:tc>
                  <a:txBody>
                    <a:bodyPr/>
                    <a:p>
                      <a:pPr algn="ctr"/>
                      <a:r>
                        <a:rPr lang="en-US" altLang="zh-CN" sz="1100"/>
                        <a:t>BitFit</a:t>
                      </a:r>
                      <a:endParaRPr lang="en-US" altLang="zh-CN" sz="1100"/>
                    </a:p>
                  </a:txBody>
                  <a:tcPr marL="0" marR="0" marT="0" marB="0" anchor="ctr" anchorCtr="0"/>
                </a:tc>
                <a:tc>
                  <a:txBody>
                    <a:bodyPr/>
                    <a:p>
                      <a:pPr algn="ctr"/>
                      <a:r>
                        <a:rPr lang="en-US" altLang="zh-CN" sz="1100"/>
                        <a:t>&lt;0.1%</a:t>
                      </a:r>
                      <a:endParaRPr lang="en-US" altLang="zh-CN" sz="1100"/>
                    </a:p>
                  </a:txBody>
                  <a:tcPr marL="0" marR="0" marT="0" marB="0" anchor="ctr" anchorCtr="0"/>
                </a:tc>
                <a:tc>
                  <a:txBody>
                    <a:bodyPr/>
                    <a:p>
                      <a:pPr algn="ctr"/>
                      <a:r>
                        <a:rPr lang="en-US" altLang="zh-CN" sz="1100"/>
                        <a:t>❌</a:t>
                      </a:r>
                      <a:endParaRPr lang="en-US" altLang="zh-CN" sz="1100"/>
                    </a:p>
                  </a:txBody>
                  <a:tcPr marL="0" marR="0" marT="0" marB="0" anchor="ctr" anchorCtr="0"/>
                </a:tc>
                <a:tc>
                  <a:txBody>
                    <a:bodyPr/>
                    <a:p>
                      <a:pPr algn="ctr"/>
                      <a:r>
                        <a:rPr lang="en-US" altLang="zh-CN" sz="1100"/>
                        <a:t>Bias only</a:t>
                      </a:r>
                      <a:endParaRPr lang="en-US" altLang="zh-CN" sz="1100"/>
                    </a:p>
                  </a:txBody>
                  <a:tcPr marL="0" marR="0" marT="0" marB="0" anchor="ctr" anchorCtr="0"/>
                </a:tc>
              </a:tr>
              <a:tr h="707390">
                <a:tc>
                  <a:txBody>
                    <a:bodyPr/>
                    <a:p>
                      <a:pPr algn="ctr"/>
                      <a:r>
                        <a:rPr lang="en-US" altLang="zh-CN" sz="1100"/>
                        <a:t>Adapter</a:t>
                      </a:r>
                      <a:endParaRPr lang="en-US" altLang="zh-CN" sz="1100"/>
                    </a:p>
                  </a:txBody>
                  <a:tcPr marL="0" marR="0" marT="0" marB="0" anchor="ctr" anchorCtr="0"/>
                </a:tc>
                <a:tc>
                  <a:txBody>
                    <a:bodyPr/>
                    <a:p>
                      <a:pPr algn="ctr"/>
                      <a:r>
                        <a:rPr lang="en-US" altLang="zh-CN" sz="1100"/>
                        <a:t>~3%</a:t>
                      </a:r>
                      <a:endParaRPr lang="en-US" altLang="zh-CN" sz="1100"/>
                    </a:p>
                  </a:txBody>
                  <a:tcPr marL="0" marR="0" marT="0" marB="0" anchor="ctr" anchorCtr="0"/>
                </a:tc>
                <a:tc>
                  <a:txBody>
                    <a:bodyPr/>
                    <a:p>
                      <a:pPr algn="ctr"/>
                      <a:r>
                        <a:rPr lang="zh-CN" altLang="en-US" sz="1100"/>
                        <a:t>添加模块</a:t>
                      </a:r>
                      <a:endParaRPr lang="zh-CN" altLang="en-US" sz="1100"/>
                    </a:p>
                  </a:txBody>
                  <a:tcPr marL="0" marR="0" marT="0" marB="0" anchor="ctr" anchorCtr="0"/>
                </a:tc>
                <a:tc>
                  <a:txBody>
                    <a:bodyPr/>
                    <a:p>
                      <a:pPr algn="ctr"/>
                      <a:r>
                        <a:rPr lang="en-US" altLang="zh-CN" sz="1100"/>
                        <a:t>Houlsby Adapter</a:t>
                      </a:r>
                      <a:endParaRPr lang="en-US" altLang="zh-CN" sz="1100"/>
                    </a:p>
                  </a:txBody>
                  <a:tcPr marL="0" marR="0" marT="0" marB="0" anchor="ctr" anchorCtr="0"/>
                </a:tc>
              </a:tr>
              <a:tr h="707390">
                <a:tc>
                  <a:txBody>
                    <a:bodyPr/>
                    <a:p>
                      <a:pPr algn="ctr"/>
                      <a:r>
                        <a:rPr lang="en-US" altLang="zh-CN" sz="1100"/>
                        <a:t>LoRA</a:t>
                      </a:r>
                      <a:endParaRPr lang="en-US" altLang="zh-CN" sz="1100"/>
                    </a:p>
                  </a:txBody>
                  <a:tcPr marL="0" marR="0" marT="0" marB="0" anchor="ctr" anchorCtr="0"/>
                </a:tc>
                <a:tc>
                  <a:txBody>
                    <a:bodyPr/>
                    <a:p>
                      <a:pPr algn="ctr"/>
                      <a:r>
                        <a:rPr lang="en-US" altLang="zh-CN" sz="1100"/>
                        <a:t>~0.1%-1%</a:t>
                      </a:r>
                      <a:endParaRPr lang="en-US" altLang="zh-CN" sz="1100"/>
                    </a:p>
                  </a:txBody>
                  <a:tcPr marL="0" marR="0" marT="0" marB="0" anchor="ctr" anchorCtr="0"/>
                </a:tc>
                <a:tc>
                  <a:txBody>
                    <a:bodyPr/>
                    <a:p>
                      <a:pPr algn="ctr"/>
                      <a:r>
                        <a:rPr lang="zh-CN" altLang="en-US" sz="1100"/>
                        <a:t>添加</a:t>
                      </a:r>
                      <a:r>
                        <a:rPr lang="en-US" altLang="zh-CN" sz="1100"/>
                        <a:t>BA</a:t>
                      </a:r>
                      <a:r>
                        <a:rPr lang="zh-CN" altLang="en-US" sz="1100"/>
                        <a:t>矩阵</a:t>
                      </a:r>
                      <a:endParaRPr lang="zh-CN" altLang="en-US" sz="1100"/>
                    </a:p>
                  </a:txBody>
                  <a:tcPr marL="0" marR="0" marT="0" marB="0" anchor="ctr" anchorCtr="0"/>
                </a:tc>
                <a:tc>
                  <a:txBody>
                    <a:bodyPr/>
                    <a:p>
                      <a:pPr algn="ctr"/>
                      <a:r>
                        <a:rPr lang="en-US" altLang="zh-CN" sz="1100"/>
                        <a:t>LoRA, QLoRA</a:t>
                      </a:r>
                      <a:endParaRPr lang="en-US" altLang="zh-CN" sz="1100"/>
                    </a:p>
                  </a:txBody>
                  <a:tcPr marL="0" marR="0" marT="0" marB="0" anchor="ctr" anchorCtr="0"/>
                </a:tc>
              </a:tr>
              <a:tr h="707390">
                <a:tc>
                  <a:txBody>
                    <a:bodyPr/>
                    <a:p>
                      <a:pPr algn="ctr"/>
                      <a:r>
                        <a:rPr lang="en-US" altLang="zh-CN" sz="1100"/>
                        <a:t>Prefix-Tuning</a:t>
                      </a:r>
                      <a:endParaRPr lang="en-US" altLang="zh-CN" sz="1100"/>
                    </a:p>
                  </a:txBody>
                  <a:tcPr marL="0" marR="0" marT="0" marB="0" anchor="ctr" anchorCtr="0"/>
                </a:tc>
                <a:tc>
                  <a:txBody>
                    <a:bodyPr/>
                    <a:p>
                      <a:pPr algn="ctr"/>
                      <a:r>
                        <a:rPr lang="en-US" altLang="zh-CN" sz="1100"/>
                        <a:t>~0.1%</a:t>
                      </a:r>
                      <a:endParaRPr lang="en-US" altLang="zh-CN" sz="1100"/>
                    </a:p>
                  </a:txBody>
                  <a:tcPr marL="0" marR="0" marT="0" marB="0" anchor="ctr" anchorCtr="0"/>
                </a:tc>
                <a:tc>
                  <a:txBody>
                    <a:bodyPr/>
                    <a:p>
                      <a:pPr algn="ctr"/>
                      <a:r>
                        <a:rPr lang="zh-CN" altLang="en-US" sz="1100"/>
                        <a:t>添加</a:t>
                      </a:r>
                      <a:r>
                        <a:rPr lang="en-US" altLang="zh-CN" sz="1100"/>
                        <a:t>KV</a:t>
                      </a:r>
                      <a:r>
                        <a:rPr lang="zh-CN" altLang="en-US" sz="1100"/>
                        <a:t>前缀</a:t>
                      </a:r>
                      <a:endParaRPr lang="zh-CN" altLang="en-US" sz="1100"/>
                    </a:p>
                  </a:txBody>
                  <a:tcPr marL="0" marR="0" marT="0" marB="0" anchor="ctr" anchorCtr="0"/>
                </a:tc>
                <a:tc>
                  <a:txBody>
                    <a:bodyPr/>
                    <a:p>
                      <a:pPr algn="ctr"/>
                      <a:r>
                        <a:rPr lang="en-US" altLang="zh-CN" sz="1100"/>
                        <a:t>Prefix-Tuning</a:t>
                      </a:r>
                      <a:endParaRPr lang="en-US" altLang="zh-CN" sz="1100"/>
                    </a:p>
                  </a:txBody>
                  <a:tcPr marL="0" marR="0" marT="0" marB="0" anchor="ctr" anchorCtr="0"/>
                </a:tc>
              </a:tr>
            </a:tbl>
          </a:graphicData>
        </a:graphic>
      </p:graphicFrame>
      <p:sp>
        <p:nvSpPr>
          <p:cNvPr id="5" name="文本框 4"/>
          <p:cNvSpPr txBox="1"/>
          <p:nvPr/>
        </p:nvSpPr>
        <p:spPr>
          <a:xfrm>
            <a:off x="4179570" y="4620260"/>
            <a:ext cx="3284855" cy="291465"/>
          </a:xfrm>
          <a:prstGeom prst="rect">
            <a:avLst/>
          </a:prstGeom>
          <a:noFill/>
        </p:spPr>
        <p:txBody>
          <a:bodyPr wrap="square" rtlCol="0">
            <a:spAutoFit/>
          </a:bodyPr>
          <a:p>
            <a:r>
              <a:rPr lang="zh-CN" altLang="en-US" b="1"/>
              <a:t>全参数</a:t>
            </a:r>
            <a:r>
              <a:rPr lang="en-US" altLang="zh-CN" b="1"/>
              <a:t> </a:t>
            </a:r>
            <a:r>
              <a:rPr lang="en-US" altLang="en-US" b="1"/>
              <a:t>→</a:t>
            </a:r>
            <a:r>
              <a:rPr lang="en-US" altLang="zh-CN" b="1"/>
              <a:t> </a:t>
            </a:r>
            <a:r>
              <a:rPr lang="zh-CN" altLang="en-US" b="1"/>
              <a:t>局部</a:t>
            </a:r>
            <a:r>
              <a:rPr lang="en-US" altLang="zh-CN" b="1"/>
              <a:t> </a:t>
            </a:r>
            <a:r>
              <a:rPr lang="en-US" altLang="en-US" b="1"/>
              <a:t>→</a:t>
            </a:r>
            <a:r>
              <a:rPr lang="en-US" altLang="zh-CN" b="1"/>
              <a:t> </a:t>
            </a:r>
            <a:r>
              <a:rPr lang="zh-CN" altLang="en-US" b="1"/>
              <a:t>模块化微调的演进路径</a:t>
            </a:r>
            <a:endParaRPr lang="zh-CN" altLang="en-US" b="1"/>
          </a:p>
        </p:txBody>
      </p:sp>
    </p:spTree>
  </p:cSld>
  <p:clrMapOvr>
    <a:masterClrMapping/>
  </p:clrMapOvr>
  <p:transition spd="slow">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3785870" cy="859534"/>
            <a:chOff x="-498530" y="1243"/>
            <a:chExt cx="3785870" cy="859534"/>
          </a:xfrm>
        </p:grpSpPr>
        <p:sp>
          <p:nvSpPr>
            <p:cNvPr id="40" name="文本框 39"/>
            <p:cNvSpPr txBox="1"/>
            <p:nvPr/>
          </p:nvSpPr>
          <p:spPr>
            <a:xfrm>
              <a:off x="498420" y="106018"/>
              <a:ext cx="2788920"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en-US" altLang="zh-CN"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Adapter </a:t>
              </a: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方法</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2" name="文本框 1"/>
          <p:cNvSpPr txBox="1"/>
          <p:nvPr/>
        </p:nvSpPr>
        <p:spPr>
          <a:xfrm>
            <a:off x="186055" y="861060"/>
            <a:ext cx="3562350" cy="3538220"/>
          </a:xfrm>
          <a:prstGeom prst="rect">
            <a:avLst/>
          </a:prstGeom>
          <a:noFill/>
        </p:spPr>
        <p:txBody>
          <a:bodyPr wrap="square" rtlCol="0">
            <a:spAutoFit/>
          </a:bodyPr>
          <a:p>
            <a:pPr algn="ct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Adapter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方法原理与结构</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ct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基本思路：冻结主模型参数，仅在每层</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Transformer</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中插入轻量模块（下采样</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非线性</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上采样）</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优势：</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模块化：不同任务对应不同</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Adapter</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模块，便于快速切换</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参数高效：新增参数量约为总参数</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1-3% </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扩展方法：</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lvl="1"/>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AdapterFusion</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：融合多个任务的</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Adapter</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表示</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lvl="1"/>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Compacter</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：使用超网络压缩</a:t>
            </a: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Adapter</a:t>
            </a:r>
            <a:r>
              <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rPr>
              <a:t>参数</a:t>
            </a:r>
            <a:endParaRPr lang="zh-CN" altLang="en-US" sz="16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pic>
        <p:nvPicPr>
          <p:cNvPr id="4" name="图片 3"/>
          <p:cNvPicPr>
            <a:picLocks noChangeAspect="1"/>
          </p:cNvPicPr>
          <p:nvPr/>
        </p:nvPicPr>
        <p:blipFill>
          <a:blip r:embed="rId1"/>
          <a:stretch>
            <a:fillRect/>
          </a:stretch>
        </p:blipFill>
        <p:spPr>
          <a:xfrm>
            <a:off x="3984625" y="734060"/>
            <a:ext cx="3822700" cy="3675380"/>
          </a:xfrm>
          <a:prstGeom prst="rect">
            <a:avLst/>
          </a:prstGeom>
        </p:spPr>
      </p:pic>
    </p:spTree>
  </p:cSld>
  <p:clrMapOvr>
    <a:masterClrMapping/>
  </p:clrMapOvr>
  <p:transition spd="slow">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nvGrpSpPr>
          <p:cNvPr id="3" name="组合 2"/>
          <p:cNvGrpSpPr/>
          <p:nvPr/>
        </p:nvGrpSpPr>
        <p:grpSpPr>
          <a:xfrm>
            <a:off x="-498530" y="1243"/>
            <a:ext cx="3512820" cy="859534"/>
            <a:chOff x="-498530" y="1243"/>
            <a:chExt cx="3512820" cy="859534"/>
          </a:xfrm>
        </p:grpSpPr>
        <p:sp>
          <p:nvSpPr>
            <p:cNvPr id="40" name="文本框 39"/>
            <p:cNvSpPr txBox="1"/>
            <p:nvPr/>
          </p:nvSpPr>
          <p:spPr>
            <a:xfrm>
              <a:off x="498420" y="106018"/>
              <a:ext cx="2515870"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lang="en-US" altLang="zh-CN"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LoRA </a:t>
              </a:r>
              <a:r>
                <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rPr>
                <a:t>方法</a:t>
              </a:r>
              <a:endParaRPr lang="zh-CN" altLang="en-US" sz="2400" b="1" noProof="0" dirty="0">
                <a:solidFill>
                  <a:schemeClr val="tx1">
                    <a:lumMod val="85000"/>
                    <a:lumOff val="15000"/>
                  </a:schemeClr>
                </a:solidFill>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sym typeface="微软雅黑 Light" panose="020B0502040204020203" pitchFamily="34" charset="-122"/>
              </a:endParaRPr>
            </a:p>
          </p:txBody>
        </p:sp>
      </p:grpSp>
      <p:sp>
        <p:nvSpPr>
          <p:cNvPr id="13" name="文本框 12"/>
          <p:cNvSpPr txBox="1"/>
          <p:nvPr/>
        </p:nvSpPr>
        <p:spPr>
          <a:xfrm>
            <a:off x="498475" y="956945"/>
            <a:ext cx="4359910" cy="2861310"/>
          </a:xfrm>
          <a:prstGeom prst="rect">
            <a:avLst/>
          </a:prstGeom>
          <a:noFill/>
        </p:spPr>
        <p:txBody>
          <a:bodyPr wrap="square" rtlCol="0">
            <a:spAutoFit/>
          </a:bodyPr>
          <a:p>
            <a:pPr algn="ctr">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低秩适配微调方法：LoRA</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lgn="ctr">
              <a:buFont typeface="Arial" panose="020B0604020202020204" pitchFamily="34" charset="0"/>
            </a:pP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原理：冻结原始权重矩阵W，新增可训练的低秩矩阵 A、B，使 W' = W + BA </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应用：多用于Attention权重更新（Q/K/V） </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优势： -显著减少训练参数（可低于0.1%） </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训练与推理显存开销小 </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扩展：  </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QLoRA：量化+LoRA结合，节省更多内存  </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r>
              <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rPr>
              <a:t>- AdaLoRA：训练中动态调整秩值，提升泛化</a:t>
            </a:r>
            <a:endParaRPr lang="en-US" altLang="zh-CN" sz="1600">
              <a:latin typeface="微软雅黑 Light" panose="020B0502040204020203" pitchFamily="34" charset="-122"/>
              <a:ea typeface="微软雅黑 Light" panose="020B0502040204020203" pitchFamily="34" charset="-122"/>
              <a:cs typeface="微软雅黑 Light" panose="020B0502040204020203" pitchFamily="34" charset="-122"/>
            </a:endParaRPr>
          </a:p>
          <a:p>
            <a:pPr>
              <a:buFont typeface="Arial" panose="020B0604020202020204" pitchFamily="34" charset="0"/>
            </a:pPr>
            <a:endParaRPr lang="zh-CN" altLang="en-US" sz="2000">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pic>
        <p:nvPicPr>
          <p:cNvPr id="2" name="图片 1"/>
          <p:cNvPicPr>
            <a:picLocks noChangeAspect="1"/>
          </p:cNvPicPr>
          <p:nvPr/>
        </p:nvPicPr>
        <p:blipFill>
          <a:blip r:embed="rId1"/>
          <a:stretch>
            <a:fillRect/>
          </a:stretch>
        </p:blipFill>
        <p:spPr>
          <a:xfrm>
            <a:off x="5219065" y="1356360"/>
            <a:ext cx="2078355" cy="1818640"/>
          </a:xfrm>
          <a:prstGeom prst="rect">
            <a:avLst/>
          </a:prstGeom>
        </p:spPr>
      </p:pic>
    </p:spTree>
  </p:cSld>
  <p:clrMapOvr>
    <a:masterClrMapping/>
  </p:clrMapOvr>
  <p:transition spd="slow">
    <p:blinds dir="vert"/>
  </p:transition>
  <p:timing>
    <p:tnLst>
      <p:par>
        <p:cTn id="1" dur="indefinite" restart="never" nodeType="tmRoot"/>
      </p:par>
    </p:tnLst>
  </p:timing>
</p:sld>
</file>

<file path=ppt/tags/tag1.xml><?xml version="1.0" encoding="utf-8"?>
<p:tagLst xmlns:p="http://schemas.openxmlformats.org/presentationml/2006/main">
  <p:tag name="TABLE_ENDDRAG_ORIGIN_RECT" val="272*229"/>
  <p:tag name="TABLE_ENDDRAG_RECT" val="45*67*272*229"/>
</p:tagLst>
</file>

<file path=ppt/tags/tag2.xml><?xml version="1.0" encoding="utf-8"?>
<p:tagLst xmlns:p="http://schemas.openxmlformats.org/presentationml/2006/main">
  <p:tag name="TABLE_ENDDRAG_ORIGIN_RECT" val="335*334"/>
  <p:tag name="TABLE_ENDDRAG_RECT" val="335*22*335*334"/>
</p:tagLst>
</file>

<file path=ppt/tags/tag3.xml><?xml version="1.0" encoding="utf-8"?>
<p:tagLst xmlns:p="http://schemas.openxmlformats.org/presentationml/2006/main">
  <p:tag name="TABLE_ENDDRAG_ORIGIN_RECT" val="503*243"/>
  <p:tag name="TABLE_ENDDRAG_RECT" val="108*82*503*243"/>
</p:tagLst>
</file>

<file path=ppt/tags/tag4.xml><?xml version="1.0" encoding="utf-8"?>
<p:tagLst xmlns:p="http://schemas.openxmlformats.org/presentationml/2006/main">
  <p:tag name="TABLE_ENDDRAG_ORIGIN_RECT" val="539*184"/>
  <p:tag name="TABLE_ENDDRAG_RECT" val="47*171*539*184"/>
</p:tagLst>
</file>

<file path=ppt/tags/tag5.xml><?xml version="1.0" encoding="utf-8"?>
<p:tagLst xmlns:p="http://schemas.openxmlformats.org/presentationml/2006/main">
  <p:tag name="TABLE_ENDDRAG_ORIGIN_RECT" val="533*207"/>
  <p:tag name="TABLE_ENDDRAG_RECT" val="72*80*533*207"/>
</p:tagLst>
</file>

<file path=ppt/tags/tag6.xml><?xml version="1.0" encoding="utf-8"?>
<p:tagLst xmlns:p="http://schemas.openxmlformats.org/presentationml/2006/main">
  <p:tag name="TABLE_ENDDRAG_ORIGIN_RECT" val="546*239"/>
  <p:tag name="TABLE_ENDDRAG_RECT" val="76*72*546*239"/>
</p:tagLst>
</file>

<file path=ppt/tags/tag7.xml><?xml version="1.0" encoding="utf-8"?>
<p:tagLst xmlns:p="http://schemas.openxmlformats.org/presentationml/2006/main">
  <p:tag name="TABLE_ENDDRAG_ORIGIN_RECT" val="526*267"/>
  <p:tag name="TABLE_ENDDRAG_RECT" val="84*97*526*267"/>
</p:tagLst>
</file>

<file path=ppt/tags/tag8.xml><?xml version="1.0" encoding="utf-8"?>
<p:tagLst xmlns:p="http://schemas.openxmlformats.org/presentationml/2006/main">
  <p:tag name="COMMONDATA" val="eyJoZGlkIjoiMGRiZTJhMTQyZDVmOWY2NDNjMDUxNTgwZjhmMmRhNWIifQ=="/>
  <p:tag name="KSO_WPP_MARK_KEY" val="f8de582b-ff07-46da-96e3-5bbbdc355bda"/>
  <p:tag name="commondata" val="eyJoZGlkIjoiMWM1YWZkZGM4NDI3YzQ2MWYwYWQ2NzMxZDM5YzVkZmEifQ=="/>
</p:tagLst>
</file>

<file path=ppt/theme/theme1.xml><?xml version="1.0" encoding="utf-8"?>
<a:theme xmlns:a="http://schemas.openxmlformats.org/drawingml/2006/main" name="第一PPT，www.1ppt.com">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7490</Words>
  <Application>WPS 演示</Application>
  <PresentationFormat>全屏显示(16:9)</PresentationFormat>
  <Paragraphs>609</Paragraphs>
  <Slides>30</Slides>
  <Notes>23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1" baseType="lpstr">
      <vt:lpstr>Arial</vt:lpstr>
      <vt:lpstr>宋体</vt:lpstr>
      <vt:lpstr>Wingdings</vt:lpstr>
      <vt:lpstr>微软雅黑</vt:lpstr>
      <vt:lpstr>Calibri</vt:lpstr>
      <vt:lpstr>微软雅黑 Light</vt:lpstr>
      <vt:lpstr>华文中宋</vt:lpstr>
      <vt:lpstr>Arial Unicode MS</vt:lpstr>
      <vt:lpstr>Wingdings</vt:lpstr>
      <vt:lpstr>第一PPT，www.1ppt.com</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极简毕业答辩</dc:title>
  <dc:creator>第一PPT</dc:creator>
  <cp:keywords>www.1ppt.com</cp:keywords>
  <dc:description>www.1ppt.com</dc:description>
  <cp:lastModifiedBy>APTX68</cp:lastModifiedBy>
  <cp:revision>331</cp:revision>
  <dcterms:created xsi:type="dcterms:W3CDTF">1900-01-01T00:00:00Z</dcterms:created>
  <dcterms:modified xsi:type="dcterms:W3CDTF">2025-06-26T13:29:55Z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42D04F1A89AA414180A1965CB9080CCE_13</vt:lpwstr>
  </property>
</Properties>
</file>