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590" autoAdjust="0"/>
  </p:normalViewPr>
  <p:slideViewPr>
    <p:cSldViewPr>
      <p:cViewPr varScale="1">
        <p:scale>
          <a:sx n="87" d="100"/>
          <a:sy n="87" d="100"/>
        </p:scale>
        <p:origin x="11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1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1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10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13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13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399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00284AC-FABD-4693-88BF-215077DAC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E6D1-4C34-4A78-AD0A-2B0951082C1B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09450-B95C-4919-B2B2-40493D169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8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9450-B95C-4919-B2B2-40493D1698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9450-B95C-4919-B2B2-40493D1698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7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9450-B95C-4919-B2B2-40493D1698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0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1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2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3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41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8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9.emf"/><Relationship Id="rId5" Type="http://schemas.openxmlformats.org/officeDocument/2006/relationships/image" Target="../media/image1.emf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2.emf"/><Relationship Id="rId5" Type="http://schemas.openxmlformats.org/officeDocument/2006/relationships/image" Target="../media/image10.emf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15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15.emf"/><Relationship Id="rId5" Type="http://schemas.openxmlformats.org/officeDocument/2006/relationships/image" Target="../media/image13.emf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itchFamily="2" charset="-122"/>
              </a:rPr>
              <a:t>写出下列程序的运行结果</a:t>
            </a:r>
          </a:p>
          <a:p>
            <a:pPr algn="l"/>
            <a:r>
              <a:rPr lang="en-US" altLang="zh-CN" sz="2800" b="1" dirty="0" err="1">
                <a:latin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</a:rPr>
              <a:t> main()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{ 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"Be </a:t>
            </a:r>
            <a:r>
              <a:rPr lang="en-US" altLang="zh-CN" sz="2800" b="1" dirty="0" err="1">
                <a:latin typeface="宋体" pitchFamily="2" charset="-122"/>
              </a:rPr>
              <a:t>well!","You","Not</a:t>
            </a:r>
            <a:r>
              <a:rPr lang="en-US" altLang="zh-CN" sz="2800" b="1" dirty="0">
                <a:latin typeface="宋体" pitchFamily="2" charset="-122"/>
              </a:rPr>
              <a:t> very"};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**p[]={c+3, c+2, c+1, c};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char ***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=p;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[-2]+3);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[-1][-1]+2);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</a:t>
            </a:r>
            <a:r>
              <a:rPr lang="en-US" altLang="zh-CN" sz="2800" b="1" dirty="0" err="1">
                <a:latin typeface="宋体" pitchFamily="2" charset="-122"/>
              </a:rPr>
              <a:t>endl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return 0;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99792" y="5877272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运行结果为：</a:t>
            </a:r>
            <a:r>
              <a:rPr lang="en-US" altLang="zh-CN" dirty="0">
                <a:solidFill>
                  <a:srgbClr val="FF0000"/>
                </a:solidFill>
              </a:rPr>
              <a:t>You learn C++ language very well!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851920" y="548680"/>
            <a:ext cx="129614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38857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3" imgW="1226670" imgH="4214064" progId="Excel.Sheet.12">
                  <p:embed/>
                </p:oleObj>
              </mc:Choice>
              <mc:Fallback>
                <p:oleObj name="Worksheet" r:id="rId3" imgW="1226670" imgH="42140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58635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5" imgW="1264726" imgH="708849" progId="Excel.Sheet.12">
                  <p:embed/>
                </p:oleObj>
              </mc:Choice>
              <mc:Fallback>
                <p:oleObj name="Worksheet" r:id="rId5" imgW="1264726" imgH="708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75285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Worksheet" r:id="rId7" imgW="1226670" imgH="1584834" progId="Excel.Sheet.12">
                  <p:embed/>
                </p:oleObj>
              </mc:Choice>
              <mc:Fallback>
                <p:oleObj name="Worksheet" r:id="rId7" imgW="1226670" imgH="1584834" progId="Excel.Sheet.12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24528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9" imgW="1226670" imgH="708849" progId="Excel.Sheet.12">
                  <p:embed/>
                </p:oleObj>
              </mc:Choice>
              <mc:Fallback>
                <p:oleObj name="Worksheet" r:id="rId9" imgW="1226670" imgH="708849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4501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r:id="rId11" imgW="1226670" imgH="1584834" progId="Excel.Sheet.12">
                  <p:embed/>
                </p:oleObj>
              </mc:Choice>
              <mc:Fallback>
                <p:oleObj name="Worksheet" r:id="rId11" imgW="1226670" imgH="1584834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4930237" y="2430889"/>
            <a:ext cx="2195950" cy="25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62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491880" y="908720"/>
            <a:ext cx="12241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42034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3" imgW="1226670" imgH="4214064" progId="Excel.Sheet.12">
                  <p:embed/>
                </p:oleObj>
              </mc:Choice>
              <mc:Fallback>
                <p:oleObj name="Worksheet" r:id="rId3" imgW="1226670" imgH="4214064" progId="Excel.Sheet.12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0399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Worksheet" r:id="rId5" imgW="1264726" imgH="708849" progId="Excel.Sheet.12">
                  <p:embed/>
                </p:oleObj>
              </mc:Choice>
              <mc:Fallback>
                <p:oleObj name="Worksheet" r:id="rId5" imgW="1264726" imgH="708849" progId="Excel.Sheet.12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690167"/>
              </p:ext>
            </p:extLst>
          </p:nvPr>
        </p:nvGraphicFramePr>
        <p:xfrm>
          <a:off x="1763688" y="2932659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Worksheet" r:id="rId7" imgW="1264726" imgH="708849" progId="Excel.Sheet.12">
                  <p:embed/>
                </p:oleObj>
              </mc:Choice>
              <mc:Fallback>
                <p:oleObj name="Worksheet" r:id="rId7" imgW="1264726" imgH="708849" progId="Excel.Sheet.12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88" y="2932659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flipV="1">
            <a:off x="3059832" y="2430889"/>
            <a:ext cx="1044116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/>
          <p:nvPr/>
        </p:nvCxnSpPr>
        <p:spPr bwMode="auto">
          <a:xfrm flipV="1">
            <a:off x="3059832" y="2579477"/>
            <a:ext cx="1044116" cy="584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4930237" y="2430889"/>
            <a:ext cx="2195950" cy="25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Worksheet" r:id="rId9" imgW="1226670" imgH="1584834" progId="Excel.Sheet.12">
                  <p:embed/>
                </p:oleObj>
              </mc:Choice>
              <mc:Fallback>
                <p:oleObj name="Worksheet" r:id="rId9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11" imgW="1226670" imgH="708849" progId="Excel.Sheet.12">
                  <p:embed/>
                </p:oleObj>
              </mc:Choice>
              <mc:Fallback>
                <p:oleObj name="Worksheet" r:id="rId11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Worksheet" r:id="rId13" imgW="1226670" imgH="1584834" progId="Excel.Sheet.12">
                  <p:embed/>
                </p:oleObj>
              </mc:Choice>
              <mc:Fallback>
                <p:oleObj name="Worksheet" r:id="rId13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1907704" y="1124744"/>
            <a:ext cx="12601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73736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Worksheet" r:id="rId3" imgW="1226670" imgH="4214064" progId="Excel.Sheet.12">
                  <p:embed/>
                </p:oleObj>
              </mc:Choice>
              <mc:Fallback>
                <p:oleObj name="Worksheet" r:id="rId3" imgW="1226670" imgH="421406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746274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Worksheet" r:id="rId5" imgW="1264726" imgH="708849" progId="Excel.Sheet.12">
                  <p:embed/>
                </p:oleObj>
              </mc:Choice>
              <mc:Fallback>
                <p:oleObj name="Worksheet" r:id="rId5" imgW="1264726" imgH="708849" progId="Excel.Sheet.12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54350"/>
              </p:ext>
            </p:extLst>
          </p:nvPr>
        </p:nvGraphicFramePr>
        <p:xfrm>
          <a:off x="1763688" y="2932659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Worksheet" r:id="rId7" imgW="1264726" imgH="708849" progId="Excel.Sheet.12">
                  <p:embed/>
                </p:oleObj>
              </mc:Choice>
              <mc:Fallback>
                <p:oleObj name="Worksheet" r:id="rId7" imgW="1264726" imgH="708849" progId="Excel.Sheet.12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688" y="2932659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059832" y="2430889"/>
            <a:ext cx="1044116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59832" y="2579477"/>
            <a:ext cx="1044116" cy="584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930237" y="2430889"/>
            <a:ext cx="2195950" cy="256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219934"/>
              </p:ext>
            </p:extLst>
          </p:nvPr>
        </p:nvGraphicFramePr>
        <p:xfrm>
          <a:off x="2442666" y="4405342"/>
          <a:ext cx="12652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Worksheet" r:id="rId9" imgW="1264726" imgH="182833" progId="Excel.Sheet.12">
                  <p:embed/>
                </p:oleObj>
              </mc:Choice>
              <mc:Fallback>
                <p:oleObj name="Worksheet" r:id="rId9" imgW="1264726" imgH="182833" progId="Excel.Shee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2666" y="4405342"/>
                        <a:ext cx="12652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 bwMode="auto">
          <a:xfrm flipH="1" flipV="1">
            <a:off x="2537774" y="3008452"/>
            <a:ext cx="954106" cy="1428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Worksheet" r:id="rId11" imgW="1226670" imgH="1584834" progId="Excel.Sheet.12">
                  <p:embed/>
                </p:oleObj>
              </mc:Choice>
              <mc:Fallback>
                <p:oleObj name="Worksheet" r:id="rId11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Worksheet" r:id="rId13" imgW="1226670" imgH="708849" progId="Excel.Sheet.12">
                  <p:embed/>
                </p:oleObj>
              </mc:Choice>
              <mc:Fallback>
                <p:oleObj name="Worksheet" r:id="rId13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Worksheet" r:id="rId15" imgW="1226670" imgH="1584834" progId="Excel.Sheet.12">
                  <p:embed/>
                </p:oleObj>
              </mc:Choice>
              <mc:Fallback>
                <p:oleObj name="Worksheet" r:id="rId15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0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123728" y="1340768"/>
            <a:ext cx="12601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28104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Worksheet" r:id="rId4" imgW="1226670" imgH="4214064" progId="Excel.Sheet.12">
                  <p:embed/>
                </p:oleObj>
              </mc:Choice>
              <mc:Fallback>
                <p:oleObj name="Worksheet" r:id="rId4" imgW="1226670" imgH="4214064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33170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Worksheet" r:id="rId6" imgW="1264726" imgH="708849" progId="Excel.Sheet.12">
                  <p:embed/>
                </p:oleObj>
              </mc:Choice>
              <mc:Fallback>
                <p:oleObj name="Worksheet" r:id="rId6" imgW="1264726" imgH="708849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48250"/>
              </p:ext>
            </p:extLst>
          </p:nvPr>
        </p:nvGraphicFramePr>
        <p:xfrm>
          <a:off x="1763688" y="2932659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Worksheet" r:id="rId8" imgW="1264726" imgH="708849" progId="Excel.Sheet.12">
                  <p:embed/>
                </p:oleObj>
              </mc:Choice>
              <mc:Fallback>
                <p:oleObj name="Worksheet" r:id="rId8" imgW="1264726" imgH="708849" progId="Excel.Shee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688" y="2932659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059832" y="2430889"/>
            <a:ext cx="1044116" cy="95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59832" y="2636912"/>
            <a:ext cx="1044116" cy="526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781244" y="803135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923409" y="2430889"/>
            <a:ext cx="2202778" cy="206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46445"/>
              </p:ext>
            </p:extLst>
          </p:nvPr>
        </p:nvGraphicFramePr>
        <p:xfrm>
          <a:off x="2442666" y="4405342"/>
          <a:ext cx="12652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Worksheet" r:id="rId10" imgW="1264726" imgH="182833" progId="Excel.Sheet.12">
                  <p:embed/>
                </p:oleObj>
              </mc:Choice>
              <mc:Fallback>
                <p:oleObj name="Worksheet" r:id="rId10" imgW="1264726" imgH="182833" progId="Excel.Sheet.12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42666" y="4405342"/>
                        <a:ext cx="12652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 flipH="1" flipV="1">
            <a:off x="2442666" y="3163620"/>
            <a:ext cx="1049214" cy="1273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971600" y="5373216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此时输出了“</a:t>
            </a:r>
            <a:r>
              <a:rPr lang="en-US" altLang="zh-CN" dirty="0"/>
              <a:t>You</a:t>
            </a:r>
            <a:r>
              <a:rPr lang="zh-CN" altLang="en-US" dirty="0"/>
              <a:t>”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781244" y="1265316"/>
            <a:ext cx="2394676" cy="10839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967273" y="1109227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itchFamily="2" charset="-122"/>
              </a:rPr>
              <a:t>(**++pp)</a:t>
            </a:r>
            <a:r>
              <a:rPr lang="zh-CN" altLang="en-US" sz="1600" b="1" dirty="0">
                <a:latin typeface="宋体" pitchFamily="2" charset="-122"/>
              </a:rPr>
              <a:t>实际所指</a:t>
            </a:r>
            <a:endParaRPr lang="zh-CN" altLang="en-US" sz="1600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Worksheet" r:id="rId12" imgW="1226670" imgH="1584834" progId="Excel.Sheet.12">
                  <p:embed/>
                </p:oleObj>
              </mc:Choice>
              <mc:Fallback>
                <p:oleObj name="Worksheet" r:id="rId12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Worksheet" r:id="rId14" imgW="1226670" imgH="708849" progId="Excel.Sheet.12">
                  <p:embed/>
                </p:oleObj>
              </mc:Choice>
              <mc:Fallback>
                <p:oleObj name="Worksheet" r:id="rId14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Worksheet" r:id="rId16" imgW="1226670" imgH="1584834" progId="Excel.Sheet.12">
                  <p:embed/>
                </p:oleObj>
              </mc:Choice>
              <mc:Fallback>
                <p:oleObj name="Worksheet" r:id="rId16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84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396307" y="1556792"/>
            <a:ext cx="12601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4653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Worksheet" r:id="rId4" imgW="1226670" imgH="4214064" progId="Excel.Sheet.12">
                  <p:embed/>
                </p:oleObj>
              </mc:Choice>
              <mc:Fallback>
                <p:oleObj name="Worksheet" r:id="rId4" imgW="1226670" imgH="4214064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11440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Worksheet" r:id="rId6" imgW="1264726" imgH="708849" progId="Excel.Sheet.12">
                  <p:embed/>
                </p:oleObj>
              </mc:Choice>
              <mc:Fallback>
                <p:oleObj name="Worksheet" r:id="rId6" imgW="1264726" imgH="708849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82886"/>
              </p:ext>
            </p:extLst>
          </p:nvPr>
        </p:nvGraphicFramePr>
        <p:xfrm>
          <a:off x="1763713" y="2932113"/>
          <a:ext cx="12652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Worksheet" r:id="rId8" imgW="1264726" imgH="708849" progId="Excel.Sheet.12">
                  <p:embed/>
                </p:oleObj>
              </mc:Choice>
              <mc:Fallback>
                <p:oleObj name="Worksheet" r:id="rId8" imgW="1264726" imgH="708849" progId="Excel.Shee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713" y="2932113"/>
                        <a:ext cx="12652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915816" y="2257731"/>
            <a:ext cx="1080120" cy="117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59832" y="2636912"/>
            <a:ext cx="1044116" cy="526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923409" y="2430889"/>
            <a:ext cx="2202778" cy="206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89854"/>
              </p:ext>
            </p:extLst>
          </p:nvPr>
        </p:nvGraphicFramePr>
        <p:xfrm>
          <a:off x="2396307" y="4442812"/>
          <a:ext cx="12652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Worksheet" r:id="rId10" imgW="1264726" imgH="182833" progId="Excel.Sheet.12">
                  <p:embed/>
                </p:oleObj>
              </mc:Choice>
              <mc:Fallback>
                <p:oleObj name="Worksheet" r:id="rId10" imgW="1264726" imgH="182833" progId="Excel.Sheet.12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6307" y="4442812"/>
                        <a:ext cx="12652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 flipH="1" flipV="1">
            <a:off x="2483768" y="3383389"/>
            <a:ext cx="1008112" cy="1053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4781244" y="1265316"/>
            <a:ext cx="870876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2625176" y="109603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宋体" pitchFamily="2" charset="-122"/>
              </a:rPr>
              <a:t>(*--*++pp+4)</a:t>
            </a:r>
            <a:r>
              <a:rPr lang="zh-CN" altLang="en-US" sz="1600" b="1" dirty="0">
                <a:latin typeface="宋体" pitchFamily="2" charset="-122"/>
              </a:rPr>
              <a:t>实际所指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71600" y="537321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此时输出了“ </a:t>
            </a:r>
            <a:r>
              <a:rPr lang="en-US" altLang="zh-CN" dirty="0"/>
              <a:t>learn C++ language”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Worksheet" r:id="rId12" imgW="1226670" imgH="1584834" progId="Excel.Sheet.12">
                  <p:embed/>
                </p:oleObj>
              </mc:Choice>
              <mc:Fallback>
                <p:oleObj name="Worksheet" r:id="rId12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Worksheet" r:id="rId14" imgW="1226670" imgH="708849" progId="Excel.Sheet.12">
                  <p:embed/>
                </p:oleObj>
              </mc:Choice>
              <mc:Fallback>
                <p:oleObj name="Worksheet" r:id="rId14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Worksheet" r:id="rId16" imgW="1226670" imgH="1584834" progId="Excel.Sheet.12">
                  <p:embed/>
                </p:oleObj>
              </mc:Choice>
              <mc:Fallback>
                <p:oleObj name="Worksheet" r:id="rId16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02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447764" y="1772816"/>
            <a:ext cx="12601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63056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Worksheet" r:id="rId3" imgW="1226670" imgH="4214064" progId="Excel.Sheet.12">
                  <p:embed/>
                </p:oleObj>
              </mc:Choice>
              <mc:Fallback>
                <p:oleObj name="Worksheet" r:id="rId3" imgW="1226670" imgH="4214064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88284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Worksheet" r:id="rId5" imgW="1264726" imgH="708849" progId="Excel.Sheet.12">
                  <p:embed/>
                </p:oleObj>
              </mc:Choice>
              <mc:Fallback>
                <p:oleObj name="Worksheet" r:id="rId5" imgW="1264726" imgH="708849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83010"/>
              </p:ext>
            </p:extLst>
          </p:nvPr>
        </p:nvGraphicFramePr>
        <p:xfrm>
          <a:off x="1763713" y="2932113"/>
          <a:ext cx="12652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Worksheet" r:id="rId7" imgW="1264726" imgH="708849" progId="Excel.Sheet.12">
                  <p:embed/>
                </p:oleObj>
              </mc:Choice>
              <mc:Fallback>
                <p:oleObj name="Worksheet" r:id="rId7" imgW="1264726" imgH="708849" progId="Excel.Shee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2932113"/>
                        <a:ext cx="12652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915816" y="2257731"/>
            <a:ext cx="1080120" cy="117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59832" y="2636912"/>
            <a:ext cx="1044116" cy="526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923409" y="2430889"/>
            <a:ext cx="2202778" cy="206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2995"/>
              </p:ext>
            </p:extLst>
          </p:nvPr>
        </p:nvGraphicFramePr>
        <p:xfrm>
          <a:off x="2396307" y="4442812"/>
          <a:ext cx="12652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Worksheet" r:id="rId9" imgW="1264726" imgH="182833" progId="Excel.Sheet.12">
                  <p:embed/>
                </p:oleObj>
              </mc:Choice>
              <mc:Fallback>
                <p:oleObj name="Worksheet" r:id="rId9" imgW="1264726" imgH="182833" progId="Excel.Sheet.12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6307" y="4442812"/>
                        <a:ext cx="12652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 flipH="1" flipV="1">
            <a:off x="2483768" y="3383389"/>
            <a:ext cx="1008112" cy="1053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25043" y="32978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pp[-2]</a:t>
            </a:r>
            <a:endParaRPr lang="zh-CN" altLang="en-US" sz="1400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729807" y="3001375"/>
            <a:ext cx="1418866" cy="458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3980563" y="3894033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*pp[-2]+3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4884977" y="3894033"/>
            <a:ext cx="2351319" cy="1538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2396307" y="229183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*pp[-2]</a:t>
            </a:r>
            <a:endParaRPr lang="zh-CN" altLang="en-US" sz="14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116411" y="2479970"/>
            <a:ext cx="1383581" cy="3686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971600" y="537321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此时输出了“ </a:t>
            </a:r>
            <a:r>
              <a:rPr lang="en-US" altLang="zh-CN" dirty="0"/>
              <a:t>very”</a:t>
            </a:r>
            <a:endParaRPr lang="zh-CN" altLang="en-US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Worksheet" r:id="rId11" imgW="1226670" imgH="1584834" progId="Excel.Sheet.12">
                  <p:embed/>
                </p:oleObj>
              </mc:Choice>
              <mc:Fallback>
                <p:oleObj name="Worksheet" r:id="rId11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Worksheet" r:id="rId13" imgW="1226670" imgH="708849" progId="Excel.Sheet.12">
                  <p:embed/>
                </p:oleObj>
              </mc:Choice>
              <mc:Fallback>
                <p:oleObj name="Worksheet" r:id="rId13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Worksheet" r:id="rId15" imgW="1226670" imgH="1584834" progId="Excel.Sheet.12">
                  <p:embed/>
                </p:oleObj>
              </mc:Choice>
              <mc:Fallback>
                <p:oleObj name="Worksheet" r:id="rId15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92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432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latin typeface="宋体" pitchFamily="2" charset="-122"/>
              </a:rPr>
              <a:t>int</a:t>
            </a:r>
            <a:r>
              <a:rPr lang="en-US" altLang="zh-CN" sz="1400" b="1" dirty="0">
                <a:latin typeface="宋体" pitchFamily="2" charset="-122"/>
              </a:rPr>
              <a:t> main()</a:t>
            </a:r>
          </a:p>
          <a:p>
            <a:r>
              <a:rPr lang="en-US" altLang="zh-CN" sz="1400" b="1" dirty="0">
                <a:latin typeface="宋体" pitchFamily="2" charset="-122"/>
              </a:rPr>
              <a:t>{  char *c[]={"John learn C++ language",</a:t>
            </a:r>
          </a:p>
          <a:p>
            <a:r>
              <a:rPr lang="en-US" altLang="zh-CN" sz="1400" b="1" dirty="0">
                <a:latin typeface="宋体" pitchFamily="2" charset="-122"/>
              </a:rPr>
              <a:t>              "Be </a:t>
            </a:r>
            <a:r>
              <a:rPr lang="en-US" altLang="zh-CN" sz="1400" b="1" dirty="0" err="1">
                <a:latin typeface="宋体" pitchFamily="2" charset="-122"/>
              </a:rPr>
              <a:t>well!","You","Not</a:t>
            </a:r>
            <a:r>
              <a:rPr lang="en-US" altLang="zh-CN" sz="1400" b="1" dirty="0">
                <a:latin typeface="宋体" pitchFamily="2" charset="-122"/>
              </a:rPr>
              <a:t> very"};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**p[]={c+3, c+2, c+1, c};</a:t>
            </a:r>
          </a:p>
          <a:p>
            <a:r>
              <a:rPr lang="en-US" altLang="zh-CN" sz="1400" b="1" dirty="0">
                <a:latin typeface="宋体" pitchFamily="2" charset="-122"/>
              </a:rPr>
              <a:t>   char ***pp=p;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(**++pp);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(*--*++pp+4);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(*pp[-2]+3);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(pp[-1][-1]+2);</a:t>
            </a:r>
          </a:p>
          <a:p>
            <a:r>
              <a:rPr lang="en-US" altLang="zh-CN" sz="1400" b="1" dirty="0">
                <a:latin typeface="宋体" pitchFamily="2" charset="-122"/>
              </a:rPr>
              <a:t>   </a:t>
            </a:r>
            <a:r>
              <a:rPr lang="en-US" altLang="zh-CN" sz="1400" b="1" dirty="0" err="1">
                <a:latin typeface="宋体" pitchFamily="2" charset="-122"/>
              </a:rPr>
              <a:t>cout</a:t>
            </a:r>
            <a:r>
              <a:rPr lang="en-US" altLang="zh-CN" sz="1400" b="1" dirty="0">
                <a:latin typeface="宋体" pitchFamily="2" charset="-122"/>
              </a:rPr>
              <a:t> &lt;&lt; </a:t>
            </a:r>
            <a:r>
              <a:rPr lang="en-US" altLang="zh-CN" sz="1400" b="1" dirty="0" err="1">
                <a:latin typeface="宋体" pitchFamily="2" charset="-122"/>
              </a:rPr>
              <a:t>endl</a:t>
            </a:r>
            <a:r>
              <a:rPr lang="en-US" altLang="zh-CN" sz="1400" b="1" dirty="0">
                <a:latin typeface="宋体" pitchFamily="2" charset="-122"/>
              </a:rPr>
              <a:t>;</a:t>
            </a:r>
          </a:p>
          <a:p>
            <a:r>
              <a:rPr lang="en-US" altLang="zh-CN" sz="1400" b="1" dirty="0">
                <a:latin typeface="宋体" pitchFamily="2" charset="-122"/>
              </a:rPr>
              <a:t>   return 0;</a:t>
            </a:r>
          </a:p>
          <a:p>
            <a:r>
              <a:rPr lang="en-US" altLang="zh-CN" sz="1400" b="1" dirty="0">
                <a:latin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2627784" y="1988840"/>
            <a:ext cx="12601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34412"/>
              </p:ext>
            </p:extLst>
          </p:nvPr>
        </p:nvGraphicFramePr>
        <p:xfrm>
          <a:off x="5436096" y="692696"/>
          <a:ext cx="12271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Worksheet" r:id="rId4" imgW="1226670" imgH="4214064" progId="Excel.Sheet.12">
                  <p:embed/>
                </p:oleObj>
              </mc:Choice>
              <mc:Fallback>
                <p:oleObj name="Worksheet" r:id="rId4" imgW="1226670" imgH="4214064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6096" y="692696"/>
                        <a:ext cx="1227137" cy="416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92469"/>
              </p:ext>
            </p:extLst>
          </p:nvPr>
        </p:nvGraphicFramePr>
        <p:xfrm>
          <a:off x="3707904" y="2190576"/>
          <a:ext cx="12652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Worksheet" r:id="rId6" imgW="1264726" imgH="708849" progId="Excel.Sheet.12">
                  <p:embed/>
                </p:oleObj>
              </mc:Choice>
              <mc:Fallback>
                <p:oleObj name="Worksheet" r:id="rId6" imgW="1264726" imgH="708849" progId="Excel.Shee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07904" y="2190576"/>
                        <a:ext cx="126523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12690"/>
              </p:ext>
            </p:extLst>
          </p:nvPr>
        </p:nvGraphicFramePr>
        <p:xfrm>
          <a:off x="1763713" y="2932113"/>
          <a:ext cx="12652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Worksheet" r:id="rId8" imgW="1264726" imgH="708849" progId="Excel.Sheet.12">
                  <p:embed/>
                </p:oleObj>
              </mc:Choice>
              <mc:Fallback>
                <p:oleObj name="Worksheet" r:id="rId8" imgW="1264726" imgH="708849" progId="Excel.Shee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713" y="2932113"/>
                        <a:ext cx="12652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 bwMode="auto">
          <a:xfrm flipV="1">
            <a:off x="3059832" y="2257731"/>
            <a:ext cx="1044116" cy="1387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2915816" y="2257731"/>
            <a:ext cx="1080120" cy="117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59832" y="2636912"/>
            <a:ext cx="1044116" cy="526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059832" y="2773115"/>
            <a:ext cx="1044116" cy="264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801675" y="764704"/>
            <a:ext cx="706429" cy="1493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4887334" y="803135"/>
            <a:ext cx="2238853" cy="1710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923409" y="2430889"/>
            <a:ext cx="2202778" cy="206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923409" y="2871549"/>
            <a:ext cx="2202778" cy="5118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07672"/>
              </p:ext>
            </p:extLst>
          </p:nvPr>
        </p:nvGraphicFramePr>
        <p:xfrm>
          <a:off x="2396307" y="4442812"/>
          <a:ext cx="12652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Worksheet" r:id="rId10" imgW="1264726" imgH="182833" progId="Excel.Sheet.12">
                  <p:embed/>
                </p:oleObj>
              </mc:Choice>
              <mc:Fallback>
                <p:oleObj name="Worksheet" r:id="rId10" imgW="1264726" imgH="182833" progId="Excel.Sheet.12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6307" y="4442812"/>
                        <a:ext cx="12652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 flipH="1" flipV="1">
            <a:off x="2483768" y="3383389"/>
            <a:ext cx="1008112" cy="1053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25043" y="32978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pp[-1]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729807" y="3163620"/>
            <a:ext cx="1393921" cy="2964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2019407" y="2359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pp[-1][-1]</a:t>
            </a:r>
            <a:endParaRPr lang="zh-CN" altLang="en-US" sz="1400" dirty="0"/>
          </a:p>
        </p:txBody>
      </p:sp>
      <p:cxnSp>
        <p:nvCxnSpPr>
          <p:cNvPr id="33" name="直接箭头连接符 32"/>
          <p:cNvCxnSpPr/>
          <p:nvPr/>
        </p:nvCxnSpPr>
        <p:spPr bwMode="auto">
          <a:xfrm flipV="1">
            <a:off x="2984089" y="2486858"/>
            <a:ext cx="1167682" cy="491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3173755" y="13157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宋体" pitchFamily="2" charset="-122"/>
              </a:rPr>
              <a:t>pp[-1][-1]+2</a:t>
            </a:r>
            <a:endParaRPr lang="zh-CN" altLang="en-US" sz="1400" dirty="0"/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4364485" y="1124744"/>
            <a:ext cx="2761702" cy="3694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971600" y="537321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此时输出了“ </a:t>
            </a:r>
            <a:r>
              <a:rPr lang="en-US" altLang="zh-CN" dirty="0"/>
              <a:t>well!”</a:t>
            </a:r>
            <a:endParaRPr lang="zh-CN" altLang="en-US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9158"/>
              </p:ext>
            </p:extLst>
          </p:nvPr>
        </p:nvGraphicFramePr>
        <p:xfrm>
          <a:off x="7053263" y="692150"/>
          <a:ext cx="12271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Worksheet" r:id="rId12" imgW="1226670" imgH="1584834" progId="Excel.Sheet.12">
                  <p:embed/>
                </p:oleObj>
              </mc:Choice>
              <mc:Fallback>
                <p:oleObj name="Worksheet" r:id="rId12" imgW="1226670" imgH="1584834" progId="Excel.Shee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53263" y="692150"/>
                        <a:ext cx="1227137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76062"/>
              </p:ext>
            </p:extLst>
          </p:nvPr>
        </p:nvGraphicFramePr>
        <p:xfrm>
          <a:off x="7052501" y="2337347"/>
          <a:ext cx="12271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Worksheet" r:id="rId14" imgW="1226670" imgH="708849" progId="Excel.Sheet.12">
                  <p:embed/>
                </p:oleObj>
              </mc:Choice>
              <mc:Fallback>
                <p:oleObj name="Worksheet" r:id="rId14" imgW="1226670" imgH="708849" progId="Excel.Sheet.12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52501" y="2337347"/>
                        <a:ext cx="1227137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66084"/>
              </p:ext>
            </p:extLst>
          </p:nvPr>
        </p:nvGraphicFramePr>
        <p:xfrm>
          <a:off x="7052501" y="3289847"/>
          <a:ext cx="12271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Worksheet" r:id="rId16" imgW="1226670" imgH="1584834" progId="Excel.Sheet.12">
                  <p:embed/>
                </p:oleObj>
              </mc:Choice>
              <mc:Fallback>
                <p:oleObj name="Worksheet" r:id="rId16" imgW="1226670" imgH="1584834" progId="Excel.Sheet.12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52501" y="3289847"/>
                        <a:ext cx="1227137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89500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858</Words>
  <Application>Microsoft Office PowerPoint</Application>
  <PresentationFormat>全屏显示(4:3)</PresentationFormat>
  <Paragraphs>113</Paragraphs>
  <Slides>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宋体</vt:lpstr>
      <vt:lpstr>Times New Roman</vt:lpstr>
      <vt:lpstr>默认设计模板</vt:lpstr>
      <vt:lpstr>Worksheet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user_201</dc:creator>
  <cp:lastModifiedBy>尤尧寅</cp:lastModifiedBy>
  <cp:revision>231</cp:revision>
  <cp:lastPrinted>2013-11-09T15:27:12Z</cp:lastPrinted>
  <dcterms:created xsi:type="dcterms:W3CDTF">1998-01-30T03:26:05Z</dcterms:created>
  <dcterms:modified xsi:type="dcterms:W3CDTF">2016-12-25T10:52:48Z</dcterms:modified>
</cp:coreProperties>
</file>