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8" r:id="rId3"/>
    <p:sldId id="292" r:id="rId4"/>
    <p:sldId id="300" r:id="rId5"/>
    <p:sldId id="293" r:id="rId6"/>
    <p:sldId id="295" r:id="rId7"/>
    <p:sldId id="301" r:id="rId8"/>
    <p:sldId id="302" r:id="rId9"/>
    <p:sldId id="297" r:id="rId10"/>
    <p:sldId id="303" r:id="rId11"/>
    <p:sldId id="304" r:id="rId12"/>
    <p:sldId id="305" r:id="rId13"/>
    <p:sldId id="30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3979" autoAdjust="0"/>
  </p:normalViewPr>
  <p:slideViewPr>
    <p:cSldViewPr>
      <p:cViewPr varScale="1">
        <p:scale>
          <a:sx n="65" d="100"/>
          <a:sy n="65" d="100"/>
        </p:scale>
        <p:origin x="135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088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1B00-6FC2-41C5-8CC8-B9EEA04C504C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98FED-E309-4234-8533-7FE78C0777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27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4F934-0B1F-4A2D-B327-660F7F58F120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592BD-A84E-44A3-8DF7-E6ED0C1DA7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6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3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0" y="2267858"/>
            <a:ext cx="4191000" cy="4590144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Freeform 46"/>
          <p:cNvSpPr>
            <a:spLocks/>
          </p:cNvSpPr>
          <p:nvPr userDrawn="1"/>
        </p:nvSpPr>
        <p:spPr bwMode="auto">
          <a:xfrm>
            <a:off x="7543800" y="0"/>
            <a:ext cx="1600201" cy="2209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7"/>
          <p:cNvSpPr>
            <a:spLocks/>
          </p:cNvSpPr>
          <p:nvPr userDrawn="1"/>
        </p:nvSpPr>
        <p:spPr bwMode="auto">
          <a:xfrm>
            <a:off x="3733800" y="5715000"/>
            <a:ext cx="5029200" cy="7620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accent2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90600" y="1116449"/>
            <a:ext cx="6858000" cy="707886"/>
          </a:xfrm>
        </p:spPr>
        <p:txBody>
          <a:bodyPr wrap="square">
            <a:spAutoFit/>
          </a:bodyPr>
          <a:lstStyle>
            <a:lvl1pPr algn="r">
              <a:defRPr sz="4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90600" y="19005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F1548-A370-498C-A14B-E715C2319CD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7543800" y="0"/>
              <a:ext cx="1600201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3733800" y="5715000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2855091"/>
            <a:ext cx="3581400" cy="4002909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ext Box 4"/>
          <p:cNvSpPr txBox="1">
            <a:spLocks noChangeArrowheads="1"/>
          </p:cNvSpPr>
          <p:nvPr/>
        </p:nvSpPr>
        <p:spPr bwMode="auto">
          <a:xfrm>
            <a:off x="2251754" y="2286000"/>
            <a:ext cx="4604787" cy="31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>
            <a:spAutoFit/>
          </a:bodyPr>
          <a:lstStyle/>
          <a:p>
            <a:pPr algn="ctr">
              <a:defRPr/>
            </a:pPr>
            <a:r>
              <a:rPr lang="en-US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Beamformer</a:t>
            </a:r>
            <a: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Tutorial</a:t>
            </a:r>
          </a:p>
          <a:p>
            <a:pPr algn="ctr">
              <a:defRPr/>
            </a:pPr>
            <a:endParaRPr lang="en-US" sz="4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May 18, 2017</a:t>
            </a:r>
            <a:endParaRPr lang="en-US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defRPr/>
            </a:pPr>
            <a:endParaRPr lang="en-US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defRPr/>
            </a:pPr>
            <a:r>
              <a:rPr lang="en-US" sz="29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Enson</a:t>
            </a:r>
            <a:r>
              <a:rPr lang="en-US" sz="29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Chang</a:t>
            </a:r>
          </a:p>
          <a:p>
            <a:pPr algn="ctr">
              <a:defRPr/>
            </a:pPr>
            <a:endParaRPr lang="en-US" sz="29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331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853" y="670560"/>
            <a:ext cx="229743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23345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Narrowband </a:t>
            </a:r>
            <a:r>
              <a:rPr lang="en-US" dirty="0" err="1" smtClean="0"/>
              <a:t>Beamformer</a:t>
            </a:r>
            <a:r>
              <a:rPr lang="en-US" dirty="0" smtClean="0"/>
              <a:t> (cont’d)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79296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To </a:t>
                </a:r>
                <a:r>
                  <a:rPr lang="en-US" dirty="0" err="1" smtClean="0"/>
                  <a:t>beamform</a:t>
                </a:r>
                <a:r>
                  <a:rPr lang="en-US" dirty="0" smtClean="0"/>
                  <a:t> toward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undo the time shifts</a:t>
                </a:r>
              </a:p>
              <a:p>
                <a:pPr lvl="1"/>
                <a:r>
                  <a:rPr lang="en-US" dirty="0" smtClean="0"/>
                  <a:t>Equivalent to multiplying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𝑛𝑖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func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func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Then sum: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func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𝑛𝑖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dirty="0" smtClean="0"/>
                  <a:t>,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, we get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This is the maximum output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, we have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With a little </a:t>
                </a:r>
                <a:r>
                  <a:rPr lang="en-US" dirty="0" smtClean="0"/>
                  <a:t>algebra involving geometric series, </a:t>
                </a:r>
                <a:r>
                  <a:rPr lang="en-US" dirty="0" smtClean="0"/>
                  <a:t>this sum becomes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−1 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func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Looks UGLY!!!!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79296" cy="4525963"/>
              </a:xfrm>
              <a:blipFill>
                <a:blip r:embed="rId2"/>
                <a:stretch>
                  <a:fillRect l="-924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16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Narrowband </a:t>
            </a:r>
            <a:r>
              <a:rPr lang="en-US" dirty="0" err="1" smtClean="0"/>
              <a:t>Beamformer</a:t>
            </a:r>
            <a:r>
              <a:rPr lang="en-US" dirty="0" smtClean="0"/>
              <a:t> Response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85395"/>
              </a:xfrm>
            </p:spPr>
            <p:txBody>
              <a:bodyPr/>
              <a:lstStyle/>
              <a:p>
                <a:r>
                  <a:rPr lang="en-US" dirty="0" smtClean="0"/>
                  <a:t>But it’s not too bad at all …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fun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d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fun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fun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here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a</a:t>
                </a:r>
                <a:r>
                  <a:rPr lang="en-US" dirty="0" smtClean="0"/>
                  <a:t>nd the assumption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85395"/>
              </a:xfrm>
              <a:blipFill>
                <a:blip r:embed="rId2"/>
                <a:stretch>
                  <a:fillRect l="-963" t="-1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664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Beamformer</a:t>
            </a:r>
            <a:r>
              <a:rPr lang="en-US" dirty="0" smtClean="0"/>
              <a:t> Response (cont’d)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Explain: Dependence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Explain: Response, dB scale, -3 dB width, </a:t>
                </a:r>
                <a:r>
                  <a:rPr lang="en-US" dirty="0" err="1" smtClean="0"/>
                  <a:t>sidelobes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617798"/>
            <a:ext cx="4370090" cy="3295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004" y="2617798"/>
            <a:ext cx="4365266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80628"/>
            <a:ext cx="4434089" cy="2891252"/>
          </a:xfrm>
          <a:prstGeom prst="rect">
            <a:avLst/>
          </a:prstGeom>
        </p:spPr>
      </p:pic>
      <p:pic>
        <p:nvPicPr>
          <p:cNvPr id="1026" name="Picture 2" descr="Image result for aegis rad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3392996"/>
            <a:ext cx="4310337" cy="306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egis rad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3429000"/>
            <a:ext cx="2523429" cy="320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adar mas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368660"/>
            <a:ext cx="1712057" cy="197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99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cell 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52" y="1340768"/>
            <a:ext cx="3060340" cy="459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4.bp.blogspot.com/--NZzNENQ7kQ/T_VfjLfIpWI/AAAAAAAAO8Q/3n4JL0GbFUY/s1600/Lockheed-Martin-begins-testing-on_spy-1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4405872" cy="349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7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thespacereview.com/archive/790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2860964" cy="258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 of Phased Array Radar Imagery</a:t>
            </a:r>
            <a:endParaRPr lang="en-US" dirty="0"/>
          </a:p>
        </p:txBody>
      </p:sp>
      <p:pic>
        <p:nvPicPr>
          <p:cNvPr id="8194" name="Picture 2" descr="http://volcanoes.usgs.gov/activity/methods/insar/images/ssis_InSAR_may20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94"/>
          <a:stretch/>
        </p:blipFill>
        <p:spPr bwMode="auto">
          <a:xfrm>
            <a:off x="3810000" y="685800"/>
            <a:ext cx="3867150" cy="261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colorado.edu/ASEN/asen6210/Mar17/cm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657600"/>
            <a:ext cx="5981700" cy="304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1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4355976" y="5661248"/>
            <a:ext cx="3996444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1"/>
            <a:ext cx="7886700" cy="828092"/>
          </a:xfrm>
        </p:spPr>
        <p:txBody>
          <a:bodyPr/>
          <a:lstStyle/>
          <a:p>
            <a:r>
              <a:rPr lang="en-US" dirty="0" err="1" smtClean="0"/>
              <a:t>Beamformer</a:t>
            </a:r>
            <a:r>
              <a:rPr lang="en-US" dirty="0" smtClean="0"/>
              <a:t> Principle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16732"/>
                <a:ext cx="7886700" cy="516023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Assume a distant source</a:t>
                </a:r>
              </a:p>
              <a:p>
                <a:pPr lvl="1"/>
                <a:r>
                  <a:rPr lang="en-US" dirty="0" smtClean="0"/>
                  <a:t>Signal is essentially plane wave at the receivers</a:t>
                </a:r>
              </a:p>
              <a:p>
                <a:r>
                  <a:rPr lang="en-US" dirty="0" smtClean="0"/>
                  <a:t>Signal at receivers are delayed versions of each other</a:t>
                </a:r>
              </a:p>
              <a:p>
                <a:pPr lvl="1"/>
                <a:r>
                  <a:rPr lang="en-US" dirty="0" smtClean="0"/>
                  <a:t>Delay depends on incident direction and array spacing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16732"/>
                <a:ext cx="7886700" cy="5160231"/>
              </a:xfrm>
              <a:blipFill>
                <a:blip r:embed="rId2"/>
                <a:stretch>
                  <a:fillRect l="-1005" t="-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095836" y="2672916"/>
            <a:ext cx="5025239" cy="4071165"/>
            <a:chOff x="2724346" y="1122715"/>
            <a:chExt cx="5025239" cy="4071165"/>
          </a:xfrm>
        </p:grpSpPr>
        <p:grpSp>
          <p:nvGrpSpPr>
            <p:cNvPr id="5" name="Group 4"/>
            <p:cNvGrpSpPr/>
            <p:nvPr/>
          </p:nvGrpSpPr>
          <p:grpSpPr>
            <a:xfrm>
              <a:off x="3409643" y="4335095"/>
              <a:ext cx="3877039" cy="210717"/>
              <a:chOff x="1977679" y="4289375"/>
              <a:chExt cx="3877039" cy="210717"/>
            </a:xfrm>
          </p:grpSpPr>
          <p:grpSp>
            <p:nvGrpSpPr>
              <p:cNvPr id="39" name="Group 38"/>
              <p:cNvGrpSpPr/>
              <p:nvPr/>
            </p:nvGrpSpPr>
            <p:grpSpPr>
              <a:xfrm flipV="1">
                <a:off x="1977679" y="4289375"/>
                <a:ext cx="328773" cy="210717"/>
                <a:chOff x="2219218" y="4849402"/>
                <a:chExt cx="328773" cy="369870"/>
              </a:xfrm>
            </p:grpSpPr>
            <p:sp>
              <p:nvSpPr>
                <p:cNvPr id="49" name="Isosceles Triangle 48"/>
                <p:cNvSpPr/>
                <p:nvPr/>
              </p:nvSpPr>
              <p:spPr>
                <a:xfrm>
                  <a:off x="2219218" y="4849402"/>
                  <a:ext cx="328773" cy="369870"/>
                </a:xfrm>
                <a:prstGeom prst="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Connector 49"/>
                <p:cNvCxnSpPr>
                  <a:stCxn id="49" idx="3"/>
                  <a:endCxn id="49" idx="0"/>
                </p:cNvCxnSpPr>
                <p:nvPr/>
              </p:nvCxnSpPr>
              <p:spPr>
                <a:xfrm flipV="1">
                  <a:off x="2383605" y="4849402"/>
                  <a:ext cx="0" cy="3698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 flipV="1">
                <a:off x="2552491" y="4289375"/>
                <a:ext cx="328773" cy="210717"/>
                <a:chOff x="2219218" y="4849402"/>
                <a:chExt cx="328773" cy="369870"/>
              </a:xfrm>
            </p:grpSpPr>
            <p:sp>
              <p:nvSpPr>
                <p:cNvPr id="47" name="Isosceles Triangle 46"/>
                <p:cNvSpPr/>
                <p:nvPr/>
              </p:nvSpPr>
              <p:spPr>
                <a:xfrm>
                  <a:off x="2219218" y="4849402"/>
                  <a:ext cx="328773" cy="369870"/>
                </a:xfrm>
                <a:prstGeom prst="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Connector 47"/>
                <p:cNvCxnSpPr>
                  <a:stCxn id="47" idx="3"/>
                  <a:endCxn id="47" idx="0"/>
                </p:cNvCxnSpPr>
                <p:nvPr/>
              </p:nvCxnSpPr>
              <p:spPr>
                <a:xfrm flipV="1">
                  <a:off x="2383605" y="4849402"/>
                  <a:ext cx="0" cy="3698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/>
              <p:cNvGrpSpPr/>
              <p:nvPr/>
            </p:nvGrpSpPr>
            <p:grpSpPr>
              <a:xfrm flipV="1">
                <a:off x="3127304" y="4289375"/>
                <a:ext cx="328773" cy="210717"/>
                <a:chOff x="2219218" y="4849402"/>
                <a:chExt cx="328773" cy="369870"/>
              </a:xfrm>
            </p:grpSpPr>
            <p:sp>
              <p:nvSpPr>
                <p:cNvPr id="45" name="Isosceles Triangle 44"/>
                <p:cNvSpPr/>
                <p:nvPr/>
              </p:nvSpPr>
              <p:spPr>
                <a:xfrm>
                  <a:off x="2219218" y="4849402"/>
                  <a:ext cx="328773" cy="369870"/>
                </a:xfrm>
                <a:prstGeom prst="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/>
                <p:cNvCxnSpPr>
                  <a:stCxn id="45" idx="3"/>
                  <a:endCxn id="45" idx="0"/>
                </p:cNvCxnSpPr>
                <p:nvPr/>
              </p:nvCxnSpPr>
              <p:spPr>
                <a:xfrm flipV="1">
                  <a:off x="2383605" y="4849402"/>
                  <a:ext cx="0" cy="3698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 flipV="1">
                <a:off x="5525945" y="4289375"/>
                <a:ext cx="328773" cy="210717"/>
                <a:chOff x="2219218" y="4849402"/>
                <a:chExt cx="328773" cy="369870"/>
              </a:xfrm>
            </p:grpSpPr>
            <p:sp>
              <p:nvSpPr>
                <p:cNvPr id="43" name="Isosceles Triangle 42"/>
                <p:cNvSpPr/>
                <p:nvPr/>
              </p:nvSpPr>
              <p:spPr>
                <a:xfrm>
                  <a:off x="2219218" y="4849402"/>
                  <a:ext cx="328773" cy="369870"/>
                </a:xfrm>
                <a:prstGeom prst="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Connector 43"/>
                <p:cNvCxnSpPr>
                  <a:stCxn id="43" idx="3"/>
                  <a:endCxn id="43" idx="0"/>
                </p:cNvCxnSpPr>
                <p:nvPr/>
              </p:nvCxnSpPr>
              <p:spPr>
                <a:xfrm flipV="1">
                  <a:off x="2383605" y="4849402"/>
                  <a:ext cx="0" cy="3698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Connector 5"/>
            <p:cNvCxnSpPr/>
            <p:nvPr/>
          </p:nvCxnSpPr>
          <p:spPr>
            <a:xfrm flipH="1">
              <a:off x="3572288" y="4545812"/>
              <a:ext cx="1742" cy="1974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4146027" y="4545812"/>
              <a:ext cx="1742" cy="1974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4722014" y="4545812"/>
              <a:ext cx="1742" cy="1974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120085" y="4545812"/>
              <a:ext cx="1742" cy="1974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489365" y="4824548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9365" y="4824548"/>
                  <a:ext cx="4571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12500" r="-38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066308" y="4824548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308" y="4824548"/>
                  <a:ext cx="45719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42857" r="-44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654137" y="4824548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137" y="4824548"/>
                  <a:ext cx="4571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12500" r="-38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711886" y="4824548"/>
                  <a:ext cx="8232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1886" y="4824548"/>
                  <a:ext cx="82326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5427023" y="4824548"/>
              <a:ext cx="598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 . .</a:t>
              </a:r>
              <a:endParaRPr lang="en-US" dirty="0"/>
            </a:p>
          </p:txBody>
        </p:sp>
        <p:grpSp>
          <p:nvGrpSpPr>
            <p:cNvPr id="15" name="Group 14"/>
            <p:cNvGrpSpPr/>
            <p:nvPr/>
          </p:nvGrpSpPr>
          <p:grpSpPr>
            <a:xfrm rot="17361757" flipH="1">
              <a:off x="4424295" y="2489972"/>
              <a:ext cx="1716131" cy="651541"/>
              <a:chOff x="4797813" y="2859874"/>
              <a:chExt cx="1716131" cy="651541"/>
            </a:xfrm>
          </p:grpSpPr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16286" y="2859874"/>
                <a:ext cx="1083980" cy="651541"/>
              </a:xfrm>
              <a:prstGeom prst="rect">
                <a:avLst/>
              </a:prstGeom>
            </p:spPr>
          </p:pic>
          <p:cxnSp>
            <p:nvCxnSpPr>
              <p:cNvPr id="37" name="Straight Connector 36"/>
              <p:cNvCxnSpPr/>
              <p:nvPr/>
            </p:nvCxnSpPr>
            <p:spPr>
              <a:xfrm>
                <a:off x="4797813" y="3186669"/>
                <a:ext cx="35683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157105" y="3171522"/>
                <a:ext cx="356839" cy="0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rot="17361757" flipH="1">
              <a:off x="3395004" y="2142102"/>
              <a:ext cx="1716131" cy="651541"/>
              <a:chOff x="4797813" y="2859874"/>
              <a:chExt cx="1716131" cy="651541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16286" y="2859874"/>
                <a:ext cx="1083980" cy="651541"/>
              </a:xfrm>
              <a:prstGeom prst="rect">
                <a:avLst/>
              </a:prstGeom>
            </p:spPr>
          </p:pic>
          <p:cxnSp>
            <p:nvCxnSpPr>
              <p:cNvPr id="34" name="Straight Connector 33"/>
              <p:cNvCxnSpPr/>
              <p:nvPr/>
            </p:nvCxnSpPr>
            <p:spPr>
              <a:xfrm>
                <a:off x="4797813" y="3186669"/>
                <a:ext cx="35683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157105" y="3171522"/>
                <a:ext cx="356839" cy="0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rot="17361757" flipH="1">
              <a:off x="3910249" y="2315448"/>
              <a:ext cx="1716131" cy="651541"/>
              <a:chOff x="4797813" y="2859874"/>
              <a:chExt cx="1716131" cy="651541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16286" y="2859874"/>
                <a:ext cx="1083980" cy="651541"/>
              </a:xfrm>
              <a:prstGeom prst="rect">
                <a:avLst/>
              </a:prstGeom>
            </p:spPr>
          </p:pic>
          <p:cxnSp>
            <p:nvCxnSpPr>
              <p:cNvPr id="31" name="Straight Connector 30"/>
              <p:cNvCxnSpPr/>
              <p:nvPr/>
            </p:nvCxnSpPr>
            <p:spPr>
              <a:xfrm>
                <a:off x="4797813" y="3186669"/>
                <a:ext cx="35683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6157105" y="3171522"/>
                <a:ext cx="356839" cy="0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>
              <a:stCxn id="43" idx="3"/>
            </p:cNvCxnSpPr>
            <p:nvPr/>
          </p:nvCxnSpPr>
          <p:spPr>
            <a:xfrm flipH="1" flipV="1">
              <a:off x="2724346" y="2865748"/>
              <a:ext cx="4397950" cy="146934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575748" y="4651513"/>
              <a:ext cx="575301" cy="0"/>
            </a:xfrm>
            <a:prstGeom prst="straightConnector1">
              <a:avLst/>
            </a:prstGeom>
            <a:ln>
              <a:headEnd type="triangle" w="sm" len="med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704736" y="4581427"/>
                  <a:ext cx="3779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4736" y="4581427"/>
                  <a:ext cx="37792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 20"/>
            <p:cNvGrpSpPr/>
            <p:nvPr/>
          </p:nvGrpSpPr>
          <p:grpSpPr>
            <a:xfrm rot="17361757" flipH="1">
              <a:off x="6565749" y="3217408"/>
              <a:ext cx="1716131" cy="651541"/>
              <a:chOff x="4797813" y="2859874"/>
              <a:chExt cx="1716131" cy="651541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16286" y="2859874"/>
                <a:ext cx="1083980" cy="651541"/>
              </a:xfrm>
              <a:prstGeom prst="rect">
                <a:avLst/>
              </a:prstGeom>
            </p:spPr>
          </p:pic>
          <p:cxnSp>
            <p:nvCxnSpPr>
              <p:cNvPr id="28" name="Straight Connector 27"/>
              <p:cNvCxnSpPr/>
              <p:nvPr/>
            </p:nvCxnSpPr>
            <p:spPr>
              <a:xfrm>
                <a:off x="4797813" y="3186669"/>
                <a:ext cx="35683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157105" y="3171522"/>
                <a:ext cx="356839" cy="0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/>
            <p:cNvCxnSpPr/>
            <p:nvPr/>
          </p:nvCxnSpPr>
          <p:spPr>
            <a:xfrm flipH="1">
              <a:off x="3935897" y="1122715"/>
              <a:ext cx="19260" cy="2405679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3" idx="3"/>
            </p:cNvCxnSpPr>
            <p:nvPr/>
          </p:nvCxnSpPr>
          <p:spPr>
            <a:xfrm flipH="1" flipV="1">
              <a:off x="5231876" y="4317476"/>
              <a:ext cx="1890420" cy="17619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391373" y="4044098"/>
                  <a:ext cx="45719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b="0" i="1" dirty="0" smtClean="0"/>
                </a:p>
                <a:p>
                  <a:endParaRPr lang="en-US" b="0" dirty="0" smtClean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1373" y="4044098"/>
                  <a:ext cx="45719" cy="923330"/>
                </a:xfrm>
                <a:prstGeom prst="rect">
                  <a:avLst/>
                </a:prstGeom>
                <a:blipFill>
                  <a:blip r:embed="rId9"/>
                  <a:stretch>
                    <a:fillRect l="-112500" r="-38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060371" y="1335722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371" y="1335722"/>
                  <a:ext cx="37414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Arc 25"/>
            <p:cNvSpPr/>
            <p:nvPr/>
          </p:nvSpPr>
          <p:spPr>
            <a:xfrm rot="20077808">
              <a:off x="3717234" y="1679711"/>
              <a:ext cx="785191" cy="646044"/>
            </a:xfrm>
            <a:prstGeom prst="arc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67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5553"/>
            <a:ext cx="7886700" cy="1325563"/>
          </a:xfrm>
        </p:spPr>
        <p:txBody>
          <a:bodyPr/>
          <a:lstStyle/>
          <a:p>
            <a:r>
              <a:rPr lang="en-US" dirty="0" err="1" smtClean="0"/>
              <a:t>Beamformer</a:t>
            </a:r>
            <a:r>
              <a:rPr lang="en-US" dirty="0" smtClean="0"/>
              <a:t> Principle (cont’d)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61052"/>
                <a:ext cx="5815558" cy="471591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Summing the signals without adjustment causes random cancellations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Summing with proper time adjustments cause coherent summation</a:t>
                </a:r>
              </a:p>
              <a:p>
                <a:pPr lvl="1"/>
                <a:r>
                  <a:rPr lang="en-US" dirty="0" smtClean="0"/>
                  <a:t>Delay the nth receiver’s signal by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𝑛𝑑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“Delay and sum </a:t>
                </a:r>
                <a:r>
                  <a:rPr lang="en-US" dirty="0" err="1" smtClean="0"/>
                  <a:t>beamformer</a:t>
                </a:r>
                <a:r>
                  <a:rPr lang="en-US" dirty="0" smtClean="0"/>
                  <a:t>”</a:t>
                </a:r>
              </a:p>
              <a:p>
                <a:pPr lvl="1"/>
                <a:r>
                  <a:rPr lang="en-US" dirty="0" smtClean="0"/>
                  <a:t>“Broadband </a:t>
                </a:r>
                <a:r>
                  <a:rPr lang="en-US" dirty="0" err="1" smtClean="0"/>
                  <a:t>beamformer</a:t>
                </a:r>
                <a:r>
                  <a:rPr lang="en-US" dirty="0" smtClean="0"/>
                  <a:t>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61052"/>
                <a:ext cx="5815558" cy="4715911"/>
              </a:xfrm>
              <a:blipFill>
                <a:blip r:embed="rId2"/>
                <a:stretch>
                  <a:fillRect l="-1363" t="-1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 rot="16200000" flipH="1">
            <a:off x="5947917" y="2053083"/>
            <a:ext cx="1716131" cy="651541"/>
            <a:chOff x="4797813" y="2859874"/>
            <a:chExt cx="1716131" cy="651541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6286" y="2859874"/>
              <a:ext cx="1083980" cy="651541"/>
            </a:xfrm>
            <a:prstGeom prst="rect">
              <a:avLst/>
            </a:prstGeom>
          </p:spPr>
        </p:pic>
        <p:cxnSp>
          <p:nvCxnSpPr>
            <p:cNvPr id="34" name="Straight Connector 33"/>
            <p:cNvCxnSpPr/>
            <p:nvPr/>
          </p:nvCxnSpPr>
          <p:spPr>
            <a:xfrm>
              <a:off x="4797813" y="3186669"/>
              <a:ext cx="3568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157105" y="3171522"/>
              <a:ext cx="356839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 rot="16200000" flipH="1">
            <a:off x="6534966" y="2281641"/>
            <a:ext cx="1716131" cy="651541"/>
            <a:chOff x="4797813" y="2859874"/>
            <a:chExt cx="1716131" cy="651541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6286" y="2859874"/>
              <a:ext cx="1083980" cy="651541"/>
            </a:xfrm>
            <a:prstGeom prst="rect">
              <a:avLst/>
            </a:prstGeom>
          </p:spPr>
        </p:pic>
        <p:cxnSp>
          <p:nvCxnSpPr>
            <p:cNvPr id="53" name="Straight Connector 52"/>
            <p:cNvCxnSpPr/>
            <p:nvPr/>
          </p:nvCxnSpPr>
          <p:spPr>
            <a:xfrm>
              <a:off x="4797813" y="3186669"/>
              <a:ext cx="3568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157105" y="3171522"/>
              <a:ext cx="356839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 rot="16200000" flipH="1">
            <a:off x="7122015" y="2569673"/>
            <a:ext cx="1716131" cy="651541"/>
            <a:chOff x="4797813" y="2859874"/>
            <a:chExt cx="1716131" cy="651541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6286" y="2859874"/>
              <a:ext cx="1083980" cy="651541"/>
            </a:xfrm>
            <a:prstGeom prst="rect">
              <a:avLst/>
            </a:prstGeom>
          </p:spPr>
        </p:pic>
        <p:cxnSp>
          <p:nvCxnSpPr>
            <p:cNvPr id="57" name="Straight Connector 56"/>
            <p:cNvCxnSpPr/>
            <p:nvPr/>
          </p:nvCxnSpPr>
          <p:spPr>
            <a:xfrm>
              <a:off x="4797813" y="3186669"/>
              <a:ext cx="3568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157105" y="3171522"/>
              <a:ext cx="356839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/>
          <p:nvPr/>
        </p:nvCxnSpPr>
        <p:spPr>
          <a:xfrm>
            <a:off x="5868144" y="2528900"/>
            <a:ext cx="302433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5076056" y="2384884"/>
                <a:ext cx="1134285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384884"/>
                <a:ext cx="1134285" cy="871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/>
          <p:cNvGrpSpPr/>
          <p:nvPr/>
        </p:nvGrpSpPr>
        <p:grpSpPr>
          <a:xfrm rot="16200000" flipH="1">
            <a:off x="5925947" y="4920869"/>
            <a:ext cx="1716131" cy="651541"/>
            <a:chOff x="4797813" y="2859874"/>
            <a:chExt cx="1716131" cy="651541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6286" y="2859874"/>
              <a:ext cx="1083980" cy="651541"/>
            </a:xfrm>
            <a:prstGeom prst="rect">
              <a:avLst/>
            </a:prstGeom>
          </p:spPr>
        </p:pic>
        <p:cxnSp>
          <p:nvCxnSpPr>
            <p:cNvPr id="64" name="Straight Connector 63"/>
            <p:cNvCxnSpPr/>
            <p:nvPr/>
          </p:nvCxnSpPr>
          <p:spPr>
            <a:xfrm>
              <a:off x="4797813" y="3186669"/>
              <a:ext cx="3568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157105" y="3171522"/>
              <a:ext cx="356839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 rot="16200000" flipH="1">
            <a:off x="6512996" y="4920869"/>
            <a:ext cx="1716131" cy="651541"/>
            <a:chOff x="4797813" y="2859874"/>
            <a:chExt cx="1716131" cy="651541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6286" y="2859874"/>
              <a:ext cx="1083980" cy="651541"/>
            </a:xfrm>
            <a:prstGeom prst="rect">
              <a:avLst/>
            </a:prstGeom>
          </p:spPr>
        </p:pic>
        <p:cxnSp>
          <p:nvCxnSpPr>
            <p:cNvPr id="68" name="Straight Connector 67"/>
            <p:cNvCxnSpPr/>
            <p:nvPr/>
          </p:nvCxnSpPr>
          <p:spPr>
            <a:xfrm>
              <a:off x="4797813" y="3186669"/>
              <a:ext cx="3568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6157105" y="3171522"/>
              <a:ext cx="356839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 rot="16200000" flipH="1">
            <a:off x="7100045" y="4920869"/>
            <a:ext cx="1716131" cy="651541"/>
            <a:chOff x="4797813" y="2859874"/>
            <a:chExt cx="1716131" cy="651541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6286" y="2859874"/>
              <a:ext cx="1083980" cy="651541"/>
            </a:xfrm>
            <a:prstGeom prst="rect">
              <a:avLst/>
            </a:prstGeom>
          </p:spPr>
        </p:pic>
        <p:cxnSp>
          <p:nvCxnSpPr>
            <p:cNvPr id="72" name="Straight Connector 71"/>
            <p:cNvCxnSpPr/>
            <p:nvPr/>
          </p:nvCxnSpPr>
          <p:spPr>
            <a:xfrm>
              <a:off x="4797813" y="3186669"/>
              <a:ext cx="3568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157105" y="3171522"/>
              <a:ext cx="356839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/>
          <p:nvPr/>
        </p:nvCxnSpPr>
        <p:spPr>
          <a:xfrm>
            <a:off x="5846174" y="5396686"/>
            <a:ext cx="302433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4427984" y="5373216"/>
                <a:ext cx="2188676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𝑛𝑑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5373216"/>
                <a:ext cx="2188676" cy="8714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735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00" y="2492896"/>
            <a:ext cx="3960440" cy="2986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5553"/>
            <a:ext cx="7886700" cy="1325563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Beamform</a:t>
            </a:r>
            <a:r>
              <a:rPr lang="en-US" dirty="0" smtClean="0"/>
              <a:t>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40768"/>
                <a:ext cx="7886700" cy="528031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What </a:t>
                </a:r>
                <a:r>
                  <a:rPr lang="en-US" dirty="0"/>
                  <a:t>do you gain?</a:t>
                </a:r>
              </a:p>
              <a:p>
                <a:pPr lvl="1"/>
                <a:r>
                  <a:rPr lang="en-US" dirty="0" smtClean="0"/>
                  <a:t>Stronger signal: Signal to noise ratio (SNR)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A sharper beam: Beam width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You can also transmit a sharp beam in a certain direction the same way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40768"/>
                <a:ext cx="7886700" cy="5280316"/>
              </a:xfrm>
              <a:blipFill>
                <a:blip r:embed="rId3"/>
                <a:stretch>
                  <a:fillRect l="-1005" t="-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192180" y="2960948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4</a:t>
            </a:r>
          </a:p>
          <a:p>
            <a:r>
              <a:rPr lang="en-US" dirty="0" smtClean="0"/>
              <a:t>N = 8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16116" y="3176972"/>
            <a:ext cx="504056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16116" y="3429000"/>
            <a:ext cx="5040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97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Beamformers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Conventional </a:t>
                </a:r>
                <a:r>
                  <a:rPr lang="en-US" dirty="0" err="1" smtClean="0"/>
                  <a:t>beamformers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“Delay </a:t>
                </a:r>
                <a:r>
                  <a:rPr lang="en-US" dirty="0"/>
                  <a:t>and sum </a:t>
                </a:r>
                <a:r>
                  <a:rPr lang="en-US" dirty="0" err="1"/>
                  <a:t>beamformer</a:t>
                </a:r>
                <a:r>
                  <a:rPr lang="en-US" dirty="0"/>
                  <a:t>” or “broadband </a:t>
                </a:r>
                <a:r>
                  <a:rPr lang="en-US" dirty="0" err="1"/>
                  <a:t>beamformer</a:t>
                </a:r>
                <a:r>
                  <a:rPr lang="en-US" dirty="0" smtClean="0"/>
                  <a:t>”</a:t>
                </a:r>
              </a:p>
              <a:p>
                <a:pPr lvl="2"/>
                <a:r>
                  <a:rPr lang="en-US" dirty="0" smtClean="0"/>
                  <a:t>The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can have large bandwidth</a:t>
                </a:r>
              </a:p>
              <a:p>
                <a:pPr lvl="2"/>
                <a:r>
                  <a:rPr lang="en-US" dirty="0" smtClean="0"/>
                  <a:t>But the delay operation can be computationally expensive</a:t>
                </a:r>
                <a:endParaRPr lang="en-US" dirty="0"/>
              </a:p>
              <a:p>
                <a:pPr lvl="1"/>
                <a:r>
                  <a:rPr lang="en-US" dirty="0"/>
                  <a:t>In practice the </a:t>
                </a:r>
                <a:r>
                  <a:rPr lang="en-US" dirty="0" smtClean="0"/>
                  <a:t>“narrowband </a:t>
                </a:r>
                <a:r>
                  <a:rPr lang="en-US" dirty="0" err="1" smtClean="0"/>
                  <a:t>beamformer</a:t>
                </a:r>
                <a:r>
                  <a:rPr lang="en-US" dirty="0" smtClean="0"/>
                  <a:t>” </a:t>
                </a:r>
                <a:r>
                  <a:rPr lang="en-US" dirty="0"/>
                  <a:t>is easier to implement and </a:t>
                </a:r>
                <a:r>
                  <a:rPr lang="en-US" dirty="0" smtClean="0"/>
                  <a:t>analyze</a:t>
                </a:r>
              </a:p>
              <a:p>
                <a:pPr lvl="2"/>
                <a:r>
                  <a:rPr lang="en-US" dirty="0" smtClean="0"/>
                  <a:t>“Narrowband” means the signal is almost monochromatic</a:t>
                </a:r>
              </a:p>
              <a:p>
                <a:pPr lvl="2"/>
                <a:r>
                  <a:rPr lang="en-US" dirty="0" smtClean="0"/>
                  <a:t>Discussed next</a:t>
                </a:r>
                <a:endParaRPr lang="en-US" dirty="0"/>
              </a:p>
              <a:p>
                <a:r>
                  <a:rPr lang="en-US" dirty="0" smtClean="0"/>
                  <a:t>Adaptive </a:t>
                </a:r>
                <a:r>
                  <a:rPr lang="en-US" dirty="0" err="1" smtClean="0"/>
                  <a:t>beamformers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Changes </a:t>
                </a:r>
                <a:r>
                  <a:rPr lang="en-US" dirty="0" err="1" smtClean="0"/>
                  <a:t>beamformer</a:t>
                </a:r>
                <a:r>
                  <a:rPr lang="en-US" dirty="0" smtClean="0"/>
                  <a:t> parameters based on the environment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05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Narrowband </a:t>
            </a:r>
            <a:r>
              <a:rPr lang="en-US" dirty="0" err="1" smtClean="0"/>
              <a:t>Beamformer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Consider a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(AM: Amplitude Modulated)</a:t>
                </a:r>
              </a:p>
              <a:p>
                <a:pPr lvl="1"/>
                <a:r>
                  <a:rPr lang="en-US" dirty="0" smtClean="0"/>
                  <a:t>Narrow line in spectral domain. Almost monochromatic.</a:t>
                </a:r>
                <a:endParaRPr lang="en-US" dirty="0"/>
              </a:p>
              <a:p>
                <a:r>
                  <a:rPr lang="en-US" b="0" dirty="0" smtClean="0"/>
                  <a:t>At the nth receiver: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𝑛𝑑</m:t>
                                    </m:r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b="0" dirty="0" smtClean="0"/>
              </a:p>
              <a:p>
                <a:r>
                  <a:rPr lang="en-US" dirty="0" smtClean="0"/>
                  <a:t>Neglect the time dependence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Becomes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𝑛𝑑</m:t>
                                    </m:r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𝑛𝑑</m:t>
                                    </m:r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Keep positive frequency, corresponding to incoming waves. Absorb the 1/2. Remove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 smtClean="0"/>
                  <a:t> dependence (will talk about </a:t>
                </a:r>
                <a:r>
                  <a:rPr lang="en-US" dirty="0" err="1" smtClean="0"/>
                  <a:t>demondulation</a:t>
                </a:r>
                <a:r>
                  <a:rPr lang="en-US" dirty="0" smtClean="0"/>
                  <a:t> later)</a:t>
                </a:r>
              </a:p>
              <a:p>
                <a:pPr lvl="1"/>
                <a:r>
                  <a:rPr lang="en-US" b="0" dirty="0" smtClean="0"/>
                  <a:t>Signals become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The effect of time delay is simply multiplying by a complex phase </a:t>
                </a:r>
                <a:r>
                  <a:rPr lang="en-US" dirty="0" smtClean="0"/>
                  <a:t>factor. (Compare with delaying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 smtClean="0"/>
                  <a:t>.)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  <a:blipFill>
                <a:blip r:embed="rId2"/>
                <a:stretch>
                  <a:fillRect l="-815" t="-1579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357566"/>
      </p:ext>
    </p:extLst>
  </p:cSld>
  <p:clrMapOvr>
    <a:masterClrMapping/>
  </p:clrMapOvr>
</p:sld>
</file>

<file path=ppt/theme/theme1.xml><?xml version="1.0" encoding="utf-8"?>
<a:theme xmlns:a="http://schemas.openxmlformats.org/drawingml/2006/main" name="TS010385378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406B6EB-8CCB-429C-9D3B-EA09378A39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TS010385378</Template>
  <TotalTime>13319</TotalTime>
  <Words>220</Words>
  <Application>Microsoft Office PowerPoint</Application>
  <PresentationFormat>On-screen Show (4:3)</PresentationFormat>
  <Paragraphs>84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TS010385378</vt:lpstr>
      <vt:lpstr>PowerPoint Presentation</vt:lpstr>
      <vt:lpstr>PowerPoint Presentation</vt:lpstr>
      <vt:lpstr>PowerPoint Presentation</vt:lpstr>
      <vt:lpstr>Examples of Phased Array Radar Imagery</vt:lpstr>
      <vt:lpstr>Beamformer Principle</vt:lpstr>
      <vt:lpstr>Beamformer Principle (cont’d)</vt:lpstr>
      <vt:lpstr>Why Beamform?</vt:lpstr>
      <vt:lpstr>Types of Beamformers</vt:lpstr>
      <vt:lpstr>Narrowband Beamformer</vt:lpstr>
      <vt:lpstr>Narrowband Beamformer (cont’d)</vt:lpstr>
      <vt:lpstr>Narrowband Beamformer Response</vt:lpstr>
      <vt:lpstr>Beamformer Response (cont’d)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Enson</dc:creator>
  <cp:lastModifiedBy>setup</cp:lastModifiedBy>
  <cp:revision>390</cp:revision>
  <dcterms:created xsi:type="dcterms:W3CDTF">2013-07-22T16:57:35Z</dcterms:created>
  <dcterms:modified xsi:type="dcterms:W3CDTF">2017-05-18T03:30:08Z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TC103853789990</vt:lpwstr>
  </property>
</Properties>
</file>