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CAB5-FAD7-445A-AF85-2123B0464D3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A9909-FF30-4716-B776-1EECAA7A06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9909-FF30-4716-B776-1EECAA7A06E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5D53-7341-4CE8-8164-90FF5571E5F4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CC7-0CF1-4E15-8854-EBFE367B2BE9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D978-48F7-4E54-B31A-9C1B103C69DD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8E3-1C69-44FE-B1D8-D882A9FD3570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DEF8-4D6C-421B-958D-0CEC1D11C802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3D7-B9D7-4BBA-B657-7B08238507B5}" type="datetime1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6183-48C8-4D0D-977F-621E12B8B9BA}" type="datetime1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E07A-82A8-4B30-8F20-EEED0C83B8AA}" type="datetime1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205-32EB-46A6-AE79-37CDE37D5FEA}" type="datetime1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8CDE-68A3-4BEF-AC25-FE3E8874172F}" type="datetime1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1424-C1AC-48C4-AA89-FA299DFE6DE2}" type="datetime1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A55E5-365E-4BEB-A03F-E68D9E3A5C99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15000" y="64008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12339CBB-2FD6-43F1-B53A-6B856EE717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338" name="AutoShape 2" descr="Image result for azusa pacific university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azusa pacific university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Image result for azusa pacific university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Image result for azusa pacific university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AutoShape 10" descr="Image result for azusa pacific university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53200" y="6172200"/>
            <a:ext cx="2466975" cy="59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Digital Beam Forming Phased Array Using Software Defined Radios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09800"/>
            <a:ext cx="6705600" cy="1600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Principle Investigator: Dr. </a:t>
            </a:r>
            <a:r>
              <a:rPr lang="en-US" sz="2400" dirty="0" err="1" smtClean="0">
                <a:solidFill>
                  <a:schemeClr val="tx1"/>
                </a:solidFill>
              </a:rPr>
              <a:t>Enson</a:t>
            </a:r>
            <a:r>
              <a:rPr lang="en-US" sz="2400" dirty="0" smtClean="0">
                <a:solidFill>
                  <a:schemeClr val="tx1"/>
                </a:solidFill>
              </a:rPr>
              <a:t> Chang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Program Monitor: Dr. George Thomas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Support Faculty: Dr. Rick Sturdivant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4450" y="3629025"/>
            <a:ext cx="6686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Student Team Members:</a:t>
            </a:r>
          </a:p>
          <a:p>
            <a:pPr algn="ctr"/>
            <a:r>
              <a:rPr lang="en-US" sz="2400" dirty="0"/>
              <a:t>David </a:t>
            </a:r>
            <a:r>
              <a:rPr lang="en-US" sz="2400" dirty="0" smtClean="0"/>
              <a:t>Bartholomew (Software)</a:t>
            </a:r>
          </a:p>
          <a:p>
            <a:pPr algn="ctr"/>
            <a:r>
              <a:rPr lang="en-US" sz="2400" dirty="0" smtClean="0"/>
              <a:t>Sarah De </a:t>
            </a:r>
            <a:r>
              <a:rPr lang="en-US" sz="2400" dirty="0" err="1" smtClean="0"/>
              <a:t>Pillis-Lindheim</a:t>
            </a:r>
            <a:r>
              <a:rPr lang="en-US" sz="2400" dirty="0" smtClean="0"/>
              <a:t> (Software)</a:t>
            </a:r>
          </a:p>
          <a:p>
            <a:pPr algn="ctr"/>
            <a:r>
              <a:rPr lang="en-US" sz="2400" dirty="0" smtClean="0"/>
              <a:t>Justin </a:t>
            </a:r>
            <a:r>
              <a:rPr lang="en-US" sz="2400" dirty="0" err="1" smtClean="0"/>
              <a:t>Rohweller</a:t>
            </a:r>
            <a:r>
              <a:rPr lang="en-US" sz="2400" dirty="0" smtClean="0"/>
              <a:t> (Software)</a:t>
            </a:r>
          </a:p>
          <a:p>
            <a:pPr algn="ctr"/>
            <a:r>
              <a:rPr lang="en-US" sz="2400" dirty="0" smtClean="0"/>
              <a:t>Ryan Brown (Integration and Test Engineering)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72394" y="4752974"/>
            <a:ext cx="1523462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1"/>
            <a:ext cx="9144000" cy="4038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Goal: Demonstrate a digital beam forming phased array using software defined radios.</a:t>
            </a:r>
          </a:p>
          <a:p>
            <a:r>
              <a:rPr lang="en-US" dirty="0" smtClean="0"/>
              <a:t>Particulars:</a:t>
            </a:r>
          </a:p>
          <a:p>
            <a:pPr lvl="1"/>
            <a:r>
              <a:rPr lang="en-US" dirty="0" smtClean="0"/>
              <a:t>Antenna Array: 8 element array using dielectric notch radiators</a:t>
            </a:r>
          </a:p>
          <a:p>
            <a:pPr lvl="1"/>
            <a:r>
              <a:rPr lang="en-US" dirty="0" smtClean="0"/>
              <a:t>SDR Type: RSP2Pro from </a:t>
            </a:r>
            <a:r>
              <a:rPr lang="en-US" dirty="0" err="1" smtClean="0"/>
              <a:t>SDRPlay</a:t>
            </a:r>
            <a:r>
              <a:rPr lang="en-US" dirty="0" smtClean="0"/>
              <a:t> (sdrpay.com)</a:t>
            </a:r>
          </a:p>
          <a:p>
            <a:pPr lvl="2"/>
            <a:r>
              <a:rPr lang="en-US" dirty="0" smtClean="0"/>
              <a:t>It has a metal case which improves isolation and makes it more rugged.</a:t>
            </a:r>
          </a:p>
          <a:p>
            <a:pPr lvl="2"/>
            <a:r>
              <a:rPr lang="en-US" dirty="0" smtClean="0"/>
              <a:t>Output is USB. Has provision for a reference to make the receivers coherent.</a:t>
            </a:r>
          </a:p>
          <a:p>
            <a:pPr lvl="1"/>
            <a:r>
              <a:rPr lang="en-US" dirty="0" smtClean="0"/>
              <a:t>Will need to use a computer laptop or desk top as the host processor.</a:t>
            </a:r>
          </a:p>
          <a:p>
            <a:pPr lvl="1"/>
            <a:r>
              <a:rPr lang="en-US" dirty="0" smtClean="0"/>
              <a:t>Demonstration definition is TBD. Team will define the demonstration.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2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375" t="1869"/>
          <a:stretch>
            <a:fillRect/>
          </a:stretch>
        </p:blipFill>
        <p:spPr bwMode="auto">
          <a:xfrm>
            <a:off x="2781300" y="4724400"/>
            <a:ext cx="2038169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rick\Dropbox\Personal\ColoradoStateUniv\Research\ConfPaper_IEEE_RWW_DielectricNotchRadiatorDesign\ImageOfNotchAntenna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3" t="6276" r="15146" b="19368"/>
          <a:stretch/>
        </p:blipFill>
        <p:spPr bwMode="auto">
          <a:xfrm flipH="1">
            <a:off x="381000" y="4800600"/>
            <a:ext cx="177715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47950" y="6210300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Defined Radio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248400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Antenna Element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151529" y="5387788"/>
            <a:ext cx="1125071" cy="654424"/>
          </a:xfrm>
          <a:custGeom>
            <a:avLst/>
            <a:gdLst>
              <a:gd name="connsiteX0" fmla="*/ 0 w 1579902"/>
              <a:gd name="connsiteY0" fmla="*/ 0 h 654424"/>
              <a:gd name="connsiteX1" fmla="*/ 44824 w 1579902"/>
              <a:gd name="connsiteY1" fmla="*/ 80683 h 654424"/>
              <a:gd name="connsiteX2" fmla="*/ 71718 w 1579902"/>
              <a:gd name="connsiteY2" fmla="*/ 89647 h 654424"/>
              <a:gd name="connsiteX3" fmla="*/ 143436 w 1579902"/>
              <a:gd name="connsiteY3" fmla="*/ 152400 h 654424"/>
              <a:gd name="connsiteX4" fmla="*/ 170330 w 1579902"/>
              <a:gd name="connsiteY4" fmla="*/ 161365 h 654424"/>
              <a:gd name="connsiteX5" fmla="*/ 233083 w 1579902"/>
              <a:gd name="connsiteY5" fmla="*/ 215153 h 654424"/>
              <a:gd name="connsiteX6" fmla="*/ 268942 w 1579902"/>
              <a:gd name="connsiteY6" fmla="*/ 233083 h 654424"/>
              <a:gd name="connsiteX7" fmla="*/ 340659 w 1579902"/>
              <a:gd name="connsiteY7" fmla="*/ 277906 h 654424"/>
              <a:gd name="connsiteX8" fmla="*/ 358589 w 1579902"/>
              <a:gd name="connsiteY8" fmla="*/ 295836 h 654424"/>
              <a:gd name="connsiteX9" fmla="*/ 385483 w 1579902"/>
              <a:gd name="connsiteY9" fmla="*/ 313765 h 654424"/>
              <a:gd name="connsiteX10" fmla="*/ 421342 w 1579902"/>
              <a:gd name="connsiteY10" fmla="*/ 340659 h 654424"/>
              <a:gd name="connsiteX11" fmla="*/ 475130 w 1579902"/>
              <a:gd name="connsiteY11" fmla="*/ 358588 h 654424"/>
              <a:gd name="connsiteX12" fmla="*/ 510989 w 1579902"/>
              <a:gd name="connsiteY12" fmla="*/ 394447 h 654424"/>
              <a:gd name="connsiteX13" fmla="*/ 537883 w 1579902"/>
              <a:gd name="connsiteY13" fmla="*/ 412377 h 654424"/>
              <a:gd name="connsiteX14" fmla="*/ 564777 w 1579902"/>
              <a:gd name="connsiteY14" fmla="*/ 439271 h 654424"/>
              <a:gd name="connsiteX15" fmla="*/ 591671 w 1579902"/>
              <a:gd name="connsiteY15" fmla="*/ 457200 h 654424"/>
              <a:gd name="connsiteX16" fmla="*/ 609600 w 1579902"/>
              <a:gd name="connsiteY16" fmla="*/ 475130 h 654424"/>
              <a:gd name="connsiteX17" fmla="*/ 636495 w 1579902"/>
              <a:gd name="connsiteY17" fmla="*/ 484094 h 654424"/>
              <a:gd name="connsiteX18" fmla="*/ 708212 w 1579902"/>
              <a:gd name="connsiteY18" fmla="*/ 537883 h 654424"/>
              <a:gd name="connsiteX19" fmla="*/ 762000 w 1579902"/>
              <a:gd name="connsiteY19" fmla="*/ 555812 h 654424"/>
              <a:gd name="connsiteX20" fmla="*/ 788895 w 1579902"/>
              <a:gd name="connsiteY20" fmla="*/ 564777 h 654424"/>
              <a:gd name="connsiteX21" fmla="*/ 815789 w 1579902"/>
              <a:gd name="connsiteY21" fmla="*/ 582706 h 654424"/>
              <a:gd name="connsiteX22" fmla="*/ 869577 w 1579902"/>
              <a:gd name="connsiteY22" fmla="*/ 600636 h 654424"/>
              <a:gd name="connsiteX23" fmla="*/ 896471 w 1579902"/>
              <a:gd name="connsiteY23" fmla="*/ 609600 h 654424"/>
              <a:gd name="connsiteX24" fmla="*/ 914400 w 1579902"/>
              <a:gd name="connsiteY24" fmla="*/ 627530 h 654424"/>
              <a:gd name="connsiteX25" fmla="*/ 1102659 w 1579902"/>
              <a:gd name="connsiteY25" fmla="*/ 654424 h 654424"/>
              <a:gd name="connsiteX26" fmla="*/ 1165412 w 1579902"/>
              <a:gd name="connsiteY26" fmla="*/ 645459 h 654424"/>
              <a:gd name="connsiteX27" fmla="*/ 1237130 w 1579902"/>
              <a:gd name="connsiteY27" fmla="*/ 618565 h 654424"/>
              <a:gd name="connsiteX28" fmla="*/ 1264024 w 1579902"/>
              <a:gd name="connsiteY28" fmla="*/ 609600 h 654424"/>
              <a:gd name="connsiteX29" fmla="*/ 1299883 w 1579902"/>
              <a:gd name="connsiteY29" fmla="*/ 591671 h 654424"/>
              <a:gd name="connsiteX30" fmla="*/ 1353671 w 1579902"/>
              <a:gd name="connsiteY30" fmla="*/ 573741 h 654424"/>
              <a:gd name="connsiteX31" fmla="*/ 1416424 w 1579902"/>
              <a:gd name="connsiteY31" fmla="*/ 555812 h 654424"/>
              <a:gd name="connsiteX32" fmla="*/ 1497106 w 1579902"/>
              <a:gd name="connsiteY32" fmla="*/ 519953 h 654424"/>
              <a:gd name="connsiteX33" fmla="*/ 1541930 w 1579902"/>
              <a:gd name="connsiteY33" fmla="*/ 484094 h 654424"/>
              <a:gd name="connsiteX34" fmla="*/ 1559859 w 1579902"/>
              <a:gd name="connsiteY34" fmla="*/ 457200 h 654424"/>
              <a:gd name="connsiteX35" fmla="*/ 1577789 w 1579902"/>
              <a:gd name="connsiteY35" fmla="*/ 430306 h 6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579902" h="654424">
                <a:moveTo>
                  <a:pt x="0" y="0"/>
                </a:moveTo>
                <a:cubicBezTo>
                  <a:pt x="183" y="365"/>
                  <a:pt x="32724" y="71003"/>
                  <a:pt x="44824" y="80683"/>
                </a:cubicBezTo>
                <a:cubicBezTo>
                  <a:pt x="52203" y="86586"/>
                  <a:pt x="62753" y="86659"/>
                  <a:pt x="71718" y="89647"/>
                </a:cubicBezTo>
                <a:cubicBezTo>
                  <a:pt x="95087" y="113016"/>
                  <a:pt x="113785" y="137574"/>
                  <a:pt x="143436" y="152400"/>
                </a:cubicBezTo>
                <a:cubicBezTo>
                  <a:pt x="151888" y="156626"/>
                  <a:pt x="161365" y="158377"/>
                  <a:pt x="170330" y="161365"/>
                </a:cubicBezTo>
                <a:cubicBezTo>
                  <a:pt x="194779" y="185814"/>
                  <a:pt x="202414" y="195985"/>
                  <a:pt x="233083" y="215153"/>
                </a:cubicBezTo>
                <a:cubicBezTo>
                  <a:pt x="244416" y="222236"/>
                  <a:pt x="257260" y="226593"/>
                  <a:pt x="268942" y="233083"/>
                </a:cubicBezTo>
                <a:cubicBezTo>
                  <a:pt x="276658" y="237370"/>
                  <a:pt x="327925" y="267719"/>
                  <a:pt x="340659" y="277906"/>
                </a:cubicBezTo>
                <a:cubicBezTo>
                  <a:pt x="347259" y="283186"/>
                  <a:pt x="351989" y="290556"/>
                  <a:pt x="358589" y="295836"/>
                </a:cubicBezTo>
                <a:cubicBezTo>
                  <a:pt x="367002" y="302567"/>
                  <a:pt x="376716" y="307503"/>
                  <a:pt x="385483" y="313765"/>
                </a:cubicBezTo>
                <a:cubicBezTo>
                  <a:pt x="397641" y="322449"/>
                  <a:pt x="407978" y="333977"/>
                  <a:pt x="421342" y="340659"/>
                </a:cubicBezTo>
                <a:cubicBezTo>
                  <a:pt x="438246" y="349111"/>
                  <a:pt x="475130" y="358588"/>
                  <a:pt x="475130" y="358588"/>
                </a:cubicBezTo>
                <a:cubicBezTo>
                  <a:pt x="487083" y="370541"/>
                  <a:pt x="496924" y="385070"/>
                  <a:pt x="510989" y="394447"/>
                </a:cubicBezTo>
                <a:cubicBezTo>
                  <a:pt x="519954" y="400424"/>
                  <a:pt x="529606" y="405479"/>
                  <a:pt x="537883" y="412377"/>
                </a:cubicBezTo>
                <a:cubicBezTo>
                  <a:pt x="547622" y="420493"/>
                  <a:pt x="555037" y="431155"/>
                  <a:pt x="564777" y="439271"/>
                </a:cubicBezTo>
                <a:cubicBezTo>
                  <a:pt x="573054" y="446168"/>
                  <a:pt x="583258" y="450469"/>
                  <a:pt x="591671" y="457200"/>
                </a:cubicBezTo>
                <a:cubicBezTo>
                  <a:pt x="598271" y="462480"/>
                  <a:pt x="602352" y="470782"/>
                  <a:pt x="609600" y="475130"/>
                </a:cubicBezTo>
                <a:cubicBezTo>
                  <a:pt x="617703" y="479992"/>
                  <a:pt x="627530" y="481106"/>
                  <a:pt x="636495" y="484094"/>
                </a:cubicBezTo>
                <a:cubicBezTo>
                  <a:pt x="669661" y="517261"/>
                  <a:pt x="647391" y="497336"/>
                  <a:pt x="708212" y="537883"/>
                </a:cubicBezTo>
                <a:cubicBezTo>
                  <a:pt x="723937" y="548366"/>
                  <a:pt x="744071" y="549836"/>
                  <a:pt x="762000" y="555812"/>
                </a:cubicBezTo>
                <a:cubicBezTo>
                  <a:pt x="770965" y="558800"/>
                  <a:pt x="781032" y="559535"/>
                  <a:pt x="788895" y="564777"/>
                </a:cubicBezTo>
                <a:cubicBezTo>
                  <a:pt x="797860" y="570753"/>
                  <a:pt x="805943" y="578330"/>
                  <a:pt x="815789" y="582706"/>
                </a:cubicBezTo>
                <a:cubicBezTo>
                  <a:pt x="833059" y="590382"/>
                  <a:pt x="851648" y="594660"/>
                  <a:pt x="869577" y="600636"/>
                </a:cubicBezTo>
                <a:lnTo>
                  <a:pt x="896471" y="609600"/>
                </a:lnTo>
                <a:cubicBezTo>
                  <a:pt x="902447" y="615577"/>
                  <a:pt x="906552" y="624391"/>
                  <a:pt x="914400" y="627530"/>
                </a:cubicBezTo>
                <a:cubicBezTo>
                  <a:pt x="973066" y="650997"/>
                  <a:pt x="1041950" y="649754"/>
                  <a:pt x="1102659" y="654424"/>
                </a:cubicBezTo>
                <a:cubicBezTo>
                  <a:pt x="1123577" y="651436"/>
                  <a:pt x="1144692" y="649603"/>
                  <a:pt x="1165412" y="645459"/>
                </a:cubicBezTo>
                <a:cubicBezTo>
                  <a:pt x="1179942" y="642553"/>
                  <a:pt x="1230586" y="621019"/>
                  <a:pt x="1237130" y="618565"/>
                </a:cubicBezTo>
                <a:cubicBezTo>
                  <a:pt x="1245978" y="615247"/>
                  <a:pt x="1255338" y="613322"/>
                  <a:pt x="1264024" y="609600"/>
                </a:cubicBezTo>
                <a:cubicBezTo>
                  <a:pt x="1276307" y="604336"/>
                  <a:pt x="1287475" y="596634"/>
                  <a:pt x="1299883" y="591671"/>
                </a:cubicBezTo>
                <a:cubicBezTo>
                  <a:pt x="1317430" y="584652"/>
                  <a:pt x="1335742" y="579718"/>
                  <a:pt x="1353671" y="573741"/>
                </a:cubicBezTo>
                <a:cubicBezTo>
                  <a:pt x="1370916" y="567992"/>
                  <a:pt x="1399149" y="564450"/>
                  <a:pt x="1416424" y="555812"/>
                </a:cubicBezTo>
                <a:cubicBezTo>
                  <a:pt x="1501662" y="513193"/>
                  <a:pt x="1358337" y="566211"/>
                  <a:pt x="1497106" y="519953"/>
                </a:cubicBezTo>
                <a:cubicBezTo>
                  <a:pt x="1509814" y="515717"/>
                  <a:pt x="1533027" y="495223"/>
                  <a:pt x="1541930" y="484094"/>
                </a:cubicBezTo>
                <a:cubicBezTo>
                  <a:pt x="1548661" y="475681"/>
                  <a:pt x="1553128" y="465613"/>
                  <a:pt x="1559859" y="457200"/>
                </a:cubicBezTo>
                <a:cubicBezTo>
                  <a:pt x="1579902" y="432147"/>
                  <a:pt x="1577789" y="449495"/>
                  <a:pt x="1577789" y="430306"/>
                </a:cubicBezTo>
              </a:path>
            </a:pathLst>
          </a:cu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0" y="4738688"/>
            <a:ext cx="1724025" cy="134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167720" y="5601069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USB </a:t>
            </a:r>
            <a:r>
              <a:rPr lang="en-US" sz="1400" dirty="0" smtClean="0"/>
              <a:t>Hub</a:t>
            </a:r>
          </a:p>
          <a:p>
            <a:pPr algn="ctr"/>
            <a:r>
              <a:rPr lang="en-US" sz="1400" dirty="0" smtClean="0"/>
              <a:t>High Bandwidth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5486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86400" y="536019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86400" y="546259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89562" y="498157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19" name="Freeform 18"/>
          <p:cNvSpPr/>
          <p:nvPr/>
        </p:nvSpPr>
        <p:spPr>
          <a:xfrm>
            <a:off x="5337175" y="5625042"/>
            <a:ext cx="532871" cy="162983"/>
          </a:xfrm>
          <a:custGeom>
            <a:avLst/>
            <a:gdLst>
              <a:gd name="connsiteX0" fmla="*/ 247650 w 247650"/>
              <a:gd name="connsiteY0" fmla="*/ 0 h 161925"/>
              <a:gd name="connsiteX1" fmla="*/ 203200 w 247650"/>
              <a:gd name="connsiteY1" fmla="*/ 3175 h 161925"/>
              <a:gd name="connsiteX2" fmla="*/ 193675 w 247650"/>
              <a:gd name="connsiteY2" fmla="*/ 6350 h 161925"/>
              <a:gd name="connsiteX3" fmla="*/ 168275 w 247650"/>
              <a:gd name="connsiteY3" fmla="*/ 12700 h 161925"/>
              <a:gd name="connsiteX4" fmla="*/ 149225 w 247650"/>
              <a:gd name="connsiteY4" fmla="*/ 25400 h 161925"/>
              <a:gd name="connsiteX5" fmla="*/ 130175 w 247650"/>
              <a:gd name="connsiteY5" fmla="*/ 38100 h 161925"/>
              <a:gd name="connsiteX6" fmla="*/ 111125 w 247650"/>
              <a:gd name="connsiteY6" fmla="*/ 50800 h 161925"/>
              <a:gd name="connsiteX7" fmla="*/ 101600 w 247650"/>
              <a:gd name="connsiteY7" fmla="*/ 57150 h 161925"/>
              <a:gd name="connsiteX8" fmla="*/ 85725 w 247650"/>
              <a:gd name="connsiteY8" fmla="*/ 66675 h 161925"/>
              <a:gd name="connsiteX9" fmla="*/ 66675 w 247650"/>
              <a:gd name="connsiteY9" fmla="*/ 73025 h 161925"/>
              <a:gd name="connsiteX10" fmla="*/ 34925 w 247650"/>
              <a:gd name="connsiteY10" fmla="*/ 101600 h 161925"/>
              <a:gd name="connsiteX11" fmla="*/ 25400 w 247650"/>
              <a:gd name="connsiteY11" fmla="*/ 120650 h 161925"/>
              <a:gd name="connsiteX12" fmla="*/ 15875 w 247650"/>
              <a:gd name="connsiteY12" fmla="*/ 127000 h 161925"/>
              <a:gd name="connsiteX13" fmla="*/ 9525 w 247650"/>
              <a:gd name="connsiteY13" fmla="*/ 136525 h 161925"/>
              <a:gd name="connsiteX14" fmla="*/ 3175 w 247650"/>
              <a:gd name="connsiteY14" fmla="*/ 155575 h 161925"/>
              <a:gd name="connsiteX15" fmla="*/ 0 w 247650"/>
              <a:gd name="connsiteY15" fmla="*/ 161925 h 161925"/>
              <a:gd name="connsiteX0" fmla="*/ 247650 w 532871"/>
              <a:gd name="connsiteY0" fmla="*/ 1058 h 162983"/>
              <a:gd name="connsiteX1" fmla="*/ 525463 w 532871"/>
              <a:gd name="connsiteY1" fmla="*/ 142346 h 162983"/>
              <a:gd name="connsiteX2" fmla="*/ 203200 w 532871"/>
              <a:gd name="connsiteY2" fmla="*/ 4233 h 162983"/>
              <a:gd name="connsiteX3" fmla="*/ 193675 w 532871"/>
              <a:gd name="connsiteY3" fmla="*/ 7408 h 162983"/>
              <a:gd name="connsiteX4" fmla="*/ 168275 w 532871"/>
              <a:gd name="connsiteY4" fmla="*/ 13758 h 162983"/>
              <a:gd name="connsiteX5" fmla="*/ 149225 w 532871"/>
              <a:gd name="connsiteY5" fmla="*/ 26458 h 162983"/>
              <a:gd name="connsiteX6" fmla="*/ 130175 w 532871"/>
              <a:gd name="connsiteY6" fmla="*/ 39158 h 162983"/>
              <a:gd name="connsiteX7" fmla="*/ 111125 w 532871"/>
              <a:gd name="connsiteY7" fmla="*/ 51858 h 162983"/>
              <a:gd name="connsiteX8" fmla="*/ 101600 w 532871"/>
              <a:gd name="connsiteY8" fmla="*/ 58208 h 162983"/>
              <a:gd name="connsiteX9" fmla="*/ 85725 w 532871"/>
              <a:gd name="connsiteY9" fmla="*/ 67733 h 162983"/>
              <a:gd name="connsiteX10" fmla="*/ 66675 w 532871"/>
              <a:gd name="connsiteY10" fmla="*/ 74083 h 162983"/>
              <a:gd name="connsiteX11" fmla="*/ 34925 w 532871"/>
              <a:gd name="connsiteY11" fmla="*/ 102658 h 162983"/>
              <a:gd name="connsiteX12" fmla="*/ 25400 w 532871"/>
              <a:gd name="connsiteY12" fmla="*/ 121708 h 162983"/>
              <a:gd name="connsiteX13" fmla="*/ 15875 w 532871"/>
              <a:gd name="connsiteY13" fmla="*/ 128058 h 162983"/>
              <a:gd name="connsiteX14" fmla="*/ 9525 w 532871"/>
              <a:gd name="connsiteY14" fmla="*/ 137583 h 162983"/>
              <a:gd name="connsiteX15" fmla="*/ 3175 w 532871"/>
              <a:gd name="connsiteY15" fmla="*/ 156633 h 162983"/>
              <a:gd name="connsiteX16" fmla="*/ 0 w 532871"/>
              <a:gd name="connsiteY16" fmla="*/ 162983 h 16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2871" h="162983">
                <a:moveTo>
                  <a:pt x="247650" y="1058"/>
                </a:moveTo>
                <a:cubicBezTo>
                  <a:pt x="247121" y="0"/>
                  <a:pt x="532871" y="141817"/>
                  <a:pt x="525463" y="142346"/>
                </a:cubicBezTo>
                <a:cubicBezTo>
                  <a:pt x="518055" y="142875"/>
                  <a:pt x="211667" y="2116"/>
                  <a:pt x="203200" y="4233"/>
                </a:cubicBezTo>
                <a:cubicBezTo>
                  <a:pt x="199876" y="4624"/>
                  <a:pt x="196922" y="6596"/>
                  <a:pt x="193675" y="7408"/>
                </a:cubicBezTo>
                <a:lnTo>
                  <a:pt x="168275" y="13758"/>
                </a:lnTo>
                <a:cubicBezTo>
                  <a:pt x="155919" y="32292"/>
                  <a:pt x="169727" y="16207"/>
                  <a:pt x="149225" y="26458"/>
                </a:cubicBezTo>
                <a:cubicBezTo>
                  <a:pt x="142399" y="29871"/>
                  <a:pt x="136525" y="34925"/>
                  <a:pt x="130175" y="39158"/>
                </a:cubicBezTo>
                <a:lnTo>
                  <a:pt x="111125" y="51858"/>
                </a:lnTo>
                <a:cubicBezTo>
                  <a:pt x="107950" y="53975"/>
                  <a:pt x="104836" y="56186"/>
                  <a:pt x="101600" y="58208"/>
                </a:cubicBezTo>
                <a:cubicBezTo>
                  <a:pt x="96367" y="61479"/>
                  <a:pt x="91017" y="64558"/>
                  <a:pt x="85725" y="67733"/>
                </a:cubicBezTo>
                <a:cubicBezTo>
                  <a:pt x="79985" y="71177"/>
                  <a:pt x="66675" y="74083"/>
                  <a:pt x="66675" y="74083"/>
                </a:cubicBezTo>
                <a:cubicBezTo>
                  <a:pt x="48433" y="86245"/>
                  <a:pt x="59848" y="77735"/>
                  <a:pt x="34925" y="102658"/>
                </a:cubicBezTo>
                <a:cubicBezTo>
                  <a:pt x="8160" y="129423"/>
                  <a:pt x="46058" y="95885"/>
                  <a:pt x="25400" y="121708"/>
                </a:cubicBezTo>
                <a:cubicBezTo>
                  <a:pt x="23016" y="124688"/>
                  <a:pt x="19050" y="125941"/>
                  <a:pt x="15875" y="128058"/>
                </a:cubicBezTo>
                <a:cubicBezTo>
                  <a:pt x="13758" y="131233"/>
                  <a:pt x="11075" y="134096"/>
                  <a:pt x="9525" y="137583"/>
                </a:cubicBezTo>
                <a:cubicBezTo>
                  <a:pt x="6807" y="143700"/>
                  <a:pt x="6168" y="150646"/>
                  <a:pt x="3175" y="156633"/>
                </a:cubicBezTo>
                <a:lnTo>
                  <a:pt x="0" y="162983"/>
                </a:lnTo>
              </a:path>
            </a:pathLst>
          </a:cu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0200" y="562927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8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7962900" y="5888593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4714875" y="5000624"/>
            <a:ext cx="1862137" cy="233363"/>
          </a:xfrm>
          <a:custGeom>
            <a:avLst/>
            <a:gdLst>
              <a:gd name="connsiteX0" fmla="*/ 0 w 1576388"/>
              <a:gd name="connsiteY0" fmla="*/ 128588 h 414338"/>
              <a:gd name="connsiteX1" fmla="*/ 147638 w 1576388"/>
              <a:gd name="connsiteY1" fmla="*/ 80963 h 414338"/>
              <a:gd name="connsiteX2" fmla="*/ 233363 w 1576388"/>
              <a:gd name="connsiteY2" fmla="*/ 61913 h 414338"/>
              <a:gd name="connsiteX3" fmla="*/ 271463 w 1576388"/>
              <a:gd name="connsiteY3" fmla="*/ 52388 h 414338"/>
              <a:gd name="connsiteX4" fmla="*/ 338138 w 1576388"/>
              <a:gd name="connsiteY4" fmla="*/ 42863 h 414338"/>
              <a:gd name="connsiteX5" fmla="*/ 366713 w 1576388"/>
              <a:gd name="connsiteY5" fmla="*/ 38100 h 414338"/>
              <a:gd name="connsiteX6" fmla="*/ 400050 w 1576388"/>
              <a:gd name="connsiteY6" fmla="*/ 28575 h 414338"/>
              <a:gd name="connsiteX7" fmla="*/ 466725 w 1576388"/>
              <a:gd name="connsiteY7" fmla="*/ 19050 h 414338"/>
              <a:gd name="connsiteX8" fmla="*/ 542925 w 1576388"/>
              <a:gd name="connsiteY8" fmla="*/ 9525 h 414338"/>
              <a:gd name="connsiteX9" fmla="*/ 581025 w 1576388"/>
              <a:gd name="connsiteY9" fmla="*/ 4763 h 414338"/>
              <a:gd name="connsiteX10" fmla="*/ 666750 w 1576388"/>
              <a:gd name="connsiteY10" fmla="*/ 0 h 414338"/>
              <a:gd name="connsiteX11" fmla="*/ 838200 w 1576388"/>
              <a:gd name="connsiteY11" fmla="*/ 4763 h 414338"/>
              <a:gd name="connsiteX12" fmla="*/ 857250 w 1576388"/>
              <a:gd name="connsiteY12" fmla="*/ 14288 h 414338"/>
              <a:gd name="connsiteX13" fmla="*/ 933450 w 1576388"/>
              <a:gd name="connsiteY13" fmla="*/ 23813 h 414338"/>
              <a:gd name="connsiteX14" fmla="*/ 1023938 w 1576388"/>
              <a:gd name="connsiteY14" fmla="*/ 33338 h 414338"/>
              <a:gd name="connsiteX15" fmla="*/ 1038225 w 1576388"/>
              <a:gd name="connsiteY15" fmla="*/ 38100 h 414338"/>
              <a:gd name="connsiteX16" fmla="*/ 1057275 w 1576388"/>
              <a:gd name="connsiteY16" fmla="*/ 42863 h 414338"/>
              <a:gd name="connsiteX17" fmla="*/ 1076325 w 1576388"/>
              <a:gd name="connsiteY17" fmla="*/ 52388 h 414338"/>
              <a:gd name="connsiteX18" fmla="*/ 1114425 w 1576388"/>
              <a:gd name="connsiteY18" fmla="*/ 61913 h 414338"/>
              <a:gd name="connsiteX19" fmla="*/ 1152525 w 1576388"/>
              <a:gd name="connsiteY19" fmla="*/ 76200 h 414338"/>
              <a:gd name="connsiteX20" fmla="*/ 1166813 w 1576388"/>
              <a:gd name="connsiteY20" fmla="*/ 80963 h 414338"/>
              <a:gd name="connsiteX21" fmla="*/ 1195388 w 1576388"/>
              <a:gd name="connsiteY21" fmla="*/ 100013 h 414338"/>
              <a:gd name="connsiteX22" fmla="*/ 1214438 w 1576388"/>
              <a:gd name="connsiteY22" fmla="*/ 104775 h 414338"/>
              <a:gd name="connsiteX23" fmla="*/ 1238250 w 1576388"/>
              <a:gd name="connsiteY23" fmla="*/ 109538 h 414338"/>
              <a:gd name="connsiteX24" fmla="*/ 1252538 w 1576388"/>
              <a:gd name="connsiteY24" fmla="*/ 114300 h 414338"/>
              <a:gd name="connsiteX25" fmla="*/ 1295400 w 1576388"/>
              <a:gd name="connsiteY25" fmla="*/ 123825 h 414338"/>
              <a:gd name="connsiteX26" fmla="*/ 1328738 w 1576388"/>
              <a:gd name="connsiteY26" fmla="*/ 142875 h 414338"/>
              <a:gd name="connsiteX27" fmla="*/ 1343025 w 1576388"/>
              <a:gd name="connsiteY27" fmla="*/ 147638 h 414338"/>
              <a:gd name="connsiteX28" fmla="*/ 1400175 w 1576388"/>
              <a:gd name="connsiteY28" fmla="*/ 204788 h 414338"/>
              <a:gd name="connsiteX29" fmla="*/ 1414463 w 1576388"/>
              <a:gd name="connsiteY29" fmla="*/ 214313 h 414338"/>
              <a:gd name="connsiteX30" fmla="*/ 1419225 w 1576388"/>
              <a:gd name="connsiteY30" fmla="*/ 228600 h 414338"/>
              <a:gd name="connsiteX31" fmla="*/ 1476375 w 1576388"/>
              <a:gd name="connsiteY31" fmla="*/ 276225 h 414338"/>
              <a:gd name="connsiteX32" fmla="*/ 1490663 w 1576388"/>
              <a:gd name="connsiteY32" fmla="*/ 290513 h 414338"/>
              <a:gd name="connsiteX33" fmla="*/ 1519238 w 1576388"/>
              <a:gd name="connsiteY33" fmla="*/ 309563 h 414338"/>
              <a:gd name="connsiteX34" fmla="*/ 1524000 w 1576388"/>
              <a:gd name="connsiteY34" fmla="*/ 323850 h 414338"/>
              <a:gd name="connsiteX35" fmla="*/ 1538288 w 1576388"/>
              <a:gd name="connsiteY35" fmla="*/ 328613 h 414338"/>
              <a:gd name="connsiteX36" fmla="*/ 1547813 w 1576388"/>
              <a:gd name="connsiteY36" fmla="*/ 357188 h 414338"/>
              <a:gd name="connsiteX37" fmla="*/ 1562100 w 1576388"/>
              <a:gd name="connsiteY37" fmla="*/ 371475 h 414338"/>
              <a:gd name="connsiteX38" fmla="*/ 1571625 w 1576388"/>
              <a:gd name="connsiteY38" fmla="*/ 400050 h 414338"/>
              <a:gd name="connsiteX39" fmla="*/ 1576388 w 1576388"/>
              <a:gd name="connsiteY39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76388" h="414338">
                <a:moveTo>
                  <a:pt x="0" y="128588"/>
                </a:moveTo>
                <a:cubicBezTo>
                  <a:pt x="59035" y="99071"/>
                  <a:pt x="12243" y="121080"/>
                  <a:pt x="147638" y="80963"/>
                </a:cubicBezTo>
                <a:cubicBezTo>
                  <a:pt x="215442" y="60873"/>
                  <a:pt x="164741" y="69537"/>
                  <a:pt x="233363" y="61913"/>
                </a:cubicBezTo>
                <a:cubicBezTo>
                  <a:pt x="246063" y="58738"/>
                  <a:pt x="258583" y="54730"/>
                  <a:pt x="271463" y="52388"/>
                </a:cubicBezTo>
                <a:cubicBezTo>
                  <a:pt x="293552" y="48372"/>
                  <a:pt x="315993" y="46554"/>
                  <a:pt x="338138" y="42863"/>
                </a:cubicBezTo>
                <a:cubicBezTo>
                  <a:pt x="347663" y="41275"/>
                  <a:pt x="357304" y="40271"/>
                  <a:pt x="366713" y="38100"/>
                </a:cubicBezTo>
                <a:cubicBezTo>
                  <a:pt x="377974" y="35501"/>
                  <a:pt x="388697" y="30737"/>
                  <a:pt x="400050" y="28575"/>
                </a:cubicBezTo>
                <a:cubicBezTo>
                  <a:pt x="422104" y="24374"/>
                  <a:pt x="444580" y="22740"/>
                  <a:pt x="466725" y="19050"/>
                </a:cubicBezTo>
                <a:cubicBezTo>
                  <a:pt x="517961" y="10512"/>
                  <a:pt x="474252" y="17155"/>
                  <a:pt x="542925" y="9525"/>
                </a:cubicBezTo>
                <a:cubicBezTo>
                  <a:pt x="555646" y="8112"/>
                  <a:pt x="568264" y="5745"/>
                  <a:pt x="581025" y="4763"/>
                </a:cubicBezTo>
                <a:cubicBezTo>
                  <a:pt x="609560" y="2568"/>
                  <a:pt x="638175" y="1588"/>
                  <a:pt x="666750" y="0"/>
                </a:cubicBezTo>
                <a:cubicBezTo>
                  <a:pt x="723900" y="1588"/>
                  <a:pt x="781188" y="487"/>
                  <a:pt x="838200" y="4763"/>
                </a:cubicBezTo>
                <a:cubicBezTo>
                  <a:pt x="845280" y="5294"/>
                  <a:pt x="850401" y="12420"/>
                  <a:pt x="857250" y="14288"/>
                </a:cubicBezTo>
                <a:cubicBezTo>
                  <a:pt x="867552" y="17097"/>
                  <a:pt x="927155" y="22914"/>
                  <a:pt x="933450" y="23813"/>
                </a:cubicBezTo>
                <a:cubicBezTo>
                  <a:pt x="1015629" y="35553"/>
                  <a:pt x="848672" y="20818"/>
                  <a:pt x="1023938" y="33338"/>
                </a:cubicBezTo>
                <a:cubicBezTo>
                  <a:pt x="1028700" y="34925"/>
                  <a:pt x="1033398" y="36721"/>
                  <a:pt x="1038225" y="38100"/>
                </a:cubicBezTo>
                <a:cubicBezTo>
                  <a:pt x="1044519" y="39898"/>
                  <a:pt x="1051146" y="40565"/>
                  <a:pt x="1057275" y="42863"/>
                </a:cubicBezTo>
                <a:cubicBezTo>
                  <a:pt x="1063922" y="45356"/>
                  <a:pt x="1069590" y="50143"/>
                  <a:pt x="1076325" y="52388"/>
                </a:cubicBezTo>
                <a:cubicBezTo>
                  <a:pt x="1088744" y="56528"/>
                  <a:pt x="1101725" y="58738"/>
                  <a:pt x="1114425" y="61913"/>
                </a:cubicBezTo>
                <a:cubicBezTo>
                  <a:pt x="1125244" y="64618"/>
                  <a:pt x="1143770" y="72917"/>
                  <a:pt x="1152525" y="76200"/>
                </a:cubicBezTo>
                <a:cubicBezTo>
                  <a:pt x="1157226" y="77963"/>
                  <a:pt x="1162424" y="78525"/>
                  <a:pt x="1166813" y="80963"/>
                </a:cubicBezTo>
                <a:cubicBezTo>
                  <a:pt x="1176820" y="86522"/>
                  <a:pt x="1184282" y="97237"/>
                  <a:pt x="1195388" y="100013"/>
                </a:cubicBezTo>
                <a:cubicBezTo>
                  <a:pt x="1201738" y="101600"/>
                  <a:pt x="1208048" y="103355"/>
                  <a:pt x="1214438" y="104775"/>
                </a:cubicBezTo>
                <a:cubicBezTo>
                  <a:pt x="1222340" y="106531"/>
                  <a:pt x="1230397" y="107575"/>
                  <a:pt x="1238250" y="109538"/>
                </a:cubicBezTo>
                <a:cubicBezTo>
                  <a:pt x="1243120" y="110756"/>
                  <a:pt x="1247637" y="113211"/>
                  <a:pt x="1252538" y="114300"/>
                </a:cubicBezTo>
                <a:cubicBezTo>
                  <a:pt x="1274266" y="119128"/>
                  <a:pt x="1278085" y="116405"/>
                  <a:pt x="1295400" y="123825"/>
                </a:cubicBezTo>
                <a:cubicBezTo>
                  <a:pt x="1353817" y="148860"/>
                  <a:pt x="1280931" y="118971"/>
                  <a:pt x="1328738" y="142875"/>
                </a:cubicBezTo>
                <a:cubicBezTo>
                  <a:pt x="1333228" y="145120"/>
                  <a:pt x="1338263" y="146050"/>
                  <a:pt x="1343025" y="147638"/>
                </a:cubicBezTo>
                <a:lnTo>
                  <a:pt x="1400175" y="204788"/>
                </a:lnTo>
                <a:cubicBezTo>
                  <a:pt x="1404222" y="208836"/>
                  <a:pt x="1409700" y="211138"/>
                  <a:pt x="1414463" y="214313"/>
                </a:cubicBezTo>
                <a:cubicBezTo>
                  <a:pt x="1416050" y="219075"/>
                  <a:pt x="1416143" y="224638"/>
                  <a:pt x="1419225" y="228600"/>
                </a:cubicBezTo>
                <a:cubicBezTo>
                  <a:pt x="1438970" y="253987"/>
                  <a:pt x="1450975" y="259292"/>
                  <a:pt x="1476375" y="276225"/>
                </a:cubicBezTo>
                <a:cubicBezTo>
                  <a:pt x="1481979" y="279961"/>
                  <a:pt x="1485346" y="286378"/>
                  <a:pt x="1490663" y="290513"/>
                </a:cubicBezTo>
                <a:cubicBezTo>
                  <a:pt x="1499699" y="297541"/>
                  <a:pt x="1519238" y="309563"/>
                  <a:pt x="1519238" y="309563"/>
                </a:cubicBezTo>
                <a:cubicBezTo>
                  <a:pt x="1520825" y="314325"/>
                  <a:pt x="1520450" y="320300"/>
                  <a:pt x="1524000" y="323850"/>
                </a:cubicBezTo>
                <a:cubicBezTo>
                  <a:pt x="1527550" y="327400"/>
                  <a:pt x="1535370" y="324528"/>
                  <a:pt x="1538288" y="328613"/>
                </a:cubicBezTo>
                <a:cubicBezTo>
                  <a:pt x="1544124" y="336783"/>
                  <a:pt x="1540713" y="350088"/>
                  <a:pt x="1547813" y="357188"/>
                </a:cubicBezTo>
                <a:lnTo>
                  <a:pt x="1562100" y="371475"/>
                </a:lnTo>
                <a:lnTo>
                  <a:pt x="1571625" y="400050"/>
                </a:lnTo>
                <a:lnTo>
                  <a:pt x="1576388" y="414338"/>
                </a:lnTo>
              </a:path>
            </a:pathLst>
          </a:cu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564676">
            <a:off x="6872290" y="5124450"/>
            <a:ext cx="884704" cy="486013"/>
          </a:xfrm>
          <a:custGeom>
            <a:avLst/>
            <a:gdLst>
              <a:gd name="connsiteX0" fmla="*/ 0 w 753035"/>
              <a:gd name="connsiteY0" fmla="*/ 17930 h 415697"/>
              <a:gd name="connsiteX1" fmla="*/ 62753 w 753035"/>
              <a:gd name="connsiteY1" fmla="*/ 0 h 415697"/>
              <a:gd name="connsiteX2" fmla="*/ 116541 w 753035"/>
              <a:gd name="connsiteY2" fmla="*/ 8965 h 415697"/>
              <a:gd name="connsiteX3" fmla="*/ 143435 w 753035"/>
              <a:gd name="connsiteY3" fmla="*/ 26895 h 415697"/>
              <a:gd name="connsiteX4" fmla="*/ 170330 w 753035"/>
              <a:gd name="connsiteY4" fmla="*/ 35859 h 415697"/>
              <a:gd name="connsiteX5" fmla="*/ 197224 w 753035"/>
              <a:gd name="connsiteY5" fmla="*/ 71718 h 415697"/>
              <a:gd name="connsiteX6" fmla="*/ 233082 w 753035"/>
              <a:gd name="connsiteY6" fmla="*/ 98612 h 415697"/>
              <a:gd name="connsiteX7" fmla="*/ 251012 w 753035"/>
              <a:gd name="connsiteY7" fmla="*/ 116542 h 415697"/>
              <a:gd name="connsiteX8" fmla="*/ 259977 w 753035"/>
              <a:gd name="connsiteY8" fmla="*/ 143436 h 415697"/>
              <a:gd name="connsiteX9" fmla="*/ 304800 w 753035"/>
              <a:gd name="connsiteY9" fmla="*/ 179295 h 415697"/>
              <a:gd name="connsiteX10" fmla="*/ 322730 w 753035"/>
              <a:gd name="connsiteY10" fmla="*/ 215153 h 415697"/>
              <a:gd name="connsiteX11" fmla="*/ 331694 w 753035"/>
              <a:gd name="connsiteY11" fmla="*/ 242047 h 415697"/>
              <a:gd name="connsiteX12" fmla="*/ 358588 w 753035"/>
              <a:gd name="connsiteY12" fmla="*/ 268942 h 415697"/>
              <a:gd name="connsiteX13" fmla="*/ 448235 w 753035"/>
              <a:gd name="connsiteY13" fmla="*/ 313765 h 415697"/>
              <a:gd name="connsiteX14" fmla="*/ 528918 w 753035"/>
              <a:gd name="connsiteY14" fmla="*/ 367553 h 415697"/>
              <a:gd name="connsiteX15" fmla="*/ 582706 w 753035"/>
              <a:gd name="connsiteY15" fmla="*/ 385483 h 415697"/>
              <a:gd name="connsiteX16" fmla="*/ 636494 w 753035"/>
              <a:gd name="connsiteY16" fmla="*/ 403412 h 415697"/>
              <a:gd name="connsiteX17" fmla="*/ 753035 w 753035"/>
              <a:gd name="connsiteY17" fmla="*/ 403412 h 41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53035" h="415697">
                <a:moveTo>
                  <a:pt x="0" y="17930"/>
                </a:moveTo>
                <a:cubicBezTo>
                  <a:pt x="12683" y="13702"/>
                  <a:pt x="51496" y="0"/>
                  <a:pt x="62753" y="0"/>
                </a:cubicBezTo>
                <a:cubicBezTo>
                  <a:pt x="80930" y="0"/>
                  <a:pt x="98612" y="5977"/>
                  <a:pt x="116541" y="8965"/>
                </a:cubicBezTo>
                <a:cubicBezTo>
                  <a:pt x="125506" y="14942"/>
                  <a:pt x="133798" y="22077"/>
                  <a:pt x="143435" y="26895"/>
                </a:cubicBezTo>
                <a:cubicBezTo>
                  <a:pt x="151887" y="31121"/>
                  <a:pt x="163070" y="29809"/>
                  <a:pt x="170330" y="35859"/>
                </a:cubicBezTo>
                <a:cubicBezTo>
                  <a:pt x="181808" y="45424"/>
                  <a:pt x="186659" y="61153"/>
                  <a:pt x="197224" y="71718"/>
                </a:cubicBezTo>
                <a:cubicBezTo>
                  <a:pt x="207789" y="82283"/>
                  <a:pt x="221604" y="89047"/>
                  <a:pt x="233082" y="98612"/>
                </a:cubicBezTo>
                <a:cubicBezTo>
                  <a:pt x="239575" y="104023"/>
                  <a:pt x="245035" y="110565"/>
                  <a:pt x="251012" y="116542"/>
                </a:cubicBezTo>
                <a:cubicBezTo>
                  <a:pt x="254000" y="125507"/>
                  <a:pt x="253295" y="136754"/>
                  <a:pt x="259977" y="143436"/>
                </a:cubicBezTo>
                <a:cubicBezTo>
                  <a:pt x="323312" y="206769"/>
                  <a:pt x="251734" y="86430"/>
                  <a:pt x="304800" y="179295"/>
                </a:cubicBezTo>
                <a:cubicBezTo>
                  <a:pt x="311430" y="190898"/>
                  <a:pt x="317466" y="202870"/>
                  <a:pt x="322730" y="215153"/>
                </a:cubicBezTo>
                <a:cubicBezTo>
                  <a:pt x="326452" y="223838"/>
                  <a:pt x="326452" y="234184"/>
                  <a:pt x="331694" y="242047"/>
                </a:cubicBezTo>
                <a:cubicBezTo>
                  <a:pt x="338726" y="252596"/>
                  <a:pt x="348580" y="261158"/>
                  <a:pt x="358588" y="268942"/>
                </a:cubicBezTo>
                <a:cubicBezTo>
                  <a:pt x="409143" y="308263"/>
                  <a:pt x="399182" y="301501"/>
                  <a:pt x="448235" y="313765"/>
                </a:cubicBezTo>
                <a:lnTo>
                  <a:pt x="528918" y="367553"/>
                </a:lnTo>
                <a:cubicBezTo>
                  <a:pt x="544643" y="378036"/>
                  <a:pt x="564777" y="379507"/>
                  <a:pt x="582706" y="385483"/>
                </a:cubicBezTo>
                <a:lnTo>
                  <a:pt x="636494" y="403412"/>
                </a:lnTo>
                <a:cubicBezTo>
                  <a:pt x="673347" y="415697"/>
                  <a:pt x="714188" y="403412"/>
                  <a:pt x="753035" y="403412"/>
                </a:cubicBezTo>
              </a:path>
            </a:pathLst>
          </a:cu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Conceptual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144000" cy="4362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See White Board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7675" y="5581650"/>
            <a:ext cx="547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Major concern:</a:t>
            </a:r>
            <a:r>
              <a:rPr lang="en-US" dirty="0" smtClean="0"/>
              <a:t> How will we aggregate the USB data from 8 SDRs without overloading the data bandwidth of the laptop USB connection?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dirty="0" smtClean="0"/>
              <a:t>Software 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5499"/>
            <a:ext cx="9144000" cy="5638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SW Task 1: Demonstrate custom solution for the detection and demodulation of an FM radio broadcast signal using the SDR signal outputs.</a:t>
            </a:r>
          </a:p>
          <a:p>
            <a:r>
              <a:rPr lang="en-US" sz="1600" dirty="0" smtClean="0"/>
              <a:t>SW Task 2: Determine:</a:t>
            </a:r>
          </a:p>
          <a:p>
            <a:pPr lvl="1"/>
            <a:r>
              <a:rPr lang="en-US" sz="1600" dirty="0" smtClean="0"/>
              <a:t>Software Platform for Digital Beam Forming: Will the digital beam former will be implemented using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(or </a:t>
            </a:r>
            <a:r>
              <a:rPr lang="en-US" sz="1600" dirty="0" err="1" smtClean="0"/>
              <a:t>scilab</a:t>
            </a:r>
            <a:r>
              <a:rPr lang="en-US" sz="1600" dirty="0" smtClean="0"/>
              <a:t>) or using custom software such as python or C++ or Java?</a:t>
            </a:r>
          </a:p>
          <a:p>
            <a:pPr lvl="1"/>
            <a:r>
              <a:rPr lang="en-US" sz="1600" dirty="0" smtClean="0"/>
              <a:t>Host Computer Platform: Is it Windows or Linux?</a:t>
            </a:r>
          </a:p>
          <a:p>
            <a:pPr lvl="1"/>
            <a:r>
              <a:rPr lang="en-US" sz="1600" dirty="0" smtClean="0"/>
              <a:t>Solution for interfacing multiple USB dongle devices to computers and maintain high speed data transfer.</a:t>
            </a:r>
          </a:p>
          <a:p>
            <a:r>
              <a:rPr lang="en-US" sz="1600" dirty="0" smtClean="0"/>
              <a:t>SW Task 3: Develop block diagram </a:t>
            </a:r>
            <a:r>
              <a:rPr lang="en-US" sz="1600" smtClean="0"/>
              <a:t>and </a:t>
            </a:r>
            <a:r>
              <a:rPr lang="en-US" sz="1600" smtClean="0"/>
              <a:t>algorithm </a:t>
            </a:r>
            <a:r>
              <a:rPr lang="en-US" sz="1600" dirty="0" smtClean="0"/>
              <a:t>for digital beam forming software using the I/Q signal outputs from the SDR and perform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or </a:t>
            </a:r>
            <a:r>
              <a:rPr lang="en-US" sz="1600" dirty="0" err="1" smtClean="0"/>
              <a:t>scilab</a:t>
            </a:r>
            <a:r>
              <a:rPr lang="en-US" sz="1600" dirty="0" smtClean="0"/>
              <a:t> simulations.</a:t>
            </a:r>
          </a:p>
          <a:p>
            <a:pPr lvl="1"/>
            <a:r>
              <a:rPr lang="en-US" sz="1600" dirty="0" smtClean="0"/>
              <a:t>Develop block diagram for a single beam.</a:t>
            </a:r>
          </a:p>
          <a:p>
            <a:pPr lvl="1"/>
            <a:r>
              <a:rPr lang="en-US" sz="1600" dirty="0" smtClean="0"/>
              <a:t>Develop block diagram for multiple beams.</a:t>
            </a:r>
          </a:p>
          <a:p>
            <a:pPr lvl="1"/>
            <a:r>
              <a:rPr lang="en-US" sz="1600" dirty="0" smtClean="0"/>
              <a:t>Simulations should show the algorithm works.</a:t>
            </a:r>
          </a:p>
          <a:p>
            <a:r>
              <a:rPr lang="en-US" sz="1600" dirty="0" smtClean="0"/>
              <a:t>SW Task 4: Program the host computer for display of the resulting data.</a:t>
            </a:r>
          </a:p>
          <a:p>
            <a:r>
              <a:rPr lang="en-US" sz="1600" dirty="0" smtClean="0"/>
              <a:t>SW Task </a:t>
            </a:r>
            <a:r>
              <a:rPr lang="en-US" sz="1600" dirty="0"/>
              <a:t>5</a:t>
            </a:r>
            <a:r>
              <a:rPr lang="en-US" sz="1600" dirty="0" smtClean="0"/>
              <a:t>: Program the digital beam forming block diagram for a single beam.</a:t>
            </a:r>
          </a:p>
          <a:p>
            <a:pPr lvl="1"/>
            <a:r>
              <a:rPr lang="en-US" sz="1600" dirty="0" smtClean="0"/>
              <a:t>Perform demonstration for the single beam case.</a:t>
            </a:r>
          </a:p>
          <a:p>
            <a:r>
              <a:rPr lang="en-US" sz="1600" dirty="0" smtClean="0"/>
              <a:t>SW Task 6: Program the digital beam forming block diagram for multiple beams.</a:t>
            </a:r>
          </a:p>
          <a:p>
            <a:pPr lvl="1"/>
            <a:r>
              <a:rPr lang="en-US" sz="1600" dirty="0" smtClean="0"/>
              <a:t>Perform demonstration for the multiple beam case (number of beams is TBD).</a:t>
            </a:r>
          </a:p>
          <a:p>
            <a:r>
              <a:rPr lang="en-US" sz="1600" dirty="0" smtClean="0"/>
              <a:t>SW Task 7: Perform digital beam forming demonstration with multiple beams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SW Task 8: Write report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Engineering Task 1: Determine project schedule.</a:t>
            </a:r>
          </a:p>
          <a:p>
            <a:pPr lvl="1"/>
            <a:r>
              <a:rPr lang="en-US" dirty="0" smtClean="0"/>
              <a:t>Write out the project schedule and track progress.</a:t>
            </a:r>
          </a:p>
          <a:p>
            <a:r>
              <a:rPr lang="en-US" dirty="0" smtClean="0"/>
              <a:t>Engineering Task 2: Define the demonstration system and write the demonstrate test document.</a:t>
            </a:r>
          </a:p>
          <a:p>
            <a:pPr lvl="1"/>
            <a:r>
              <a:rPr lang="en-US" dirty="0" smtClean="0"/>
              <a:t>How will we demonstrate the system? In an antenna chamber? Or on campus using and an outdoor ‘antenna range.’</a:t>
            </a:r>
          </a:p>
          <a:p>
            <a:pPr lvl="1"/>
            <a:r>
              <a:rPr lang="en-US" dirty="0" smtClean="0"/>
              <a:t>What hardware is required? Will it be battery powered or AC?</a:t>
            </a:r>
          </a:p>
          <a:p>
            <a:pPr lvl="1"/>
            <a:r>
              <a:rPr lang="en-US" dirty="0" smtClean="0"/>
              <a:t>How will we generate the synchronous clock?</a:t>
            </a:r>
          </a:p>
          <a:p>
            <a:r>
              <a:rPr lang="en-US" dirty="0" smtClean="0"/>
              <a:t>Engineering Task 3: Perform system simulation.</a:t>
            </a:r>
          </a:p>
          <a:p>
            <a:pPr lvl="1"/>
            <a:r>
              <a:rPr lang="en-US" dirty="0" smtClean="0"/>
              <a:t>Determine how to simulate the performance of the system.</a:t>
            </a:r>
          </a:p>
          <a:p>
            <a:r>
              <a:rPr lang="en-US" dirty="0" smtClean="0"/>
              <a:t>Engineering Task 4: Develop bills of material and required parts lists, purchase, and track delivery.</a:t>
            </a:r>
          </a:p>
          <a:p>
            <a:r>
              <a:rPr lang="en-US" dirty="0" smtClean="0"/>
              <a:t>Engineering Task 5: Build hardware system and debug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Engineering Task 6: Write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CBB-2FD6-43F1-B53A-6B856EE7170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564</Words>
  <Application>Microsoft Office PowerPoint</Application>
  <PresentationFormat>On-screen Show (4:3)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Digital Beam Forming Phased Array Using Software Defined Radios</vt:lpstr>
      <vt:lpstr>Project Description</vt:lpstr>
      <vt:lpstr>System Conceptual Block Diagram</vt:lpstr>
      <vt:lpstr>Software Statement of Work</vt:lpstr>
      <vt:lpstr>Engineering Statement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</dc:creator>
  <cp:lastModifiedBy>setup</cp:lastModifiedBy>
  <cp:revision>32</cp:revision>
  <dcterms:created xsi:type="dcterms:W3CDTF">2017-05-10T04:26:58Z</dcterms:created>
  <dcterms:modified xsi:type="dcterms:W3CDTF">2017-05-11T19:43:01Z</dcterms:modified>
</cp:coreProperties>
</file>