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5"/>
  </p:notesMasterIdLst>
  <p:sldIdLst>
    <p:sldId id="260" r:id="rId2"/>
    <p:sldId id="261" r:id="rId3"/>
    <p:sldId id="271" r:id="rId4"/>
    <p:sldId id="266" r:id="rId5"/>
    <p:sldId id="272" r:id="rId6"/>
    <p:sldId id="267" r:id="rId7"/>
    <p:sldId id="268" r:id="rId8"/>
    <p:sldId id="269" r:id="rId9"/>
    <p:sldId id="262" r:id="rId10"/>
    <p:sldId id="263" r:id="rId11"/>
    <p:sldId id="270" r:id="rId12"/>
    <p:sldId id="264" r:id="rId13"/>
    <p:sldId id="265" r:id="rId1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006600"/>
    <a:srgbClr val="00CC00"/>
    <a:srgbClr val="CCFFCC"/>
    <a:srgbClr val="F50930"/>
    <a:srgbClr val="9966FF"/>
    <a:srgbClr val="0F58B1"/>
    <a:srgbClr val="B2BDCE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8" autoAdjust="0"/>
    <p:restoredTop sz="94660"/>
  </p:normalViewPr>
  <p:slideViewPr>
    <p:cSldViewPr>
      <p:cViewPr>
        <p:scale>
          <a:sx n="103" d="100"/>
          <a:sy n="103" d="100"/>
        </p:scale>
        <p:origin x="-1542" y="-3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defRPr>
            </a:lvl1pPr>
          </a:lstStyle>
          <a:p>
            <a:pPr>
              <a:defRPr/>
            </a:pPr>
            <a:fld id="{F1F21856-7000-4612-82C4-F6EAD3A05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24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50" y="52388"/>
            <a:ext cx="10445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>
            <a:lvl1pPr algn="ctr">
              <a:defRPr sz="49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B1A8A-E37C-4411-9FFE-6580A06F9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0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B0C6C-1E8D-4D94-8363-DF8F8A79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3BD53-9C2A-4458-860C-29BE6A84D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88" y="30163"/>
            <a:ext cx="8556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03213" y="612775"/>
            <a:ext cx="9447212" cy="79375"/>
          </a:xfrm>
          <a:prstGeom prst="homePlate">
            <a:avLst>
              <a:gd name="adj" fmla="val 2998868"/>
            </a:avLst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 New Roman" pitchFamily="16" charset="0"/>
              <a:buNone/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52B44-7221-4C82-A9D7-61200C1CE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6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6C62F-D492-47D0-9420-02E9E6FCF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5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1CBA9-0697-4C16-B349-63160DB1E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7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E20AF-EF63-4A3A-877D-A7F6BBE04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3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67CD5-0126-4DF1-887E-BB98915F1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3E621-2A5F-4C29-906C-E083F6A3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1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8B92B-E90A-4F94-8DFF-6681F6D20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989F4-5B23-4291-9E07-88114409B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119063" y="128588"/>
            <a:ext cx="9842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119063" y="763588"/>
            <a:ext cx="984250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19063" y="7113588"/>
            <a:ext cx="2351087" cy="40322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buFont typeface="Times New Roman" pitchFamily="16" charset="0"/>
              <a:buNone/>
              <a:defRPr sz="13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44875" y="7113588"/>
            <a:ext cx="3190875" cy="40322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buFont typeface="Times New Roman" pitchFamily="16" charset="0"/>
              <a:buNone/>
              <a:defRPr sz="13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610475" y="7113588"/>
            <a:ext cx="2351088" cy="40322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buFont typeface="Times New Roman" pitchFamily="16" charset="0"/>
              <a:buNone/>
              <a:defRPr sz="13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5333881-5B82-4DE7-A1D4-24ECB107C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iming>
    <p:tnLst>
      <p:par>
        <p:cTn id="1" dur="indefinite" restart="never" nodeType="tmRoot"/>
      </p:par>
    </p:tnLst>
  </p:timing>
  <p:txStyles>
    <p:titleStyle>
      <a:lvl1pPr algn="l" defTabSz="1006475" rtl="0" eaLnBrk="0" fontAlgn="base" hangingPunct="0">
        <a:spcBef>
          <a:spcPct val="0"/>
        </a:spcBef>
        <a:spcAft>
          <a:spcPct val="0"/>
        </a:spcAft>
        <a:defRPr kumimoji="1" sz="3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2pPr>
      <a:lvl3pPr algn="l" defTabSz="1006475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3pPr>
      <a:lvl4pPr algn="l" defTabSz="1006475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4pPr>
      <a:lvl5pPr algn="l" defTabSz="1006475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5pPr>
      <a:lvl6pPr marL="457200" algn="l" defTabSz="1006475" rtl="0" fontAlgn="base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6pPr>
      <a:lvl7pPr marL="914400" algn="l" defTabSz="1006475" rtl="0" fontAlgn="base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7pPr>
      <a:lvl8pPr marL="1371600" algn="l" defTabSz="1006475" rtl="0" fontAlgn="base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8pPr>
      <a:lvl9pPr marL="1828800" algn="l" defTabSz="1006475" rtl="0" fontAlgn="base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 descr="C:\Users\shimizud\Documents\bg_keiba\bg_keiba_sys\tpl\img\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" y="1043533"/>
            <a:ext cx="8572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0" y="4977358"/>
            <a:ext cx="9906000" cy="110673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rPr>
              <a:t>ダービーゲート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テキスト ボックス 8"/>
          <p:cNvSpPr txBox="1">
            <a:spLocks noChangeArrowheads="1"/>
          </p:cNvSpPr>
          <p:nvPr/>
        </p:nvSpPr>
        <p:spPr bwMode="auto">
          <a:xfrm>
            <a:off x="87312" y="6012085"/>
            <a:ext cx="99060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仕様概要書</a:t>
            </a:r>
            <a:endParaRPr lang="ja-JP" altLang="en-US" sz="2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66738" y="842612"/>
            <a:ext cx="8073974" cy="541871"/>
            <a:chOff x="566738" y="1077726"/>
            <a:chExt cx="8073974" cy="541871"/>
          </a:xfrm>
        </p:grpSpPr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566738" y="1077726"/>
              <a:ext cx="8073974" cy="541871"/>
            </a:xfrm>
            <a:prstGeom prst="flowChartAlternateProcess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0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118802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kumimoji="1" lang="ja-JP" altLang="en-US" sz="1600" dirty="0">
                <a:latin typeface="HGP創英角ｺﾞｼｯｸUB" pitchFamily="50" charset="-128"/>
                <a:ea typeface="HGP創英角ｺﾞｼｯｸUB" pitchFamily="50" charset="-128"/>
              </a:rPr>
              <a:t>チュートリアルの流れ</a:t>
            </a:r>
            <a:endParaRPr lang="ja-JP" sz="1600" b="1" dirty="0"/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3" y="853294"/>
            <a:ext cx="724116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チュートリアルの流れ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95300" y="6338198"/>
            <a:ext cx="9049544" cy="935037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708768" y="6179591"/>
            <a:ext cx="2295936" cy="3213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dirty="0"/>
              <a:t>◆ゲームフロー記号表記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47824" y="6606181"/>
            <a:ext cx="985671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ユーザー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アクション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694611" y="6614084"/>
            <a:ext cx="985671" cy="392113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パラメータ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</a:t>
            </a:r>
            <a:r>
              <a:rPr lang="en-US" altLang="ja-JP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</a:t>
            </a: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アイテム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741399" y="6611700"/>
            <a:ext cx="1050693" cy="378691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E2FEE7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ゲーム内イベント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4603725" y="6587313"/>
            <a:ext cx="320572" cy="281266"/>
          </a:xfrm>
          <a:prstGeom prst="wedgeEllipseCallout">
            <a:avLst>
              <a:gd name="adj1" fmla="val -23388"/>
              <a:gd name="adj2" fmla="val 29691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974967" y="6660251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6439235" y="6586074"/>
            <a:ext cx="378690" cy="37869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6977670" y="6510849"/>
            <a:ext cx="508000" cy="50800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大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313511" y="6518593"/>
            <a:ext cx="1003722" cy="56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1050" b="1" dirty="0" smtClean="0"/>
              <a:t>小目標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 smtClean="0"/>
              <a:t>中目標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/>
              <a:t>大目標</a:t>
            </a:r>
            <a:endParaRPr lang="en-US" altLang="ja-JP" sz="1050" b="1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8317232" y="6539522"/>
            <a:ext cx="1043559" cy="50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コメント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4032200" y="6586074"/>
            <a:ext cx="320572" cy="279488"/>
          </a:xfrm>
          <a:prstGeom prst="wedgeEllipseCallout">
            <a:avLst>
              <a:gd name="adj1" fmla="val -23695"/>
              <a:gd name="adj2" fmla="val -2766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182393" y="6586074"/>
            <a:ext cx="361975" cy="315679"/>
          </a:xfrm>
          <a:prstGeom prst="wedgeEllipseCallout">
            <a:avLst>
              <a:gd name="adj1" fmla="val -13112"/>
              <a:gd name="adj2" fmla="val -1948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759988" y="6876181"/>
            <a:ext cx="876809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ゲーム内資金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495419" y="6876181"/>
            <a:ext cx="544893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課金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992646" y="6876181"/>
            <a:ext cx="741467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レアチケット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66" name="角丸四角形 36"/>
          <p:cNvSpPr>
            <a:spLocks noChangeArrowheads="1"/>
          </p:cNvSpPr>
          <p:nvPr/>
        </p:nvSpPr>
        <p:spPr bwMode="auto">
          <a:xfrm>
            <a:off x="984250" y="1796040"/>
            <a:ext cx="1696032" cy="3783997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8575" algn="ctr">
            <a:solidFill>
              <a:schemeClr val="accent4">
                <a:lumMod val="50000"/>
              </a:schemeClr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 sz="1200">
              <a:solidFill>
                <a:srgbClr val="FFFFFF"/>
              </a:solidFill>
            </a:endParaRPr>
          </a:p>
        </p:txBody>
      </p:sp>
      <p:cxnSp>
        <p:nvCxnSpPr>
          <p:cNvPr id="87" name="カギ線コネクタ 49"/>
          <p:cNvCxnSpPr>
            <a:cxnSpLocks noChangeShapeType="1"/>
            <a:stCxn id="122" idx="2"/>
          </p:cNvCxnSpPr>
          <p:nvPr/>
        </p:nvCxnSpPr>
        <p:spPr bwMode="auto">
          <a:xfrm>
            <a:off x="1832266" y="2980261"/>
            <a:ext cx="0" cy="22388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2" name="角丸四角形 121"/>
          <p:cNvSpPr/>
          <p:nvPr/>
        </p:nvSpPr>
        <p:spPr>
          <a:xfrm>
            <a:off x="1148429" y="2588148"/>
            <a:ext cx="1367674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+mj-ea"/>
                <a:ea typeface="+mj-ea"/>
              </a:rPr>
              <a:t>最後のレース</a:t>
            </a:r>
            <a:endParaRPr lang="en-US" altLang="ja-JP" sz="105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（出走済のレースを見せる）</a:t>
            </a:r>
            <a:endParaRPr lang="en-US" altLang="ja-JP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5" name="カギ線コネクタ 49"/>
          <p:cNvCxnSpPr>
            <a:cxnSpLocks noChangeShapeType="1"/>
            <a:stCxn id="219" idx="2"/>
            <a:endCxn id="122" idx="0"/>
          </p:cNvCxnSpPr>
          <p:nvPr/>
        </p:nvCxnSpPr>
        <p:spPr bwMode="auto">
          <a:xfrm>
            <a:off x="1828382" y="2349376"/>
            <a:ext cx="3884" cy="23877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6" name="カギ線コネクタ 49"/>
          <p:cNvCxnSpPr>
            <a:cxnSpLocks noChangeShapeType="1"/>
            <a:endCxn id="167" idx="0"/>
          </p:cNvCxnSpPr>
          <p:nvPr/>
        </p:nvCxnSpPr>
        <p:spPr bwMode="auto">
          <a:xfrm>
            <a:off x="1828382" y="3596260"/>
            <a:ext cx="3885" cy="22388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8" name="カギ線コネクタ 49"/>
          <p:cNvCxnSpPr>
            <a:cxnSpLocks noChangeShapeType="1"/>
            <a:endCxn id="144" idx="0"/>
          </p:cNvCxnSpPr>
          <p:nvPr/>
        </p:nvCxnSpPr>
        <p:spPr bwMode="auto">
          <a:xfrm>
            <a:off x="1832266" y="4212259"/>
            <a:ext cx="0" cy="2246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0" name="カギ線コネクタ 49"/>
          <p:cNvCxnSpPr>
            <a:cxnSpLocks noChangeShapeType="1"/>
            <a:endCxn id="132" idx="0"/>
          </p:cNvCxnSpPr>
          <p:nvPr/>
        </p:nvCxnSpPr>
        <p:spPr bwMode="auto">
          <a:xfrm>
            <a:off x="1832266" y="4820396"/>
            <a:ext cx="0" cy="21602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2" name="角丸四角形 131"/>
          <p:cNvSpPr/>
          <p:nvPr/>
        </p:nvSpPr>
        <p:spPr>
          <a:xfrm>
            <a:off x="1148429" y="5036420"/>
            <a:ext cx="1367674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+mj-ea"/>
              </a:rPr>
              <a:t>最初の競走</a:t>
            </a:r>
            <a:r>
              <a:rPr lang="ja-JP" altLang="en-US" sz="1050" dirty="0" smtClean="0">
                <a:solidFill>
                  <a:schemeClr val="tx1"/>
                </a:solidFill>
                <a:latin typeface="+mj-ea"/>
              </a:rPr>
              <a:t>馬</a:t>
            </a:r>
            <a:endParaRPr lang="en-US" altLang="ja-JP" sz="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34" name="Text Box 26"/>
          <p:cNvSpPr txBox="1">
            <a:spLocks noChangeArrowheads="1"/>
          </p:cNvSpPr>
          <p:nvPr/>
        </p:nvSpPr>
        <p:spPr bwMode="auto">
          <a:xfrm>
            <a:off x="1148429" y="1474734"/>
            <a:ext cx="137852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dirty="0" smtClean="0"/>
              <a:t>オープニング</a:t>
            </a:r>
            <a:endParaRPr lang="ja-JP" altLang="en-US" dirty="0"/>
          </a:p>
        </p:txBody>
      </p:sp>
      <p:sp>
        <p:nvSpPr>
          <p:cNvPr id="136" name="テキスト ボックス 57"/>
          <p:cNvSpPr txBox="1">
            <a:spLocks noChangeArrowheads="1"/>
          </p:cNvSpPr>
          <p:nvPr/>
        </p:nvSpPr>
        <p:spPr bwMode="auto">
          <a:xfrm>
            <a:off x="984250" y="5650748"/>
            <a:ext cx="1757149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+mj-ea"/>
                <a:ea typeface="+mj-ea"/>
              </a:rPr>
              <a:t>ゲームの</a:t>
            </a:r>
            <a:r>
              <a:rPr lang="ja-JP" altLang="en-US" sz="1000" dirty="0">
                <a:latin typeface="+mj-ea"/>
                <a:ea typeface="+mj-ea"/>
              </a:rPr>
              <a:t>花形</a:t>
            </a:r>
            <a:r>
              <a:rPr lang="ja-JP" altLang="en-US" sz="1000" dirty="0" smtClean="0">
                <a:latin typeface="+mj-ea"/>
                <a:ea typeface="+mj-ea"/>
              </a:rPr>
              <a:t>部分である</a:t>
            </a:r>
            <a:endParaRPr lang="en-US" altLang="ja-JP" sz="1000" dirty="0" smtClean="0">
              <a:latin typeface="+mj-ea"/>
              <a:ea typeface="+mj-ea"/>
            </a:endParaRPr>
          </a:p>
          <a:p>
            <a:r>
              <a:rPr lang="ja-JP" altLang="en-US" sz="1000" dirty="0" smtClean="0">
                <a:latin typeface="+mj-ea"/>
                <a:ea typeface="+mj-ea"/>
              </a:rPr>
              <a:t>レースを最初に体験</a:t>
            </a:r>
            <a:endParaRPr lang="en-US" altLang="ja-JP" sz="1000" dirty="0" smtClean="0">
              <a:latin typeface="+mj-ea"/>
              <a:ea typeface="+mj-ea"/>
            </a:endParaRPr>
          </a:p>
        </p:txBody>
      </p:sp>
      <p:sp>
        <p:nvSpPr>
          <p:cNvPr id="138" name="角丸四角形 36"/>
          <p:cNvSpPr>
            <a:spLocks noChangeArrowheads="1"/>
          </p:cNvSpPr>
          <p:nvPr/>
        </p:nvSpPr>
        <p:spPr bwMode="auto">
          <a:xfrm>
            <a:off x="3418531" y="1796041"/>
            <a:ext cx="1696032" cy="3783997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chemeClr val="accent4">
                <a:lumMod val="50000"/>
              </a:schemeClr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 sz="1200">
              <a:solidFill>
                <a:srgbClr val="FFFFFF"/>
              </a:solidFill>
            </a:endParaRPr>
          </a:p>
        </p:txBody>
      </p:sp>
      <p:sp>
        <p:nvSpPr>
          <p:cNvPr id="139" name="角丸四角形 138"/>
          <p:cNvSpPr/>
          <p:nvPr/>
        </p:nvSpPr>
        <p:spPr>
          <a:xfrm>
            <a:off x="3582710" y="1981018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専属調教師作成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9" name="カギ線コネクタ 58"/>
          <p:cNvCxnSpPr>
            <a:stCxn id="132" idx="3"/>
            <a:endCxn id="139" idx="1"/>
          </p:cNvCxnSpPr>
          <p:nvPr/>
        </p:nvCxnSpPr>
        <p:spPr>
          <a:xfrm flipV="1">
            <a:off x="2516103" y="2177075"/>
            <a:ext cx="1066607" cy="305540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角丸四角形 143"/>
          <p:cNvSpPr/>
          <p:nvPr/>
        </p:nvSpPr>
        <p:spPr>
          <a:xfrm>
            <a:off x="1148429" y="4436946"/>
            <a:ext cx="1367674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種付け</a:t>
            </a:r>
          </a:p>
        </p:txBody>
      </p:sp>
      <p:sp>
        <p:nvSpPr>
          <p:cNvPr id="150" name="角丸四角形 149"/>
          <p:cNvSpPr/>
          <p:nvPr/>
        </p:nvSpPr>
        <p:spPr>
          <a:xfrm>
            <a:off x="3582710" y="2600245"/>
            <a:ext cx="1367674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+mj-ea"/>
                <a:ea typeface="+mj-ea"/>
              </a:rPr>
              <a:t>競走馬入厩</a:t>
            </a:r>
            <a:endParaRPr lang="en-US" altLang="ja-JP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52" name="カギ線コネクタ 49"/>
          <p:cNvCxnSpPr>
            <a:cxnSpLocks noChangeShapeType="1"/>
            <a:stCxn id="139" idx="2"/>
            <a:endCxn id="150" idx="0"/>
          </p:cNvCxnSpPr>
          <p:nvPr/>
        </p:nvCxnSpPr>
        <p:spPr bwMode="auto">
          <a:xfrm flipH="1">
            <a:off x="4266547" y="2373131"/>
            <a:ext cx="20" cy="22711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6" name="角丸四角形 155"/>
          <p:cNvSpPr/>
          <p:nvPr/>
        </p:nvSpPr>
        <p:spPr>
          <a:xfrm>
            <a:off x="3582710" y="3204148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専属騎手作成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7" name="カギ線コネクタ 49"/>
          <p:cNvCxnSpPr>
            <a:cxnSpLocks noChangeShapeType="1"/>
            <a:stCxn id="156" idx="2"/>
          </p:cNvCxnSpPr>
          <p:nvPr/>
        </p:nvCxnSpPr>
        <p:spPr bwMode="auto">
          <a:xfrm flipH="1">
            <a:off x="4266547" y="3596261"/>
            <a:ext cx="20" cy="22711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8" name="カギ線コネクタ 49"/>
          <p:cNvCxnSpPr>
            <a:cxnSpLocks noChangeShapeType="1"/>
          </p:cNvCxnSpPr>
          <p:nvPr/>
        </p:nvCxnSpPr>
        <p:spPr bwMode="auto">
          <a:xfrm flipH="1">
            <a:off x="4266547" y="2976660"/>
            <a:ext cx="20" cy="22711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7" name="角丸四角形 166"/>
          <p:cNvSpPr/>
          <p:nvPr/>
        </p:nvSpPr>
        <p:spPr>
          <a:xfrm>
            <a:off x="1148430" y="3820145"/>
            <a:ext cx="1367674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+mj-ea"/>
                <a:ea typeface="+mj-ea"/>
              </a:rPr>
              <a:t>馬ガチャ</a:t>
            </a:r>
            <a:endParaRPr lang="en-US" altLang="ja-JP" sz="105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（必ず相性の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</a:rPr>
              <a:t>良いカード</a:t>
            </a:r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）</a:t>
            </a:r>
            <a:endParaRPr lang="en-US" altLang="ja-JP" sz="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75" name="角丸四角形 174"/>
          <p:cNvSpPr/>
          <p:nvPr/>
        </p:nvSpPr>
        <p:spPr>
          <a:xfrm>
            <a:off x="3582710" y="3838947"/>
            <a:ext cx="1367674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+mj-ea"/>
                <a:ea typeface="+mj-ea"/>
              </a:rPr>
              <a:t>馬ガチャ</a:t>
            </a:r>
            <a:endParaRPr lang="en-US" altLang="ja-JP" sz="105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（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</a:rPr>
              <a:t>必ず</a:t>
            </a:r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牝馬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</a:rPr>
              <a:t>カード</a:t>
            </a:r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）</a:t>
            </a:r>
            <a:endParaRPr lang="en-US" altLang="ja-JP" sz="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76" name="角丸四角形 175"/>
          <p:cNvSpPr/>
          <p:nvPr/>
        </p:nvSpPr>
        <p:spPr>
          <a:xfrm>
            <a:off x="3582710" y="4436947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併せ馬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7" name="カギ線コネクタ 49"/>
          <p:cNvCxnSpPr>
            <a:cxnSpLocks noChangeShapeType="1"/>
          </p:cNvCxnSpPr>
          <p:nvPr/>
        </p:nvCxnSpPr>
        <p:spPr bwMode="auto">
          <a:xfrm flipH="1">
            <a:off x="4266547" y="4231061"/>
            <a:ext cx="20" cy="22711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8" name="カギ線コネクタ 49"/>
          <p:cNvCxnSpPr>
            <a:cxnSpLocks noChangeShapeType="1"/>
          </p:cNvCxnSpPr>
          <p:nvPr/>
        </p:nvCxnSpPr>
        <p:spPr bwMode="auto">
          <a:xfrm flipH="1">
            <a:off x="4266547" y="4829060"/>
            <a:ext cx="20" cy="22711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9" name="角丸四角形 178"/>
          <p:cNvSpPr/>
          <p:nvPr/>
        </p:nvSpPr>
        <p:spPr>
          <a:xfrm>
            <a:off x="3582710" y="5056174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レース登録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0" name="Text Box 26"/>
          <p:cNvSpPr txBox="1">
            <a:spLocks noChangeArrowheads="1"/>
          </p:cNvSpPr>
          <p:nvPr/>
        </p:nvSpPr>
        <p:spPr bwMode="auto">
          <a:xfrm>
            <a:off x="3571863" y="1474735"/>
            <a:ext cx="137852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dirty="0" smtClean="0"/>
              <a:t>競走馬育成</a:t>
            </a:r>
            <a:endParaRPr lang="ja-JP" altLang="en-US" dirty="0"/>
          </a:p>
        </p:txBody>
      </p:sp>
      <p:sp>
        <p:nvSpPr>
          <p:cNvPr id="181" name="角丸四角形 36"/>
          <p:cNvSpPr>
            <a:spLocks noChangeArrowheads="1"/>
          </p:cNvSpPr>
          <p:nvPr/>
        </p:nvSpPr>
        <p:spPr bwMode="auto">
          <a:xfrm>
            <a:off x="5940821" y="1796041"/>
            <a:ext cx="1696032" cy="3240379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8575" algn="ctr">
            <a:solidFill>
              <a:schemeClr val="accent4">
                <a:lumMod val="50000"/>
              </a:schemeClr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 sz="1200">
              <a:solidFill>
                <a:srgbClr val="FFFFFF"/>
              </a:solidFill>
            </a:endParaRPr>
          </a:p>
        </p:txBody>
      </p:sp>
      <p:sp>
        <p:nvSpPr>
          <p:cNvPr id="182" name="Text Box 26"/>
          <p:cNvSpPr txBox="1">
            <a:spLocks noChangeArrowheads="1"/>
          </p:cNvSpPr>
          <p:nvPr/>
        </p:nvSpPr>
        <p:spPr bwMode="auto">
          <a:xfrm>
            <a:off x="6103816" y="1474735"/>
            <a:ext cx="137852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dirty="0" smtClean="0"/>
              <a:t>牧場施設</a:t>
            </a:r>
            <a:endParaRPr lang="ja-JP" altLang="en-US" dirty="0"/>
          </a:p>
        </p:txBody>
      </p:sp>
      <p:sp>
        <p:nvSpPr>
          <p:cNvPr id="183" name="テキスト ボックス 57"/>
          <p:cNvSpPr txBox="1">
            <a:spLocks noChangeArrowheads="1"/>
          </p:cNvSpPr>
          <p:nvPr/>
        </p:nvSpPr>
        <p:spPr bwMode="auto">
          <a:xfrm>
            <a:off x="3387992" y="5650749"/>
            <a:ext cx="1757149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+mj-ea"/>
                <a:ea typeface="+mj-ea"/>
              </a:rPr>
              <a:t>売上の主力となる馬ガチャの</a:t>
            </a:r>
            <a:endParaRPr lang="en-US" altLang="ja-JP" sz="1000" dirty="0" smtClean="0">
              <a:latin typeface="+mj-ea"/>
              <a:ea typeface="+mj-ea"/>
            </a:endParaRPr>
          </a:p>
          <a:p>
            <a:r>
              <a:rPr lang="ja-JP" altLang="en-US" sz="1000" dirty="0" smtClean="0">
                <a:latin typeface="+mj-ea"/>
                <a:ea typeface="+mj-ea"/>
              </a:rPr>
              <a:t>使い方</a:t>
            </a:r>
            <a:r>
              <a:rPr lang="en-US" altLang="ja-JP" sz="1000" dirty="0" smtClean="0">
                <a:latin typeface="+mj-ea"/>
                <a:ea typeface="+mj-ea"/>
              </a:rPr>
              <a:t>2</a:t>
            </a:r>
            <a:r>
              <a:rPr lang="ja-JP" altLang="en-US" sz="1000" dirty="0" smtClean="0">
                <a:latin typeface="+mj-ea"/>
                <a:ea typeface="+mj-ea"/>
              </a:rPr>
              <a:t>パターンを体験</a:t>
            </a:r>
            <a:endParaRPr lang="en-US" altLang="ja-JP" sz="1000" dirty="0" smtClean="0">
              <a:latin typeface="+mj-ea"/>
              <a:ea typeface="+mj-ea"/>
            </a:endParaRPr>
          </a:p>
        </p:txBody>
      </p:sp>
      <p:cxnSp>
        <p:nvCxnSpPr>
          <p:cNvPr id="185" name="カギ線コネクタ 184"/>
          <p:cNvCxnSpPr>
            <a:stCxn id="179" idx="3"/>
            <a:endCxn id="188" idx="1"/>
          </p:cNvCxnSpPr>
          <p:nvPr/>
        </p:nvCxnSpPr>
        <p:spPr>
          <a:xfrm flipV="1">
            <a:off x="4950423" y="2177074"/>
            <a:ext cx="1153394" cy="30751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角丸四角形 187"/>
          <p:cNvSpPr/>
          <p:nvPr/>
        </p:nvSpPr>
        <p:spPr>
          <a:xfrm>
            <a:off x="6103817" y="1981017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幼駒用馬房作成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9" name="カギ線コネクタ 49"/>
          <p:cNvCxnSpPr>
            <a:cxnSpLocks noChangeShapeType="1"/>
            <a:stCxn id="188" idx="2"/>
            <a:endCxn id="190" idx="0"/>
          </p:cNvCxnSpPr>
          <p:nvPr/>
        </p:nvCxnSpPr>
        <p:spPr bwMode="auto">
          <a:xfrm>
            <a:off x="6787674" y="2373130"/>
            <a:ext cx="0" cy="21141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0" name="角丸四角形 189"/>
          <p:cNvSpPr/>
          <p:nvPr/>
        </p:nvSpPr>
        <p:spPr>
          <a:xfrm>
            <a:off x="6103817" y="2584546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畑開墾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野菜畑の栽培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1" name="カギ線コネクタ 49"/>
          <p:cNvCxnSpPr>
            <a:cxnSpLocks noChangeShapeType="1"/>
            <a:stCxn id="190" idx="2"/>
            <a:endCxn id="206" idx="0"/>
          </p:cNvCxnSpPr>
          <p:nvPr/>
        </p:nvCxnSpPr>
        <p:spPr bwMode="auto">
          <a:xfrm flipH="1">
            <a:off x="6787653" y="2976659"/>
            <a:ext cx="21" cy="2274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" name="カギ線コネクタ 49"/>
          <p:cNvCxnSpPr>
            <a:cxnSpLocks noChangeShapeType="1"/>
            <a:endCxn id="196" idx="0"/>
          </p:cNvCxnSpPr>
          <p:nvPr/>
        </p:nvCxnSpPr>
        <p:spPr bwMode="auto">
          <a:xfrm flipH="1">
            <a:off x="6787674" y="3595886"/>
            <a:ext cx="1" cy="24306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6" name="角丸四角形 195"/>
          <p:cNvSpPr/>
          <p:nvPr/>
        </p:nvSpPr>
        <p:spPr>
          <a:xfrm>
            <a:off x="6103817" y="3838947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牧場の引越し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7" name="カギ線コネクタ 49"/>
          <p:cNvCxnSpPr>
            <a:cxnSpLocks noChangeShapeType="1"/>
            <a:stCxn id="196" idx="2"/>
            <a:endCxn id="198" idx="0"/>
          </p:cNvCxnSpPr>
          <p:nvPr/>
        </p:nvCxnSpPr>
        <p:spPr bwMode="auto">
          <a:xfrm flipH="1">
            <a:off x="6787653" y="4231060"/>
            <a:ext cx="21" cy="23722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8" name="角丸四角形 197"/>
          <p:cNvSpPr/>
          <p:nvPr/>
        </p:nvSpPr>
        <p:spPr>
          <a:xfrm>
            <a:off x="6103816" y="4468280"/>
            <a:ext cx="1367674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+mj-ea"/>
                <a:ea typeface="+mj-ea"/>
              </a:rPr>
              <a:t>牧場拡充</a:t>
            </a:r>
            <a:endParaRPr lang="en-US" altLang="ja-JP" sz="105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調教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</a:rPr>
              <a:t>施設が新たに出現</a:t>
            </a:r>
            <a:endParaRPr lang="en-US" altLang="ja-JP" sz="800" dirty="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199" name="カギ線コネクタ 49"/>
          <p:cNvCxnSpPr>
            <a:cxnSpLocks noChangeShapeType="1"/>
            <a:stCxn id="222" idx="3"/>
            <a:endCxn id="212" idx="1"/>
          </p:cNvCxnSpPr>
          <p:nvPr/>
        </p:nvCxnSpPr>
        <p:spPr bwMode="auto">
          <a:xfrm>
            <a:off x="7471490" y="5426487"/>
            <a:ext cx="330650" cy="204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4" name="テキスト ボックス 57"/>
          <p:cNvSpPr txBox="1">
            <a:spLocks noChangeArrowheads="1"/>
          </p:cNvSpPr>
          <p:nvPr/>
        </p:nvSpPr>
        <p:spPr bwMode="auto">
          <a:xfrm>
            <a:off x="7672012" y="1786546"/>
            <a:ext cx="1757149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+mj-ea"/>
                <a:ea typeface="+mj-ea"/>
              </a:rPr>
              <a:t>牧場施設関連はプレイ時間が長くなるならクエストでも可</a:t>
            </a:r>
            <a:endParaRPr lang="en-US" altLang="ja-JP" sz="1000" dirty="0" smtClean="0">
              <a:latin typeface="+mj-ea"/>
              <a:ea typeface="+mj-ea"/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6103816" y="3204147"/>
            <a:ext cx="1367674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+mj-ea"/>
                <a:ea typeface="+mj-ea"/>
              </a:rPr>
              <a:t>野菜の収穫</a:t>
            </a:r>
            <a:r>
              <a:rPr lang="en-US" altLang="ja-JP" sz="1050" dirty="0" smtClean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ja-JP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 →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競走馬にあげる）</a:t>
            </a:r>
            <a:endParaRPr lang="en-US" altLang="ja-JP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1" name="角丸四角形 210"/>
          <p:cNvSpPr/>
          <p:nvPr/>
        </p:nvSpPr>
        <p:spPr>
          <a:xfrm>
            <a:off x="1144545" y="3204147"/>
            <a:ext cx="1367674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故障</a:t>
            </a: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引退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繁殖入り</a:t>
            </a:r>
          </a:p>
        </p:txBody>
      </p:sp>
      <p:sp>
        <p:nvSpPr>
          <p:cNvPr id="212" name="正方形/長方形 211"/>
          <p:cNvSpPr/>
          <p:nvPr/>
        </p:nvSpPr>
        <p:spPr>
          <a:xfrm>
            <a:off x="7802140" y="5253281"/>
            <a:ext cx="1496895" cy="35050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+mj-ea"/>
              </a:rPr>
              <a:t>チュートリアル完了！</a:t>
            </a:r>
            <a:endParaRPr lang="en-US" altLang="ja-JP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19" name="角丸四角形 218"/>
          <p:cNvSpPr/>
          <p:nvPr/>
        </p:nvSpPr>
        <p:spPr>
          <a:xfrm>
            <a:off x="1144545" y="1957263"/>
            <a:ext cx="1367674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+mj-ea"/>
                <a:ea typeface="+mj-ea"/>
              </a:rPr>
              <a:t>馬を譲り受ける</a:t>
            </a:r>
            <a:endParaRPr lang="en-US" altLang="ja-JP" sz="105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ja-JP" sz="8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ja-JP" altLang="en-US" sz="800" dirty="0">
                <a:solidFill>
                  <a:schemeClr val="tx1"/>
                </a:solidFill>
                <a:latin typeface="+mj-ea"/>
                <a:ea typeface="+mj-ea"/>
              </a:rPr>
              <a:t>頭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の牝馬から</a:t>
            </a:r>
            <a:r>
              <a:rPr lang="en-US" altLang="ja-JP" sz="8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ja-JP" altLang="en-US" sz="800" dirty="0">
                <a:solidFill>
                  <a:schemeClr val="tx1"/>
                </a:solidFill>
                <a:latin typeface="+mj-ea"/>
                <a:ea typeface="+mj-ea"/>
              </a:rPr>
              <a:t>頭）</a:t>
            </a:r>
            <a:endParaRPr lang="en-US" altLang="ja-JP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2" name="角丸四角形 221"/>
          <p:cNvSpPr/>
          <p:nvPr/>
        </p:nvSpPr>
        <p:spPr>
          <a:xfrm>
            <a:off x="6103816" y="5230430"/>
            <a:ext cx="1367674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秘書選択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80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キャラから</a:t>
            </a: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人を選択）</a:t>
            </a:r>
            <a:endParaRPr lang="en-US" altLang="ja-JP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23" name="カギ線コネクタ 49"/>
          <p:cNvCxnSpPr>
            <a:cxnSpLocks noChangeShapeType="1"/>
            <a:stCxn id="198" idx="2"/>
            <a:endCxn id="222" idx="0"/>
          </p:cNvCxnSpPr>
          <p:nvPr/>
        </p:nvCxnSpPr>
        <p:spPr bwMode="auto">
          <a:xfrm>
            <a:off x="6787653" y="4860394"/>
            <a:ext cx="0" cy="37003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2" name="円形吹き出し 231"/>
          <p:cNvSpPr/>
          <p:nvPr/>
        </p:nvSpPr>
        <p:spPr bwMode="auto">
          <a:xfrm>
            <a:off x="8550586" y="5672758"/>
            <a:ext cx="874347" cy="378564"/>
          </a:xfrm>
          <a:prstGeom prst="wedgeEllipseCallout">
            <a:avLst>
              <a:gd name="adj1" fmla="val -8276"/>
              <a:gd name="adj2" fmla="val -8328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１億ｴｰﾝ獲得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57"/>
          <p:cNvSpPr txBox="1">
            <a:spLocks noChangeArrowheads="1"/>
          </p:cNvSpPr>
          <p:nvPr/>
        </p:nvSpPr>
        <p:spPr bwMode="auto">
          <a:xfrm>
            <a:off x="5904408" y="5650748"/>
            <a:ext cx="1757149" cy="52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+mj-ea"/>
                <a:ea typeface="+mj-ea"/>
              </a:rPr>
              <a:t>牧場を大きくすることによって</a:t>
            </a:r>
            <a:endParaRPr lang="en-US" altLang="ja-JP" sz="1000" dirty="0" smtClean="0">
              <a:latin typeface="+mj-ea"/>
              <a:ea typeface="+mj-ea"/>
            </a:endParaRPr>
          </a:p>
          <a:p>
            <a:r>
              <a:rPr lang="ja-JP" altLang="en-US" sz="1000" dirty="0" smtClean="0">
                <a:latin typeface="+mj-ea"/>
                <a:ea typeface="+mj-ea"/>
              </a:rPr>
              <a:t>有利にプレイを進められることを体験</a:t>
            </a:r>
            <a:endParaRPr lang="en-US" altLang="ja-JP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58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66738" y="827509"/>
            <a:ext cx="8073974" cy="541871"/>
            <a:chOff x="566738" y="1077726"/>
            <a:chExt cx="8073974" cy="541871"/>
          </a:xfrm>
        </p:grpSpPr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566738" y="1077726"/>
              <a:ext cx="8073974" cy="541871"/>
            </a:xfrm>
            <a:prstGeom prst="flowChartAlternateProcess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0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118802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モチベーションフロー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4" y="838191"/>
            <a:ext cx="4720888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モチベーションフロー：配合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95300" y="6338198"/>
            <a:ext cx="9049544" cy="935037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708768" y="6179591"/>
            <a:ext cx="2295936" cy="3213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dirty="0"/>
              <a:t>◆ゲームフロー記号表記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47824" y="6606181"/>
            <a:ext cx="985671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ユーザー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アクション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694611" y="6614084"/>
            <a:ext cx="985671" cy="392113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パラメータ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</a:t>
            </a:r>
            <a:r>
              <a:rPr lang="en-US" altLang="ja-JP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</a:t>
            </a: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アイテム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741399" y="6611700"/>
            <a:ext cx="1050693" cy="378691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E2FEE7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ゲーム内イベント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4603725" y="6587313"/>
            <a:ext cx="320572" cy="281266"/>
          </a:xfrm>
          <a:prstGeom prst="wedgeEllipseCallout">
            <a:avLst>
              <a:gd name="adj1" fmla="val -23388"/>
              <a:gd name="adj2" fmla="val 29691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974967" y="6660251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6439235" y="6586074"/>
            <a:ext cx="378690" cy="37869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6977670" y="6510849"/>
            <a:ext cx="508000" cy="50800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大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313511" y="6518593"/>
            <a:ext cx="1003722" cy="56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1050" b="1" dirty="0" smtClean="0"/>
              <a:t>小目標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 smtClean="0"/>
              <a:t>中目標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/>
              <a:t>大目標</a:t>
            </a:r>
            <a:endParaRPr lang="en-US" altLang="ja-JP" sz="1050" b="1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8317232" y="6539522"/>
            <a:ext cx="1043559" cy="50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コメント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4032200" y="6586074"/>
            <a:ext cx="320572" cy="279488"/>
          </a:xfrm>
          <a:prstGeom prst="wedgeEllipseCallout">
            <a:avLst>
              <a:gd name="adj1" fmla="val -23695"/>
              <a:gd name="adj2" fmla="val -2766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182393" y="6586074"/>
            <a:ext cx="361975" cy="315679"/>
          </a:xfrm>
          <a:prstGeom prst="wedgeEllipseCallout">
            <a:avLst>
              <a:gd name="adj1" fmla="val -13112"/>
              <a:gd name="adj2" fmla="val -1948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759988" y="6876181"/>
            <a:ext cx="876809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ゲーム内資金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495419" y="6876181"/>
            <a:ext cx="544893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課金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992646" y="6876181"/>
            <a:ext cx="741467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レアチケット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444316" y="2366436"/>
            <a:ext cx="1120775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種付け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47824" y="1974322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ゲーム内種牡馬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60512" y="2821003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繁殖牝馬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カギ線コネクタ 5"/>
          <p:cNvCxnSpPr>
            <a:stCxn id="32" idx="3"/>
            <a:endCxn id="31" idx="1"/>
          </p:cNvCxnSpPr>
          <p:nvPr/>
        </p:nvCxnSpPr>
        <p:spPr>
          <a:xfrm>
            <a:off x="1768599" y="2170379"/>
            <a:ext cx="675717" cy="3921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33" idx="3"/>
            <a:endCxn id="31" idx="1"/>
          </p:cNvCxnSpPr>
          <p:nvPr/>
        </p:nvCxnSpPr>
        <p:spPr>
          <a:xfrm flipV="1">
            <a:off x="1781287" y="2562493"/>
            <a:ext cx="663029" cy="454567"/>
          </a:xfrm>
          <a:prstGeom prst="bentConnector3">
            <a:avLst>
              <a:gd name="adj1" fmla="val 48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4207569" y="1974322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馬カード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207569" y="2821003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繁殖牝馬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カギ線コネクタ 42"/>
          <p:cNvCxnSpPr>
            <a:stCxn id="42" idx="1"/>
            <a:endCxn id="31" idx="3"/>
          </p:cNvCxnSpPr>
          <p:nvPr/>
        </p:nvCxnSpPr>
        <p:spPr>
          <a:xfrm rot="10800000">
            <a:off x="3565091" y="2562494"/>
            <a:ext cx="642478" cy="4545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41" idx="1"/>
            <a:endCxn id="31" idx="3"/>
          </p:cNvCxnSpPr>
          <p:nvPr/>
        </p:nvCxnSpPr>
        <p:spPr>
          <a:xfrm rot="10800000" flipV="1">
            <a:off x="3565091" y="2170379"/>
            <a:ext cx="642478" cy="3921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5884670" y="1974323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馬ガチャ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2" name="直線矢印コネクタ 51"/>
          <p:cNvCxnSpPr>
            <a:stCxn id="49" idx="1"/>
            <a:endCxn id="41" idx="3"/>
          </p:cNvCxnSpPr>
          <p:nvPr/>
        </p:nvCxnSpPr>
        <p:spPr>
          <a:xfrm flipH="1" flipV="1">
            <a:off x="5328344" y="2170379"/>
            <a:ext cx="55632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形吹き出し 54"/>
          <p:cNvSpPr/>
          <p:nvPr/>
        </p:nvSpPr>
        <p:spPr bwMode="auto">
          <a:xfrm>
            <a:off x="6954727" y="1672967"/>
            <a:ext cx="530943" cy="465843"/>
          </a:xfrm>
          <a:prstGeom prst="wedgeEllipseCallout">
            <a:avLst>
              <a:gd name="adj1" fmla="val -79842"/>
              <a:gd name="adj2" fmla="val 43237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1667105" y="4963829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幼駒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3239239" y="4963829"/>
            <a:ext cx="1228674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競走馬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（馬カード使用時のみ）</a:t>
            </a:r>
            <a:endParaRPr lang="ja-JP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97" name="カギ線コネクタ 4096"/>
          <p:cNvCxnSpPr>
            <a:stCxn id="31" idx="2"/>
            <a:endCxn id="62" idx="0"/>
          </p:cNvCxnSpPr>
          <p:nvPr/>
        </p:nvCxnSpPr>
        <p:spPr>
          <a:xfrm rot="5400000">
            <a:off x="1513459" y="3472584"/>
            <a:ext cx="2205280" cy="777211"/>
          </a:xfrm>
          <a:prstGeom prst="bentConnector3">
            <a:avLst>
              <a:gd name="adj1" fmla="val 7893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カギ線コネクタ 4098"/>
          <p:cNvCxnSpPr>
            <a:stCxn id="31" idx="2"/>
            <a:endCxn id="63" idx="0"/>
          </p:cNvCxnSpPr>
          <p:nvPr/>
        </p:nvCxnSpPr>
        <p:spPr>
          <a:xfrm rot="16200000" flipH="1">
            <a:off x="2326500" y="3436753"/>
            <a:ext cx="2205280" cy="848872"/>
          </a:xfrm>
          <a:prstGeom prst="bentConnector3">
            <a:avLst>
              <a:gd name="adj1" fmla="val 7893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/楕円 76"/>
          <p:cNvSpPr/>
          <p:nvPr/>
        </p:nvSpPr>
        <p:spPr>
          <a:xfrm>
            <a:off x="4322448" y="4818364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2632276" y="4818363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9" name="円形吹き出し 78"/>
          <p:cNvSpPr/>
          <p:nvPr/>
        </p:nvSpPr>
        <p:spPr bwMode="auto">
          <a:xfrm>
            <a:off x="1399544" y="1547589"/>
            <a:ext cx="559001" cy="425282"/>
          </a:xfrm>
          <a:prstGeom prst="wedgeEllipseCallout">
            <a:avLst>
              <a:gd name="adj1" fmla="val -35273"/>
              <a:gd name="adj2" fmla="val 66942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1981157" y="1580210"/>
            <a:ext cx="162918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</a:t>
            </a:r>
            <a:r>
              <a:rPr lang="en-US" altLang="ja-JP" sz="900" dirty="0" smtClean="0">
                <a:latin typeface="+mj-ea"/>
                <a:ea typeface="+mj-ea"/>
              </a:rPr>
              <a:t>BOOKFULL</a:t>
            </a:r>
            <a:r>
              <a:rPr lang="ja-JP" altLang="en-US" sz="900" dirty="0" smtClean="0">
                <a:latin typeface="+mj-ea"/>
                <a:ea typeface="+mj-ea"/>
              </a:rPr>
              <a:t>解除（★</a:t>
            </a:r>
            <a:r>
              <a:rPr lang="en-US" altLang="ja-JP" sz="900" dirty="0" smtClean="0">
                <a:latin typeface="+mj-ea"/>
                <a:ea typeface="+mj-ea"/>
              </a:rPr>
              <a:t>30</a:t>
            </a:r>
            <a:r>
              <a:rPr lang="ja-JP" altLang="en-US" sz="900" dirty="0" smtClean="0">
                <a:latin typeface="+mj-ea"/>
                <a:ea typeface="+mj-ea"/>
              </a:rPr>
              <a:t>）</a:t>
            </a:r>
            <a:endParaRPr lang="en-US" altLang="ja-JP" sz="900" dirty="0" smtClean="0">
              <a:latin typeface="+mj-ea"/>
              <a:ea typeface="+mj-ea"/>
            </a:endParaRPr>
          </a:p>
          <a:p>
            <a:r>
              <a:rPr lang="ja-JP" altLang="en-US" sz="900" dirty="0" smtClean="0">
                <a:latin typeface="+mj-ea"/>
                <a:ea typeface="+mj-ea"/>
              </a:rPr>
              <a:t>・種</a:t>
            </a:r>
            <a:r>
              <a:rPr lang="ja-JP" altLang="en-US" sz="900" dirty="0">
                <a:latin typeface="+mj-ea"/>
                <a:ea typeface="+mj-ea"/>
              </a:rPr>
              <a:t>牡馬リスト</a:t>
            </a:r>
            <a:r>
              <a:rPr lang="ja-JP" altLang="en-US" sz="900" dirty="0" smtClean="0">
                <a:latin typeface="+mj-ea"/>
                <a:ea typeface="+mj-ea"/>
              </a:rPr>
              <a:t>更新（</a:t>
            </a:r>
            <a:r>
              <a:rPr lang="ja-JP" altLang="en-US" sz="900" dirty="0" smtClean="0">
                <a:latin typeface="+mj-ea"/>
              </a:rPr>
              <a:t>★</a:t>
            </a:r>
            <a:r>
              <a:rPr lang="en-US" altLang="ja-JP" sz="900" dirty="0" smtClean="0">
                <a:latin typeface="+mj-ea"/>
              </a:rPr>
              <a:t>3</a:t>
            </a:r>
            <a:r>
              <a:rPr lang="ja-JP" altLang="en-US" sz="900" dirty="0" smtClean="0">
                <a:latin typeface="+mj-ea"/>
                <a:ea typeface="+mj-ea"/>
              </a:rPr>
              <a:t>）</a:t>
            </a:r>
            <a:endParaRPr lang="ja-JP" altLang="en-US" sz="900" dirty="0">
              <a:latin typeface="+mj-ea"/>
              <a:ea typeface="+mj-ea"/>
            </a:endParaRPr>
          </a:p>
          <a:p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81" name="円形吹き出し 80"/>
          <p:cNvSpPr/>
          <p:nvPr/>
        </p:nvSpPr>
        <p:spPr bwMode="auto">
          <a:xfrm>
            <a:off x="660512" y="2299532"/>
            <a:ext cx="320572" cy="279488"/>
          </a:xfrm>
          <a:prstGeom prst="wedgeEllipseCallout">
            <a:avLst>
              <a:gd name="adj1" fmla="val 34474"/>
              <a:gd name="adj2" fmla="val -6413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3066285" y="3049147"/>
            <a:ext cx="2116108" cy="61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・期間外種付け</a:t>
            </a:r>
            <a:endParaRPr lang="en-US" altLang="ja-JP" sz="900" dirty="0" smtClean="0">
              <a:latin typeface="+mj-ea"/>
              <a:ea typeface="+mj-ea"/>
            </a:endParaRPr>
          </a:p>
          <a:p>
            <a:r>
              <a:rPr lang="ja-JP" altLang="en-US" sz="900" dirty="0" smtClean="0">
                <a:latin typeface="+mj-ea"/>
                <a:ea typeface="+mj-ea"/>
              </a:rPr>
              <a:t>・種付け</a:t>
            </a:r>
            <a:r>
              <a:rPr lang="ja-JP" altLang="en-US" sz="900" dirty="0">
                <a:latin typeface="+mj-ea"/>
                <a:ea typeface="+mj-ea"/>
              </a:rPr>
              <a:t>取り消し</a:t>
            </a:r>
            <a:endParaRPr lang="en-US" altLang="ja-JP" sz="900" dirty="0">
              <a:latin typeface="+mj-ea"/>
              <a:ea typeface="+mj-ea"/>
            </a:endParaRPr>
          </a:p>
          <a:p>
            <a:r>
              <a:rPr lang="ja-JP" altLang="en-US" sz="900" dirty="0">
                <a:latin typeface="+mj-ea"/>
                <a:ea typeface="+mj-ea"/>
              </a:rPr>
              <a:t>（カードの場合は</a:t>
            </a:r>
            <a:r>
              <a:rPr lang="ja-JP" altLang="en-US" sz="900" dirty="0" smtClean="0">
                <a:latin typeface="+mj-ea"/>
                <a:ea typeface="+mj-ea"/>
              </a:rPr>
              <a:t>、</a:t>
            </a:r>
            <a:r>
              <a:rPr lang="en-US" altLang="ja-JP" sz="900" dirty="0" smtClean="0">
                <a:latin typeface="+mj-ea"/>
                <a:ea typeface="+mj-ea"/>
              </a:rPr>
              <a:t>RT</a:t>
            </a:r>
            <a:r>
              <a:rPr lang="ja-JP" altLang="en-US" sz="900" dirty="0">
                <a:latin typeface="+mj-ea"/>
                <a:ea typeface="+mj-ea"/>
              </a:rPr>
              <a:t>無しでも可能）</a:t>
            </a:r>
            <a:endParaRPr lang="en-US" altLang="ja-JP" sz="900" dirty="0">
              <a:latin typeface="+mj-ea"/>
              <a:ea typeface="+mj-ea"/>
            </a:endParaRPr>
          </a:p>
          <a:p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4924297" y="4963830"/>
            <a:ext cx="1077707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入厩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8047949" y="5005437"/>
            <a:ext cx="1496895" cy="35050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競走馬育成へ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94" name="直線矢印コネクタ 93"/>
          <p:cNvCxnSpPr>
            <a:endCxn id="93" idx="1"/>
          </p:cNvCxnSpPr>
          <p:nvPr/>
        </p:nvCxnSpPr>
        <p:spPr>
          <a:xfrm>
            <a:off x="5996883" y="5180690"/>
            <a:ext cx="2051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62" idx="3"/>
            <a:endCxn id="63" idx="1"/>
          </p:cNvCxnSpPr>
          <p:nvPr/>
        </p:nvCxnSpPr>
        <p:spPr>
          <a:xfrm>
            <a:off x="2787880" y="5159886"/>
            <a:ext cx="45135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63" idx="3"/>
            <a:endCxn id="88" idx="1"/>
          </p:cNvCxnSpPr>
          <p:nvPr/>
        </p:nvCxnSpPr>
        <p:spPr>
          <a:xfrm>
            <a:off x="4467913" y="5159886"/>
            <a:ext cx="456384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8249780" y="3861189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引退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4" name="直線矢印コネクタ 103"/>
          <p:cNvCxnSpPr>
            <a:stCxn id="93" idx="0"/>
            <a:endCxn id="103" idx="2"/>
          </p:cNvCxnSpPr>
          <p:nvPr/>
        </p:nvCxnSpPr>
        <p:spPr>
          <a:xfrm flipH="1" flipV="1">
            <a:off x="8788634" y="4253302"/>
            <a:ext cx="7763" cy="752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103" idx="1"/>
            <a:endCxn id="42" idx="3"/>
          </p:cNvCxnSpPr>
          <p:nvPr/>
        </p:nvCxnSpPr>
        <p:spPr>
          <a:xfrm rot="10800000">
            <a:off x="5328344" y="3017060"/>
            <a:ext cx="2921436" cy="10401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3" name="カギ線コネクタ 4122"/>
          <p:cNvCxnSpPr>
            <a:stCxn id="103" idx="1"/>
            <a:endCxn id="32" idx="1"/>
          </p:cNvCxnSpPr>
          <p:nvPr/>
        </p:nvCxnSpPr>
        <p:spPr>
          <a:xfrm rot="10800000">
            <a:off x="647824" y="2170380"/>
            <a:ext cx="7601956" cy="1886867"/>
          </a:xfrm>
          <a:prstGeom prst="bentConnector3">
            <a:avLst>
              <a:gd name="adj1" fmla="val 1030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形吹き出し 112"/>
          <p:cNvSpPr/>
          <p:nvPr/>
        </p:nvSpPr>
        <p:spPr bwMode="auto">
          <a:xfrm>
            <a:off x="4980281" y="5355943"/>
            <a:ext cx="320572" cy="281266"/>
          </a:xfrm>
          <a:prstGeom prst="wedgeEllipseCallout">
            <a:avLst>
              <a:gd name="adj1" fmla="val 20190"/>
              <a:gd name="adj2" fmla="val -65131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114" name="Text Box 17"/>
          <p:cNvSpPr txBox="1">
            <a:spLocks noChangeArrowheads="1"/>
          </p:cNvSpPr>
          <p:nvPr/>
        </p:nvSpPr>
        <p:spPr bwMode="auto">
          <a:xfrm>
            <a:off x="5288051" y="5355943"/>
            <a:ext cx="1135472" cy="3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・専用馬房追加（★</a:t>
            </a:r>
            <a:r>
              <a:rPr lang="en-US" altLang="ja-JP" sz="900" dirty="0" smtClean="0">
                <a:latin typeface="+mj-ea"/>
                <a:ea typeface="+mj-ea"/>
              </a:rPr>
              <a:t>50</a:t>
            </a:r>
            <a:r>
              <a:rPr lang="ja-JP" altLang="en-US" sz="900" dirty="0" smtClean="0">
                <a:latin typeface="+mj-ea"/>
                <a:ea typeface="+mj-ea"/>
              </a:rPr>
              <a:t>～</a:t>
            </a:r>
            <a:r>
              <a:rPr lang="en-US" altLang="ja-JP" sz="900" dirty="0" smtClean="0">
                <a:latin typeface="+mj-ea"/>
                <a:ea typeface="+mj-ea"/>
              </a:rPr>
              <a:t>1000</a:t>
            </a:r>
            <a:r>
              <a:rPr lang="ja-JP" altLang="en-US" sz="900" dirty="0" smtClean="0">
                <a:latin typeface="+mj-ea"/>
                <a:ea typeface="+mj-ea"/>
              </a:rPr>
              <a:t>）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118" name="Text Box 17"/>
          <p:cNvSpPr txBox="1">
            <a:spLocks noChangeArrowheads="1"/>
          </p:cNvSpPr>
          <p:nvPr/>
        </p:nvSpPr>
        <p:spPr bwMode="auto">
          <a:xfrm>
            <a:off x="959776" y="2366437"/>
            <a:ext cx="1080120" cy="21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種付け料支払い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64" name="円形吹き出し 63"/>
          <p:cNvSpPr/>
          <p:nvPr/>
        </p:nvSpPr>
        <p:spPr bwMode="auto">
          <a:xfrm>
            <a:off x="3123064" y="2774609"/>
            <a:ext cx="360040" cy="279488"/>
          </a:xfrm>
          <a:prstGeom prst="wedgeEllipseCallout">
            <a:avLst>
              <a:gd name="adj1" fmla="val -34276"/>
              <a:gd name="adj2" fmla="val -74015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7485670" y="1820062"/>
            <a:ext cx="1629189" cy="21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</a:t>
            </a:r>
            <a:r>
              <a:rPr lang="en-US" altLang="ja-JP" sz="900" dirty="0" smtClean="0">
                <a:latin typeface="+mj-ea"/>
                <a:ea typeface="+mj-ea"/>
              </a:rPr>
              <a:t>1</a:t>
            </a:r>
            <a:r>
              <a:rPr lang="ja-JP" altLang="en-US" sz="900" dirty="0" smtClean="0">
                <a:latin typeface="+mj-ea"/>
                <a:ea typeface="+mj-ea"/>
              </a:rPr>
              <a:t>枚★</a:t>
            </a:r>
            <a:r>
              <a:rPr lang="en-US" altLang="ja-JP" sz="900" dirty="0" smtClean="0">
                <a:latin typeface="+mj-ea"/>
                <a:ea typeface="+mj-ea"/>
              </a:rPr>
              <a:t>45</a:t>
            </a:r>
            <a:r>
              <a:rPr lang="ja-JP" altLang="en-US" sz="900" dirty="0" smtClean="0">
                <a:latin typeface="+mj-ea"/>
                <a:ea typeface="+mj-ea"/>
              </a:rPr>
              <a:t>　</a:t>
            </a:r>
            <a:r>
              <a:rPr lang="en-US" altLang="ja-JP" sz="900" dirty="0" smtClean="0">
                <a:latin typeface="+mj-ea"/>
                <a:ea typeface="+mj-ea"/>
              </a:rPr>
              <a:t>3</a:t>
            </a:r>
            <a:r>
              <a:rPr lang="ja-JP" altLang="en-US" sz="900" dirty="0" smtClean="0">
                <a:latin typeface="+mj-ea"/>
                <a:ea typeface="+mj-ea"/>
              </a:rPr>
              <a:t>枚★</a:t>
            </a:r>
            <a:r>
              <a:rPr lang="en-US" altLang="ja-JP" sz="900" dirty="0" smtClean="0">
                <a:latin typeface="+mj-ea"/>
                <a:ea typeface="+mj-ea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9974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角丸四角形 81"/>
          <p:cNvSpPr/>
          <p:nvPr/>
        </p:nvSpPr>
        <p:spPr>
          <a:xfrm>
            <a:off x="6623359" y="4600517"/>
            <a:ext cx="1077707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レース勝利</a:t>
            </a:r>
            <a:endParaRPr lang="ja-JP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66738" y="827509"/>
            <a:ext cx="8073974" cy="541871"/>
            <a:chOff x="566738" y="1077726"/>
            <a:chExt cx="8073974" cy="541871"/>
          </a:xfrm>
        </p:grpSpPr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566738" y="1077726"/>
              <a:ext cx="8073974" cy="541871"/>
            </a:xfrm>
            <a:prstGeom prst="flowChartAlternateProcess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1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118802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>
                <a:solidFill>
                  <a:srgbClr val="000000"/>
                </a:solidFill>
              </a:rPr>
              <a:t>モチベーションフロー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4" y="838191"/>
            <a:ext cx="623305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モチベーションフロー：競走馬育成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95300" y="6338198"/>
            <a:ext cx="9049544" cy="935037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708768" y="6179591"/>
            <a:ext cx="2295936" cy="3213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dirty="0"/>
              <a:t>◆ゲームフロー記号表記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47824" y="6606181"/>
            <a:ext cx="985671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ユーザー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アクション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694611" y="6614084"/>
            <a:ext cx="985671" cy="392113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パラメータ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</a:t>
            </a:r>
            <a:r>
              <a:rPr lang="en-US" altLang="ja-JP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</a:t>
            </a: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アイテム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741399" y="6611700"/>
            <a:ext cx="1050693" cy="378691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E2FEE7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ゲーム内イベント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4603725" y="6587313"/>
            <a:ext cx="320572" cy="281266"/>
          </a:xfrm>
          <a:prstGeom prst="wedgeEllipseCallout">
            <a:avLst>
              <a:gd name="adj1" fmla="val -23388"/>
              <a:gd name="adj2" fmla="val 29691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0" name="円/楕円 19"/>
          <p:cNvSpPr/>
          <p:nvPr/>
        </p:nvSpPr>
        <p:spPr>
          <a:xfrm>
            <a:off x="5974967" y="6660251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6439235" y="6586074"/>
            <a:ext cx="378690" cy="37869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6977670" y="6510849"/>
            <a:ext cx="508000" cy="50800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大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7313511" y="6518593"/>
            <a:ext cx="1003722" cy="56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1050" b="1" dirty="0" smtClean="0"/>
              <a:t>小目標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 smtClean="0"/>
              <a:t>中目標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/>
              <a:t>大目標</a:t>
            </a:r>
            <a:endParaRPr lang="en-US" altLang="ja-JP" sz="1050" b="1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8317232" y="6500897"/>
            <a:ext cx="1043559" cy="50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コメント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032200" y="6586074"/>
            <a:ext cx="320572" cy="279488"/>
          </a:xfrm>
          <a:prstGeom prst="wedgeEllipseCallout">
            <a:avLst>
              <a:gd name="adj1" fmla="val -23695"/>
              <a:gd name="adj2" fmla="val -2766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5182393" y="6586074"/>
            <a:ext cx="361975" cy="315679"/>
          </a:xfrm>
          <a:prstGeom prst="wedgeEllipseCallout">
            <a:avLst>
              <a:gd name="adj1" fmla="val -13112"/>
              <a:gd name="adj2" fmla="val -1948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3759988" y="6876181"/>
            <a:ext cx="876809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ゲーム内資金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4495419" y="6876181"/>
            <a:ext cx="544893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課金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992646" y="6876181"/>
            <a:ext cx="741467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レアチケット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08768" y="1691605"/>
            <a:ext cx="1077707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入厩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1694611" y="2083718"/>
            <a:ext cx="320572" cy="281266"/>
          </a:xfrm>
          <a:prstGeom prst="wedgeEllipseCallout">
            <a:avLst>
              <a:gd name="adj1" fmla="val -44187"/>
              <a:gd name="adj2" fmla="val -57229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2002381" y="2137382"/>
            <a:ext cx="1080120" cy="38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>
                <a:latin typeface="+mj-ea"/>
                <a:ea typeface="+mj-ea"/>
              </a:rPr>
              <a:t>・専用馬房追加（★</a:t>
            </a:r>
            <a:r>
              <a:rPr lang="en-US" altLang="ja-JP" sz="900" dirty="0">
                <a:latin typeface="+mj-ea"/>
                <a:ea typeface="+mj-ea"/>
              </a:rPr>
              <a:t>50</a:t>
            </a:r>
            <a:r>
              <a:rPr lang="ja-JP" altLang="en-US" sz="900" dirty="0">
                <a:latin typeface="+mj-ea"/>
                <a:ea typeface="+mj-ea"/>
              </a:rPr>
              <a:t>～</a:t>
            </a:r>
            <a:r>
              <a:rPr lang="en-US" altLang="ja-JP" sz="900" dirty="0">
                <a:latin typeface="+mj-ea"/>
                <a:ea typeface="+mj-ea"/>
              </a:rPr>
              <a:t>1000</a:t>
            </a:r>
            <a:r>
              <a:rPr lang="ja-JP" altLang="en-US" sz="900" dirty="0">
                <a:latin typeface="+mj-ea"/>
                <a:ea typeface="+mj-ea"/>
              </a:rPr>
              <a:t>）</a:t>
            </a:r>
            <a:endParaRPr lang="en-US" altLang="ja-JP" sz="900" dirty="0">
              <a:latin typeface="+mj-ea"/>
              <a:ea typeface="+mj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569490" y="2771725"/>
            <a:ext cx="1125317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調教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（</a:t>
            </a:r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ターン毎に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</a:rPr>
              <a:t>自動</a:t>
            </a:r>
            <a:r>
              <a:rPr lang="ja-JP" altLang="en-US" sz="800" dirty="0" smtClean="0">
                <a:solidFill>
                  <a:schemeClr val="tx1"/>
                </a:solidFill>
              </a:rPr>
              <a:t>）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カギ線コネクタ 33"/>
          <p:cNvCxnSpPr>
            <a:stCxn id="30" idx="2"/>
            <a:endCxn id="33" idx="1"/>
          </p:cNvCxnSpPr>
          <p:nvPr/>
        </p:nvCxnSpPr>
        <p:spPr>
          <a:xfrm rot="16200000" flipH="1">
            <a:off x="966524" y="2364816"/>
            <a:ext cx="884064" cy="32186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4207569" y="2014466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馬カード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5884670" y="2014467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馬ガチャ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直線矢印コネクタ 36"/>
          <p:cNvCxnSpPr>
            <a:stCxn id="36" idx="1"/>
            <a:endCxn id="35" idx="3"/>
          </p:cNvCxnSpPr>
          <p:nvPr/>
        </p:nvCxnSpPr>
        <p:spPr>
          <a:xfrm flipH="1" flipV="1">
            <a:off x="5328344" y="2210523"/>
            <a:ext cx="55632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形吹き出し 37"/>
          <p:cNvSpPr/>
          <p:nvPr/>
        </p:nvSpPr>
        <p:spPr bwMode="auto">
          <a:xfrm>
            <a:off x="7049378" y="1653469"/>
            <a:ext cx="528266" cy="463494"/>
          </a:xfrm>
          <a:prstGeom prst="wedgeEllipseCallout">
            <a:avLst>
              <a:gd name="adj1" fmla="val -79842"/>
              <a:gd name="adj2" fmla="val 43237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914939" y="2771725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併せ馬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1" name="直線矢印コネクタ 40"/>
          <p:cNvCxnSpPr>
            <a:stCxn id="33" idx="3"/>
            <a:endCxn id="40" idx="1"/>
          </p:cNvCxnSpPr>
          <p:nvPr/>
        </p:nvCxnSpPr>
        <p:spPr>
          <a:xfrm>
            <a:off x="2694807" y="2967782"/>
            <a:ext cx="12201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35" idx="2"/>
            <a:endCxn id="40" idx="0"/>
          </p:cNvCxnSpPr>
          <p:nvPr/>
        </p:nvCxnSpPr>
        <p:spPr>
          <a:xfrm rot="5400000">
            <a:off x="4428303" y="2432070"/>
            <a:ext cx="365145" cy="3141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5974967" y="2545492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アイテム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914408" y="2547325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ショップ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9" name="直線矢印コネクタ 48"/>
          <p:cNvCxnSpPr>
            <a:stCxn id="48" idx="1"/>
            <a:endCxn id="47" idx="3"/>
          </p:cNvCxnSpPr>
          <p:nvPr/>
        </p:nvCxnSpPr>
        <p:spPr>
          <a:xfrm flipH="1" flipV="1">
            <a:off x="7095742" y="2741549"/>
            <a:ext cx="818666" cy="18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形吹き出し 49"/>
          <p:cNvSpPr/>
          <p:nvPr/>
        </p:nvSpPr>
        <p:spPr bwMode="auto">
          <a:xfrm>
            <a:off x="9022677" y="2406691"/>
            <a:ext cx="320572" cy="281266"/>
          </a:xfrm>
          <a:prstGeom prst="wedgeEllipseCallout">
            <a:avLst>
              <a:gd name="adj1" fmla="val -79842"/>
              <a:gd name="adj2" fmla="val 43237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7914408" y="3163838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畑での収穫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カギ線コネクタ 52"/>
          <p:cNvCxnSpPr>
            <a:stCxn id="52" idx="1"/>
            <a:endCxn id="47" idx="3"/>
          </p:cNvCxnSpPr>
          <p:nvPr/>
        </p:nvCxnSpPr>
        <p:spPr>
          <a:xfrm rot="10800000">
            <a:off x="7095742" y="2741549"/>
            <a:ext cx="818666" cy="61834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62"/>
          <p:cNvSpPr/>
          <p:nvPr/>
        </p:nvSpPr>
        <p:spPr>
          <a:xfrm>
            <a:off x="5428176" y="3210018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アイテム使用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4" name="カギ線コネクタ 63"/>
          <p:cNvCxnSpPr>
            <a:stCxn id="47" idx="2"/>
            <a:endCxn id="63" idx="0"/>
          </p:cNvCxnSpPr>
          <p:nvPr/>
        </p:nvCxnSpPr>
        <p:spPr>
          <a:xfrm rot="5400000">
            <a:off x="6114987" y="2789650"/>
            <a:ext cx="272412" cy="5683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40" idx="2"/>
            <a:endCxn id="63" idx="1"/>
          </p:cNvCxnSpPr>
          <p:nvPr/>
        </p:nvCxnSpPr>
        <p:spPr>
          <a:xfrm rot="16200000" flipH="1">
            <a:off x="4819866" y="2797764"/>
            <a:ext cx="242237" cy="9743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5428175" y="3917737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レース出走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（自動登録もあり）</a:t>
            </a:r>
            <a:endParaRPr lang="ja-JP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560822" y="4440336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2849966" y="4353336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賞金獲得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円/楕円 88"/>
          <p:cNvSpPr/>
          <p:nvPr/>
        </p:nvSpPr>
        <p:spPr>
          <a:xfrm>
            <a:off x="3841640" y="4207871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7812396" y="5330246"/>
            <a:ext cx="1369064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トロフィー・優勝レイ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（コレクション）</a:t>
            </a:r>
            <a:endParaRPr lang="ja-JP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円/楕円 91"/>
          <p:cNvSpPr/>
          <p:nvPr/>
        </p:nvSpPr>
        <p:spPr>
          <a:xfrm>
            <a:off x="9072760" y="5123118"/>
            <a:ext cx="378690" cy="37869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4308692" y="5488671"/>
            <a:ext cx="1077707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各種ランキング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円/楕円 94"/>
          <p:cNvSpPr/>
          <p:nvPr/>
        </p:nvSpPr>
        <p:spPr>
          <a:xfrm>
            <a:off x="5174175" y="5123118"/>
            <a:ext cx="508000" cy="50800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大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2145970" y="3864935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競走馬能力</a:t>
            </a:r>
            <a:r>
              <a:rPr lang="en-US" altLang="ja-JP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UP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9" name="カギ線コネクタ 98"/>
          <p:cNvCxnSpPr>
            <a:stCxn id="72" idx="2"/>
            <a:endCxn id="82" idx="0"/>
          </p:cNvCxnSpPr>
          <p:nvPr/>
        </p:nvCxnSpPr>
        <p:spPr>
          <a:xfrm rot="16200000" flipH="1">
            <a:off x="6419288" y="3857591"/>
            <a:ext cx="290667" cy="1195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stCxn id="98" idx="0"/>
            <a:endCxn id="33" idx="2"/>
          </p:cNvCxnSpPr>
          <p:nvPr/>
        </p:nvCxnSpPr>
        <p:spPr>
          <a:xfrm rot="16200000" flipV="1">
            <a:off x="2068706" y="3227282"/>
            <a:ext cx="701097" cy="57420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カギ線コネクタ 126"/>
          <p:cNvCxnSpPr>
            <a:stCxn id="97" idx="1"/>
            <a:endCxn id="85" idx="0"/>
          </p:cNvCxnSpPr>
          <p:nvPr/>
        </p:nvCxnSpPr>
        <p:spPr>
          <a:xfrm rot="10800000" flipV="1">
            <a:off x="3410354" y="3917736"/>
            <a:ext cx="621846" cy="4356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角丸四角形 138"/>
          <p:cNvSpPr/>
          <p:nvPr/>
        </p:nvSpPr>
        <p:spPr>
          <a:xfrm>
            <a:off x="516205" y="5086067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馬主レベル</a:t>
            </a:r>
            <a:r>
              <a:rPr lang="en-US" altLang="ja-JP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UP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8" name="角丸四角形 157"/>
          <p:cNvSpPr/>
          <p:nvPr/>
        </p:nvSpPr>
        <p:spPr>
          <a:xfrm>
            <a:off x="2390990" y="5370148"/>
            <a:ext cx="1312378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より</a:t>
            </a: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良い馬の購入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牧場施設拡充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3" name="カギ線コネクタ 172"/>
          <p:cNvCxnSpPr>
            <a:stCxn id="139" idx="2"/>
            <a:endCxn id="158" idx="1"/>
          </p:cNvCxnSpPr>
          <p:nvPr/>
        </p:nvCxnSpPr>
        <p:spPr>
          <a:xfrm rot="16200000" flipH="1">
            <a:off x="1689779" y="4864994"/>
            <a:ext cx="88024" cy="131439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>
            <a:stCxn id="63" idx="2"/>
            <a:endCxn id="72" idx="0"/>
          </p:cNvCxnSpPr>
          <p:nvPr/>
        </p:nvCxnSpPr>
        <p:spPr>
          <a:xfrm flipH="1">
            <a:off x="5967029" y="3602131"/>
            <a:ext cx="1" cy="31560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カギ線コネクタ 201"/>
          <p:cNvCxnSpPr>
            <a:stCxn id="82" idx="2"/>
            <a:endCxn id="91" idx="1"/>
          </p:cNvCxnSpPr>
          <p:nvPr/>
        </p:nvCxnSpPr>
        <p:spPr>
          <a:xfrm rot="16200000" flipH="1">
            <a:off x="7220468" y="4934374"/>
            <a:ext cx="533673" cy="65018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カギ線コネクタ 212"/>
          <p:cNvCxnSpPr>
            <a:stCxn id="85" idx="2"/>
            <a:endCxn id="94" idx="0"/>
          </p:cNvCxnSpPr>
          <p:nvPr/>
        </p:nvCxnSpPr>
        <p:spPr>
          <a:xfrm rot="16200000" flipH="1">
            <a:off x="3757340" y="4398464"/>
            <a:ext cx="743221" cy="14371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stCxn id="85" idx="1"/>
            <a:endCxn id="98" idx="2"/>
          </p:cNvCxnSpPr>
          <p:nvPr/>
        </p:nvCxnSpPr>
        <p:spPr>
          <a:xfrm rot="10800000">
            <a:off x="2706358" y="4257049"/>
            <a:ext cx="143608" cy="29234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カギ線コネクタ 218"/>
          <p:cNvCxnSpPr>
            <a:stCxn id="85" idx="1"/>
            <a:endCxn id="139" idx="0"/>
          </p:cNvCxnSpPr>
          <p:nvPr/>
        </p:nvCxnSpPr>
        <p:spPr>
          <a:xfrm rot="10800000" flipV="1">
            <a:off x="1076594" y="4549393"/>
            <a:ext cx="1773373" cy="53667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カギ線コネクタ 225"/>
          <p:cNvCxnSpPr>
            <a:stCxn id="82" idx="1"/>
            <a:endCxn id="94" idx="3"/>
          </p:cNvCxnSpPr>
          <p:nvPr/>
        </p:nvCxnSpPr>
        <p:spPr>
          <a:xfrm rot="10800000" flipV="1">
            <a:off x="5386399" y="4796574"/>
            <a:ext cx="1236960" cy="8881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正方形/長方形 228"/>
          <p:cNvSpPr/>
          <p:nvPr/>
        </p:nvSpPr>
        <p:spPr>
          <a:xfrm>
            <a:off x="495300" y="3240652"/>
            <a:ext cx="1138195" cy="35050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配合へ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30" name="角丸四角形 229"/>
          <p:cNvSpPr/>
          <p:nvPr/>
        </p:nvSpPr>
        <p:spPr>
          <a:xfrm>
            <a:off x="526505" y="3864935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引退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6" name="直線矢印コネクタ 235"/>
          <p:cNvCxnSpPr>
            <a:stCxn id="98" idx="1"/>
            <a:endCxn id="230" idx="3"/>
          </p:cNvCxnSpPr>
          <p:nvPr/>
        </p:nvCxnSpPr>
        <p:spPr>
          <a:xfrm flipH="1">
            <a:off x="1604212" y="4060992"/>
            <a:ext cx="54175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/>
          <p:cNvCxnSpPr>
            <a:stCxn id="230" idx="0"/>
            <a:endCxn id="229" idx="2"/>
          </p:cNvCxnSpPr>
          <p:nvPr/>
        </p:nvCxnSpPr>
        <p:spPr>
          <a:xfrm flipH="1" flipV="1">
            <a:off x="1064398" y="3591158"/>
            <a:ext cx="961" cy="273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円/楕円 145"/>
          <p:cNvSpPr/>
          <p:nvPr/>
        </p:nvSpPr>
        <p:spPr>
          <a:xfrm>
            <a:off x="3570643" y="5147613"/>
            <a:ext cx="378690" cy="37869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2" name="円/楕円 101"/>
          <p:cNvSpPr/>
          <p:nvPr/>
        </p:nvSpPr>
        <p:spPr>
          <a:xfrm>
            <a:off x="1480898" y="4905497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55" name="正方形/長方形 254"/>
          <p:cNvSpPr/>
          <p:nvPr/>
        </p:nvSpPr>
        <p:spPr>
          <a:xfrm>
            <a:off x="7884163" y="3864935"/>
            <a:ext cx="1138195" cy="35050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牧場施設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256" name="直線矢印コネクタ 255"/>
          <p:cNvCxnSpPr>
            <a:stCxn id="255" idx="0"/>
            <a:endCxn id="52" idx="2"/>
          </p:cNvCxnSpPr>
          <p:nvPr/>
        </p:nvCxnSpPr>
        <p:spPr>
          <a:xfrm flipV="1">
            <a:off x="8453261" y="3555951"/>
            <a:ext cx="1" cy="308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角丸四角形 269"/>
          <p:cNvSpPr/>
          <p:nvPr/>
        </p:nvSpPr>
        <p:spPr>
          <a:xfrm>
            <a:off x="6106246" y="5705679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クエスト達成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71" name="カギ線コネクタ 270"/>
          <p:cNvCxnSpPr>
            <a:stCxn id="82" idx="2"/>
            <a:endCxn id="270" idx="0"/>
          </p:cNvCxnSpPr>
          <p:nvPr/>
        </p:nvCxnSpPr>
        <p:spPr>
          <a:xfrm rot="5400000">
            <a:off x="6557900" y="5101365"/>
            <a:ext cx="713049" cy="495579"/>
          </a:xfrm>
          <a:prstGeom prst="bentConnector3">
            <a:avLst>
              <a:gd name="adj1" fmla="val 745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円/楕円 273"/>
          <p:cNvSpPr/>
          <p:nvPr/>
        </p:nvSpPr>
        <p:spPr>
          <a:xfrm>
            <a:off x="7153225" y="5589855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76" name="円形吹き出し 275"/>
          <p:cNvSpPr/>
          <p:nvPr/>
        </p:nvSpPr>
        <p:spPr bwMode="auto">
          <a:xfrm>
            <a:off x="3640031" y="5736220"/>
            <a:ext cx="330710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角丸四角形 96"/>
          <p:cNvSpPr/>
          <p:nvPr/>
        </p:nvSpPr>
        <p:spPr>
          <a:xfrm>
            <a:off x="4032200" y="3721679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馬券</a:t>
            </a: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購入</a:t>
            </a:r>
            <a:endParaRPr lang="ja-JP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0" name="カギ線コネクタ 99"/>
          <p:cNvCxnSpPr>
            <a:stCxn id="72" idx="1"/>
            <a:endCxn id="97" idx="3"/>
          </p:cNvCxnSpPr>
          <p:nvPr/>
        </p:nvCxnSpPr>
        <p:spPr>
          <a:xfrm rot="10800000">
            <a:off x="5109907" y="3917736"/>
            <a:ext cx="318268" cy="19605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円形吹き出し 102"/>
          <p:cNvSpPr/>
          <p:nvPr/>
        </p:nvSpPr>
        <p:spPr bwMode="auto">
          <a:xfrm>
            <a:off x="3798240" y="3480446"/>
            <a:ext cx="330710" cy="279488"/>
          </a:xfrm>
          <a:prstGeom prst="wedgeEllipseCallout">
            <a:avLst>
              <a:gd name="adj1" fmla="val 56604"/>
              <a:gd name="adj2" fmla="val 6349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円形吹き出し 82"/>
          <p:cNvSpPr/>
          <p:nvPr/>
        </p:nvSpPr>
        <p:spPr bwMode="auto">
          <a:xfrm>
            <a:off x="4213148" y="4146403"/>
            <a:ext cx="360040" cy="279488"/>
          </a:xfrm>
          <a:prstGeom prst="wedgeEllipseCallout">
            <a:avLst>
              <a:gd name="adj1" fmla="val -34276"/>
              <a:gd name="adj2" fmla="val -74015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72944" y="4403221"/>
            <a:ext cx="1090435" cy="24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</a:t>
            </a:r>
            <a:r>
              <a:rPr lang="ja-JP" altLang="en-US" sz="900" dirty="0">
                <a:latin typeface="+mj-ea"/>
                <a:ea typeface="+mj-ea"/>
              </a:rPr>
              <a:t>馬券</a:t>
            </a:r>
            <a:r>
              <a:rPr lang="ja-JP" altLang="en-US" sz="900" dirty="0" smtClean="0">
                <a:latin typeface="+mj-ea"/>
                <a:ea typeface="+mj-ea"/>
              </a:rPr>
              <a:t>購入枠拡大</a:t>
            </a:r>
            <a:endParaRPr lang="en-US" altLang="ja-JP" sz="900" dirty="0">
              <a:latin typeface="+mj-ea"/>
              <a:ea typeface="+mj-ea"/>
            </a:endParaRPr>
          </a:p>
        </p:txBody>
      </p:sp>
      <p:sp>
        <p:nvSpPr>
          <p:cNvPr id="86" name="円形吹き出し 85"/>
          <p:cNvSpPr/>
          <p:nvPr/>
        </p:nvSpPr>
        <p:spPr bwMode="auto">
          <a:xfrm>
            <a:off x="6406916" y="3766026"/>
            <a:ext cx="360040" cy="279488"/>
          </a:xfrm>
          <a:prstGeom prst="wedgeEllipseCallout">
            <a:avLst>
              <a:gd name="adj1" fmla="val -62495"/>
              <a:gd name="adj2" fmla="val 38346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Text Box 17"/>
          <p:cNvSpPr txBox="1">
            <a:spLocks noChangeArrowheads="1"/>
          </p:cNvSpPr>
          <p:nvPr/>
        </p:nvSpPr>
        <p:spPr bwMode="auto">
          <a:xfrm>
            <a:off x="6749725" y="3741625"/>
            <a:ext cx="1026891" cy="35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・獲得賞金アップ</a:t>
            </a:r>
            <a:endParaRPr lang="en-US" altLang="ja-JP" sz="900" dirty="0" smtClean="0">
              <a:latin typeface="+mj-ea"/>
              <a:ea typeface="+mj-ea"/>
            </a:endParaRPr>
          </a:p>
          <a:p>
            <a:r>
              <a:rPr lang="ja-JP" altLang="en-US" sz="900" dirty="0" smtClean="0">
                <a:latin typeface="+mj-ea"/>
                <a:ea typeface="+mj-ea"/>
              </a:rPr>
              <a:t>・</a:t>
            </a:r>
            <a:r>
              <a:rPr lang="en-US" altLang="ja-JP" sz="900" dirty="0" smtClean="0">
                <a:latin typeface="+mj-ea"/>
                <a:ea typeface="+mj-ea"/>
              </a:rPr>
              <a:t>COM</a:t>
            </a:r>
            <a:r>
              <a:rPr lang="ja-JP" altLang="en-US" sz="900" dirty="0" smtClean="0">
                <a:latin typeface="+mj-ea"/>
                <a:ea typeface="+mj-ea"/>
              </a:rPr>
              <a:t>騎手騎乗</a:t>
            </a:r>
            <a:endParaRPr lang="en-US" altLang="ja-JP" sz="900" dirty="0">
              <a:latin typeface="+mj-ea"/>
              <a:ea typeface="+mj-ea"/>
            </a:endParaRPr>
          </a:p>
        </p:txBody>
      </p:sp>
      <p:sp>
        <p:nvSpPr>
          <p:cNvPr id="88" name="円形吹き出し 87"/>
          <p:cNvSpPr/>
          <p:nvPr/>
        </p:nvSpPr>
        <p:spPr bwMode="auto">
          <a:xfrm>
            <a:off x="2210970" y="5741040"/>
            <a:ext cx="360040" cy="279488"/>
          </a:xfrm>
          <a:prstGeom prst="wedgeEllipseCallout">
            <a:avLst>
              <a:gd name="adj1" fmla="val 29859"/>
              <a:gd name="adj2" fmla="val -77320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0" name="Text Box 17"/>
          <p:cNvSpPr txBox="1">
            <a:spLocks noChangeArrowheads="1"/>
          </p:cNvSpPr>
          <p:nvPr/>
        </p:nvSpPr>
        <p:spPr bwMode="auto">
          <a:xfrm>
            <a:off x="2526854" y="5833529"/>
            <a:ext cx="695735" cy="25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・セリ出品</a:t>
            </a:r>
            <a:endParaRPr lang="en-US" altLang="ja-JP" sz="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05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566738" y="827509"/>
            <a:ext cx="8073974" cy="541871"/>
            <a:chOff x="566738" y="1077726"/>
            <a:chExt cx="8073974" cy="541871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566738" y="1077726"/>
              <a:ext cx="8073974" cy="541871"/>
            </a:xfrm>
            <a:prstGeom prst="flowChartAlternateProcess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3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118802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>
                <a:solidFill>
                  <a:srgbClr val="000000"/>
                </a:solidFill>
              </a:rPr>
              <a:t>モチベーションフロー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4" y="838191"/>
            <a:ext cx="551297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モチベーションフロー：牧場施設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95300" y="6338198"/>
            <a:ext cx="9049544" cy="935037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708768" y="6179591"/>
            <a:ext cx="2295936" cy="3213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dirty="0"/>
              <a:t>◆ゲームフロー記号表記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647824" y="6606181"/>
            <a:ext cx="985671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ユーザー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アクション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694611" y="6614084"/>
            <a:ext cx="985671" cy="392113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パラメータ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</a:t>
            </a:r>
            <a:r>
              <a:rPr lang="en-US" altLang="ja-JP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</a:t>
            </a: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アイテム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741399" y="6611700"/>
            <a:ext cx="1050693" cy="378691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E2FEE7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ゲーム内イベント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4603725" y="6587313"/>
            <a:ext cx="320572" cy="281266"/>
          </a:xfrm>
          <a:prstGeom prst="wedgeEllipseCallout">
            <a:avLst>
              <a:gd name="adj1" fmla="val -23388"/>
              <a:gd name="adj2" fmla="val 29691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5974967" y="6660251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6439235" y="6586074"/>
            <a:ext cx="378690" cy="37869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6977670" y="6510849"/>
            <a:ext cx="508000" cy="50800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大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7313511" y="6518593"/>
            <a:ext cx="1003722" cy="56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1050" b="1" dirty="0" smtClean="0"/>
              <a:t>小目標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 smtClean="0"/>
              <a:t>中目標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/>
              <a:t>大目標</a:t>
            </a:r>
            <a:endParaRPr lang="en-US" altLang="ja-JP" sz="1050" b="1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317232" y="6539522"/>
            <a:ext cx="1043559" cy="50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コメント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4032200" y="6586074"/>
            <a:ext cx="320572" cy="279488"/>
          </a:xfrm>
          <a:prstGeom prst="wedgeEllipseCallout">
            <a:avLst>
              <a:gd name="adj1" fmla="val -23695"/>
              <a:gd name="adj2" fmla="val -2766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5182393" y="6586074"/>
            <a:ext cx="361975" cy="315679"/>
          </a:xfrm>
          <a:prstGeom prst="wedgeEllipseCallout">
            <a:avLst>
              <a:gd name="adj1" fmla="val -13112"/>
              <a:gd name="adj2" fmla="val -1948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3759988" y="6876181"/>
            <a:ext cx="876809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ゲーム内資金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495419" y="6876181"/>
            <a:ext cx="544893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課金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992646" y="6876181"/>
            <a:ext cx="741467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レアチケット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67673" y="1979637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馬房の建設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1812232" y="2322476"/>
            <a:ext cx="320572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/>
          <p:cNvCxnSpPr>
            <a:stCxn id="32" idx="2"/>
            <a:endCxn id="38" idx="0"/>
          </p:cNvCxnSpPr>
          <p:nvPr/>
        </p:nvCxnSpPr>
        <p:spPr>
          <a:xfrm>
            <a:off x="1306527" y="2371750"/>
            <a:ext cx="0" cy="3999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767673" y="2771725"/>
            <a:ext cx="1077707" cy="392112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馬房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レベルアップ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円形吹き出し 38"/>
          <p:cNvSpPr/>
          <p:nvPr/>
        </p:nvSpPr>
        <p:spPr bwMode="auto">
          <a:xfrm>
            <a:off x="1812232" y="3120334"/>
            <a:ext cx="320572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46139" y="3992964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管理頭数</a:t>
            </a:r>
            <a:r>
              <a:rPr lang="en-US" altLang="ja-JP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UP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4" name="直線矢印コネクタ 43"/>
          <p:cNvCxnSpPr>
            <a:stCxn id="38" idx="2"/>
            <a:endCxn id="43" idx="0"/>
          </p:cNvCxnSpPr>
          <p:nvPr/>
        </p:nvCxnSpPr>
        <p:spPr>
          <a:xfrm>
            <a:off x="1306527" y="3163837"/>
            <a:ext cx="0" cy="8291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角丸四角形 50"/>
          <p:cNvSpPr/>
          <p:nvPr/>
        </p:nvSpPr>
        <p:spPr>
          <a:xfrm>
            <a:off x="2483585" y="1979637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調教施設建設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円形吹き出し 51"/>
          <p:cNvSpPr/>
          <p:nvPr/>
        </p:nvSpPr>
        <p:spPr bwMode="auto">
          <a:xfrm>
            <a:off x="3528144" y="2322476"/>
            <a:ext cx="320572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462050" y="2771724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調教メニュー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拡張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449779" y="2676852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56" name="直線矢印コネクタ 55"/>
          <p:cNvCxnSpPr>
            <a:stCxn id="51" idx="2"/>
            <a:endCxn id="54" idx="0"/>
          </p:cNvCxnSpPr>
          <p:nvPr/>
        </p:nvCxnSpPr>
        <p:spPr>
          <a:xfrm flipH="1">
            <a:off x="3022438" y="2371750"/>
            <a:ext cx="1" cy="3999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62"/>
          <p:cNvSpPr/>
          <p:nvPr/>
        </p:nvSpPr>
        <p:spPr>
          <a:xfrm>
            <a:off x="2486745" y="3528973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調教施設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レベルアップ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54" idx="2"/>
            <a:endCxn id="63" idx="0"/>
          </p:cNvCxnSpPr>
          <p:nvPr/>
        </p:nvCxnSpPr>
        <p:spPr>
          <a:xfrm>
            <a:off x="3022438" y="3163838"/>
            <a:ext cx="3161" cy="3651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円形吹き出し 65"/>
          <p:cNvSpPr/>
          <p:nvPr/>
        </p:nvSpPr>
        <p:spPr bwMode="auto">
          <a:xfrm>
            <a:off x="3501204" y="3877583"/>
            <a:ext cx="320572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>
            <a:stCxn id="32" idx="3"/>
            <a:endCxn id="51" idx="1"/>
          </p:cNvCxnSpPr>
          <p:nvPr/>
        </p:nvCxnSpPr>
        <p:spPr>
          <a:xfrm>
            <a:off x="1845380" y="2175694"/>
            <a:ext cx="63820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51" idx="3"/>
            <a:endCxn id="100" idx="1"/>
          </p:cNvCxnSpPr>
          <p:nvPr/>
        </p:nvCxnSpPr>
        <p:spPr>
          <a:xfrm>
            <a:off x="3561292" y="2175694"/>
            <a:ext cx="7914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角丸四角形 78"/>
          <p:cNvSpPr/>
          <p:nvPr/>
        </p:nvSpPr>
        <p:spPr>
          <a:xfrm>
            <a:off x="2474468" y="4427909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調教効果</a:t>
            </a:r>
            <a:r>
              <a:rPr lang="en-US" altLang="ja-JP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UP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1" name="直線矢印コネクタ 80"/>
          <p:cNvCxnSpPr>
            <a:stCxn id="63" idx="2"/>
            <a:endCxn id="79" idx="0"/>
          </p:cNvCxnSpPr>
          <p:nvPr/>
        </p:nvCxnSpPr>
        <p:spPr>
          <a:xfrm>
            <a:off x="3025599" y="3921086"/>
            <a:ext cx="9257" cy="5068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83"/>
          <p:cNvSpPr/>
          <p:nvPr/>
        </p:nvSpPr>
        <p:spPr>
          <a:xfrm>
            <a:off x="1721449" y="3866142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42" y="5011307"/>
            <a:ext cx="1165869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馬の購入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円形吹き出し 86"/>
          <p:cNvSpPr/>
          <p:nvPr/>
        </p:nvSpPr>
        <p:spPr bwMode="auto">
          <a:xfrm>
            <a:off x="1856736" y="5307649"/>
            <a:ext cx="330710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円/楕円 87"/>
          <p:cNvSpPr/>
          <p:nvPr/>
        </p:nvSpPr>
        <p:spPr>
          <a:xfrm>
            <a:off x="1802063" y="4820022"/>
            <a:ext cx="336414" cy="34743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89" name="直線矢印コネクタ 88"/>
          <p:cNvCxnSpPr>
            <a:stCxn id="43" idx="2"/>
            <a:endCxn id="86" idx="0"/>
          </p:cNvCxnSpPr>
          <p:nvPr/>
        </p:nvCxnSpPr>
        <p:spPr>
          <a:xfrm>
            <a:off x="1306527" y="4385078"/>
            <a:ext cx="3050" cy="6262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92"/>
          <p:cNvSpPr/>
          <p:nvPr/>
        </p:nvSpPr>
        <p:spPr>
          <a:xfrm>
            <a:off x="2474467" y="5251336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競走馬能力</a:t>
            </a:r>
            <a:r>
              <a:rPr lang="en-US" altLang="ja-JP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UP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4" name="直線矢印コネクタ 93"/>
          <p:cNvCxnSpPr>
            <a:stCxn id="79" idx="2"/>
            <a:endCxn id="93" idx="0"/>
          </p:cNvCxnSpPr>
          <p:nvPr/>
        </p:nvCxnSpPr>
        <p:spPr>
          <a:xfrm flipH="1">
            <a:off x="3034855" y="4820023"/>
            <a:ext cx="1" cy="4313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角丸四角形 99"/>
          <p:cNvSpPr/>
          <p:nvPr/>
        </p:nvSpPr>
        <p:spPr>
          <a:xfrm>
            <a:off x="4352772" y="1979637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畑の開墾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9" name="直線矢印コネクタ 108"/>
          <p:cNvCxnSpPr>
            <a:stCxn id="100" idx="2"/>
            <a:endCxn id="110" idx="0"/>
          </p:cNvCxnSpPr>
          <p:nvPr/>
        </p:nvCxnSpPr>
        <p:spPr>
          <a:xfrm flipH="1">
            <a:off x="4890409" y="2371750"/>
            <a:ext cx="1217" cy="3999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角丸四角形 109"/>
          <p:cNvSpPr/>
          <p:nvPr/>
        </p:nvSpPr>
        <p:spPr>
          <a:xfrm>
            <a:off x="4351555" y="2771725"/>
            <a:ext cx="1077707" cy="392112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野菜畑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果樹園の栽培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円形吹き出し 110"/>
          <p:cNvSpPr/>
          <p:nvPr/>
        </p:nvSpPr>
        <p:spPr bwMode="auto">
          <a:xfrm>
            <a:off x="5396114" y="3120334"/>
            <a:ext cx="320572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4331238" y="3600850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アイテム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5" name="直線矢印コネクタ 114"/>
          <p:cNvCxnSpPr>
            <a:stCxn id="114" idx="2"/>
            <a:endCxn id="117" idx="0"/>
          </p:cNvCxnSpPr>
          <p:nvPr/>
        </p:nvCxnSpPr>
        <p:spPr>
          <a:xfrm>
            <a:off x="4891626" y="3992964"/>
            <a:ext cx="47" cy="3921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/>
          <p:cNvSpPr/>
          <p:nvPr/>
        </p:nvSpPr>
        <p:spPr>
          <a:xfrm>
            <a:off x="4322575" y="4385078"/>
            <a:ext cx="1138195" cy="35050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競走馬育成へ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20" name="直線矢印コネクタ 119"/>
          <p:cNvCxnSpPr>
            <a:stCxn id="110" idx="2"/>
            <a:endCxn id="114" idx="0"/>
          </p:cNvCxnSpPr>
          <p:nvPr/>
        </p:nvCxnSpPr>
        <p:spPr>
          <a:xfrm>
            <a:off x="4890409" y="3163837"/>
            <a:ext cx="1217" cy="4370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100" idx="3"/>
            <a:endCxn id="127" idx="1"/>
          </p:cNvCxnSpPr>
          <p:nvPr/>
        </p:nvCxnSpPr>
        <p:spPr>
          <a:xfrm>
            <a:off x="5430479" y="2175694"/>
            <a:ext cx="8053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角丸四角形 126"/>
          <p:cNvSpPr/>
          <p:nvPr/>
        </p:nvSpPr>
        <p:spPr>
          <a:xfrm>
            <a:off x="6235804" y="1979637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牧場の引越し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235194" y="2771724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調教施設</a:t>
            </a:r>
            <a:endParaRPr lang="en-US" altLang="ja-JP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引き継ぎ</a:t>
            </a:r>
          </a:p>
        </p:txBody>
      </p:sp>
      <p:cxnSp>
        <p:nvCxnSpPr>
          <p:cNvPr id="133" name="直線矢印コネクタ 132"/>
          <p:cNvCxnSpPr>
            <a:stCxn id="127" idx="2"/>
            <a:endCxn id="132" idx="0"/>
          </p:cNvCxnSpPr>
          <p:nvPr/>
        </p:nvCxnSpPr>
        <p:spPr>
          <a:xfrm flipH="1">
            <a:off x="6774048" y="2371750"/>
            <a:ext cx="610" cy="3999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円形吹き出し 135"/>
          <p:cNvSpPr/>
          <p:nvPr/>
        </p:nvSpPr>
        <p:spPr bwMode="auto">
          <a:xfrm>
            <a:off x="7231670" y="3108497"/>
            <a:ext cx="472938" cy="420475"/>
          </a:xfrm>
          <a:prstGeom prst="wedgeEllipseCallout">
            <a:avLst>
              <a:gd name="adj1" fmla="val -44187"/>
              <a:gd name="adj2" fmla="val -57229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139" name="角丸四角形 138"/>
          <p:cNvSpPr/>
          <p:nvPr/>
        </p:nvSpPr>
        <p:spPr>
          <a:xfrm>
            <a:off x="6214270" y="3587083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牧場</a:t>
            </a: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拡充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調教施設追加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0" name="直線矢印コネクタ 139"/>
          <p:cNvCxnSpPr>
            <a:stCxn id="132" idx="2"/>
            <a:endCxn id="139" idx="0"/>
          </p:cNvCxnSpPr>
          <p:nvPr/>
        </p:nvCxnSpPr>
        <p:spPr>
          <a:xfrm>
            <a:off x="6774048" y="3163837"/>
            <a:ext cx="610" cy="4232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円形吹き出し 142"/>
          <p:cNvSpPr/>
          <p:nvPr/>
        </p:nvSpPr>
        <p:spPr bwMode="auto">
          <a:xfrm>
            <a:off x="7228206" y="2322476"/>
            <a:ext cx="320572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44" name="カギ線コネクタ 143"/>
          <p:cNvCxnSpPr>
            <a:stCxn id="139" idx="2"/>
            <a:endCxn id="51" idx="0"/>
          </p:cNvCxnSpPr>
          <p:nvPr/>
        </p:nvCxnSpPr>
        <p:spPr>
          <a:xfrm rot="5400000" flipH="1">
            <a:off x="3898769" y="1103308"/>
            <a:ext cx="1999560" cy="3752219"/>
          </a:xfrm>
          <a:prstGeom prst="bentConnector5">
            <a:avLst>
              <a:gd name="adj1" fmla="val -11433"/>
              <a:gd name="adj2" fmla="val -33991"/>
              <a:gd name="adj3" fmla="val 11143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カギ線コネクタ 3"/>
          <p:cNvCxnSpPr>
            <a:stCxn id="139" idx="2"/>
            <a:endCxn id="32" idx="0"/>
          </p:cNvCxnSpPr>
          <p:nvPr/>
        </p:nvCxnSpPr>
        <p:spPr>
          <a:xfrm rot="5400000" flipH="1">
            <a:off x="3040813" y="245352"/>
            <a:ext cx="1999560" cy="5468131"/>
          </a:xfrm>
          <a:prstGeom prst="bentConnector5">
            <a:avLst>
              <a:gd name="adj1" fmla="val -11433"/>
              <a:gd name="adj2" fmla="val -23418"/>
              <a:gd name="adj3" fmla="val 11143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3462197" y="5112491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5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566738" y="971525"/>
            <a:ext cx="6629374" cy="541871"/>
            <a:chOff x="566738" y="3669536"/>
            <a:chExt cx="6629374" cy="541871"/>
          </a:xfrm>
        </p:grpSpPr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7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ダービーゲートとは？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74002" y="1601355"/>
            <a:ext cx="8217314" cy="5358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ea"/>
                <a:ea typeface="+mj-ea"/>
              </a:rPr>
              <a:t>リアルな競馬の箱庭世界</a:t>
            </a:r>
            <a:r>
              <a:rPr lang="ja-JP" altLang="en-US" sz="3600" dirty="0">
                <a:latin typeface="+mj-ea"/>
                <a:ea typeface="+mj-ea"/>
              </a:rPr>
              <a:t>で馬主</a:t>
            </a:r>
            <a:r>
              <a:rPr lang="ja-JP" altLang="en-US" sz="3600" dirty="0" smtClean="0">
                <a:latin typeface="+mj-ea"/>
                <a:ea typeface="+mj-ea"/>
              </a:rPr>
              <a:t>体験</a:t>
            </a:r>
            <a:endParaRPr lang="en-US" altLang="ja-JP" sz="3600" dirty="0" smtClean="0">
              <a:latin typeface="+mj-ea"/>
              <a:ea typeface="+mj-ea"/>
            </a:endParaRPr>
          </a:p>
          <a:p>
            <a:endParaRPr kumimoji="1" lang="en-US" altLang="ja-JP" sz="2400" dirty="0" smtClean="0">
              <a:latin typeface="+mj-ea"/>
              <a:ea typeface="+mj-ea"/>
            </a:endParaRPr>
          </a:p>
          <a:p>
            <a:endParaRPr kumimoji="1" lang="en-US" altLang="ja-JP" sz="2400" dirty="0">
              <a:latin typeface="+mj-ea"/>
              <a:ea typeface="+mj-ea"/>
            </a:endParaRPr>
          </a:p>
          <a:p>
            <a:r>
              <a:rPr lang="en-US" altLang="ja-JP" sz="2000" dirty="0" smtClean="0">
                <a:latin typeface="+mj-ea"/>
                <a:ea typeface="+mj-ea"/>
              </a:rPr>
              <a:t>※</a:t>
            </a:r>
            <a:r>
              <a:rPr lang="ja-JP" altLang="en-US" sz="2000" dirty="0" smtClean="0">
                <a:latin typeface="+mj-ea"/>
                <a:ea typeface="+mj-ea"/>
              </a:rPr>
              <a:t>リアル</a:t>
            </a:r>
            <a:r>
              <a:rPr lang="ja-JP" altLang="en-US" sz="2000" dirty="0">
                <a:latin typeface="+mj-ea"/>
                <a:ea typeface="+mj-ea"/>
              </a:rPr>
              <a:t>な競馬とは？</a:t>
            </a:r>
            <a:br>
              <a:rPr lang="ja-JP" altLang="en-US" sz="2000" dirty="0">
                <a:latin typeface="+mj-ea"/>
                <a:ea typeface="+mj-ea"/>
              </a:rPr>
            </a:br>
            <a:r>
              <a:rPr lang="ja-JP" altLang="en-US" sz="1600" dirty="0">
                <a:latin typeface="+mj-ea"/>
                <a:ea typeface="+mj-ea"/>
              </a:rPr>
              <a:t>　　競馬をエンターテイメントとして楽しむユーザ視点でルールや体験はリアル</a:t>
            </a:r>
            <a:r>
              <a:rPr lang="ja-JP" altLang="en-US" sz="1600" dirty="0" smtClean="0">
                <a:latin typeface="+mj-ea"/>
                <a:ea typeface="+mj-ea"/>
              </a:rPr>
              <a:t>に。</a:t>
            </a:r>
            <a:r>
              <a:rPr lang="ja-JP" altLang="en-US" sz="1600" dirty="0">
                <a:latin typeface="+mj-ea"/>
                <a:ea typeface="+mj-ea"/>
              </a:rPr>
              <a:t/>
            </a:r>
            <a:br>
              <a:rPr lang="ja-JP" altLang="en-US" sz="1600" dirty="0">
                <a:latin typeface="+mj-ea"/>
                <a:ea typeface="+mj-ea"/>
              </a:rPr>
            </a:br>
            <a:r>
              <a:rPr lang="ja-JP" altLang="en-US" sz="1600" dirty="0">
                <a:latin typeface="+mj-ea"/>
                <a:ea typeface="+mj-ea"/>
              </a:rPr>
              <a:t>　　</a:t>
            </a:r>
            <a:r>
              <a:rPr lang="ja-JP" altLang="en-US" sz="1600" dirty="0" smtClean="0">
                <a:latin typeface="+mj-ea"/>
                <a:ea typeface="+mj-ea"/>
              </a:rPr>
              <a:t>重賞</a:t>
            </a:r>
            <a:r>
              <a:rPr lang="ja-JP" altLang="en-US" sz="1600" dirty="0">
                <a:latin typeface="+mj-ea"/>
                <a:ea typeface="+mj-ea"/>
              </a:rPr>
              <a:t>などのレース番組表、フルゲート</a:t>
            </a:r>
            <a:r>
              <a:rPr lang="en-US" altLang="ja-JP" sz="1600" dirty="0">
                <a:latin typeface="+mj-ea"/>
                <a:ea typeface="+mj-ea"/>
              </a:rPr>
              <a:t>18</a:t>
            </a:r>
            <a:r>
              <a:rPr lang="ja-JP" altLang="en-US" sz="1600" dirty="0">
                <a:latin typeface="+mj-ea"/>
                <a:ea typeface="+mj-ea"/>
              </a:rPr>
              <a:t>頭、</a:t>
            </a:r>
            <a:r>
              <a:rPr lang="en-US" altLang="ja-JP" sz="1600" dirty="0">
                <a:latin typeface="+mj-ea"/>
                <a:ea typeface="+mj-ea"/>
              </a:rPr>
              <a:t>1</a:t>
            </a:r>
            <a:r>
              <a:rPr lang="ja-JP" altLang="en-US" sz="1600" dirty="0">
                <a:latin typeface="+mj-ea"/>
                <a:ea typeface="+mj-ea"/>
              </a:rPr>
              <a:t>頭の繁殖牝馬</a:t>
            </a:r>
            <a:r>
              <a:rPr lang="ja-JP" altLang="en-US" sz="1600" dirty="0" smtClean="0">
                <a:latin typeface="+mj-ea"/>
                <a:ea typeface="+mj-ea"/>
              </a:rPr>
              <a:t>から同世代</a:t>
            </a:r>
            <a:r>
              <a:rPr lang="en-US" altLang="ja-JP" sz="1600" dirty="0">
                <a:latin typeface="+mj-ea"/>
                <a:ea typeface="+mj-ea"/>
              </a:rPr>
              <a:t>1</a:t>
            </a:r>
            <a:r>
              <a:rPr lang="ja-JP" altLang="en-US" sz="1600" dirty="0">
                <a:latin typeface="+mj-ea"/>
                <a:ea typeface="+mj-ea"/>
              </a:rPr>
              <a:t>頭しか生まれない</a:t>
            </a:r>
            <a:r>
              <a:rPr lang="ja-JP" altLang="en-US" sz="1600" dirty="0" smtClean="0">
                <a:latin typeface="+mj-ea"/>
                <a:ea typeface="+mj-ea"/>
              </a:rPr>
              <a:t>、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>
                <a:latin typeface="+mj-ea"/>
                <a:ea typeface="+mj-ea"/>
              </a:rPr>
              <a:t>　</a:t>
            </a:r>
            <a:r>
              <a:rPr lang="ja-JP" altLang="en-US" sz="1600" dirty="0" smtClean="0">
                <a:latin typeface="+mj-ea"/>
                <a:ea typeface="+mj-ea"/>
              </a:rPr>
              <a:t>　地方</a:t>
            </a:r>
            <a:r>
              <a:rPr lang="ja-JP" altLang="en-US" sz="1600" dirty="0">
                <a:latin typeface="+mj-ea"/>
                <a:ea typeface="+mj-ea"/>
              </a:rPr>
              <a:t>や海外との力関係など基本的なルール</a:t>
            </a:r>
            <a:r>
              <a:rPr lang="ja-JP" altLang="en-US" sz="1600" dirty="0" smtClean="0">
                <a:latin typeface="+mj-ea"/>
                <a:ea typeface="+mj-ea"/>
              </a:rPr>
              <a:t>は</a:t>
            </a:r>
            <a:r>
              <a:rPr lang="ja-JP" altLang="en-US" sz="1600" dirty="0">
                <a:latin typeface="+mj-ea"/>
                <a:ea typeface="+mj-ea"/>
              </a:rPr>
              <a:t>リアル</a:t>
            </a:r>
            <a:r>
              <a:rPr lang="ja-JP" altLang="en-US" sz="1600" dirty="0" smtClean="0">
                <a:latin typeface="+mj-ea"/>
                <a:ea typeface="+mj-ea"/>
              </a:rPr>
              <a:t>に。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>
                <a:latin typeface="+mj-ea"/>
                <a:ea typeface="+mj-ea"/>
              </a:rPr>
              <a:t>　</a:t>
            </a:r>
            <a:r>
              <a:rPr lang="ja-JP" altLang="en-US" sz="1600" dirty="0" smtClean="0">
                <a:latin typeface="+mj-ea"/>
                <a:ea typeface="+mj-ea"/>
              </a:rPr>
              <a:t>　深く</a:t>
            </a:r>
            <a:r>
              <a:rPr lang="ja-JP" altLang="en-US" sz="1600" dirty="0">
                <a:latin typeface="+mj-ea"/>
                <a:ea typeface="+mj-ea"/>
              </a:rPr>
              <a:t>競馬を知らない</a:t>
            </a:r>
            <a:r>
              <a:rPr lang="ja-JP" altLang="en-US" sz="1600" dirty="0" smtClean="0">
                <a:latin typeface="+mj-ea"/>
                <a:ea typeface="+mj-ea"/>
              </a:rPr>
              <a:t>と解説</a:t>
            </a:r>
            <a:r>
              <a:rPr lang="ja-JP" altLang="en-US" sz="1600" dirty="0">
                <a:latin typeface="+mj-ea"/>
                <a:ea typeface="+mj-ea"/>
              </a:rPr>
              <a:t>出来ないようなルールは</a:t>
            </a:r>
            <a:r>
              <a:rPr lang="ja-JP" altLang="en-US" sz="1600" dirty="0" smtClean="0">
                <a:latin typeface="+mj-ea"/>
                <a:ea typeface="+mj-ea"/>
              </a:rPr>
              <a:t>デフォルメ</a:t>
            </a:r>
            <a:r>
              <a:rPr lang="ja-JP" altLang="en-US" sz="1600" dirty="0">
                <a:latin typeface="+mj-ea"/>
                <a:ea typeface="+mj-ea"/>
              </a:rPr>
              <a:t>して</a:t>
            </a:r>
            <a:r>
              <a:rPr lang="ja-JP" altLang="en-US" sz="1600" dirty="0" smtClean="0">
                <a:latin typeface="+mj-ea"/>
                <a:ea typeface="+mj-ea"/>
              </a:rPr>
              <a:t>しまう。</a:t>
            </a:r>
            <a:r>
              <a:rPr lang="ja-JP" altLang="en-US" sz="1600" dirty="0">
                <a:latin typeface="+mj-ea"/>
                <a:ea typeface="+mj-ea"/>
              </a:rPr>
              <a:t/>
            </a:r>
            <a:br>
              <a:rPr lang="ja-JP" altLang="en-US" sz="1600" dirty="0">
                <a:latin typeface="+mj-ea"/>
                <a:ea typeface="+mj-ea"/>
              </a:rPr>
            </a:br>
            <a:r>
              <a:rPr lang="ja-JP" altLang="en-US" sz="1600" dirty="0">
                <a:latin typeface="+mj-ea"/>
                <a:ea typeface="+mj-ea"/>
              </a:rPr>
              <a:t>　　</a:t>
            </a:r>
            <a:r>
              <a:rPr lang="ja-JP" altLang="en-US" sz="1600" dirty="0" smtClean="0">
                <a:latin typeface="+mj-ea"/>
                <a:ea typeface="+mj-ea"/>
              </a:rPr>
              <a:t>賞金</a:t>
            </a:r>
            <a:r>
              <a:rPr lang="ja-JP" altLang="en-US" sz="1600" dirty="0">
                <a:latin typeface="+mj-ea"/>
                <a:ea typeface="+mj-ea"/>
              </a:rPr>
              <a:t>制度、抽選の</a:t>
            </a:r>
            <a:r>
              <a:rPr lang="ja-JP" altLang="en-US" sz="1600" dirty="0" smtClean="0">
                <a:latin typeface="+mj-ea"/>
                <a:ea typeface="+mj-ea"/>
              </a:rPr>
              <a:t>制度も、ややデフォルメ。</a:t>
            </a:r>
            <a:r>
              <a:rPr lang="ja-JP" altLang="en-US" sz="1600" dirty="0">
                <a:latin typeface="+mj-ea"/>
                <a:ea typeface="+mj-ea"/>
              </a:rPr>
              <a:t/>
            </a:r>
            <a:br>
              <a:rPr lang="ja-JP" altLang="en-US" sz="1600" dirty="0">
                <a:latin typeface="+mj-ea"/>
                <a:ea typeface="+mj-ea"/>
              </a:rPr>
            </a:br>
            <a:r>
              <a:rPr lang="ja-JP" altLang="en-US" sz="1600" dirty="0">
                <a:latin typeface="+mj-ea"/>
                <a:ea typeface="+mj-ea"/>
              </a:rPr>
              <a:t>　　競馬ユーザの</a:t>
            </a:r>
            <a:r>
              <a:rPr lang="en-US" altLang="ja-JP" sz="1600" dirty="0">
                <a:latin typeface="+mj-ea"/>
                <a:ea typeface="+mj-ea"/>
              </a:rPr>
              <a:t>IF</a:t>
            </a:r>
            <a:r>
              <a:rPr lang="ja-JP" altLang="en-US" sz="1600" dirty="0">
                <a:latin typeface="+mj-ea"/>
                <a:ea typeface="+mj-ea"/>
              </a:rPr>
              <a:t>にこたえる世界観は</a:t>
            </a:r>
            <a:r>
              <a:rPr lang="en-US" altLang="ja-JP" sz="1600" dirty="0">
                <a:latin typeface="+mj-ea"/>
                <a:ea typeface="+mj-ea"/>
              </a:rPr>
              <a:t>OK</a:t>
            </a:r>
            <a:br>
              <a:rPr lang="en-US" altLang="ja-JP" sz="1600" dirty="0">
                <a:latin typeface="+mj-ea"/>
                <a:ea typeface="+mj-ea"/>
              </a:rPr>
            </a:br>
            <a:r>
              <a:rPr lang="ja-JP" altLang="en-US" sz="1600" dirty="0">
                <a:latin typeface="+mj-ea"/>
                <a:ea typeface="+mj-ea"/>
              </a:rPr>
              <a:t>　　　リアルに強い競走馬から強い馬の誕生</a:t>
            </a:r>
            <a:br>
              <a:rPr lang="ja-JP" altLang="en-US" sz="1600" dirty="0">
                <a:latin typeface="+mj-ea"/>
                <a:ea typeface="+mj-ea"/>
              </a:rPr>
            </a:br>
            <a:r>
              <a:rPr lang="ja-JP" altLang="en-US" sz="1600" dirty="0">
                <a:latin typeface="+mj-ea"/>
                <a:ea typeface="+mj-ea"/>
              </a:rPr>
              <a:t>　　　繁殖前に死亡した馬の子供</a:t>
            </a:r>
            <a:br>
              <a:rPr lang="ja-JP" altLang="en-US" sz="1600" dirty="0">
                <a:latin typeface="+mj-ea"/>
                <a:ea typeface="+mj-ea"/>
              </a:rPr>
            </a:br>
            <a:r>
              <a:rPr lang="ja-JP" altLang="en-US" sz="1600" dirty="0">
                <a:latin typeface="+mj-ea"/>
                <a:ea typeface="+mj-ea"/>
              </a:rPr>
              <a:t>　　　世代を超えた配合　</a:t>
            </a:r>
            <a:r>
              <a:rPr lang="ja-JP" altLang="en-US" sz="1600" dirty="0" smtClean="0">
                <a:latin typeface="+mj-ea"/>
                <a:ea typeface="+mj-ea"/>
              </a:rPr>
              <a:t>など</a:t>
            </a:r>
            <a:r>
              <a:rPr lang="en-US" altLang="ja-JP" sz="1600" dirty="0" smtClean="0">
                <a:latin typeface="+mj-ea"/>
                <a:ea typeface="+mj-ea"/>
              </a:rPr>
              <a:t/>
            </a:r>
            <a:br>
              <a:rPr lang="en-US" altLang="ja-JP" sz="1600" dirty="0" smtClean="0">
                <a:latin typeface="+mj-ea"/>
                <a:ea typeface="+mj-ea"/>
              </a:rPr>
            </a:br>
            <a:r>
              <a:rPr lang="ja-JP" altLang="en-US" sz="1600" dirty="0" smtClean="0">
                <a:latin typeface="+mj-ea"/>
                <a:ea typeface="+mj-ea"/>
              </a:rPr>
              <a:t>　　リアルな競馬</a:t>
            </a:r>
            <a:r>
              <a:rPr lang="ja-JP" altLang="en-US" sz="1600" dirty="0">
                <a:latin typeface="+mj-ea"/>
                <a:ea typeface="+mj-ea"/>
              </a:rPr>
              <a:t>と</a:t>
            </a:r>
            <a:r>
              <a:rPr lang="ja-JP" altLang="en-US" sz="1600" dirty="0" smtClean="0">
                <a:latin typeface="+mj-ea"/>
                <a:ea typeface="+mj-ea"/>
              </a:rPr>
              <a:t>同じく出走馬を確認し、予想</a:t>
            </a:r>
            <a:r>
              <a:rPr lang="ja-JP" altLang="en-US" sz="1600" dirty="0">
                <a:latin typeface="+mj-ea"/>
                <a:ea typeface="+mj-ea"/>
              </a:rPr>
              <a:t>をし</a:t>
            </a:r>
            <a:r>
              <a:rPr lang="ja-JP" altLang="en-US" sz="1600" dirty="0" smtClean="0">
                <a:latin typeface="+mj-ea"/>
                <a:ea typeface="+mj-ea"/>
              </a:rPr>
              <a:t>、馬券を買い</a:t>
            </a:r>
            <a:r>
              <a:rPr lang="en-US" altLang="ja-JP" sz="1600" dirty="0" smtClean="0">
                <a:latin typeface="+mj-ea"/>
                <a:ea typeface="+mj-ea"/>
              </a:rPr>
              <a:t/>
            </a:r>
            <a:br>
              <a:rPr lang="en-US" altLang="ja-JP" sz="1600" dirty="0" smtClean="0">
                <a:latin typeface="+mj-ea"/>
                <a:ea typeface="+mj-ea"/>
              </a:rPr>
            </a:br>
            <a:r>
              <a:rPr lang="ja-JP" altLang="en-US" sz="1600" dirty="0" smtClean="0">
                <a:latin typeface="+mj-ea"/>
                <a:ea typeface="+mj-ea"/>
              </a:rPr>
              <a:t>　　結果が出るまでの間、わくわくした時間を待ってすごせるゲーム性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2000" dirty="0">
                <a:latin typeface="+mj-ea"/>
                <a:ea typeface="+mj-ea"/>
              </a:rPr>
              <a:t/>
            </a:r>
            <a:br>
              <a:rPr lang="ja-JP" altLang="en-US" sz="2000" dirty="0">
                <a:latin typeface="+mj-ea"/>
                <a:ea typeface="+mj-ea"/>
              </a:rPr>
            </a:br>
            <a:r>
              <a:rPr lang="en-US" altLang="ja-JP" sz="2000" dirty="0">
                <a:latin typeface="+mj-ea"/>
              </a:rPr>
              <a:t>※</a:t>
            </a:r>
            <a:r>
              <a:rPr lang="ja-JP" altLang="en-US" sz="2000" dirty="0" smtClean="0">
                <a:latin typeface="+mj-ea"/>
                <a:ea typeface="+mj-ea"/>
              </a:rPr>
              <a:t>馬主</a:t>
            </a:r>
            <a:r>
              <a:rPr lang="ja-JP" altLang="en-US" sz="2000" dirty="0">
                <a:latin typeface="+mj-ea"/>
                <a:ea typeface="+mj-ea"/>
              </a:rPr>
              <a:t>体験とは？</a:t>
            </a:r>
            <a:br>
              <a:rPr lang="ja-JP" altLang="en-US" sz="2000" dirty="0">
                <a:latin typeface="+mj-ea"/>
                <a:ea typeface="+mj-ea"/>
              </a:rPr>
            </a:br>
            <a:r>
              <a:rPr lang="ja-JP" altLang="en-US" sz="1600" dirty="0">
                <a:latin typeface="+mj-ea"/>
                <a:ea typeface="+mj-ea"/>
              </a:rPr>
              <a:t>　　オーナーブリーダーの経験</a:t>
            </a:r>
            <a:br>
              <a:rPr lang="ja-JP" altLang="en-US" sz="1600" dirty="0">
                <a:latin typeface="+mj-ea"/>
                <a:ea typeface="+mj-ea"/>
              </a:rPr>
            </a:br>
            <a:r>
              <a:rPr lang="ja-JP" altLang="en-US" sz="1600" dirty="0">
                <a:latin typeface="+mj-ea"/>
                <a:ea typeface="+mj-ea"/>
              </a:rPr>
              <a:t>　　</a:t>
            </a:r>
            <a:r>
              <a:rPr lang="ja-JP" altLang="en-US" sz="1600" dirty="0" smtClean="0">
                <a:latin typeface="+mj-ea"/>
                <a:ea typeface="+mj-ea"/>
              </a:rPr>
              <a:t>牧場</a:t>
            </a:r>
            <a:r>
              <a:rPr lang="ja-JP" altLang="en-US" sz="1600" dirty="0">
                <a:latin typeface="+mj-ea"/>
                <a:ea typeface="+mj-ea"/>
              </a:rPr>
              <a:t>運営、繁殖馬の管理（配合）、馬の育成、馬主　全て体験出来る</a:t>
            </a:r>
            <a:br>
              <a:rPr lang="ja-JP" altLang="en-US" sz="1600" dirty="0">
                <a:latin typeface="+mj-ea"/>
                <a:ea typeface="+mj-ea"/>
              </a:rPr>
            </a:b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4" y="982207"/>
            <a:ext cx="1840568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コンセプト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29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566738" y="971525"/>
            <a:ext cx="6629374" cy="541871"/>
            <a:chOff x="566738" y="3669536"/>
            <a:chExt cx="6629374" cy="541871"/>
          </a:xfrm>
        </p:grpSpPr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7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ダービーゲートとは？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1840" y="1601355"/>
            <a:ext cx="8653331" cy="1809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競馬シミュレーションの</a:t>
            </a:r>
            <a:r>
              <a:rPr kumimoji="1"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PC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向けブラウザゲーム</a:t>
            </a:r>
            <a:endParaRPr kumimoji="1" lang="en-US" altLang="ja-JP" sz="24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牧場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主、馬主となったプレイヤーが競走馬や専属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騎手・調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教師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を</a:t>
            </a:r>
            <a:endParaRPr kumimoji="1"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　　育成しながら重賞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タイトルや各種ランキング制覇を目指す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、</a:t>
            </a:r>
            <a:endParaRPr kumimoji="1"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　　競走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馬育成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シミュレーション</a:t>
            </a:r>
            <a:endParaRPr kumimoji="1" lang="ja-JP" altLang="en-US" sz="24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馬を介して人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とつながりがある、自然なソーシャル性を目指す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4" y="982207"/>
            <a:ext cx="1566454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ジャンル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566738" y="3635821"/>
            <a:ext cx="6629374" cy="541871"/>
            <a:chOff x="566738" y="3669536"/>
            <a:chExt cx="6629374" cy="541871"/>
          </a:xfrm>
        </p:grpSpPr>
        <p:sp>
          <p:nvSpPr>
            <p:cNvPr id="30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31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テキスト ボックス 31"/>
          <p:cNvSpPr txBox="1"/>
          <p:nvPr/>
        </p:nvSpPr>
        <p:spPr>
          <a:xfrm>
            <a:off x="1399544" y="3646503"/>
            <a:ext cx="3291286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ゲーム内の大目標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91840" y="4355901"/>
            <a:ext cx="341792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競馬界に名を刻もう！</a:t>
            </a:r>
            <a:endParaRPr kumimoji="1"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324471" y="4791726"/>
            <a:ext cx="7342075" cy="1695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例えば・・・</a:t>
            </a:r>
            <a:endParaRPr kumimoji="1"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・</a:t>
            </a:r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G1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を制覇したい！三冠馬のオーナーになってみたい！</a:t>
            </a:r>
            <a:r>
              <a:rPr kumimoji="1" lang="ja-JP" altLang="en-US" sz="1600" dirty="0">
                <a:latin typeface="HGP創英角ｺﾞｼｯｸUB" pitchFamily="50" charset="-128"/>
                <a:ea typeface="HGP創英角ｺﾞｼｯｸUB" pitchFamily="50" charset="-128"/>
              </a:rPr>
              <a:t>海外の大レースに勝ちたい！</a:t>
            </a:r>
            <a:endParaRPr kumimoji="1"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・</a:t>
            </a:r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G1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は勝てないけど、自分の馬を種牡馬にして有名な馬にしてみたい！</a:t>
            </a:r>
            <a:endParaRPr kumimoji="1"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・馬主よりも生産者として名を残したい！</a:t>
            </a:r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・ブローカーとして名をはせたい！</a:t>
            </a:r>
            <a:endParaRPr kumimoji="1"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・</a:t>
            </a:r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5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代血統表内、全て自分の馬で埋めたい！</a:t>
            </a:r>
            <a:endParaRPr kumimoji="1"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　など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などさまざまな楽しみ方を提供。</a:t>
            </a:r>
            <a:endParaRPr kumimoji="1"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38336" y="6509878"/>
            <a:ext cx="7914346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→ ユーザーが目標を自分で見つけられるようにクエストなどでナビゲート</a:t>
            </a:r>
            <a:endParaRPr kumimoji="1"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77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566738" y="979933"/>
            <a:ext cx="6629374" cy="541871"/>
            <a:chOff x="566738" y="3669536"/>
            <a:chExt cx="6629374" cy="541871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22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ダービーゲート概要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8768" y="1591206"/>
            <a:ext cx="9334607" cy="1466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30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～</a:t>
            </a:r>
            <a:r>
              <a:rPr kumimoji="1" lang="en-US" altLang="ja-JP" sz="2400" dirty="0">
                <a:latin typeface="HGP創英角ｺﾞｼｯｸUB" pitchFamily="50" charset="-128"/>
                <a:ea typeface="HGP創英角ｺﾞｼｯｸUB" pitchFamily="50" charset="-128"/>
              </a:rPr>
              <a:t>50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代男性が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コアターゲット</a:t>
            </a:r>
            <a:endParaRPr kumimoji="1"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競馬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に興味のある（基本的な知識は持ち合わせている）ユーザを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想定</a:t>
            </a:r>
            <a:endParaRPr kumimoji="1"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+mj-ea"/>
                <a:ea typeface="+mj-ea"/>
              </a:rPr>
              <a:t>競馬歴</a:t>
            </a:r>
            <a:r>
              <a:rPr lang="ja-JP" altLang="en-US" sz="2400" dirty="0">
                <a:latin typeface="+mj-ea"/>
                <a:ea typeface="+mj-ea"/>
              </a:rPr>
              <a:t>が長いユーザも多くなるので（ダビ伝参考）、リアルタイム性</a:t>
            </a:r>
            <a:r>
              <a:rPr lang="ja-JP" altLang="en-US" sz="2400" dirty="0" smtClean="0">
                <a:latin typeface="+mj-ea"/>
                <a:ea typeface="+mj-ea"/>
              </a:rPr>
              <a:t>は</a:t>
            </a:r>
            <a:endParaRPr lang="en-US" altLang="ja-JP" sz="2400" dirty="0" smtClean="0">
              <a:latin typeface="+mj-ea"/>
              <a:ea typeface="+mj-ea"/>
            </a:endParaRPr>
          </a:p>
          <a:p>
            <a:r>
              <a:rPr lang="en-US" altLang="ja-JP" sz="2400" dirty="0">
                <a:latin typeface="+mj-ea"/>
                <a:ea typeface="+mj-ea"/>
              </a:rPr>
              <a:t> </a:t>
            </a:r>
            <a:r>
              <a:rPr lang="en-US" altLang="ja-JP" sz="2400" dirty="0" smtClean="0">
                <a:latin typeface="+mj-ea"/>
                <a:ea typeface="+mj-ea"/>
              </a:rPr>
              <a:t>  </a:t>
            </a:r>
            <a:r>
              <a:rPr lang="ja-JP" altLang="en-US" sz="2400" dirty="0" smtClean="0">
                <a:latin typeface="+mj-ea"/>
                <a:ea typeface="+mj-ea"/>
              </a:rPr>
              <a:t>重視</a:t>
            </a:r>
            <a:r>
              <a:rPr lang="ja-JP" altLang="en-US" sz="2400" dirty="0">
                <a:latin typeface="+mj-ea"/>
                <a:ea typeface="+mj-ea"/>
              </a:rPr>
              <a:t>するものの、現代競馬だけに焦点を合わせ過ぎない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67904" y="971525"/>
            <a:ext cx="3233578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ターゲットユーザー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66738" y="3284189"/>
            <a:ext cx="6629374" cy="541871"/>
            <a:chOff x="566738" y="3669536"/>
            <a:chExt cx="6629374" cy="541871"/>
          </a:xfrm>
        </p:grpSpPr>
        <p:sp>
          <p:nvSpPr>
            <p:cNvPr id="25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26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テキスト ボックス 27"/>
          <p:cNvSpPr txBox="1"/>
          <p:nvPr/>
        </p:nvSpPr>
        <p:spPr>
          <a:xfrm>
            <a:off x="708768" y="3900338"/>
            <a:ext cx="8853706" cy="1809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無料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でもそれなりに楽しめる（遊べる）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ある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程度遊んだタイミングで課金との差を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つくる</a:t>
            </a:r>
            <a:endParaRPr kumimoji="1"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+mj-ea"/>
                <a:ea typeface="+mj-ea"/>
              </a:rPr>
              <a:t>課金</a:t>
            </a:r>
            <a:r>
              <a:rPr lang="ja-JP" altLang="en-US" sz="2400" dirty="0" smtClean="0">
                <a:latin typeface="+mj-ea"/>
                <a:ea typeface="+mj-ea"/>
              </a:rPr>
              <a:t>メリットは直接ではなく、なるべく体験</a:t>
            </a:r>
            <a:r>
              <a:rPr lang="ja-JP" altLang="en-US" sz="2400" dirty="0">
                <a:latin typeface="+mj-ea"/>
                <a:ea typeface="+mj-ea"/>
              </a:rPr>
              <a:t>と</a:t>
            </a:r>
            <a:r>
              <a:rPr lang="ja-JP" altLang="en-US" sz="2400" dirty="0" smtClean="0">
                <a:latin typeface="+mj-ea"/>
                <a:ea typeface="+mj-ea"/>
              </a:rPr>
              <a:t>して感じやすい</a:t>
            </a:r>
            <a:r>
              <a:rPr lang="ja-JP" altLang="en-US" sz="2400" dirty="0">
                <a:latin typeface="+mj-ea"/>
                <a:ea typeface="+mj-ea"/>
              </a:rPr>
              <a:t>設計に</a:t>
            </a:r>
            <a:endParaRPr kumimoji="1" lang="ja-JP" altLang="en-US" sz="2400" dirty="0"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競馬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知識が多少なりともあるユーザ向けなので、難易度は高め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張り付く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必要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ないが、ある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程度張り付いた方が有利にはなる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367904" y="3275781"/>
            <a:ext cx="2707793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ゲームバランス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8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566738" y="835917"/>
            <a:ext cx="6629374" cy="541871"/>
            <a:chOff x="566738" y="3669536"/>
            <a:chExt cx="6629374" cy="541871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22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ダービーゲート概要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3848" y="1480171"/>
            <a:ext cx="7382149" cy="5616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・リアル</a:t>
            </a:r>
            <a:r>
              <a:rPr lang="ja-JP" altLang="en-US" sz="2800" dirty="0">
                <a:latin typeface="+mj-ea"/>
                <a:ea typeface="+mj-ea"/>
              </a:rPr>
              <a:t>の競馬を踏襲する</a:t>
            </a:r>
            <a:r>
              <a:rPr lang="ja-JP" altLang="en-US" dirty="0">
                <a:latin typeface="+mj-ea"/>
                <a:ea typeface="+mj-ea"/>
              </a:rPr>
              <a:t/>
            </a:r>
            <a:br>
              <a:rPr lang="ja-JP" altLang="en-US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・競馬の本質ではない部分、複雑な部分はデフォルメ</a:t>
            </a:r>
            <a:r>
              <a:rPr lang="en-US" altLang="ja-JP" sz="1400" dirty="0">
                <a:latin typeface="+mj-ea"/>
                <a:ea typeface="+mj-ea"/>
              </a:rPr>
              <a:t>OK</a:t>
            </a:r>
            <a:br>
              <a:rPr lang="en-US" altLang="ja-JP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・ただし競馬に詳しい人が違和感を感じない程度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・ユーザの</a:t>
            </a:r>
            <a:r>
              <a:rPr lang="en-US" altLang="ja-JP" sz="1400" dirty="0">
                <a:latin typeface="+mj-ea"/>
                <a:ea typeface="+mj-ea"/>
              </a:rPr>
              <a:t>IF</a:t>
            </a:r>
            <a:r>
              <a:rPr lang="ja-JP" altLang="en-US" sz="1400" dirty="0">
                <a:latin typeface="+mj-ea"/>
                <a:ea typeface="+mj-ea"/>
              </a:rPr>
              <a:t>に答える非リアルはむしろ歓迎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　世代を超えた配合、死んだ馬・セン馬の子供、現役馬の子供</a:t>
            </a:r>
            <a:r>
              <a:rPr lang="ja-JP" altLang="en-US" sz="1400" dirty="0" smtClean="0">
                <a:latin typeface="+mj-ea"/>
                <a:ea typeface="+mj-ea"/>
              </a:rPr>
              <a:t>、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>
                <a:latin typeface="+mj-ea"/>
                <a:ea typeface="+mj-ea"/>
              </a:rPr>
              <a:t> </a:t>
            </a:r>
            <a:r>
              <a:rPr lang="en-US" altLang="ja-JP" sz="1400" dirty="0" smtClean="0">
                <a:latin typeface="+mj-ea"/>
                <a:ea typeface="+mj-ea"/>
              </a:rPr>
              <a:t>     </a:t>
            </a:r>
            <a:r>
              <a:rPr lang="ja-JP" altLang="en-US" sz="1400" dirty="0" smtClean="0">
                <a:latin typeface="+mj-ea"/>
                <a:ea typeface="+mj-ea"/>
              </a:rPr>
              <a:t>あの</a:t>
            </a:r>
            <a:r>
              <a:rPr lang="ja-JP" altLang="en-US" sz="1400" dirty="0">
                <a:latin typeface="+mj-ea"/>
                <a:ea typeface="+mj-ea"/>
              </a:rPr>
              <a:t>名馬が繁殖として成功してたら？</a:t>
            </a:r>
            <a:r>
              <a:rPr lang="ja-JP" altLang="en-US" sz="1400" dirty="0" smtClean="0">
                <a:latin typeface="+mj-ea"/>
                <a:ea typeface="+mj-ea"/>
              </a:rPr>
              <a:t>など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dirty="0">
                <a:latin typeface="+mj-ea"/>
                <a:ea typeface="+mj-ea"/>
              </a:rPr>
              <a:t/>
            </a:r>
            <a:br>
              <a:rPr lang="ja-JP" altLang="en-US" dirty="0">
                <a:latin typeface="+mj-ea"/>
                <a:ea typeface="+mj-ea"/>
              </a:rPr>
            </a:br>
            <a:r>
              <a:rPr lang="ja-JP" altLang="en-US" sz="2800" dirty="0">
                <a:latin typeface="+mj-ea"/>
                <a:ea typeface="+mj-ea"/>
              </a:rPr>
              <a:t>・息の長いゲーム性</a:t>
            </a:r>
            <a:r>
              <a:rPr lang="ja-JP" altLang="en-US" dirty="0">
                <a:latin typeface="+mj-ea"/>
                <a:ea typeface="+mj-ea"/>
              </a:rPr>
              <a:t/>
            </a:r>
            <a:br>
              <a:rPr lang="ja-JP" altLang="en-US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・一瞬で遊びつくせないようなバランス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・ターン進行、何回も繰り返し育てるようなシステム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・コミュニティ要素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・馬主会など、仲間を作る事で続けやすい環境</a:t>
            </a:r>
            <a:r>
              <a:rPr lang="ja-JP" altLang="en-US" dirty="0">
                <a:latin typeface="+mj-ea"/>
                <a:ea typeface="+mj-ea"/>
              </a:rPr>
              <a:t/>
            </a:r>
            <a:br>
              <a:rPr lang="ja-JP" altLang="en-US" dirty="0">
                <a:latin typeface="+mj-ea"/>
                <a:ea typeface="+mj-ea"/>
              </a:rPr>
            </a:b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sz="2800" dirty="0" smtClean="0">
                <a:latin typeface="+mj-ea"/>
                <a:ea typeface="+mj-ea"/>
              </a:rPr>
              <a:t>・</a:t>
            </a:r>
            <a:r>
              <a:rPr lang="ja-JP" altLang="en-US" sz="2800" dirty="0">
                <a:latin typeface="+mj-ea"/>
                <a:ea typeface="+mj-ea"/>
              </a:rPr>
              <a:t>継続率、課金率が高いゲームを目指す</a:t>
            </a:r>
            <a:r>
              <a:rPr lang="ja-JP" altLang="en-US" dirty="0">
                <a:latin typeface="+mj-ea"/>
                <a:ea typeface="+mj-ea"/>
              </a:rPr>
              <a:t/>
            </a:r>
            <a:br>
              <a:rPr lang="ja-JP" altLang="en-US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・継続率向上は無課金でもそれなりに楽しめるようなゲームバランス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・自分の馬以外にも興味を持てるような要素や仕組み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　・注目する馬を増やすことで色々広がる（リアルな競馬に近い環境づくり）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　・他ユーザを意識させるソーシャル性でライブ感を演出し、継続率を高める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　　・</a:t>
            </a:r>
            <a:r>
              <a:rPr lang="en-US" altLang="ja-JP" sz="1400" dirty="0">
                <a:latin typeface="+mj-ea"/>
                <a:ea typeface="+mj-ea"/>
              </a:rPr>
              <a:t>BBS</a:t>
            </a:r>
            <a:r>
              <a:rPr lang="ja-JP" altLang="en-US" sz="1400" dirty="0">
                <a:latin typeface="+mj-ea"/>
                <a:ea typeface="+mj-ea"/>
              </a:rPr>
              <a:t>等での交流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　　・競馬のシステム自体が対人要素強いので、他人とのつながりは協力という方向性を強める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・課金率向上に、いろんな用途やタイミングで課金パターンを作る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・おそらく一番の売上になるガチャがささらない人に向けた課金</a:t>
            </a:r>
            <a:r>
              <a:rPr lang="ja-JP" altLang="en-US" sz="1400" dirty="0" smtClean="0">
                <a:latin typeface="+mj-ea"/>
                <a:ea typeface="+mj-ea"/>
              </a:rPr>
              <a:t>システムも各種用意</a:t>
            </a:r>
            <a:r>
              <a:rPr lang="ja-JP" altLang="en-US" sz="1400" dirty="0">
                <a:latin typeface="+mj-ea"/>
                <a:ea typeface="+mj-ea"/>
              </a:rPr>
              <a:t/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・課金者が叩かれず、むしろちやほやされ、ヒーローになれるような環境作り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・課金</a:t>
            </a:r>
            <a:r>
              <a:rPr lang="ja-JP" altLang="en-US" sz="1400" dirty="0" smtClean="0">
                <a:latin typeface="+mj-ea"/>
                <a:ea typeface="+mj-ea"/>
              </a:rPr>
              <a:t>者は自分が納得</a:t>
            </a:r>
            <a:r>
              <a:rPr lang="ja-JP" altLang="en-US" sz="1400" dirty="0">
                <a:latin typeface="+mj-ea"/>
                <a:ea typeface="+mj-ea"/>
              </a:rPr>
              <a:t>できる</a:t>
            </a:r>
            <a:r>
              <a:rPr lang="ja-JP" altLang="en-US" sz="1400" dirty="0" smtClean="0">
                <a:latin typeface="+mj-ea"/>
                <a:ea typeface="+mj-ea"/>
              </a:rPr>
              <a:t>まで、いくら</a:t>
            </a:r>
            <a:r>
              <a:rPr lang="ja-JP" altLang="en-US" sz="1400" dirty="0">
                <a:latin typeface="+mj-ea"/>
                <a:ea typeface="+mj-ea"/>
              </a:rPr>
              <a:t>でも課金ができるモデル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67904" y="827509"/>
            <a:ext cx="2593980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目指す方向性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7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566738" y="988621"/>
            <a:ext cx="6629374" cy="541871"/>
            <a:chOff x="566738" y="3669536"/>
            <a:chExt cx="6629374" cy="541871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22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ダービーゲート概要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67904" y="980213"/>
            <a:ext cx="3637534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ゲームの時間の流れ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91840" y="1599894"/>
            <a:ext cx="8449749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ゲーム内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の</a:t>
            </a:r>
            <a:r>
              <a:rPr kumimoji="1"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週間＝</a:t>
            </a:r>
            <a:r>
              <a:rPr kumimoji="1"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ターン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ゲーム内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の</a:t>
            </a:r>
            <a:r>
              <a:rPr kumimoji="1"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年は</a:t>
            </a:r>
            <a:r>
              <a:rPr kumimoji="1"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52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週（ターン）で構成され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、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2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時間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or3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時間で</a:t>
            </a:r>
            <a:r>
              <a:rPr kumimoji="1"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ターン進む。</a:t>
            </a:r>
          </a:p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　　（ただし、夜間はメンテナンス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等で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止めることを考慮）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08768" y="2654450"/>
            <a:ext cx="8113118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ターン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2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時間の場合（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10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ターン　ゲーム内の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年はリアル時間約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5.2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日）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82595" y="3070525"/>
            <a:ext cx="8769405" cy="1279382"/>
          </a:xfrm>
          <a:prstGeom prst="rect">
            <a:avLst/>
          </a:prstGeom>
          <a:solidFill>
            <a:srgbClr val="B2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42280" y="3059757"/>
            <a:ext cx="413639" cy="1280533"/>
          </a:xfrm>
          <a:prstGeom prst="rect">
            <a:avLst/>
          </a:prstGeom>
          <a:solidFill>
            <a:srgbClr val="0F58B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リアル時間</a:t>
            </a:r>
            <a:endParaRPr kumimoji="1" lang="ja-JP" altLang="en-US" sz="1600" dirty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>
            <a:off x="1151880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704608" y="3059757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8568704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9360792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9000752" y="4594129"/>
            <a:ext cx="720080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0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02506" y="4594129"/>
            <a:ext cx="720080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2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136656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22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272560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20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>
            <a:off x="5203341" y="3059757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6067437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6859525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635389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16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771293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14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427477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18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>
            <a:off x="2683704" y="3059757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3547800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339888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115752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10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251656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8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907840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12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882595" y="5436021"/>
            <a:ext cx="8769405" cy="1279382"/>
          </a:xfrm>
          <a:prstGeom prst="rect">
            <a:avLst/>
          </a:prstGeom>
          <a:solidFill>
            <a:srgbClr val="B2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42280" y="5425253"/>
            <a:ext cx="413639" cy="1280533"/>
          </a:xfrm>
          <a:prstGeom prst="rect">
            <a:avLst/>
          </a:prstGeom>
          <a:solidFill>
            <a:srgbClr val="0F58B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リアル時間</a:t>
            </a:r>
            <a:endParaRPr kumimoji="1" lang="ja-JP" altLang="en-US" sz="1600" dirty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cxnSp>
        <p:nvCxnSpPr>
          <p:cNvPr id="99" name="直線コネクタ 98"/>
          <p:cNvCxnSpPr/>
          <p:nvPr/>
        </p:nvCxnSpPr>
        <p:spPr>
          <a:xfrm>
            <a:off x="1151880" y="5436021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7704608" y="5425253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9000752" y="5436021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8633030" y="6959625"/>
            <a:ext cx="720080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23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02506" y="6959625"/>
            <a:ext cx="720080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2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272560" y="6959625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20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07" name="直線コネクタ 106"/>
          <p:cNvCxnSpPr/>
          <p:nvPr/>
        </p:nvCxnSpPr>
        <p:spPr>
          <a:xfrm>
            <a:off x="5203341" y="5425253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>
            <a:off x="6507834" y="5436021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4771293" y="6959625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14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6075786" y="6959625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17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13" name="直線コネクタ 112"/>
          <p:cNvCxnSpPr/>
          <p:nvPr/>
        </p:nvCxnSpPr>
        <p:spPr>
          <a:xfrm>
            <a:off x="2683704" y="5425253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>
            <a:off x="3979848" y="5436021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2251656" y="6959625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8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3566647" y="6959625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11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708768" y="5003973"/>
            <a:ext cx="8113118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ターン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3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時間の場合（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7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ターン　ゲーム内の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年はリアル時間約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7.5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日）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2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566738" y="988621"/>
            <a:ext cx="6629374" cy="541871"/>
            <a:chOff x="566738" y="3669536"/>
            <a:chExt cx="6629374" cy="541871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22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ダービーゲート概要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67904" y="1013014"/>
            <a:ext cx="5556329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ゲーム内の１年のゲームスケジュール</a:t>
            </a:r>
            <a:endParaRPr kumimoji="1" lang="ja-JP" altLang="en-US" sz="28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566738" y="4364309"/>
            <a:ext cx="6629374" cy="541871"/>
            <a:chOff x="566738" y="3669536"/>
            <a:chExt cx="6629374" cy="541871"/>
          </a:xfrm>
        </p:grpSpPr>
        <p:sp>
          <p:nvSpPr>
            <p:cNvPr id="50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51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1367904" y="4355901"/>
            <a:ext cx="3677610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ゲームプレイサイクル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66738" y="5160191"/>
            <a:ext cx="1809278" cy="36004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先週までのレース結果確認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54" name="直線矢印コネクタ 53"/>
          <p:cNvCxnSpPr>
            <a:stCxn id="53" idx="3"/>
            <a:endCxn id="60" idx="1"/>
          </p:cNvCxnSpPr>
          <p:nvPr/>
        </p:nvCxnSpPr>
        <p:spPr>
          <a:xfrm>
            <a:off x="2376016" y="5340211"/>
            <a:ext cx="5395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915583" y="5160191"/>
            <a:ext cx="1809278" cy="36004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愛馬のステータス確認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267297" y="5160191"/>
            <a:ext cx="1809278" cy="36004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次週以降のレース登録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2720936" y="6310874"/>
            <a:ext cx="1809278" cy="36004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馬購入、セリ参加、</a:t>
            </a:r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種付けなど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24194" y="5544577"/>
            <a:ext cx="1679813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レース映像を見る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980315" y="5544577"/>
            <a:ext cx="1679813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アイテム使用</a:t>
            </a:r>
            <a:endParaRPr kumimoji="1"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併せ馬調教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9" name="カギ線コネクタ 8"/>
          <p:cNvCxnSpPr>
            <a:stCxn id="74" idx="3"/>
            <a:endCxn id="75" idx="1"/>
          </p:cNvCxnSpPr>
          <p:nvPr/>
        </p:nvCxnSpPr>
        <p:spPr>
          <a:xfrm flipH="1">
            <a:off x="2720936" y="5340211"/>
            <a:ext cx="4355639" cy="1150683"/>
          </a:xfrm>
          <a:prstGeom prst="bentConnector5">
            <a:avLst>
              <a:gd name="adj1" fmla="val -5248"/>
              <a:gd name="adj2" fmla="val 65231"/>
              <a:gd name="adj3" fmla="val 10524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2720936" y="6670914"/>
            <a:ext cx="1809278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（ゲーム内の時期によって異なるイベント）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072650" y="6310874"/>
            <a:ext cx="1809278" cy="36004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牧場施設の建設・レベルアップ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7419673" y="6300117"/>
            <a:ext cx="1809278" cy="36004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翌週まで待機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01" name="直線矢印コネクタ 100"/>
          <p:cNvCxnSpPr>
            <a:stCxn id="60" idx="3"/>
            <a:endCxn id="74" idx="1"/>
          </p:cNvCxnSpPr>
          <p:nvPr/>
        </p:nvCxnSpPr>
        <p:spPr>
          <a:xfrm>
            <a:off x="4724861" y="5340211"/>
            <a:ext cx="5424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79" idx="3"/>
          </p:cNvCxnSpPr>
          <p:nvPr/>
        </p:nvCxnSpPr>
        <p:spPr>
          <a:xfrm>
            <a:off x="6881928" y="6490894"/>
            <a:ext cx="5344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7479817" y="6660157"/>
            <a:ext cx="1679813" cy="60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ユーザ</a:t>
            </a:r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交流</a:t>
            </a:r>
            <a:endParaRPr kumimoji="1"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情報</a:t>
            </a:r>
            <a:r>
              <a:rPr kumimoji="1"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確認や</a:t>
            </a:r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収集</a:t>
            </a:r>
            <a:endParaRPr kumimoji="1"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馬券購入など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21" name="直線矢印コネクタ 120"/>
          <p:cNvCxnSpPr>
            <a:stCxn id="75" idx="3"/>
            <a:endCxn id="79" idx="1"/>
          </p:cNvCxnSpPr>
          <p:nvPr/>
        </p:nvCxnSpPr>
        <p:spPr>
          <a:xfrm>
            <a:off x="4530214" y="6490894"/>
            <a:ext cx="5424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5059662" y="6671675"/>
            <a:ext cx="1913648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野菜</a:t>
            </a:r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畑・果樹園の栽培など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256859" y="1763613"/>
            <a:ext cx="5448928" cy="2153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1</a:t>
            </a:r>
            <a:r>
              <a:rPr lang="ja-JP" altLang="en-US" sz="2400" dirty="0" smtClean="0">
                <a:latin typeface="+mj-ea"/>
              </a:rPr>
              <a:t>～</a:t>
            </a:r>
            <a:r>
              <a:rPr lang="en-US" altLang="ja-JP" sz="2400" dirty="0" smtClean="0">
                <a:latin typeface="+mj-ea"/>
                <a:ea typeface="+mj-ea"/>
              </a:rPr>
              <a:t>12</a:t>
            </a:r>
            <a:r>
              <a:rPr lang="ja-JP" altLang="en-US" sz="2400" dirty="0">
                <a:latin typeface="+mj-ea"/>
                <a:ea typeface="+mj-ea"/>
              </a:rPr>
              <a:t>月 セリ市（</a:t>
            </a:r>
            <a:r>
              <a:rPr lang="en-US" altLang="ja-JP" sz="2400" dirty="0">
                <a:latin typeface="+mj-ea"/>
                <a:ea typeface="+mj-ea"/>
              </a:rPr>
              <a:t>0-1</a:t>
            </a:r>
            <a:r>
              <a:rPr lang="ja-JP" altLang="en-US" sz="2400" dirty="0">
                <a:latin typeface="+mj-ea"/>
                <a:ea typeface="+mj-ea"/>
              </a:rPr>
              <a:t>歳）</a:t>
            </a:r>
            <a:br>
              <a:rPr lang="ja-JP" altLang="en-US" sz="2400" dirty="0">
                <a:latin typeface="+mj-ea"/>
                <a:ea typeface="+mj-ea"/>
              </a:rPr>
            </a:br>
            <a:r>
              <a:rPr lang="en-US" altLang="ja-JP" sz="2400" dirty="0" smtClean="0">
                <a:latin typeface="+mj-ea"/>
                <a:ea typeface="+mj-ea"/>
              </a:rPr>
              <a:t>1</a:t>
            </a:r>
            <a:r>
              <a:rPr lang="ja-JP" altLang="en-US" sz="2400" dirty="0" smtClean="0">
                <a:latin typeface="+mj-ea"/>
              </a:rPr>
              <a:t>～</a:t>
            </a:r>
            <a:r>
              <a:rPr lang="en-US" altLang="ja-JP" sz="2400" dirty="0" smtClean="0">
                <a:latin typeface="+mj-ea"/>
                <a:ea typeface="+mj-ea"/>
              </a:rPr>
              <a:t>6</a:t>
            </a:r>
            <a:r>
              <a:rPr lang="ja-JP" altLang="en-US" sz="2400" dirty="0">
                <a:latin typeface="+mj-ea"/>
                <a:ea typeface="+mj-ea"/>
              </a:rPr>
              <a:t>月 セリ市（</a:t>
            </a:r>
            <a:r>
              <a:rPr lang="en-US" altLang="ja-JP" sz="2400" dirty="0">
                <a:latin typeface="+mj-ea"/>
                <a:ea typeface="+mj-ea"/>
              </a:rPr>
              <a:t>2</a:t>
            </a:r>
            <a:r>
              <a:rPr lang="ja-JP" altLang="en-US" sz="2400" dirty="0">
                <a:latin typeface="+mj-ea"/>
                <a:ea typeface="+mj-ea"/>
              </a:rPr>
              <a:t>歳馬）</a:t>
            </a:r>
            <a:br>
              <a:rPr lang="ja-JP" altLang="en-US" sz="2400" dirty="0">
                <a:latin typeface="+mj-ea"/>
                <a:ea typeface="+mj-ea"/>
              </a:rPr>
            </a:br>
            <a:r>
              <a:rPr lang="en-US" altLang="ja-JP" sz="2400" dirty="0" smtClean="0">
                <a:latin typeface="+mj-ea"/>
                <a:ea typeface="+mj-ea"/>
              </a:rPr>
              <a:t>7</a:t>
            </a:r>
            <a:r>
              <a:rPr lang="ja-JP" altLang="en-US" sz="2400" dirty="0" smtClean="0">
                <a:latin typeface="+mj-ea"/>
              </a:rPr>
              <a:t>～</a:t>
            </a:r>
            <a:r>
              <a:rPr lang="en-US" altLang="ja-JP" sz="2400" dirty="0" smtClean="0">
                <a:latin typeface="+mj-ea"/>
                <a:ea typeface="+mj-ea"/>
              </a:rPr>
              <a:t>12</a:t>
            </a:r>
            <a:r>
              <a:rPr lang="ja-JP" altLang="en-US" sz="2400" dirty="0">
                <a:latin typeface="+mj-ea"/>
                <a:ea typeface="+mj-ea"/>
              </a:rPr>
              <a:t>月 セリ市（繁殖牝馬）</a:t>
            </a:r>
            <a:br>
              <a:rPr lang="ja-JP" altLang="en-US" sz="2400" dirty="0">
                <a:latin typeface="+mj-ea"/>
                <a:ea typeface="+mj-ea"/>
              </a:rPr>
            </a:br>
            <a:r>
              <a:rPr lang="en-US" altLang="ja-JP" sz="2400" dirty="0">
                <a:latin typeface="+mj-ea"/>
                <a:ea typeface="+mj-ea"/>
              </a:rPr>
              <a:t>3</a:t>
            </a:r>
            <a:r>
              <a:rPr lang="ja-JP" altLang="en-US" sz="2400" dirty="0">
                <a:latin typeface="+mj-ea"/>
                <a:ea typeface="+mj-ea"/>
              </a:rPr>
              <a:t>月 当歳馬誕生</a:t>
            </a:r>
            <a:br>
              <a:rPr lang="ja-JP" altLang="en-US" sz="2400" dirty="0">
                <a:latin typeface="+mj-ea"/>
                <a:ea typeface="+mj-ea"/>
              </a:rPr>
            </a:br>
            <a:r>
              <a:rPr lang="en-US" altLang="ja-JP" sz="2400" dirty="0" smtClean="0">
                <a:latin typeface="+mj-ea"/>
                <a:ea typeface="+mj-ea"/>
              </a:rPr>
              <a:t>4</a:t>
            </a:r>
            <a:r>
              <a:rPr lang="ja-JP" altLang="en-US" sz="2400" dirty="0" smtClean="0">
                <a:latin typeface="+mj-ea"/>
                <a:ea typeface="+mj-ea"/>
              </a:rPr>
              <a:t>～</a:t>
            </a:r>
            <a:r>
              <a:rPr lang="en-US" altLang="ja-JP" sz="2400" dirty="0" smtClean="0">
                <a:latin typeface="+mj-ea"/>
                <a:ea typeface="+mj-ea"/>
              </a:rPr>
              <a:t>5</a:t>
            </a:r>
            <a:r>
              <a:rPr lang="ja-JP" altLang="en-US" sz="2400" dirty="0" smtClean="0">
                <a:latin typeface="+mj-ea"/>
                <a:ea typeface="+mj-ea"/>
              </a:rPr>
              <a:t>月末 </a:t>
            </a:r>
            <a:r>
              <a:rPr lang="ja-JP" altLang="en-US" sz="2400" dirty="0">
                <a:latin typeface="+mj-ea"/>
                <a:ea typeface="+mj-ea"/>
              </a:rPr>
              <a:t>種付け</a:t>
            </a:r>
            <a:br>
              <a:rPr lang="ja-JP" altLang="en-US" sz="2400" dirty="0">
                <a:latin typeface="+mj-ea"/>
                <a:ea typeface="+mj-ea"/>
              </a:rPr>
            </a:br>
            <a:r>
              <a:rPr lang="en-US" altLang="ja-JP" sz="2400" dirty="0">
                <a:latin typeface="+mj-ea"/>
                <a:ea typeface="+mj-ea"/>
              </a:rPr>
              <a:t>12</a:t>
            </a:r>
            <a:r>
              <a:rPr lang="ja-JP" altLang="en-US" sz="2400" dirty="0" smtClean="0">
                <a:latin typeface="+mj-ea"/>
                <a:ea typeface="+mj-ea"/>
              </a:rPr>
              <a:t>月末 </a:t>
            </a:r>
            <a:r>
              <a:rPr lang="ja-JP" altLang="en-US" sz="2400" dirty="0">
                <a:latin typeface="+mj-ea"/>
                <a:ea typeface="+mj-ea"/>
              </a:rPr>
              <a:t>年度表彰、馬や馬主等の授賞式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09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566738" y="988621"/>
            <a:ext cx="6629374" cy="541871"/>
            <a:chOff x="566738" y="3669536"/>
            <a:chExt cx="6629374" cy="541871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22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ダービーゲート概要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67904" y="980213"/>
            <a:ext cx="40094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ゲーム内通貨・ポイント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91840" y="1599894"/>
            <a:ext cx="2016224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ゲーム内通貨</a:t>
            </a:r>
            <a:endParaRPr kumimoji="1"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課金ポイント</a:t>
            </a:r>
            <a:endParaRPr kumimoji="1"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レアチケット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911475" y="1599894"/>
            <a:ext cx="1912813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単位：万エーン</a:t>
            </a:r>
            <a:endParaRPr kumimoji="1"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単位：スター</a:t>
            </a:r>
            <a:endParaRPr kumimoji="1"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単位：枚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600948" y="1599894"/>
            <a:ext cx="432779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例：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100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万エーン</a:t>
            </a:r>
            <a:endParaRPr kumimoji="1"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例：★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3</a:t>
            </a:r>
          </a:p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例：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10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枚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5183" y="2600708"/>
            <a:ext cx="9167657" cy="430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j-ea"/>
                <a:ea typeface="+mj-ea"/>
              </a:rPr>
              <a:t>【</a:t>
            </a:r>
            <a:r>
              <a:rPr lang="ja-JP" altLang="en-US" sz="1400" dirty="0" smtClean="0">
                <a:latin typeface="+mj-ea"/>
                <a:ea typeface="+mj-ea"/>
              </a:rPr>
              <a:t>通貨・ポイント</a:t>
            </a:r>
            <a:r>
              <a:rPr lang="ja-JP" altLang="en-US" sz="1400" dirty="0">
                <a:latin typeface="+mj-ea"/>
                <a:ea typeface="+mj-ea"/>
              </a:rPr>
              <a:t>の解説</a:t>
            </a:r>
            <a:r>
              <a:rPr lang="en-US" altLang="ja-JP" sz="1400" dirty="0">
                <a:latin typeface="+mj-ea"/>
                <a:ea typeface="+mj-ea"/>
              </a:rPr>
              <a:t>】</a:t>
            </a:r>
          </a:p>
          <a:p>
            <a:r>
              <a:rPr lang="ja-JP" altLang="en-US" sz="1400" dirty="0" smtClean="0">
                <a:latin typeface="+mj-ea"/>
                <a:ea typeface="+mj-ea"/>
              </a:rPr>
              <a:t>・ゲーム内通貨</a:t>
            </a:r>
            <a:endParaRPr lang="ja-JP" altLang="en-US" sz="1400" dirty="0">
              <a:latin typeface="+mj-ea"/>
              <a:ea typeface="+mj-ea"/>
            </a:endParaRPr>
          </a:p>
          <a:p>
            <a:r>
              <a:rPr lang="ja-JP" altLang="en-US" sz="1400" dirty="0" smtClean="0">
                <a:latin typeface="+mj-ea"/>
                <a:ea typeface="+mj-ea"/>
              </a:rPr>
              <a:t>　無料</a:t>
            </a:r>
            <a:r>
              <a:rPr lang="ja-JP" altLang="en-US" sz="1400" dirty="0">
                <a:latin typeface="+mj-ea"/>
                <a:ea typeface="+mj-ea"/>
              </a:rPr>
              <a:t>でどんどん手に入って、どんどん消費</a:t>
            </a:r>
            <a:r>
              <a:rPr lang="ja-JP" altLang="en-US" sz="1400" dirty="0" smtClean="0">
                <a:latin typeface="+mj-ea"/>
                <a:ea typeface="+mj-ea"/>
              </a:rPr>
              <a:t>するポイント</a:t>
            </a:r>
            <a:endParaRPr lang="en-US" altLang="ja-JP" sz="1400" dirty="0" smtClean="0">
              <a:latin typeface="+mj-ea"/>
              <a:ea typeface="+mj-ea"/>
            </a:endParaRPr>
          </a:p>
          <a:p>
            <a:pPr lvl="1"/>
            <a:r>
              <a:rPr lang="ja-JP" altLang="en-US" sz="1400" dirty="0" smtClean="0">
                <a:latin typeface="+mj-ea"/>
                <a:ea typeface="+mj-ea"/>
              </a:rPr>
              <a:t>取得：レース</a:t>
            </a:r>
            <a:r>
              <a:rPr lang="ja-JP" altLang="en-US" sz="1400" dirty="0">
                <a:latin typeface="+mj-ea"/>
                <a:ea typeface="+mj-ea"/>
              </a:rPr>
              <a:t>の賞金</a:t>
            </a:r>
            <a:r>
              <a:rPr lang="ja-JP" altLang="en-US" sz="1400" dirty="0" smtClean="0">
                <a:latin typeface="+mj-ea"/>
                <a:ea typeface="+mj-ea"/>
              </a:rPr>
              <a:t>、馬</a:t>
            </a:r>
            <a:r>
              <a:rPr lang="ja-JP" altLang="en-US" sz="1400" dirty="0">
                <a:latin typeface="+mj-ea"/>
                <a:ea typeface="+mj-ea"/>
              </a:rPr>
              <a:t>の売却</a:t>
            </a:r>
            <a:r>
              <a:rPr lang="ja-JP" altLang="en-US" sz="1400" dirty="0" smtClean="0">
                <a:latin typeface="+mj-ea"/>
                <a:ea typeface="+mj-ea"/>
              </a:rPr>
              <a:t>、</a:t>
            </a:r>
            <a:r>
              <a:rPr lang="ja-JP" altLang="en-US" sz="1400" dirty="0">
                <a:latin typeface="+mj-ea"/>
                <a:ea typeface="+mj-ea"/>
              </a:rPr>
              <a:t>馬券的中、</a:t>
            </a:r>
            <a:r>
              <a:rPr lang="ja-JP" altLang="en-US" sz="1400" dirty="0" smtClean="0">
                <a:latin typeface="+mj-ea"/>
                <a:ea typeface="+mj-ea"/>
              </a:rPr>
              <a:t>所有</a:t>
            </a:r>
            <a:r>
              <a:rPr lang="ja-JP" altLang="en-US" sz="1400" dirty="0">
                <a:latin typeface="+mj-ea"/>
                <a:ea typeface="+mj-ea"/>
              </a:rPr>
              <a:t>種牡馬への種付け料、クエスト、ログインボーナス</a:t>
            </a:r>
            <a:r>
              <a:rPr lang="ja-JP" altLang="en-US" sz="1400" dirty="0" smtClean="0">
                <a:latin typeface="+mj-ea"/>
                <a:ea typeface="+mj-ea"/>
              </a:rPr>
              <a:t>、イベントなど</a:t>
            </a:r>
            <a:endParaRPr lang="ja-JP" altLang="en-US" sz="1400" dirty="0">
              <a:latin typeface="+mj-ea"/>
              <a:ea typeface="+mj-ea"/>
            </a:endParaRPr>
          </a:p>
          <a:p>
            <a:pPr lvl="1"/>
            <a:r>
              <a:rPr lang="ja-JP" altLang="en-US" sz="1400" dirty="0" smtClean="0">
                <a:latin typeface="+mj-ea"/>
                <a:ea typeface="+mj-ea"/>
              </a:rPr>
              <a:t>消費：馬</a:t>
            </a:r>
            <a:r>
              <a:rPr lang="ja-JP" altLang="en-US" sz="1400" dirty="0">
                <a:latin typeface="+mj-ea"/>
                <a:ea typeface="+mj-ea"/>
              </a:rPr>
              <a:t>の購入、馬券の購入</a:t>
            </a:r>
            <a:r>
              <a:rPr lang="ja-JP" altLang="en-US" sz="1400" dirty="0" smtClean="0">
                <a:latin typeface="+mj-ea"/>
                <a:ea typeface="+mj-ea"/>
              </a:rPr>
              <a:t>、施設</a:t>
            </a:r>
            <a:r>
              <a:rPr lang="ja-JP" altLang="en-US" sz="1400" dirty="0">
                <a:latin typeface="+mj-ea"/>
                <a:ea typeface="+mj-ea"/>
              </a:rPr>
              <a:t>の</a:t>
            </a:r>
            <a:r>
              <a:rPr lang="ja-JP" altLang="en-US" sz="1400" dirty="0" smtClean="0">
                <a:latin typeface="+mj-ea"/>
                <a:ea typeface="+mj-ea"/>
              </a:rPr>
              <a:t>建築・レベルアップ、種付けなど</a:t>
            </a:r>
            <a:endParaRPr lang="ja-JP" altLang="en-US" sz="1400" dirty="0">
              <a:latin typeface="+mj-ea"/>
              <a:ea typeface="+mj-ea"/>
            </a:endParaRPr>
          </a:p>
          <a:p>
            <a:endParaRPr lang="ja-JP" altLang="en-US" sz="1400" dirty="0">
              <a:latin typeface="+mj-ea"/>
              <a:ea typeface="+mj-ea"/>
            </a:endParaRPr>
          </a:p>
          <a:p>
            <a:r>
              <a:rPr lang="ja-JP" altLang="en-US" sz="1400" dirty="0">
                <a:latin typeface="+mj-ea"/>
                <a:ea typeface="+mj-ea"/>
              </a:rPr>
              <a:t>・課金ポイント</a:t>
            </a:r>
          </a:p>
          <a:p>
            <a:r>
              <a:rPr lang="ja-JP" altLang="en-US" sz="1400" dirty="0" smtClean="0">
                <a:latin typeface="+mj-ea"/>
                <a:ea typeface="+mj-ea"/>
              </a:rPr>
              <a:t>　基本</a:t>
            </a:r>
            <a:r>
              <a:rPr lang="ja-JP" altLang="en-US" sz="1400" dirty="0">
                <a:latin typeface="+mj-ea"/>
                <a:ea typeface="+mj-ea"/>
              </a:rPr>
              <a:t>プラットフォーム基準</a:t>
            </a:r>
            <a:r>
              <a:rPr lang="ja-JP" altLang="en-US" sz="1400" dirty="0" smtClean="0">
                <a:latin typeface="+mj-ea"/>
                <a:ea typeface="+mj-ea"/>
              </a:rPr>
              <a:t>、</a:t>
            </a:r>
            <a:r>
              <a:rPr lang="en-US" altLang="ja-JP" sz="1400" dirty="0" smtClean="0">
                <a:latin typeface="+mj-ea"/>
                <a:ea typeface="+mj-ea"/>
              </a:rPr>
              <a:t>1</a:t>
            </a:r>
            <a:r>
              <a:rPr lang="ja-JP" altLang="en-US" sz="1400" dirty="0">
                <a:latin typeface="+mj-ea"/>
                <a:ea typeface="+mj-ea"/>
              </a:rPr>
              <a:t>ポイント</a:t>
            </a:r>
            <a:r>
              <a:rPr lang="en-US" altLang="ja-JP" sz="1400" dirty="0" smtClean="0">
                <a:latin typeface="+mj-ea"/>
                <a:ea typeface="+mj-ea"/>
              </a:rPr>
              <a:t>10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endParaRPr lang="ja-JP" altLang="en-US" sz="1400" dirty="0">
              <a:latin typeface="+mj-ea"/>
              <a:ea typeface="+mj-ea"/>
            </a:endParaRPr>
          </a:p>
          <a:p>
            <a:pPr lvl="1"/>
            <a:r>
              <a:rPr lang="ja-JP" altLang="en-US" sz="1400" dirty="0">
                <a:latin typeface="+mj-ea"/>
                <a:ea typeface="+mj-ea"/>
              </a:rPr>
              <a:t>取得</a:t>
            </a:r>
            <a:r>
              <a:rPr lang="ja-JP" altLang="en-US" sz="1400" dirty="0" smtClean="0">
                <a:latin typeface="+mj-ea"/>
                <a:ea typeface="+mj-ea"/>
              </a:rPr>
              <a:t>：ポイント購入</a:t>
            </a:r>
            <a:r>
              <a:rPr lang="ja-JP" altLang="en-US" sz="1400" dirty="0">
                <a:latin typeface="+mj-ea"/>
                <a:ea typeface="+mj-ea"/>
              </a:rPr>
              <a:t>（ポイントの管理自体はプラットフォーム任せ）</a:t>
            </a:r>
            <a:endParaRPr lang="en-US" altLang="ja-JP" sz="1400" dirty="0" smtClean="0">
              <a:latin typeface="+mj-ea"/>
              <a:ea typeface="+mj-ea"/>
            </a:endParaRPr>
          </a:p>
          <a:p>
            <a:pPr lvl="1"/>
            <a:r>
              <a:rPr lang="ja-JP" altLang="en-US" sz="1400" dirty="0" smtClean="0">
                <a:latin typeface="+mj-ea"/>
                <a:ea typeface="+mj-ea"/>
              </a:rPr>
              <a:t>消費：</a:t>
            </a:r>
            <a:r>
              <a:rPr lang="ja-JP" altLang="en-US" sz="1400" dirty="0">
                <a:latin typeface="+mj-ea"/>
                <a:ea typeface="+mj-ea"/>
              </a:rPr>
              <a:t>課金アイテムの</a:t>
            </a:r>
            <a:r>
              <a:rPr lang="ja-JP" altLang="en-US" sz="1400" dirty="0" smtClean="0">
                <a:latin typeface="+mj-ea"/>
                <a:ea typeface="+mj-ea"/>
              </a:rPr>
              <a:t>購入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 smtClean="0">
                <a:latin typeface="+mj-ea"/>
                <a:ea typeface="+mj-ea"/>
              </a:rPr>
              <a:t>購入ポイント案（インセンティブは未定　</a:t>
            </a:r>
            <a:r>
              <a:rPr lang="en-US" altLang="ja-JP" sz="1400" dirty="0" smtClean="0">
                <a:latin typeface="+mj-ea"/>
                <a:ea typeface="+mj-ea"/>
              </a:rPr>
              <a:t>※</a:t>
            </a:r>
            <a:r>
              <a:rPr lang="ja-JP" altLang="en-US" sz="1400" dirty="0" smtClean="0">
                <a:latin typeface="+mj-ea"/>
                <a:ea typeface="+mj-ea"/>
              </a:rPr>
              <a:t>ポイントをプラスするより、ガチャチケットだったり、</a:t>
            </a:r>
            <a:r>
              <a:rPr lang="ja-JP" altLang="en-US" sz="1400" dirty="0">
                <a:latin typeface="+mj-ea"/>
                <a:ea typeface="+mj-ea"/>
              </a:rPr>
              <a:t>アイテム</a:t>
            </a:r>
            <a:r>
              <a:rPr lang="ja-JP" altLang="en-US" sz="1400" dirty="0" smtClean="0">
                <a:latin typeface="+mj-ea"/>
                <a:ea typeface="+mj-ea"/>
              </a:rPr>
              <a:t>付加の方が良い）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50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500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r>
              <a:rPr lang="en-US" altLang="ja-JP" sz="1400" dirty="0" smtClean="0">
                <a:latin typeface="+mj-ea"/>
                <a:ea typeface="+mj-ea"/>
              </a:rPr>
              <a:t>			</a:t>
            </a:r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100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1,000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r>
              <a:rPr lang="en-US" altLang="ja-JP" sz="1400" dirty="0" smtClean="0">
                <a:latin typeface="+mj-ea"/>
                <a:ea typeface="+mj-ea"/>
              </a:rPr>
              <a:t>			</a:t>
            </a:r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200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2,000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r>
              <a:rPr lang="en-US" altLang="ja-JP" sz="1400" dirty="0" smtClean="0">
                <a:latin typeface="+mj-ea"/>
                <a:ea typeface="+mj-ea"/>
              </a:rPr>
              <a:t>			</a:t>
            </a:r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300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3,000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500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5,000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r>
              <a:rPr lang="en-US" altLang="ja-JP" sz="1400" dirty="0" smtClean="0">
                <a:latin typeface="+mj-ea"/>
                <a:ea typeface="+mj-ea"/>
              </a:rPr>
              <a:t>			</a:t>
            </a:r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1000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10,000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r>
              <a:rPr lang="en-US" altLang="ja-JP" sz="1400" dirty="0" smtClean="0">
                <a:latin typeface="+mj-ea"/>
                <a:ea typeface="+mj-ea"/>
              </a:rPr>
              <a:t>		</a:t>
            </a:r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3000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30,000</a:t>
            </a:r>
            <a:r>
              <a:rPr lang="ja-JP" altLang="en-US" sz="1400" dirty="0" smtClean="0">
                <a:latin typeface="+mj-ea"/>
                <a:ea typeface="+mj-ea"/>
              </a:rPr>
              <a:t>円（できれば）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 smtClean="0">
                <a:latin typeface="+mj-ea"/>
                <a:ea typeface="+mj-ea"/>
              </a:rPr>
              <a:t>（プラットフォームや決済方法によっては、</a:t>
            </a:r>
            <a:r>
              <a:rPr lang="en-US" altLang="ja-JP" sz="1400" dirty="0" smtClean="0">
                <a:latin typeface="+mj-ea"/>
                <a:ea typeface="+mj-ea"/>
              </a:rPr>
              <a:t>Max5000</a:t>
            </a:r>
            <a:r>
              <a:rPr lang="ja-JP" altLang="en-US" sz="1400" dirty="0" smtClean="0">
                <a:latin typeface="+mj-ea"/>
                <a:ea typeface="+mj-ea"/>
              </a:rPr>
              <a:t>円までの場合もある）</a:t>
            </a:r>
            <a:endParaRPr lang="en-US" altLang="ja-JP" sz="1400" dirty="0" smtClean="0">
              <a:latin typeface="+mj-ea"/>
              <a:ea typeface="+mj-ea"/>
            </a:endParaRPr>
          </a:p>
          <a:p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 smtClean="0">
                <a:latin typeface="+mj-ea"/>
                <a:ea typeface="+mj-ea"/>
              </a:rPr>
              <a:t>・レアチケット</a:t>
            </a:r>
            <a:r>
              <a:rPr lang="ja-JP" altLang="en-US" sz="1400" dirty="0">
                <a:latin typeface="+mj-ea"/>
                <a:ea typeface="+mj-ea"/>
              </a:rPr>
              <a:t>（第</a:t>
            </a:r>
            <a:r>
              <a:rPr lang="en-US" altLang="ja-JP" sz="1400" dirty="0">
                <a:latin typeface="+mj-ea"/>
                <a:ea typeface="+mj-ea"/>
              </a:rPr>
              <a:t>2</a:t>
            </a:r>
            <a:r>
              <a:rPr lang="ja-JP" altLang="en-US" sz="1400" dirty="0">
                <a:latin typeface="+mj-ea"/>
                <a:ea typeface="+mj-ea"/>
              </a:rPr>
              <a:t>の通貨的な位置づけ、ドラコレのレアメダルと同様）</a:t>
            </a:r>
          </a:p>
          <a:p>
            <a:r>
              <a:rPr lang="ja-JP" altLang="en-US" sz="1400" dirty="0" smtClean="0">
                <a:latin typeface="+mj-ea"/>
                <a:ea typeface="+mj-ea"/>
              </a:rPr>
              <a:t>　ある</a:t>
            </a:r>
            <a:r>
              <a:rPr lang="ja-JP" altLang="en-US" sz="1400" dirty="0">
                <a:latin typeface="+mj-ea"/>
                <a:ea typeface="+mj-ea"/>
              </a:rPr>
              <a:t>程度価値を持った、インフレさせ無い為の</a:t>
            </a:r>
            <a:r>
              <a:rPr lang="ja-JP" altLang="en-US" sz="1400" dirty="0" smtClean="0">
                <a:latin typeface="+mj-ea"/>
                <a:ea typeface="+mj-ea"/>
              </a:rPr>
              <a:t>ポイント。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>
                <a:latin typeface="+mj-ea"/>
                <a:ea typeface="+mj-ea"/>
              </a:rPr>
              <a:t>　</a:t>
            </a:r>
            <a:r>
              <a:rPr lang="ja-JP" altLang="en-US" sz="1400" dirty="0" smtClean="0">
                <a:latin typeface="+mj-ea"/>
                <a:ea typeface="+mj-ea"/>
              </a:rPr>
              <a:t>馬カードを溶かさない</a:t>
            </a:r>
            <a:r>
              <a:rPr lang="ja-JP" altLang="en-US" sz="1400" dirty="0">
                <a:latin typeface="+mj-ea"/>
                <a:ea typeface="+mj-ea"/>
              </a:rPr>
              <a:t>とほとんど手に入らず</a:t>
            </a:r>
            <a:r>
              <a:rPr lang="ja-JP" altLang="en-US" sz="1400" dirty="0" smtClean="0">
                <a:latin typeface="+mj-ea"/>
                <a:ea typeface="+mj-ea"/>
              </a:rPr>
              <a:t>に、基本</a:t>
            </a:r>
            <a:r>
              <a:rPr lang="ja-JP" altLang="en-US" sz="1400" dirty="0">
                <a:latin typeface="+mj-ea"/>
                <a:ea typeface="+mj-ea"/>
              </a:rPr>
              <a:t>足りない状態に陥る</a:t>
            </a:r>
            <a:r>
              <a:rPr lang="ja-JP" altLang="en-US" sz="1400" dirty="0" smtClean="0">
                <a:latin typeface="+mj-ea"/>
                <a:ea typeface="+mj-ea"/>
              </a:rPr>
              <a:t>ポイント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>
                <a:latin typeface="+mj-ea"/>
                <a:ea typeface="+mj-ea"/>
              </a:rPr>
              <a:t>　消費における想定価値は、</a:t>
            </a:r>
            <a:r>
              <a:rPr lang="en-US" altLang="ja-JP" sz="1400" dirty="0">
                <a:latin typeface="+mj-ea"/>
                <a:ea typeface="+mj-ea"/>
              </a:rPr>
              <a:t>1</a:t>
            </a:r>
            <a:r>
              <a:rPr lang="ja-JP" altLang="en-US" sz="1400" dirty="0">
                <a:latin typeface="+mj-ea"/>
                <a:ea typeface="+mj-ea"/>
              </a:rPr>
              <a:t>チケット</a:t>
            </a:r>
            <a:r>
              <a:rPr lang="en-US" altLang="ja-JP" sz="1400" dirty="0">
                <a:latin typeface="+mj-ea"/>
                <a:ea typeface="+mj-ea"/>
              </a:rPr>
              <a:t>10</a:t>
            </a:r>
            <a:r>
              <a:rPr lang="ja-JP" altLang="en-US" sz="1400" dirty="0">
                <a:latin typeface="+mj-ea"/>
                <a:ea typeface="+mj-ea"/>
              </a:rPr>
              <a:t>円前後の換算</a:t>
            </a:r>
          </a:p>
          <a:p>
            <a:pPr lvl="1"/>
            <a:r>
              <a:rPr lang="ja-JP" altLang="en-US" sz="1400" dirty="0" smtClean="0">
                <a:latin typeface="+mj-ea"/>
                <a:ea typeface="+mj-ea"/>
              </a:rPr>
              <a:t>取得：馬カード破棄（カード交換所で変換）、年度表彰</a:t>
            </a:r>
            <a:r>
              <a:rPr lang="ja-JP" altLang="en-US" sz="1400" dirty="0">
                <a:latin typeface="+mj-ea"/>
                <a:ea typeface="+mj-ea"/>
              </a:rPr>
              <a:t>、クエスト</a:t>
            </a:r>
            <a:r>
              <a:rPr lang="ja-JP" altLang="en-US" sz="1400" dirty="0" smtClean="0">
                <a:latin typeface="+mj-ea"/>
                <a:ea typeface="+mj-ea"/>
              </a:rPr>
              <a:t>、</a:t>
            </a:r>
            <a:r>
              <a:rPr lang="ja-JP" altLang="en-US" sz="1400" dirty="0">
                <a:latin typeface="+mj-ea"/>
                <a:ea typeface="+mj-ea"/>
              </a:rPr>
              <a:t>ログインボーナス、</a:t>
            </a:r>
            <a:r>
              <a:rPr lang="ja-JP" altLang="en-US" sz="1400" dirty="0" smtClean="0">
                <a:latin typeface="+mj-ea"/>
                <a:ea typeface="+mj-ea"/>
              </a:rPr>
              <a:t>イベントなど</a:t>
            </a:r>
            <a:endParaRPr lang="en-US" altLang="ja-JP" sz="1400" dirty="0" smtClean="0">
              <a:latin typeface="+mj-ea"/>
              <a:ea typeface="+mj-ea"/>
            </a:endParaRPr>
          </a:p>
          <a:p>
            <a:pPr lvl="1"/>
            <a:r>
              <a:rPr lang="ja-JP" altLang="en-US" sz="1400" dirty="0" smtClean="0">
                <a:latin typeface="+mj-ea"/>
                <a:ea typeface="+mj-ea"/>
              </a:rPr>
              <a:t>消費：種付け（期間外種付け・種付け取り消し）、</a:t>
            </a:r>
            <a:r>
              <a:rPr lang="en-US" altLang="ja-JP" sz="1400" dirty="0" smtClean="0">
                <a:latin typeface="+mj-ea"/>
                <a:ea typeface="+mj-ea"/>
              </a:rPr>
              <a:t>COM</a:t>
            </a:r>
            <a:r>
              <a:rPr lang="ja-JP" altLang="en-US" sz="1400" dirty="0" smtClean="0">
                <a:latin typeface="+mj-ea"/>
                <a:ea typeface="+mj-ea"/>
              </a:rPr>
              <a:t>騎手騎乗、</a:t>
            </a:r>
            <a:r>
              <a:rPr lang="en-US" altLang="ja-JP" sz="1400" dirty="0" smtClean="0">
                <a:latin typeface="+mj-ea"/>
                <a:ea typeface="+mj-ea"/>
              </a:rPr>
              <a:t>COM</a:t>
            </a:r>
            <a:r>
              <a:rPr lang="ja-JP" altLang="en-US" sz="1400" dirty="0" smtClean="0">
                <a:latin typeface="+mj-ea"/>
                <a:ea typeface="+mj-ea"/>
              </a:rPr>
              <a:t>厩舎への転厩、馬券購入額拡大など</a:t>
            </a:r>
            <a:endParaRPr lang="en-US" altLang="ja-JP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72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1 つの角を切り取った四角形 300"/>
          <p:cNvSpPr/>
          <p:nvPr/>
        </p:nvSpPr>
        <p:spPr bwMode="auto">
          <a:xfrm>
            <a:off x="8212095" y="6399700"/>
            <a:ext cx="1518995" cy="911519"/>
          </a:xfrm>
          <a:prstGeom prst="snip1Rect">
            <a:avLst>
              <a:gd name="adj" fmla="val 0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3" name="1 つの角を切り取った四角形 22"/>
          <p:cNvSpPr/>
          <p:nvPr/>
        </p:nvSpPr>
        <p:spPr bwMode="auto">
          <a:xfrm>
            <a:off x="423069" y="3076675"/>
            <a:ext cx="3177083" cy="2923791"/>
          </a:xfrm>
          <a:prstGeom prst="snip1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26" name="正方形/長方形 225"/>
          <p:cNvSpPr/>
          <p:nvPr/>
        </p:nvSpPr>
        <p:spPr bwMode="auto">
          <a:xfrm>
            <a:off x="573150" y="4516835"/>
            <a:ext cx="1213428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管理できる頭数の増加</a:t>
            </a:r>
            <a:endParaRPr lang="ja-JP" altLang="en-US" sz="700" dirty="0">
              <a:solidFill>
                <a:srgbClr val="F5093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566738" y="971525"/>
            <a:ext cx="8073974" cy="541871"/>
            <a:chOff x="566738" y="1077726"/>
            <a:chExt cx="8073974" cy="541871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566738" y="1077726"/>
              <a:ext cx="8073974" cy="541871"/>
            </a:xfrm>
            <a:prstGeom prst="flowChartAlternateProcess">
              <a:avLst/>
            </a:prstGeom>
            <a:solidFill>
              <a:srgbClr val="0F58B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9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118802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ダービーゲート概要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4" y="982207"/>
            <a:ext cx="284565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全体概略フロー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72670" y="2951650"/>
            <a:ext cx="967137" cy="3118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牧場</a:t>
            </a:r>
          </a:p>
        </p:txBody>
      </p:sp>
      <p:sp>
        <p:nvSpPr>
          <p:cNvPr id="25" name="1 つの角を切り取った四角形 24"/>
          <p:cNvSpPr/>
          <p:nvPr/>
        </p:nvSpPr>
        <p:spPr bwMode="auto">
          <a:xfrm>
            <a:off x="3812098" y="1749177"/>
            <a:ext cx="3921201" cy="2406678"/>
          </a:xfrm>
          <a:prstGeom prst="snip1Rect">
            <a:avLst/>
          </a:prstGeom>
          <a:solidFill>
            <a:srgbClr val="FF66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983424" y="1638588"/>
            <a:ext cx="1055516" cy="35123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配合</a:t>
            </a:r>
          </a:p>
        </p:txBody>
      </p:sp>
      <p:sp>
        <p:nvSpPr>
          <p:cNvPr id="27" name="1 つの角を切り取った四角形 26"/>
          <p:cNvSpPr/>
          <p:nvPr/>
        </p:nvSpPr>
        <p:spPr bwMode="auto">
          <a:xfrm>
            <a:off x="3784680" y="4571925"/>
            <a:ext cx="3921201" cy="2739294"/>
          </a:xfrm>
          <a:prstGeom prst="snip1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949265" y="4424328"/>
            <a:ext cx="1154189" cy="3344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 smtClean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競走馬育成</a:t>
            </a:r>
            <a:endParaRPr lang="ja-JP" altLang="en-US" sz="1400" dirty="0">
              <a:solidFill>
                <a:srgbClr val="FFFFFF"/>
              </a:solidFill>
              <a:latin typeface="Calibri" pitchFamily="34" charset="0"/>
              <a:ea typeface="HGP創英角ｺﾞｼｯｸUB" pitchFamily="50" charset="-128"/>
            </a:endParaRPr>
          </a:p>
        </p:txBody>
      </p:sp>
      <p:sp>
        <p:nvSpPr>
          <p:cNvPr id="29" name="1 つの角を切り取った四角形 28"/>
          <p:cNvSpPr/>
          <p:nvPr/>
        </p:nvSpPr>
        <p:spPr bwMode="auto">
          <a:xfrm>
            <a:off x="8279010" y="1763614"/>
            <a:ext cx="1437829" cy="1808053"/>
          </a:xfrm>
          <a:prstGeom prst="snip1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0" name="1 つの角を切り取った四角形 29"/>
          <p:cNvSpPr/>
          <p:nvPr/>
        </p:nvSpPr>
        <p:spPr bwMode="auto">
          <a:xfrm>
            <a:off x="8294923" y="3851845"/>
            <a:ext cx="1436167" cy="2376264"/>
          </a:xfrm>
          <a:prstGeom prst="snip1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1" name="正方形/長方形 30"/>
          <p:cNvSpPr/>
          <p:nvPr/>
        </p:nvSpPr>
        <p:spPr bwMode="auto">
          <a:xfrm>
            <a:off x="8424688" y="1591495"/>
            <a:ext cx="763029" cy="35771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ガチャ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8424688" y="3707829"/>
            <a:ext cx="763029" cy="3088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ショップ</a:t>
            </a: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8546628" y="2079450"/>
            <a:ext cx="902591" cy="18685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Calibri" pitchFamily="34" charset="0"/>
              </a:rPr>
              <a:t>年代別ガチャ</a:t>
            </a:r>
            <a:endParaRPr lang="ja-JP" altLang="en-US" sz="9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8546628" y="2574215"/>
            <a:ext cx="902591" cy="18685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Calibri" pitchFamily="34" charset="0"/>
              </a:rPr>
              <a:t>イベントガチャ</a:t>
            </a:r>
            <a:endParaRPr lang="ja-JP" altLang="en-US" sz="9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8546628" y="3059757"/>
            <a:ext cx="902591" cy="18685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Calibri" pitchFamily="34" charset="0"/>
              </a:rPr>
              <a:t>スロット</a:t>
            </a:r>
            <a:endParaRPr lang="ja-JP" altLang="en-US" sz="9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テキスト ボックス 288"/>
          <p:cNvSpPr txBox="1">
            <a:spLocks noChangeArrowheads="1"/>
          </p:cNvSpPr>
          <p:nvPr/>
        </p:nvSpPr>
        <p:spPr bwMode="auto">
          <a:xfrm>
            <a:off x="8591547" y="2234331"/>
            <a:ext cx="1085554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・年代ごとに活躍した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  馬カードが出る</a:t>
            </a:r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40" name="テキスト ボックス 288"/>
          <p:cNvSpPr txBox="1">
            <a:spLocks noChangeArrowheads="1"/>
          </p:cNvSpPr>
          <p:nvPr/>
        </p:nvSpPr>
        <p:spPr bwMode="auto">
          <a:xfrm>
            <a:off x="8591547" y="2738387"/>
            <a:ext cx="928459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・</a:t>
            </a:r>
            <a:r>
              <a:rPr lang="en-US" altLang="ja-JP" sz="800" dirty="0" smtClean="0">
                <a:latin typeface="+mj-ea"/>
                <a:ea typeface="+mj-ea"/>
              </a:rPr>
              <a:t>G1</a:t>
            </a:r>
            <a:r>
              <a:rPr lang="ja-JP" altLang="en-US" sz="800" dirty="0" smtClean="0">
                <a:latin typeface="+mj-ea"/>
                <a:ea typeface="+mj-ea"/>
              </a:rPr>
              <a:t>勝ち馬などの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  馬カードが出る</a:t>
            </a:r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6658001" y="2267669"/>
            <a:ext cx="902591" cy="2486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+mn-ea"/>
              </a:rPr>
              <a:t>馬カード（</a:t>
            </a:r>
            <a:r>
              <a:rPr lang="ja-JP" altLang="en-US" sz="700" dirty="0">
                <a:latin typeface="+mn-ea"/>
              </a:rPr>
              <a:t>牡馬</a:t>
            </a:r>
            <a:r>
              <a:rPr lang="ja-JP" altLang="en-US" sz="700" dirty="0" smtClean="0">
                <a:latin typeface="+mn-ea"/>
              </a:rPr>
              <a:t>）</a:t>
            </a:r>
            <a:endParaRPr lang="ja-JP" altLang="en-US" sz="700" dirty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8546628" y="4571925"/>
            <a:ext cx="902591" cy="1826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ＭＳ Ｐゴシック" charset="-128"/>
              </a:rPr>
              <a:t>エサ・薬</a:t>
            </a:r>
            <a:endParaRPr lang="ja-JP" altLang="en-US" sz="900" dirty="0">
              <a:solidFill>
                <a:srgbClr val="FFFFFF"/>
              </a:solidFill>
              <a:latin typeface="ＭＳ Ｐゴシック" charset="-128"/>
            </a:endParaRPr>
          </a:p>
        </p:txBody>
      </p:sp>
      <p:sp>
        <p:nvSpPr>
          <p:cNvPr id="47" name="テキスト ボックス 288"/>
          <p:cNvSpPr txBox="1">
            <a:spLocks noChangeArrowheads="1"/>
          </p:cNvSpPr>
          <p:nvPr/>
        </p:nvSpPr>
        <p:spPr bwMode="auto">
          <a:xfrm>
            <a:off x="8591547" y="4738633"/>
            <a:ext cx="769763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疲労回復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怪我回復など</a:t>
            </a:r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8546628" y="5068436"/>
            <a:ext cx="902591" cy="1826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ＭＳ Ｐゴシック" charset="-128"/>
              </a:rPr>
              <a:t>馬具</a:t>
            </a:r>
            <a:endParaRPr lang="ja-JP" altLang="en-US" sz="900" dirty="0">
              <a:solidFill>
                <a:srgbClr val="FFFFFF"/>
              </a:solidFill>
              <a:latin typeface="ＭＳ Ｐゴシック" charset="-128"/>
            </a:endParaRPr>
          </a:p>
        </p:txBody>
      </p:sp>
      <p:sp>
        <p:nvSpPr>
          <p:cNvPr id="50" name="テキスト ボックス 288"/>
          <p:cNvSpPr txBox="1">
            <a:spLocks noChangeArrowheads="1"/>
          </p:cNvSpPr>
          <p:nvPr/>
        </p:nvSpPr>
        <p:spPr bwMode="auto">
          <a:xfrm>
            <a:off x="8591547" y="5235144"/>
            <a:ext cx="1186543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能力上昇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マイナススキル矯正など</a:t>
            </a:r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51" name="テキスト ボックス 288"/>
          <p:cNvSpPr txBox="1">
            <a:spLocks noChangeArrowheads="1"/>
          </p:cNvSpPr>
          <p:nvPr/>
        </p:nvSpPr>
        <p:spPr bwMode="auto">
          <a:xfrm>
            <a:off x="8591547" y="3203773"/>
            <a:ext cx="1011815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・馬名とレアリティが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>
                <a:latin typeface="+mj-ea"/>
                <a:ea typeface="+mj-ea"/>
              </a:rPr>
              <a:t>　</a:t>
            </a:r>
            <a:r>
              <a:rPr lang="ja-JP" altLang="en-US" sz="800" dirty="0" smtClean="0">
                <a:latin typeface="+mj-ea"/>
                <a:ea typeface="+mj-ea"/>
              </a:rPr>
              <a:t>回転するスロット</a:t>
            </a:r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8546628" y="5540758"/>
            <a:ext cx="902591" cy="1826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ＭＳ Ｐゴシック" charset="-128"/>
              </a:rPr>
              <a:t>便利アイテム</a:t>
            </a:r>
            <a:endParaRPr lang="ja-JP" altLang="en-US" sz="900" dirty="0">
              <a:solidFill>
                <a:srgbClr val="FFFFFF"/>
              </a:solidFill>
              <a:latin typeface="ＭＳ Ｐゴシック" charset="-128"/>
            </a:endParaRPr>
          </a:p>
        </p:txBody>
      </p:sp>
      <p:sp>
        <p:nvSpPr>
          <p:cNvPr id="54" name="テキスト ボックス 288"/>
          <p:cNvSpPr txBox="1">
            <a:spLocks noChangeArrowheads="1"/>
          </p:cNvSpPr>
          <p:nvPr/>
        </p:nvSpPr>
        <p:spPr bwMode="auto">
          <a:xfrm>
            <a:off x="8591547" y="5707466"/>
            <a:ext cx="1172116" cy="43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アイテム枠上限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カード枠上限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競走馬の能力診断など</a:t>
            </a:r>
            <a:endParaRPr lang="en-US" altLang="ja-JP" sz="800" dirty="0" smtClean="0">
              <a:latin typeface="+mj-ea"/>
              <a:ea typeface="+mj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8546628" y="4067869"/>
            <a:ext cx="902591" cy="1826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ＭＳ Ｐゴシック" charset="-128"/>
              </a:rPr>
              <a:t>配合</a:t>
            </a:r>
            <a:endParaRPr lang="ja-JP" altLang="en-US" sz="900" dirty="0">
              <a:solidFill>
                <a:srgbClr val="FFFFFF"/>
              </a:solidFill>
              <a:latin typeface="ＭＳ Ｐゴシック" charset="-128"/>
            </a:endParaRPr>
          </a:p>
        </p:txBody>
      </p:sp>
      <p:sp>
        <p:nvSpPr>
          <p:cNvPr id="60" name="テキスト ボックス 288"/>
          <p:cNvSpPr txBox="1">
            <a:spLocks noChangeArrowheads="1"/>
          </p:cNvSpPr>
          <p:nvPr/>
        </p:nvSpPr>
        <p:spPr bwMode="auto">
          <a:xfrm>
            <a:off x="8591547" y="4234577"/>
            <a:ext cx="1016625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期間外種付け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種付け取り消しなど</a:t>
            </a:r>
            <a:endParaRPr lang="en-US" altLang="ja-JP" sz="800" dirty="0" smtClean="0">
              <a:latin typeface="+mj-ea"/>
              <a:ea typeface="+mj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184328" y="2114770"/>
            <a:ext cx="902591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+mn-ea"/>
              </a:rPr>
              <a:t>繁殖牝馬</a:t>
            </a:r>
            <a:endParaRPr lang="ja-JP" altLang="en-US" sz="700" dirty="0">
              <a:latin typeface="+mn-ea"/>
            </a:endParaRPr>
          </a:p>
        </p:txBody>
      </p:sp>
      <p:cxnSp>
        <p:nvCxnSpPr>
          <p:cNvPr id="63" name="カギ線コネクタ 62"/>
          <p:cNvCxnSpPr>
            <a:stCxn id="62" idx="2"/>
            <a:endCxn id="74" idx="0"/>
          </p:cNvCxnSpPr>
          <p:nvPr/>
        </p:nvCxnSpPr>
        <p:spPr bwMode="auto">
          <a:xfrm rot="16200000" flipH="1">
            <a:off x="5364067" y="2635002"/>
            <a:ext cx="1056351" cy="513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 bwMode="auto">
          <a:xfrm>
            <a:off x="5696734" y="3419797"/>
            <a:ext cx="904253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/>
              <a:t>幼駒</a:t>
            </a:r>
            <a:r>
              <a:rPr lang="en-US" altLang="ja-JP" sz="700" dirty="0" smtClean="0"/>
              <a:t>or</a:t>
            </a:r>
            <a:r>
              <a:rPr lang="ja-JP" altLang="en-US" sz="700" dirty="0" smtClean="0"/>
              <a:t>競走馬</a:t>
            </a:r>
            <a:endParaRPr lang="ja-JP" altLang="en-US" sz="700" dirty="0"/>
          </a:p>
        </p:txBody>
      </p:sp>
      <p:grpSp>
        <p:nvGrpSpPr>
          <p:cNvPr id="4116" name="グループ化 4115"/>
          <p:cNvGrpSpPr/>
          <p:nvPr/>
        </p:nvGrpSpPr>
        <p:grpSpPr>
          <a:xfrm>
            <a:off x="6579044" y="2600634"/>
            <a:ext cx="1060503" cy="372327"/>
            <a:chOff x="6624488" y="2904506"/>
            <a:chExt cx="1060503" cy="372327"/>
          </a:xfrm>
        </p:grpSpPr>
        <p:sp>
          <p:nvSpPr>
            <p:cNvPr id="86" name="正方形/長方形 85"/>
            <p:cNvSpPr/>
            <p:nvPr/>
          </p:nvSpPr>
          <p:spPr bwMode="auto">
            <a:xfrm>
              <a:off x="6774089" y="3028157"/>
              <a:ext cx="910902" cy="248676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 dirty="0"/>
            </a:p>
          </p:txBody>
        </p:sp>
        <p:sp>
          <p:nvSpPr>
            <p:cNvPr id="87" name="正方形/長方形 86"/>
            <p:cNvSpPr/>
            <p:nvPr/>
          </p:nvSpPr>
          <p:spPr bwMode="auto">
            <a:xfrm>
              <a:off x="6699289" y="2966331"/>
              <a:ext cx="900929" cy="250050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 dirty="0"/>
            </a:p>
          </p:txBody>
        </p:sp>
        <p:sp>
          <p:nvSpPr>
            <p:cNvPr id="88" name="正方形/長方形 87"/>
            <p:cNvSpPr/>
            <p:nvPr/>
          </p:nvSpPr>
          <p:spPr bwMode="auto">
            <a:xfrm>
              <a:off x="6624488" y="2904506"/>
              <a:ext cx="902591" cy="248676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700" dirty="0">
                  <a:latin typeface="+mn-ea"/>
                </a:rPr>
                <a:t>手持ちカード</a:t>
              </a:r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6525854" y="2239108"/>
            <a:ext cx="1166884" cy="81600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93" name="カギ線コネクタ 92"/>
          <p:cNvCxnSpPr>
            <a:endCxn id="74" idx="0"/>
          </p:cNvCxnSpPr>
          <p:nvPr/>
        </p:nvCxnSpPr>
        <p:spPr bwMode="auto">
          <a:xfrm rot="5400000">
            <a:off x="6021202" y="2915144"/>
            <a:ext cx="632313" cy="376993"/>
          </a:xfrm>
          <a:prstGeom prst="bentConnector3">
            <a:avLst>
              <a:gd name="adj1" fmla="val 1782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288"/>
          <p:cNvSpPr txBox="1">
            <a:spLocks noChangeArrowheads="1"/>
          </p:cNvSpPr>
          <p:nvPr/>
        </p:nvSpPr>
        <p:spPr bwMode="auto">
          <a:xfrm>
            <a:off x="5674787" y="2632648"/>
            <a:ext cx="906017" cy="2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カードでの種付け</a:t>
            </a:r>
            <a:endParaRPr lang="ja-JP" altLang="en-US" sz="800" dirty="0">
              <a:latin typeface="+mj-ea"/>
              <a:ea typeface="+mj-ea"/>
            </a:endParaRPr>
          </a:p>
        </p:txBody>
      </p:sp>
      <p:cxnSp>
        <p:nvCxnSpPr>
          <p:cNvPr id="102" name="カギ線コネクタ 101"/>
          <p:cNvCxnSpPr>
            <a:stCxn id="29" idx="2"/>
          </p:cNvCxnSpPr>
          <p:nvPr/>
        </p:nvCxnSpPr>
        <p:spPr>
          <a:xfrm rot="10800000">
            <a:off x="7567724" y="2395017"/>
            <a:ext cx="711286" cy="272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3983971" y="2118143"/>
            <a:ext cx="904253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/>
              <a:t>実在する種牡馬</a:t>
            </a:r>
            <a:endParaRPr lang="en-US" altLang="ja-JP" sz="7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/>
              <a:t>ゲーム内種牡馬</a:t>
            </a:r>
            <a:endParaRPr lang="ja-JP" altLang="en-US" sz="700" dirty="0"/>
          </a:p>
        </p:txBody>
      </p:sp>
      <p:cxnSp>
        <p:nvCxnSpPr>
          <p:cNvPr id="106" name="カギ線コネクタ 105"/>
          <p:cNvCxnSpPr>
            <a:stCxn id="105" idx="2"/>
            <a:endCxn id="117" idx="0"/>
          </p:cNvCxnSpPr>
          <p:nvPr/>
        </p:nvCxnSpPr>
        <p:spPr bwMode="auto">
          <a:xfrm rot="16200000" flipH="1">
            <a:off x="4157494" y="2645422"/>
            <a:ext cx="1052978" cy="4957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endCxn id="117" idx="0"/>
          </p:cNvCxnSpPr>
          <p:nvPr/>
        </p:nvCxnSpPr>
        <p:spPr bwMode="auto">
          <a:xfrm rot="5400000">
            <a:off x="4675627" y="2623062"/>
            <a:ext cx="1052978" cy="5404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288"/>
          <p:cNvSpPr txBox="1">
            <a:spLocks noChangeArrowheads="1"/>
          </p:cNvSpPr>
          <p:nvPr/>
        </p:nvSpPr>
        <p:spPr bwMode="auto">
          <a:xfrm>
            <a:off x="4541378" y="2692221"/>
            <a:ext cx="780983" cy="2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通常の種付け</a:t>
            </a:r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117" name="正方形/長方形 116"/>
          <p:cNvSpPr/>
          <p:nvPr/>
        </p:nvSpPr>
        <p:spPr bwMode="auto">
          <a:xfrm>
            <a:off x="4479742" y="3419797"/>
            <a:ext cx="904253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/>
              <a:t>幼駒</a:t>
            </a:r>
            <a:endParaRPr lang="ja-JP" altLang="en-US" sz="700" dirty="0"/>
          </a:p>
        </p:txBody>
      </p:sp>
      <p:cxnSp>
        <p:nvCxnSpPr>
          <p:cNvPr id="125" name="カギ線コネクタ 124"/>
          <p:cNvCxnSpPr/>
          <p:nvPr/>
        </p:nvCxnSpPr>
        <p:spPr>
          <a:xfrm rot="10800000">
            <a:off x="6244854" y="3153183"/>
            <a:ext cx="2251842" cy="1013245"/>
          </a:xfrm>
          <a:prstGeom prst="bentConnector3">
            <a:avLst>
              <a:gd name="adj1" fmla="val 3054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正方形/長方形 128"/>
          <p:cNvSpPr/>
          <p:nvPr/>
        </p:nvSpPr>
        <p:spPr bwMode="auto">
          <a:xfrm>
            <a:off x="6645771" y="6479619"/>
            <a:ext cx="674865" cy="186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>
                <a:solidFill>
                  <a:schemeClr val="bg1"/>
                </a:solidFill>
              </a:rPr>
              <a:t>引退</a:t>
            </a:r>
          </a:p>
        </p:txBody>
      </p:sp>
      <p:sp>
        <p:nvSpPr>
          <p:cNvPr id="130" name="正方形/長方形 129"/>
          <p:cNvSpPr/>
          <p:nvPr/>
        </p:nvSpPr>
        <p:spPr bwMode="auto">
          <a:xfrm>
            <a:off x="6531909" y="6895859"/>
            <a:ext cx="902591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+mn-ea"/>
              </a:rPr>
              <a:t>種牡馬</a:t>
            </a:r>
            <a:r>
              <a:rPr lang="en-US" altLang="ja-JP" sz="700" dirty="0" smtClean="0">
                <a:latin typeface="+mn-ea"/>
              </a:rPr>
              <a:t>or</a:t>
            </a:r>
            <a:r>
              <a:rPr lang="ja-JP" altLang="en-US" sz="700" dirty="0" smtClean="0">
                <a:latin typeface="+mn-ea"/>
              </a:rPr>
              <a:t>繁殖牝馬</a:t>
            </a:r>
            <a:endParaRPr lang="ja-JP" altLang="en-US" sz="700" dirty="0">
              <a:latin typeface="+mn-ea"/>
            </a:endParaRPr>
          </a:p>
        </p:txBody>
      </p:sp>
      <p:cxnSp>
        <p:nvCxnSpPr>
          <p:cNvPr id="131" name="カギ線コネクタ 130"/>
          <p:cNvCxnSpPr>
            <a:stCxn id="129" idx="2"/>
            <a:endCxn id="130" idx="0"/>
          </p:cNvCxnSpPr>
          <p:nvPr/>
        </p:nvCxnSpPr>
        <p:spPr bwMode="auto">
          <a:xfrm rot="16200000" flipH="1">
            <a:off x="6868509" y="6781163"/>
            <a:ext cx="229390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正方形/長方形 133"/>
          <p:cNvSpPr/>
          <p:nvPr/>
        </p:nvSpPr>
        <p:spPr bwMode="auto">
          <a:xfrm>
            <a:off x="5184328" y="4805175"/>
            <a:ext cx="904253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/>
              <a:t>競走</a:t>
            </a:r>
            <a:r>
              <a:rPr lang="ja-JP" altLang="en-US" sz="700" dirty="0" smtClean="0"/>
              <a:t>馬</a:t>
            </a:r>
            <a:endParaRPr lang="ja-JP" altLang="en-US" sz="700" dirty="0"/>
          </a:p>
        </p:txBody>
      </p:sp>
      <p:cxnSp>
        <p:nvCxnSpPr>
          <p:cNvPr id="137" name="カギ線コネクタ 136"/>
          <p:cNvCxnSpPr>
            <a:stCxn id="117" idx="2"/>
            <a:endCxn id="134" idx="0"/>
          </p:cNvCxnSpPr>
          <p:nvPr/>
        </p:nvCxnSpPr>
        <p:spPr bwMode="auto">
          <a:xfrm rot="16200000" flipH="1">
            <a:off x="4715811" y="3884531"/>
            <a:ext cx="1136702" cy="7045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カギ線コネクタ 138"/>
          <p:cNvCxnSpPr>
            <a:stCxn id="74" idx="2"/>
            <a:endCxn id="134" idx="0"/>
          </p:cNvCxnSpPr>
          <p:nvPr/>
        </p:nvCxnSpPr>
        <p:spPr bwMode="auto">
          <a:xfrm rot="5400000">
            <a:off x="5324307" y="3980621"/>
            <a:ext cx="1136702" cy="512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カギ線コネクタ 143"/>
          <p:cNvCxnSpPr>
            <a:endCxn id="180" idx="0"/>
          </p:cNvCxnSpPr>
          <p:nvPr/>
        </p:nvCxnSpPr>
        <p:spPr>
          <a:xfrm rot="5400000">
            <a:off x="6328806" y="3398506"/>
            <a:ext cx="2327917" cy="861206"/>
          </a:xfrm>
          <a:prstGeom prst="bentConnector3">
            <a:avLst>
              <a:gd name="adj1" fmla="val 7485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正方形/長方形 150"/>
          <p:cNvSpPr/>
          <p:nvPr/>
        </p:nvSpPr>
        <p:spPr bwMode="auto">
          <a:xfrm>
            <a:off x="6579043" y="5039977"/>
            <a:ext cx="902591" cy="2486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+mn-ea"/>
              </a:rPr>
              <a:t>馬カード（牝馬）</a:t>
            </a:r>
            <a:endParaRPr lang="ja-JP" altLang="en-US" sz="700" dirty="0">
              <a:latin typeface="+mn-ea"/>
            </a:endParaRPr>
          </a:p>
        </p:txBody>
      </p:sp>
      <p:sp>
        <p:nvSpPr>
          <p:cNvPr id="154" name="正方形/長方形 153"/>
          <p:cNvSpPr/>
          <p:nvPr/>
        </p:nvSpPr>
        <p:spPr bwMode="auto">
          <a:xfrm>
            <a:off x="5250484" y="5574829"/>
            <a:ext cx="754652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併せ馬</a:t>
            </a:r>
            <a:endParaRPr lang="ja-JP" altLang="en-US" sz="800" dirty="0"/>
          </a:p>
        </p:txBody>
      </p:sp>
      <p:sp>
        <p:nvSpPr>
          <p:cNvPr id="160" name="テキスト ボックス 288"/>
          <p:cNvSpPr txBox="1">
            <a:spLocks noChangeArrowheads="1"/>
          </p:cNvSpPr>
          <p:nvPr/>
        </p:nvSpPr>
        <p:spPr bwMode="auto">
          <a:xfrm>
            <a:off x="5256213" y="5723444"/>
            <a:ext cx="748923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800" dirty="0" smtClean="0">
                <a:solidFill>
                  <a:srgbClr val="F50930"/>
                </a:solidFill>
                <a:latin typeface="+mj-ea"/>
                <a:ea typeface="+mj-ea"/>
              </a:rPr>
              <a:t>調教効果：大</a:t>
            </a:r>
            <a:endParaRPr lang="en-US" altLang="ja-JP" sz="800" dirty="0" smtClean="0">
              <a:solidFill>
                <a:srgbClr val="F50930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800" dirty="0" smtClean="0">
                <a:solidFill>
                  <a:srgbClr val="F50930"/>
                </a:solidFill>
                <a:latin typeface="+mj-ea"/>
                <a:ea typeface="+mj-ea"/>
              </a:rPr>
              <a:t>スキル追加</a:t>
            </a:r>
            <a:endParaRPr lang="ja-JP" altLang="en-US" sz="800" dirty="0">
              <a:solidFill>
                <a:srgbClr val="F50930"/>
              </a:solidFill>
              <a:latin typeface="+mj-ea"/>
              <a:ea typeface="+mj-ea"/>
            </a:endParaRPr>
          </a:p>
        </p:txBody>
      </p:sp>
      <p:sp>
        <p:nvSpPr>
          <p:cNvPr id="161" name="正方形/長方形 160"/>
          <p:cNvSpPr/>
          <p:nvPr/>
        </p:nvSpPr>
        <p:spPr bwMode="auto">
          <a:xfrm>
            <a:off x="5256336" y="5235144"/>
            <a:ext cx="754652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通常調教</a:t>
            </a:r>
            <a:endParaRPr lang="ja-JP" altLang="en-US" sz="800" dirty="0"/>
          </a:p>
        </p:txBody>
      </p:sp>
      <p:sp>
        <p:nvSpPr>
          <p:cNvPr id="165" name="テキスト ボックス 288"/>
          <p:cNvSpPr txBox="1">
            <a:spLocks noChangeArrowheads="1"/>
          </p:cNvSpPr>
          <p:nvPr/>
        </p:nvSpPr>
        <p:spPr bwMode="auto">
          <a:xfrm>
            <a:off x="5238174" y="5389735"/>
            <a:ext cx="845103" cy="2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800" dirty="0" smtClean="0">
                <a:latin typeface="+mj-ea"/>
                <a:ea typeface="+mj-ea"/>
              </a:rPr>
              <a:t>ターン毎に自動</a:t>
            </a:r>
            <a:endParaRPr lang="ja-JP" altLang="en-US" sz="800" dirty="0">
              <a:latin typeface="+mj-ea"/>
              <a:ea typeface="+mj-ea"/>
            </a:endParaRPr>
          </a:p>
        </p:txBody>
      </p:sp>
      <p:cxnSp>
        <p:nvCxnSpPr>
          <p:cNvPr id="123" name="直線矢印コネクタ 122"/>
          <p:cNvCxnSpPr>
            <a:stCxn id="134" idx="2"/>
            <a:endCxn id="161" idx="0"/>
          </p:cNvCxnSpPr>
          <p:nvPr/>
        </p:nvCxnSpPr>
        <p:spPr>
          <a:xfrm flipH="1">
            <a:off x="5633662" y="5053851"/>
            <a:ext cx="2793" cy="1812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グループ化 175"/>
          <p:cNvGrpSpPr/>
          <p:nvPr/>
        </p:nvGrpSpPr>
        <p:grpSpPr>
          <a:xfrm>
            <a:off x="6531909" y="5354594"/>
            <a:ext cx="1060503" cy="372327"/>
            <a:chOff x="6624488" y="2904506"/>
            <a:chExt cx="1060503" cy="372327"/>
          </a:xfrm>
        </p:grpSpPr>
        <p:sp>
          <p:nvSpPr>
            <p:cNvPr id="177" name="正方形/長方形 176"/>
            <p:cNvSpPr/>
            <p:nvPr/>
          </p:nvSpPr>
          <p:spPr bwMode="auto">
            <a:xfrm>
              <a:off x="6774089" y="3028157"/>
              <a:ext cx="910902" cy="248676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 dirty="0"/>
            </a:p>
          </p:txBody>
        </p:sp>
        <p:sp>
          <p:nvSpPr>
            <p:cNvPr id="178" name="正方形/長方形 177"/>
            <p:cNvSpPr/>
            <p:nvPr/>
          </p:nvSpPr>
          <p:spPr bwMode="auto">
            <a:xfrm>
              <a:off x="6699289" y="2966331"/>
              <a:ext cx="900929" cy="250050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 dirty="0"/>
            </a:p>
          </p:txBody>
        </p:sp>
        <p:sp>
          <p:nvSpPr>
            <p:cNvPr id="179" name="正方形/長方形 178"/>
            <p:cNvSpPr/>
            <p:nvPr/>
          </p:nvSpPr>
          <p:spPr bwMode="auto">
            <a:xfrm>
              <a:off x="6624488" y="2904506"/>
              <a:ext cx="902591" cy="248676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700" dirty="0">
                  <a:latin typeface="+mn-ea"/>
                </a:rPr>
                <a:t>手持ちカード</a:t>
              </a:r>
            </a:p>
          </p:txBody>
        </p:sp>
      </p:grpSp>
      <p:sp>
        <p:nvSpPr>
          <p:cNvPr id="180" name="正方形/長方形 179"/>
          <p:cNvSpPr/>
          <p:nvPr/>
        </p:nvSpPr>
        <p:spPr>
          <a:xfrm>
            <a:off x="6478719" y="4993068"/>
            <a:ext cx="1166884" cy="81600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86" name="カギ線コネクタ 185"/>
          <p:cNvCxnSpPr>
            <a:stCxn id="180" idx="1"/>
          </p:cNvCxnSpPr>
          <p:nvPr/>
        </p:nvCxnSpPr>
        <p:spPr bwMode="auto">
          <a:xfrm rot="10800000" flipV="1">
            <a:off x="6010989" y="5401069"/>
            <a:ext cx="467731" cy="2653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正方形/長方形 188"/>
          <p:cNvSpPr/>
          <p:nvPr/>
        </p:nvSpPr>
        <p:spPr bwMode="auto">
          <a:xfrm>
            <a:off x="5256336" y="6222501"/>
            <a:ext cx="754652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アイテム使用</a:t>
            </a:r>
            <a:endParaRPr lang="ja-JP" altLang="en-US" sz="800" dirty="0"/>
          </a:p>
        </p:txBody>
      </p:sp>
      <p:cxnSp>
        <p:nvCxnSpPr>
          <p:cNvPr id="190" name="直線矢印コネクタ 189"/>
          <p:cNvCxnSpPr>
            <a:endCxn id="189" idx="0"/>
          </p:cNvCxnSpPr>
          <p:nvPr/>
        </p:nvCxnSpPr>
        <p:spPr>
          <a:xfrm flipH="1">
            <a:off x="5633662" y="6041208"/>
            <a:ext cx="2793" cy="1812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カギ線コネクタ 190"/>
          <p:cNvCxnSpPr/>
          <p:nvPr/>
        </p:nvCxnSpPr>
        <p:spPr>
          <a:xfrm rot="10800000" flipV="1">
            <a:off x="6083278" y="5126208"/>
            <a:ext cx="2279657" cy="1189717"/>
          </a:xfrm>
          <a:prstGeom prst="bentConnector3">
            <a:avLst>
              <a:gd name="adj1" fmla="val 1713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正方形/長方形 195"/>
          <p:cNvSpPr/>
          <p:nvPr/>
        </p:nvSpPr>
        <p:spPr bwMode="auto">
          <a:xfrm>
            <a:off x="5256336" y="6592845"/>
            <a:ext cx="754652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レース出走</a:t>
            </a:r>
            <a:endParaRPr lang="ja-JP" altLang="en-US" sz="800" dirty="0"/>
          </a:p>
        </p:txBody>
      </p:sp>
      <p:cxnSp>
        <p:nvCxnSpPr>
          <p:cNvPr id="197" name="直線矢印コネクタ 196"/>
          <p:cNvCxnSpPr>
            <a:endCxn id="196" idx="0"/>
          </p:cNvCxnSpPr>
          <p:nvPr/>
        </p:nvCxnSpPr>
        <p:spPr>
          <a:xfrm flipH="1">
            <a:off x="5633662" y="6411552"/>
            <a:ext cx="2793" cy="1812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197"/>
          <p:cNvCxnSpPr>
            <a:stCxn id="196" idx="2"/>
            <a:endCxn id="134" idx="1"/>
          </p:cNvCxnSpPr>
          <p:nvPr/>
        </p:nvCxnSpPr>
        <p:spPr bwMode="auto">
          <a:xfrm rot="5400000" flipH="1">
            <a:off x="4483904" y="5629937"/>
            <a:ext cx="1850182" cy="449334"/>
          </a:xfrm>
          <a:prstGeom prst="bentConnector4">
            <a:avLst>
              <a:gd name="adj1" fmla="val -12356"/>
              <a:gd name="adj2" fmla="val 24838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正方形/長方形 200"/>
          <p:cNvSpPr/>
          <p:nvPr/>
        </p:nvSpPr>
        <p:spPr bwMode="auto">
          <a:xfrm>
            <a:off x="4098117" y="6051093"/>
            <a:ext cx="827791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>
                <a:solidFill>
                  <a:srgbClr val="F50930"/>
                </a:solidFill>
              </a:rPr>
              <a:t>馬能力</a:t>
            </a:r>
            <a:r>
              <a:rPr lang="en-US" altLang="ja-JP" sz="800" dirty="0">
                <a:solidFill>
                  <a:srgbClr val="F50930"/>
                </a:solidFill>
              </a:rPr>
              <a:t>UP</a:t>
            </a:r>
            <a:endParaRPr lang="ja-JP" altLang="en-US" sz="800" dirty="0">
              <a:solidFill>
                <a:srgbClr val="F50930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 bwMode="auto">
          <a:xfrm>
            <a:off x="4096455" y="5864243"/>
            <a:ext cx="829453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>
                <a:solidFill>
                  <a:srgbClr val="F50930"/>
                </a:solidFill>
              </a:rPr>
              <a:t>賞金獲得</a:t>
            </a:r>
          </a:p>
        </p:txBody>
      </p:sp>
      <p:sp>
        <p:nvSpPr>
          <p:cNvPr id="204" name="正方形/長方形 203"/>
          <p:cNvSpPr/>
          <p:nvPr/>
        </p:nvSpPr>
        <p:spPr bwMode="auto">
          <a:xfrm>
            <a:off x="4096454" y="5260482"/>
            <a:ext cx="829453" cy="1882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出走予約追加</a:t>
            </a:r>
            <a:endParaRPr lang="ja-JP" altLang="en-US" sz="800" dirty="0"/>
          </a:p>
        </p:txBody>
      </p:sp>
      <p:sp>
        <p:nvSpPr>
          <p:cNvPr id="206" name="円形吹き出し 205"/>
          <p:cNvSpPr/>
          <p:nvPr/>
        </p:nvSpPr>
        <p:spPr bwMode="auto">
          <a:xfrm>
            <a:off x="3812098" y="5358609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cxnSp>
        <p:nvCxnSpPr>
          <p:cNvPr id="207" name="図形 169"/>
          <p:cNvCxnSpPr>
            <a:stCxn id="134" idx="3"/>
            <a:endCxn id="129" idx="1"/>
          </p:cNvCxnSpPr>
          <p:nvPr/>
        </p:nvCxnSpPr>
        <p:spPr bwMode="auto">
          <a:xfrm>
            <a:off x="6088581" y="4929513"/>
            <a:ext cx="557190" cy="1643531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正方形/長方形 216"/>
          <p:cNvSpPr/>
          <p:nvPr/>
        </p:nvSpPr>
        <p:spPr bwMode="auto">
          <a:xfrm>
            <a:off x="573150" y="3414611"/>
            <a:ext cx="1213428" cy="382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幼駒馬房</a:t>
            </a:r>
            <a:endParaRPr lang="en-US" altLang="ja-JP" sz="700" dirty="0" smtClean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繁殖牝馬馬房</a:t>
            </a:r>
            <a:endParaRPr lang="en-US" altLang="ja-JP" sz="700" dirty="0" smtClean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solidFill>
                  <a:schemeClr val="bg1"/>
                </a:solidFill>
              </a:rPr>
              <a:t>種</a:t>
            </a:r>
            <a:r>
              <a:rPr lang="ja-JP" altLang="en-US" sz="700" dirty="0" smtClean="0">
                <a:solidFill>
                  <a:schemeClr val="bg1"/>
                </a:solidFill>
              </a:rPr>
              <a:t>牡馬馬房の建設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cxnSp>
        <p:nvCxnSpPr>
          <p:cNvPr id="220" name="直線矢印コネクタ 219"/>
          <p:cNvCxnSpPr>
            <a:stCxn id="217" idx="2"/>
            <a:endCxn id="219" idx="0"/>
          </p:cNvCxnSpPr>
          <p:nvPr/>
        </p:nvCxnSpPr>
        <p:spPr>
          <a:xfrm>
            <a:off x="1179864" y="3796755"/>
            <a:ext cx="0" cy="1754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/>
          <p:cNvSpPr/>
          <p:nvPr/>
        </p:nvSpPr>
        <p:spPr bwMode="auto">
          <a:xfrm>
            <a:off x="2159992" y="3403969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調教施設の建設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cxnSp>
        <p:nvCxnSpPr>
          <p:cNvPr id="223" name="直線矢印コネクタ 222"/>
          <p:cNvCxnSpPr>
            <a:stCxn id="222" idx="2"/>
            <a:endCxn id="224" idx="0"/>
          </p:cNvCxnSpPr>
          <p:nvPr/>
        </p:nvCxnSpPr>
        <p:spPr>
          <a:xfrm>
            <a:off x="2766706" y="3596449"/>
            <a:ext cx="2794" cy="223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正方形/長方形 223"/>
          <p:cNvSpPr/>
          <p:nvPr/>
        </p:nvSpPr>
        <p:spPr bwMode="auto">
          <a:xfrm>
            <a:off x="2162786" y="3820299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調教メニューの拡張</a:t>
            </a:r>
            <a:endParaRPr lang="ja-JP" altLang="en-US" sz="700" dirty="0">
              <a:solidFill>
                <a:srgbClr val="F50930"/>
              </a:solidFill>
            </a:endParaRPr>
          </a:p>
        </p:txBody>
      </p:sp>
      <p:cxnSp>
        <p:nvCxnSpPr>
          <p:cNvPr id="227" name="直線矢印コネクタ 226"/>
          <p:cNvCxnSpPr>
            <a:stCxn id="219" idx="2"/>
            <a:endCxn id="226" idx="0"/>
          </p:cNvCxnSpPr>
          <p:nvPr/>
        </p:nvCxnSpPr>
        <p:spPr>
          <a:xfrm>
            <a:off x="1179864" y="4354320"/>
            <a:ext cx="0" cy="162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正方形/長方形 218"/>
          <p:cNvSpPr/>
          <p:nvPr/>
        </p:nvSpPr>
        <p:spPr bwMode="auto">
          <a:xfrm>
            <a:off x="573150" y="3972176"/>
            <a:ext cx="1213428" cy="382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幼駒馬房</a:t>
            </a:r>
            <a:endParaRPr lang="en-US" altLang="ja-JP" sz="700" dirty="0" smtClean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繁殖牝馬馬房</a:t>
            </a:r>
            <a:endParaRPr lang="en-US" altLang="ja-JP" sz="700" dirty="0" smtClean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solidFill>
                  <a:schemeClr val="bg1"/>
                </a:solidFill>
              </a:rPr>
              <a:t>種</a:t>
            </a:r>
            <a:r>
              <a:rPr lang="ja-JP" altLang="en-US" sz="700" dirty="0" smtClean="0">
                <a:solidFill>
                  <a:schemeClr val="bg1"/>
                </a:solidFill>
              </a:rPr>
              <a:t>牡馬馬房のレベルアップ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28" name="円形吹き出し 227"/>
          <p:cNvSpPr/>
          <p:nvPr/>
        </p:nvSpPr>
        <p:spPr bwMode="auto">
          <a:xfrm>
            <a:off x="1727944" y="3692688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円形吹き出し 228"/>
          <p:cNvSpPr/>
          <p:nvPr/>
        </p:nvSpPr>
        <p:spPr bwMode="auto">
          <a:xfrm>
            <a:off x="1727944" y="4240831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0" name="円形吹き出し 229"/>
          <p:cNvSpPr/>
          <p:nvPr/>
        </p:nvSpPr>
        <p:spPr bwMode="auto">
          <a:xfrm>
            <a:off x="3314786" y="3522309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1" name="円形吹き出し 230"/>
          <p:cNvSpPr/>
          <p:nvPr/>
        </p:nvSpPr>
        <p:spPr bwMode="auto">
          <a:xfrm>
            <a:off x="5184328" y="2864753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2" name="正方形/長方形 231"/>
          <p:cNvSpPr/>
          <p:nvPr/>
        </p:nvSpPr>
        <p:spPr bwMode="auto">
          <a:xfrm>
            <a:off x="4098117" y="6571803"/>
            <a:ext cx="827791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馬券購入</a:t>
            </a:r>
            <a:endParaRPr lang="ja-JP" altLang="en-US" sz="800" dirty="0"/>
          </a:p>
        </p:txBody>
      </p:sp>
      <p:sp>
        <p:nvSpPr>
          <p:cNvPr id="233" name="円形吹き出し 232"/>
          <p:cNvSpPr/>
          <p:nvPr/>
        </p:nvSpPr>
        <p:spPr bwMode="auto">
          <a:xfrm>
            <a:off x="3829384" y="6686270"/>
            <a:ext cx="360040" cy="279488"/>
          </a:xfrm>
          <a:prstGeom prst="wedgeEllipseCallout">
            <a:avLst>
              <a:gd name="adj1" fmla="val 38035"/>
              <a:gd name="adj2" fmla="val -5038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4" name="円形吹き出し 233"/>
          <p:cNvSpPr/>
          <p:nvPr/>
        </p:nvSpPr>
        <p:spPr bwMode="auto">
          <a:xfrm>
            <a:off x="8252670" y="2220828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35" name="円形吹き出し 234"/>
          <p:cNvSpPr/>
          <p:nvPr/>
        </p:nvSpPr>
        <p:spPr bwMode="auto">
          <a:xfrm>
            <a:off x="8252670" y="2724285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36" name="円形吹き出し 235"/>
          <p:cNvSpPr/>
          <p:nvPr/>
        </p:nvSpPr>
        <p:spPr bwMode="auto">
          <a:xfrm>
            <a:off x="8252670" y="3207257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37" name="円形吹き出し 236"/>
          <p:cNvSpPr/>
          <p:nvPr/>
        </p:nvSpPr>
        <p:spPr bwMode="auto">
          <a:xfrm>
            <a:off x="8252670" y="4228070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38" name="円形吹き出し 237"/>
          <p:cNvSpPr/>
          <p:nvPr/>
        </p:nvSpPr>
        <p:spPr bwMode="auto">
          <a:xfrm>
            <a:off x="8252670" y="4729476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39" name="円形吹き出し 238"/>
          <p:cNvSpPr/>
          <p:nvPr/>
        </p:nvSpPr>
        <p:spPr bwMode="auto">
          <a:xfrm>
            <a:off x="8252670" y="5199343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40" name="円形吹き出し 239"/>
          <p:cNvSpPr/>
          <p:nvPr/>
        </p:nvSpPr>
        <p:spPr bwMode="auto">
          <a:xfrm>
            <a:off x="8252670" y="5669110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cxnSp>
        <p:nvCxnSpPr>
          <p:cNvPr id="243" name="図形 169"/>
          <p:cNvCxnSpPr>
            <a:stCxn id="91" idx="2"/>
            <a:endCxn id="246" idx="0"/>
          </p:cNvCxnSpPr>
          <p:nvPr/>
        </p:nvCxnSpPr>
        <p:spPr bwMode="auto">
          <a:xfrm rot="16200000" flipH="1">
            <a:off x="6984517" y="3179889"/>
            <a:ext cx="345694" cy="96137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正方形/長方形 245"/>
          <p:cNvSpPr/>
          <p:nvPr/>
        </p:nvSpPr>
        <p:spPr bwMode="auto">
          <a:xfrm>
            <a:off x="6754137" y="3400805"/>
            <a:ext cx="902591" cy="2486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+mn-ea"/>
              </a:rPr>
              <a:t>カード交換所</a:t>
            </a:r>
            <a:endParaRPr lang="ja-JP" altLang="en-US" sz="700" dirty="0">
              <a:latin typeface="+mn-ea"/>
            </a:endParaRPr>
          </a:p>
        </p:txBody>
      </p:sp>
      <p:sp>
        <p:nvSpPr>
          <p:cNvPr id="253" name="正方形/長方形 252"/>
          <p:cNvSpPr/>
          <p:nvPr/>
        </p:nvSpPr>
        <p:spPr bwMode="auto">
          <a:xfrm>
            <a:off x="2162786" y="4212134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調教施設のレベルアップ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54" name="円形吹き出し 253"/>
          <p:cNvSpPr/>
          <p:nvPr/>
        </p:nvSpPr>
        <p:spPr bwMode="auto">
          <a:xfrm>
            <a:off x="3314786" y="4354320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56" name="正方形/長方形 255"/>
          <p:cNvSpPr/>
          <p:nvPr/>
        </p:nvSpPr>
        <p:spPr bwMode="auto">
          <a:xfrm>
            <a:off x="2159992" y="4596738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調教効果アップ</a:t>
            </a:r>
            <a:endParaRPr lang="ja-JP" altLang="en-US" sz="700" dirty="0">
              <a:solidFill>
                <a:srgbClr val="F50930"/>
              </a:solidFill>
            </a:endParaRPr>
          </a:p>
        </p:txBody>
      </p:sp>
      <p:sp>
        <p:nvSpPr>
          <p:cNvPr id="258" name="正方形/長方形 257"/>
          <p:cNvSpPr/>
          <p:nvPr/>
        </p:nvSpPr>
        <p:spPr bwMode="auto">
          <a:xfrm>
            <a:off x="575944" y="4843546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牧場の引越し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59" name="正方形/長方形 258"/>
          <p:cNvSpPr/>
          <p:nvPr/>
        </p:nvSpPr>
        <p:spPr bwMode="auto">
          <a:xfrm>
            <a:off x="575944" y="5209003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調教施設の引き継ぎ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60" name="円形吹き出し 259"/>
          <p:cNvSpPr/>
          <p:nvPr/>
        </p:nvSpPr>
        <p:spPr bwMode="auto">
          <a:xfrm>
            <a:off x="1738697" y="4957427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61" name="円形吹き出し 260"/>
          <p:cNvSpPr/>
          <p:nvPr/>
        </p:nvSpPr>
        <p:spPr bwMode="auto">
          <a:xfrm>
            <a:off x="1735430" y="5305243"/>
            <a:ext cx="366573" cy="301652"/>
          </a:xfrm>
          <a:prstGeom prst="wedgeEllipseCallout">
            <a:avLst>
              <a:gd name="adj1" fmla="val -49858"/>
              <a:gd name="adj2" fmla="val -40852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63" name="正方形/長方形 262"/>
          <p:cNvSpPr/>
          <p:nvPr/>
        </p:nvSpPr>
        <p:spPr bwMode="auto">
          <a:xfrm>
            <a:off x="575944" y="5580104"/>
            <a:ext cx="1213428" cy="2582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新しい調教施設の追加</a:t>
            </a:r>
            <a:endParaRPr lang="en-US" altLang="ja-JP" sz="700" dirty="0" smtClean="0">
              <a:solidFill>
                <a:srgbClr val="F5093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さらに大きな牧場に</a:t>
            </a:r>
            <a:endParaRPr lang="ja-JP" altLang="en-US" sz="700" dirty="0">
              <a:solidFill>
                <a:srgbClr val="F50930"/>
              </a:solidFill>
            </a:endParaRPr>
          </a:p>
        </p:txBody>
      </p:sp>
      <p:sp>
        <p:nvSpPr>
          <p:cNvPr id="265" name="正方形/長方形 264"/>
          <p:cNvSpPr/>
          <p:nvPr/>
        </p:nvSpPr>
        <p:spPr bwMode="auto">
          <a:xfrm>
            <a:off x="2159992" y="4952308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畑の開墾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67" name="正方形/長方形 266"/>
          <p:cNvSpPr/>
          <p:nvPr/>
        </p:nvSpPr>
        <p:spPr bwMode="auto">
          <a:xfrm>
            <a:off x="2159992" y="5329692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野菜畑・果樹園の栽培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69" name="正方形/長方形 268"/>
          <p:cNvSpPr/>
          <p:nvPr/>
        </p:nvSpPr>
        <p:spPr bwMode="auto">
          <a:xfrm>
            <a:off x="2159992" y="5714338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エサアイテムの収穫</a:t>
            </a:r>
            <a:endParaRPr lang="ja-JP" altLang="en-US" sz="700" dirty="0">
              <a:solidFill>
                <a:srgbClr val="F50930"/>
              </a:solidFill>
            </a:endParaRPr>
          </a:p>
        </p:txBody>
      </p:sp>
      <p:cxnSp>
        <p:nvCxnSpPr>
          <p:cNvPr id="270" name="カギ線コネクタ 269"/>
          <p:cNvCxnSpPr>
            <a:stCxn id="269" idx="3"/>
          </p:cNvCxnSpPr>
          <p:nvPr/>
        </p:nvCxnSpPr>
        <p:spPr bwMode="auto">
          <a:xfrm>
            <a:off x="3373420" y="5810578"/>
            <a:ext cx="1821596" cy="505348"/>
          </a:xfrm>
          <a:prstGeom prst="bentConnector3">
            <a:avLst>
              <a:gd name="adj1" fmla="val 1779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1 つの角を切り取った四角形 276"/>
          <p:cNvSpPr/>
          <p:nvPr/>
        </p:nvSpPr>
        <p:spPr bwMode="auto">
          <a:xfrm>
            <a:off x="423069" y="6168879"/>
            <a:ext cx="3177083" cy="1142340"/>
          </a:xfrm>
          <a:prstGeom prst="snip1Rect">
            <a:avLst/>
          </a:prstGeom>
          <a:solidFill>
            <a:srgbClr val="9966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78" name="正方形/長方形 277"/>
          <p:cNvSpPr/>
          <p:nvPr/>
        </p:nvSpPr>
        <p:spPr bwMode="auto">
          <a:xfrm>
            <a:off x="575816" y="6044541"/>
            <a:ext cx="1055516" cy="24867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 smtClean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クエスト</a:t>
            </a:r>
            <a:endParaRPr lang="ja-JP" altLang="en-US" sz="1400" dirty="0">
              <a:solidFill>
                <a:srgbClr val="FFFFFF"/>
              </a:solidFill>
              <a:latin typeface="Calibri" pitchFamily="34" charset="0"/>
              <a:ea typeface="HGP創英角ｺﾞｼｯｸUB" pitchFamily="50" charset="-128"/>
            </a:endParaRPr>
          </a:p>
        </p:txBody>
      </p:sp>
      <p:sp>
        <p:nvSpPr>
          <p:cNvPr id="280" name="正方形/長方形 279"/>
          <p:cNvSpPr/>
          <p:nvPr/>
        </p:nvSpPr>
        <p:spPr bwMode="auto">
          <a:xfrm>
            <a:off x="6754137" y="3809392"/>
            <a:ext cx="902591" cy="2486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  <a:latin typeface="+mn-ea"/>
              </a:rPr>
              <a:t>レアチケット取得</a:t>
            </a:r>
            <a:endParaRPr lang="ja-JP" altLang="en-US" sz="700" dirty="0">
              <a:solidFill>
                <a:srgbClr val="F50930"/>
              </a:solidFill>
              <a:latin typeface="+mn-ea"/>
            </a:endParaRPr>
          </a:p>
        </p:txBody>
      </p:sp>
      <p:cxnSp>
        <p:nvCxnSpPr>
          <p:cNvPr id="281" name="直線矢印コネクタ 280"/>
          <p:cNvCxnSpPr>
            <a:endCxn id="280" idx="0"/>
          </p:cNvCxnSpPr>
          <p:nvPr/>
        </p:nvCxnSpPr>
        <p:spPr>
          <a:xfrm>
            <a:off x="7205432" y="3642281"/>
            <a:ext cx="1" cy="16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正方形/長方形 282"/>
          <p:cNvSpPr/>
          <p:nvPr/>
        </p:nvSpPr>
        <p:spPr bwMode="auto">
          <a:xfrm>
            <a:off x="578825" y="6405958"/>
            <a:ext cx="1213428" cy="19248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クエスト受託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86" name="正方形/長方形 285"/>
          <p:cNvSpPr/>
          <p:nvPr/>
        </p:nvSpPr>
        <p:spPr bwMode="auto">
          <a:xfrm>
            <a:off x="575816" y="6827719"/>
            <a:ext cx="1213428" cy="19248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クエスト達成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cxnSp>
        <p:nvCxnSpPr>
          <p:cNvPr id="287" name="直線矢印コネクタ 286"/>
          <p:cNvCxnSpPr>
            <a:stCxn id="283" idx="2"/>
            <a:endCxn id="286" idx="0"/>
          </p:cNvCxnSpPr>
          <p:nvPr/>
        </p:nvCxnSpPr>
        <p:spPr>
          <a:xfrm flipH="1">
            <a:off x="1182530" y="6598438"/>
            <a:ext cx="3009" cy="2292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正方形/長方形 290"/>
          <p:cNvSpPr/>
          <p:nvPr/>
        </p:nvSpPr>
        <p:spPr bwMode="auto">
          <a:xfrm>
            <a:off x="2178632" y="6828388"/>
            <a:ext cx="1213428" cy="19248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レアチケットやエーン取得</a:t>
            </a:r>
            <a:endParaRPr lang="ja-JP" altLang="en-US" sz="700" dirty="0">
              <a:solidFill>
                <a:srgbClr val="F50930"/>
              </a:solidFill>
            </a:endParaRPr>
          </a:p>
        </p:txBody>
      </p:sp>
      <p:cxnSp>
        <p:nvCxnSpPr>
          <p:cNvPr id="292" name="直線矢印コネクタ 291"/>
          <p:cNvCxnSpPr>
            <a:stCxn id="286" idx="3"/>
            <a:endCxn id="291" idx="1"/>
          </p:cNvCxnSpPr>
          <p:nvPr/>
        </p:nvCxnSpPr>
        <p:spPr>
          <a:xfrm>
            <a:off x="1789244" y="6923959"/>
            <a:ext cx="389388" cy="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円形吹き出し 295"/>
          <p:cNvSpPr/>
          <p:nvPr/>
        </p:nvSpPr>
        <p:spPr bwMode="auto">
          <a:xfrm>
            <a:off x="8311297" y="6624232"/>
            <a:ext cx="360040" cy="279488"/>
          </a:xfrm>
          <a:prstGeom prst="wedgeEllipseCallout">
            <a:avLst>
              <a:gd name="adj1" fmla="val -23695"/>
              <a:gd name="adj2" fmla="val -2766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8" name="円形吹き出し 297"/>
          <p:cNvSpPr/>
          <p:nvPr/>
        </p:nvSpPr>
        <p:spPr bwMode="auto">
          <a:xfrm>
            <a:off x="8751343" y="6624233"/>
            <a:ext cx="372532" cy="306556"/>
          </a:xfrm>
          <a:prstGeom prst="wedgeEllipseCallout">
            <a:avLst>
              <a:gd name="adj1" fmla="val 3771"/>
              <a:gd name="adj2" fmla="val -24647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99" name="円形吹き出し 298"/>
          <p:cNvSpPr/>
          <p:nvPr/>
        </p:nvSpPr>
        <p:spPr bwMode="auto">
          <a:xfrm>
            <a:off x="9203223" y="6624233"/>
            <a:ext cx="361975" cy="315679"/>
          </a:xfrm>
          <a:prstGeom prst="wedgeEllipseCallout">
            <a:avLst>
              <a:gd name="adj1" fmla="val -13112"/>
              <a:gd name="adj2" fmla="val -1948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0" name="テキスト ボックス 288"/>
          <p:cNvSpPr txBox="1">
            <a:spLocks noChangeArrowheads="1"/>
          </p:cNvSpPr>
          <p:nvPr/>
        </p:nvSpPr>
        <p:spPr bwMode="auto">
          <a:xfrm>
            <a:off x="8311297" y="6973619"/>
            <a:ext cx="1337226" cy="2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それぞれの使用箇所を示す</a:t>
            </a:r>
            <a:endParaRPr lang="ja-JP" altLang="en-US" sz="800" dirty="0">
              <a:latin typeface="+mj-ea"/>
              <a:ea typeface="+mj-ea"/>
            </a:endParaRPr>
          </a:p>
        </p:txBody>
      </p:sp>
      <p:cxnSp>
        <p:nvCxnSpPr>
          <p:cNvPr id="303" name="直線矢印コネクタ 302"/>
          <p:cNvCxnSpPr>
            <a:stCxn id="224" idx="2"/>
            <a:endCxn id="253" idx="0"/>
          </p:cNvCxnSpPr>
          <p:nvPr/>
        </p:nvCxnSpPr>
        <p:spPr>
          <a:xfrm>
            <a:off x="2769500" y="4012779"/>
            <a:ext cx="0" cy="199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矢印コネクタ 303"/>
          <p:cNvCxnSpPr>
            <a:stCxn id="253" idx="2"/>
            <a:endCxn id="256" idx="0"/>
          </p:cNvCxnSpPr>
          <p:nvPr/>
        </p:nvCxnSpPr>
        <p:spPr>
          <a:xfrm flipH="1">
            <a:off x="2766706" y="4404614"/>
            <a:ext cx="2794" cy="192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/>
          <p:cNvCxnSpPr>
            <a:stCxn id="267" idx="2"/>
            <a:endCxn id="269" idx="0"/>
          </p:cNvCxnSpPr>
          <p:nvPr/>
        </p:nvCxnSpPr>
        <p:spPr>
          <a:xfrm>
            <a:off x="2766706" y="5522172"/>
            <a:ext cx="0" cy="192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矢印コネクタ 309"/>
          <p:cNvCxnSpPr>
            <a:stCxn id="258" idx="2"/>
            <a:endCxn id="259" idx="0"/>
          </p:cNvCxnSpPr>
          <p:nvPr/>
        </p:nvCxnSpPr>
        <p:spPr>
          <a:xfrm>
            <a:off x="1182658" y="5036026"/>
            <a:ext cx="0" cy="172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矢印コネクタ 310"/>
          <p:cNvCxnSpPr>
            <a:stCxn id="259" idx="2"/>
            <a:endCxn id="263" idx="0"/>
          </p:cNvCxnSpPr>
          <p:nvPr/>
        </p:nvCxnSpPr>
        <p:spPr>
          <a:xfrm>
            <a:off x="1182658" y="5401483"/>
            <a:ext cx="0" cy="1786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1 つの角を切り取った四角形 314"/>
          <p:cNvSpPr/>
          <p:nvPr/>
        </p:nvSpPr>
        <p:spPr bwMode="auto">
          <a:xfrm>
            <a:off x="433477" y="1661111"/>
            <a:ext cx="3166675" cy="1230509"/>
          </a:xfrm>
          <a:prstGeom prst="snip1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16" name="正方形/長方形 315"/>
          <p:cNvSpPr/>
          <p:nvPr/>
        </p:nvSpPr>
        <p:spPr bwMode="auto">
          <a:xfrm>
            <a:off x="566737" y="1597911"/>
            <a:ext cx="973069" cy="30971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 smtClean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馬購入</a:t>
            </a:r>
            <a:endParaRPr lang="ja-JP" altLang="en-US" sz="1400" dirty="0">
              <a:solidFill>
                <a:srgbClr val="FFFFFF"/>
              </a:solidFill>
              <a:latin typeface="Calibri" pitchFamily="34" charset="0"/>
              <a:ea typeface="HGP創英角ｺﾞｼｯｸUB" pitchFamily="50" charset="-128"/>
            </a:endParaRPr>
          </a:p>
        </p:txBody>
      </p:sp>
      <p:sp>
        <p:nvSpPr>
          <p:cNvPr id="317" name="正方形/長方形 316"/>
          <p:cNvSpPr/>
          <p:nvPr/>
        </p:nvSpPr>
        <p:spPr bwMode="auto">
          <a:xfrm>
            <a:off x="578825" y="1997389"/>
            <a:ext cx="1207753" cy="23694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直接購入</a:t>
            </a:r>
            <a:endParaRPr lang="ja-JP" altLang="en-US" sz="800" dirty="0"/>
          </a:p>
        </p:txBody>
      </p:sp>
      <p:sp>
        <p:nvSpPr>
          <p:cNvPr id="318" name="正方形/長方形 317"/>
          <p:cNvSpPr/>
          <p:nvPr/>
        </p:nvSpPr>
        <p:spPr bwMode="auto">
          <a:xfrm>
            <a:off x="578825" y="2385876"/>
            <a:ext cx="1207753" cy="23694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セリ</a:t>
            </a:r>
            <a:endParaRPr lang="ja-JP" altLang="en-US" sz="800" dirty="0"/>
          </a:p>
        </p:txBody>
      </p:sp>
      <p:sp>
        <p:nvSpPr>
          <p:cNvPr id="319" name="円形吹き出し 318"/>
          <p:cNvSpPr/>
          <p:nvPr/>
        </p:nvSpPr>
        <p:spPr bwMode="auto">
          <a:xfrm>
            <a:off x="348728" y="2577022"/>
            <a:ext cx="360040" cy="279488"/>
          </a:xfrm>
          <a:prstGeom prst="wedgeEllipseCallout">
            <a:avLst>
              <a:gd name="adj1" fmla="val 50381"/>
              <a:gd name="adj2" fmla="val -5765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0" name="円形吹き出し 319"/>
          <p:cNvSpPr/>
          <p:nvPr/>
        </p:nvSpPr>
        <p:spPr bwMode="auto">
          <a:xfrm>
            <a:off x="1727944" y="2094587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322" name="正方形/長方形 321"/>
          <p:cNvSpPr/>
          <p:nvPr/>
        </p:nvSpPr>
        <p:spPr bwMode="auto">
          <a:xfrm>
            <a:off x="2570355" y="2531329"/>
            <a:ext cx="902591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+mn-ea"/>
              </a:rPr>
              <a:t>繁殖牝馬</a:t>
            </a:r>
            <a:endParaRPr lang="ja-JP" altLang="en-US" sz="700" dirty="0">
              <a:latin typeface="+mn-ea"/>
            </a:endParaRPr>
          </a:p>
        </p:txBody>
      </p:sp>
      <p:sp>
        <p:nvSpPr>
          <p:cNvPr id="323" name="正方形/長方形 322"/>
          <p:cNvSpPr/>
          <p:nvPr/>
        </p:nvSpPr>
        <p:spPr bwMode="auto">
          <a:xfrm>
            <a:off x="2570355" y="2205984"/>
            <a:ext cx="904253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/>
              <a:t>幼駒</a:t>
            </a:r>
            <a:endParaRPr lang="ja-JP" altLang="en-US" sz="700" dirty="0"/>
          </a:p>
        </p:txBody>
      </p:sp>
      <p:sp>
        <p:nvSpPr>
          <p:cNvPr id="327" name="正方形/長方形 326"/>
          <p:cNvSpPr/>
          <p:nvPr/>
        </p:nvSpPr>
        <p:spPr bwMode="auto">
          <a:xfrm>
            <a:off x="2570355" y="1855700"/>
            <a:ext cx="904253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/>
              <a:t>競走</a:t>
            </a:r>
            <a:r>
              <a:rPr lang="ja-JP" altLang="en-US" sz="700" dirty="0" smtClean="0"/>
              <a:t>馬</a:t>
            </a:r>
            <a:endParaRPr lang="ja-JP" altLang="en-US" sz="700" dirty="0"/>
          </a:p>
        </p:txBody>
      </p:sp>
      <p:cxnSp>
        <p:nvCxnSpPr>
          <p:cNvPr id="328" name="直線矢印コネクタ 327"/>
          <p:cNvCxnSpPr>
            <a:endCxn id="327" idx="1"/>
          </p:cNvCxnSpPr>
          <p:nvPr/>
        </p:nvCxnSpPr>
        <p:spPr>
          <a:xfrm flipV="1">
            <a:off x="2159992" y="1980038"/>
            <a:ext cx="410363" cy="3502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矢印コネクタ 329"/>
          <p:cNvCxnSpPr/>
          <p:nvPr/>
        </p:nvCxnSpPr>
        <p:spPr>
          <a:xfrm>
            <a:off x="2165580" y="2330322"/>
            <a:ext cx="404775" cy="3373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矢印コネクタ 332"/>
          <p:cNvCxnSpPr>
            <a:endCxn id="323" idx="1"/>
          </p:cNvCxnSpPr>
          <p:nvPr/>
        </p:nvCxnSpPr>
        <p:spPr>
          <a:xfrm>
            <a:off x="2159992" y="2330322"/>
            <a:ext cx="4103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円形吹き出し 338"/>
          <p:cNvSpPr/>
          <p:nvPr/>
        </p:nvSpPr>
        <p:spPr bwMode="auto">
          <a:xfrm>
            <a:off x="1727944" y="2560390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43" name="直線矢印コネクタ 342"/>
          <p:cNvCxnSpPr>
            <a:stCxn id="265" idx="2"/>
            <a:endCxn id="267" idx="0"/>
          </p:cNvCxnSpPr>
          <p:nvPr/>
        </p:nvCxnSpPr>
        <p:spPr>
          <a:xfrm>
            <a:off x="2766706" y="5144788"/>
            <a:ext cx="0" cy="184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円形吹き出し 149"/>
          <p:cNvSpPr/>
          <p:nvPr/>
        </p:nvSpPr>
        <p:spPr bwMode="auto">
          <a:xfrm>
            <a:off x="4834157" y="6699207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2" name="円形吹き出し 151"/>
          <p:cNvSpPr/>
          <p:nvPr/>
        </p:nvSpPr>
        <p:spPr bwMode="auto">
          <a:xfrm>
            <a:off x="4252516" y="2912509"/>
            <a:ext cx="360040" cy="279488"/>
          </a:xfrm>
          <a:prstGeom prst="wedgeEllipseCallout">
            <a:avLst>
              <a:gd name="adj1" fmla="val 41915"/>
              <a:gd name="adj2" fmla="val -63109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3" name="円形吹き出し 152"/>
          <p:cNvSpPr/>
          <p:nvPr/>
        </p:nvSpPr>
        <p:spPr bwMode="auto">
          <a:xfrm>
            <a:off x="5592678" y="2858956"/>
            <a:ext cx="360040" cy="279488"/>
          </a:xfrm>
          <a:prstGeom prst="wedgeEllipseCallout">
            <a:avLst>
              <a:gd name="adj1" fmla="val 41915"/>
              <a:gd name="adj2" fmla="val -63109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5" name="円形吹き出し 154"/>
          <p:cNvSpPr/>
          <p:nvPr/>
        </p:nvSpPr>
        <p:spPr bwMode="auto">
          <a:xfrm>
            <a:off x="5906899" y="6741380"/>
            <a:ext cx="360040" cy="279488"/>
          </a:xfrm>
          <a:prstGeom prst="wedgeEllipseCallout">
            <a:avLst>
              <a:gd name="adj1" fmla="val -40626"/>
              <a:gd name="adj2" fmla="val -57656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6" name="テキスト ボックス 288"/>
          <p:cNvSpPr txBox="1">
            <a:spLocks noChangeArrowheads="1"/>
          </p:cNvSpPr>
          <p:nvPr/>
        </p:nvSpPr>
        <p:spPr bwMode="auto">
          <a:xfrm>
            <a:off x="5630268" y="7020197"/>
            <a:ext cx="963725" cy="2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800" dirty="0" smtClean="0">
                <a:latin typeface="+mj-ea"/>
                <a:ea typeface="+mj-ea"/>
              </a:rPr>
              <a:t>COM</a:t>
            </a:r>
            <a:r>
              <a:rPr lang="ja-JP" altLang="en-US" sz="800" dirty="0" smtClean="0">
                <a:latin typeface="+mj-ea"/>
                <a:ea typeface="+mj-ea"/>
              </a:rPr>
              <a:t>の騎手を使う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49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オルトプラススライドマスター">
  <a:themeElements>
    <a:clrScheme name="モジュール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ユーザー定義 1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オルトプラススライドマスター</Template>
  <TotalTime>6591</TotalTime>
  <Words>1302</Words>
  <Application>Microsoft Office PowerPoint</Application>
  <PresentationFormat>ユーザー設定</PresentationFormat>
  <Paragraphs>462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オルトプラススライドマスター</vt:lpstr>
      <vt:lpstr>ダービーゲート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競馬ブラゲ人物 希望テイスト </dc:title>
  <dc:creator>shimizud</dc:creator>
  <cp:lastModifiedBy>Windows ユーザー</cp:lastModifiedBy>
  <cp:revision>262</cp:revision>
  <cp:lastPrinted>2013-03-08T03:27:34Z</cp:lastPrinted>
  <dcterms:created xsi:type="dcterms:W3CDTF">2012-11-22T11:17:12Z</dcterms:created>
  <dcterms:modified xsi:type="dcterms:W3CDTF">2013-03-13T08:07:00Z</dcterms:modified>
</cp:coreProperties>
</file>