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</p:sldMasterIdLst>
  <p:notesMasterIdLst>
    <p:notesMasterId r:id="rId26"/>
  </p:notesMasterIdLst>
  <p:sldIdLst>
    <p:sldId id="256" r:id="rId14"/>
    <p:sldId id="349" r:id="rId15"/>
    <p:sldId id="350" r:id="rId16"/>
    <p:sldId id="290" r:id="rId17"/>
    <p:sldId id="357" r:id="rId18"/>
    <p:sldId id="354" r:id="rId19"/>
    <p:sldId id="361" r:id="rId20"/>
    <p:sldId id="362" r:id="rId21"/>
    <p:sldId id="360" r:id="rId22"/>
    <p:sldId id="363" r:id="rId23"/>
    <p:sldId id="364" r:id="rId24"/>
    <p:sldId id="359" r:id="rId25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ヒラギノ角ゴ Pro W3"/>
        <a:ea typeface="ヒラギノ角ゴ Pro W3"/>
        <a:cs typeface="ヒラギノ角ゴ Pro W3"/>
        <a:sym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ヒラギノ角ゴ Pro W3"/>
        <a:ea typeface="ヒラギノ角ゴ Pro W3"/>
        <a:cs typeface="ヒラギノ角ゴ Pro W3"/>
        <a:sym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ヒラギノ角ゴ Pro W3"/>
        <a:ea typeface="ヒラギノ角ゴ Pro W3"/>
        <a:cs typeface="ヒラギノ角ゴ Pro W3"/>
        <a:sym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ヒラギノ角ゴ Pro W3"/>
        <a:ea typeface="ヒラギノ角ゴ Pro W3"/>
        <a:cs typeface="ヒラギノ角ゴ Pro W3"/>
        <a:sym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ヒラギノ角ゴ Pro W3"/>
        <a:ea typeface="ヒラギノ角ゴ Pro W3"/>
        <a:cs typeface="ヒラギノ角ゴ Pro W3"/>
        <a:sym typeface="ヒラギノ角ゴ Pro W3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ヒラギノ角ゴ Pro W3"/>
        <a:ea typeface="ヒラギノ角ゴ Pro W3"/>
        <a:cs typeface="ヒラギノ角ゴ Pro W3"/>
        <a:sym typeface="ヒラギノ角ゴ Pro W3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ヒラギノ角ゴ Pro W3"/>
        <a:ea typeface="ヒラギノ角ゴ Pro W3"/>
        <a:cs typeface="ヒラギノ角ゴ Pro W3"/>
        <a:sym typeface="ヒラギノ角ゴ Pro W3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ヒラギノ角ゴ Pro W3"/>
        <a:ea typeface="ヒラギノ角ゴ Pro W3"/>
        <a:cs typeface="ヒラギノ角ゴ Pro W3"/>
        <a:sym typeface="ヒラギノ角ゴ Pro W3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ヒラギノ角ゴ Pro W3"/>
        <a:ea typeface="ヒラギノ角ゴ Pro W3"/>
        <a:cs typeface="ヒラギノ角ゴ Pro W3"/>
        <a:sym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FE3"/>
    <a:srgbClr val="3D67EF"/>
    <a:srgbClr val="019D9D"/>
    <a:srgbClr val="018582"/>
    <a:srgbClr val="015D5B"/>
    <a:srgbClr val="9393B7"/>
    <a:srgbClr val="666699"/>
    <a:srgbClr val="0AA8C8"/>
    <a:srgbClr val="078C93"/>
    <a:srgbClr val="056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4" autoAdjust="0"/>
    <p:restoredTop sz="94660"/>
  </p:normalViewPr>
  <p:slideViewPr>
    <p:cSldViewPr>
      <p:cViewPr varScale="1">
        <p:scale>
          <a:sx n="81" d="100"/>
          <a:sy n="81" d="100"/>
        </p:scale>
        <p:origin x="1788" y="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5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DDD9-E157-4101-A5E8-1F2C52D50D06}" type="datetimeFigureOut">
              <a:rPr kumimoji="1" lang="ja-JP" altLang="en-US" smtClean="0"/>
              <a:pPr/>
              <a:t>2016/10/19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2202D-D5E2-4C76-A2D9-46BFC051EE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321308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71415843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868841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10485496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66187566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30028475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3172733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5974054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926165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7036550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6812336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37610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0391168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37078690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7115979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90926244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6893533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3694270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1228792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6897967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096992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0167770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937304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17477905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25177754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2256615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4384741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88090096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741992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1059092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22103193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43227275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1835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385118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91697246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7406512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1403925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65458525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2024668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1358314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8730579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03152930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1566140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21221865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41523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26705145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8882735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354211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55236565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818638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5649913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1456091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382212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0982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661144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 bwMode="auto">
          <a:xfrm>
            <a:off x="-12700" y="9577"/>
            <a:ext cx="13017500" cy="1184223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8961438"/>
            <a:ext cx="3340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-12700" y="9170988"/>
            <a:ext cx="8863013" cy="0"/>
          </a:xfrm>
          <a:prstGeom prst="line">
            <a:avLst/>
          </a:prstGeom>
          <a:noFill/>
          <a:ln w="63500">
            <a:solidFill>
              <a:srgbClr val="4BAD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12387263" y="9169400"/>
            <a:ext cx="617537" cy="0"/>
          </a:xfrm>
          <a:prstGeom prst="line">
            <a:avLst/>
          </a:prstGeom>
          <a:noFill/>
          <a:ln w="63500">
            <a:solidFill>
              <a:srgbClr val="4BAD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-18666" y="1030396"/>
            <a:ext cx="13025054" cy="0"/>
          </a:xfrm>
          <a:prstGeom prst="line">
            <a:avLst/>
          </a:prstGeom>
          <a:noFill/>
          <a:ln w="63500">
            <a:solidFill>
              <a:srgbClr val="4BADD2"/>
            </a:solidFill>
            <a:miter lim="800000"/>
            <a:headEnd/>
            <a:tailEnd/>
          </a:ln>
          <a:effectLst>
            <a:innerShdw blurRad="76200" dir="162000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8" name="Rectangle 6"/>
          <p:cNvSpPr>
            <a:spLocks/>
          </p:cNvSpPr>
          <p:nvPr userDrawn="1"/>
        </p:nvSpPr>
        <p:spPr bwMode="auto">
          <a:xfrm>
            <a:off x="11374438" y="488950"/>
            <a:ext cx="1236662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271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ja-JP" sz="1400">
                <a:solidFill>
                  <a:srgbClr val="FFFFFF"/>
                </a:solidFill>
                <a:latin typeface="ヒラギノ角ゴ Pro W6"/>
                <a:ea typeface="ＭＳ Ｐゴシック" panose="020B0600070205080204" pitchFamily="50" charset="-128"/>
                <a:sym typeface="ヒラギノ角ゴ Pro W6"/>
              </a:rPr>
              <a:t>confidential</a:t>
            </a:r>
          </a:p>
        </p:txBody>
      </p:sp>
      <p:sp>
        <p:nvSpPr>
          <p:cNvPr id="9" name="Rectangle 7"/>
          <p:cNvSpPr>
            <a:spLocks/>
          </p:cNvSpPr>
          <p:nvPr userDrawn="1"/>
        </p:nvSpPr>
        <p:spPr bwMode="auto">
          <a:xfrm>
            <a:off x="4432300" y="9391650"/>
            <a:ext cx="406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>
              <a:lnSpc>
                <a:spcPts val="1900"/>
              </a:lnSpc>
            </a:pPr>
            <a:r>
              <a:rPr lang="en-US" altLang="ja-JP" sz="1300">
                <a:solidFill>
                  <a:srgbClr val="262626"/>
                </a:solidFill>
                <a:latin typeface="Verdana" panose="020B0604030504040204" pitchFamily="34" charset="0"/>
                <a:ea typeface="ＭＳ Ｐゴシック" panose="020B0600070205080204" pitchFamily="50" charset="-128"/>
                <a:sym typeface="Verdana" panose="020B0604030504040204" pitchFamily="34" charset="0"/>
              </a:rPr>
              <a:t>"copyright (C) 2014 gloops. All rights reserved."</a:t>
            </a:r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-18666" y="1004113"/>
            <a:ext cx="13025826" cy="0"/>
          </a:xfrm>
          <a:prstGeom prst="line">
            <a:avLst/>
          </a:prstGeom>
          <a:noFill/>
          <a:ln w="38100">
            <a:solidFill>
              <a:srgbClr val="018582"/>
            </a:solidFill>
            <a:miter lim="800000"/>
            <a:headEnd/>
            <a:tailEnd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20196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198855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520181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491868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292801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320153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4666324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7607262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3645998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2434567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4067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0877770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5983392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4679380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2549306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2821611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4190524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7153508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9126344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3549351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2615345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521520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4295174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67818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3330767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147880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684683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501221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0923365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9575488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372948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3375269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177416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4867742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2902652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4379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40398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4018351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2681726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5404676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360223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8326496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7737860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081385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1092915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2535943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1619890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39586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9944320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4601988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4353293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81940072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5987245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527425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887056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75027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1595629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333425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6526396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857721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01622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8363094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23998962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3778411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7901436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48349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3879323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9537994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288918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5972424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2568257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18109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816863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30380895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6479158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7890502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83095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>
                <a:sym typeface="ヒラギノ角ゴ Pro W3" charset="0"/>
              </a:rPr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57466163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7251363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2159041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1463783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2525566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8810477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757080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885923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94508085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78516808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726823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/>
              </a:rPr>
              <a:t>マスター テキストの書式設定</a:t>
            </a:r>
          </a:p>
          <a:p>
            <a:pPr lvl="1"/>
            <a:r>
              <a:rPr lang="ja-JP" altLang="en-US">
                <a:sym typeface="ヒラギノ角ゴ Pro W3"/>
              </a:rPr>
              <a:t>第 </a:t>
            </a:r>
            <a:r>
              <a:rPr lang="en-US" altLang="ja-JP">
                <a:sym typeface="ヒラギノ角ゴ Pro W3"/>
              </a:rPr>
              <a:t>2 </a:t>
            </a:r>
            <a:r>
              <a:rPr lang="ja-JP" altLang="en-US">
                <a:sym typeface="ヒラギノ角ゴ Pro W3"/>
              </a:rPr>
              <a:t>レベル</a:t>
            </a:r>
          </a:p>
          <a:p>
            <a:pPr lvl="2"/>
            <a:r>
              <a:rPr lang="ja-JP" altLang="en-US">
                <a:sym typeface="ヒラギノ角ゴ Pro W3"/>
              </a:rPr>
              <a:t>第 </a:t>
            </a:r>
            <a:r>
              <a:rPr lang="en-US" altLang="ja-JP">
                <a:sym typeface="ヒラギノ角ゴ Pro W3"/>
              </a:rPr>
              <a:t>3 </a:t>
            </a:r>
            <a:r>
              <a:rPr lang="ja-JP" altLang="en-US">
                <a:sym typeface="ヒラギノ角ゴ Pro W3"/>
              </a:rPr>
              <a:t>レベル</a:t>
            </a:r>
          </a:p>
          <a:p>
            <a:pPr lvl="3"/>
            <a:r>
              <a:rPr lang="ja-JP" altLang="en-US">
                <a:sym typeface="ヒラギノ角ゴ Pro W3"/>
              </a:rPr>
              <a:t>第 </a:t>
            </a:r>
            <a:r>
              <a:rPr lang="en-US" altLang="ja-JP">
                <a:sym typeface="ヒラギノ角ゴ Pro W3"/>
              </a:rPr>
              <a:t>4 </a:t>
            </a:r>
            <a:r>
              <a:rPr lang="ja-JP" altLang="en-US">
                <a:sym typeface="ヒラギノ角ゴ Pro W3"/>
              </a:rPr>
              <a:t>レベル</a:t>
            </a:r>
          </a:p>
          <a:p>
            <a:pPr lvl="4"/>
            <a:r>
              <a:rPr lang="ja-JP" altLang="en-US">
                <a:sym typeface="ヒラギノ角ゴ Pro W3"/>
              </a:rPr>
              <a:t>第 </a:t>
            </a:r>
            <a:r>
              <a:rPr lang="en-US" altLang="ja-JP">
                <a:sym typeface="ヒラギノ角ゴ Pro W3"/>
              </a:rPr>
              <a:t>5 </a:t>
            </a:r>
            <a:r>
              <a:rPr lang="ja-JP" altLang="en-US">
                <a:sym typeface="ヒラギノ角ゴ Pro W3"/>
              </a:rPr>
              <a:t>レベル</a:t>
            </a:r>
            <a:endParaRPr lang="en-US" altLang="ja-JP">
              <a:sym typeface="ヒラギノ角ゴ Pro W3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/>
              </a:rPr>
              <a:t>マスター タイトルの書式設定</a:t>
            </a:r>
            <a:endParaRPr lang="en-US" altLang="ja-JP">
              <a:sym typeface="ヒラギノ角ゴ Pro W3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text styles</a:t>
            </a:r>
          </a:p>
          <a:p>
            <a:pPr lvl="1"/>
            <a:r>
              <a:rPr lang="en-US" altLang="ja-JP">
                <a:sym typeface="ヒラギノ角ゴ Pro W3"/>
              </a:rPr>
              <a:t>Second level</a:t>
            </a:r>
          </a:p>
          <a:p>
            <a:pPr lvl="2"/>
            <a:r>
              <a:rPr lang="en-US" altLang="ja-JP">
                <a:sym typeface="ヒラギノ角ゴ Pro W3"/>
              </a:rPr>
              <a:t>Third level</a:t>
            </a:r>
          </a:p>
          <a:p>
            <a:pPr lvl="3"/>
            <a:r>
              <a:rPr lang="en-US" altLang="ja-JP">
                <a:sym typeface="ヒラギノ角ゴ Pro W3"/>
              </a:rPr>
              <a:t>Fourth level</a:t>
            </a:r>
          </a:p>
          <a:p>
            <a:pPr lvl="4"/>
            <a:r>
              <a:rPr lang="en-US" altLang="ja-JP">
                <a:sym typeface="ヒラギノ角ゴ Pro W3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text styles</a:t>
            </a:r>
          </a:p>
          <a:p>
            <a:pPr lvl="1"/>
            <a:r>
              <a:rPr lang="en-US" altLang="ja-JP">
                <a:sym typeface="ヒラギノ角ゴ Pro W3"/>
              </a:rPr>
              <a:t>Second level</a:t>
            </a:r>
          </a:p>
          <a:p>
            <a:pPr lvl="2"/>
            <a:r>
              <a:rPr lang="en-US" altLang="ja-JP">
                <a:sym typeface="ヒラギノ角ゴ Pro W3"/>
              </a:rPr>
              <a:t>Third level</a:t>
            </a:r>
          </a:p>
          <a:p>
            <a:pPr lvl="3"/>
            <a:r>
              <a:rPr lang="en-US" altLang="ja-JP">
                <a:sym typeface="ヒラギノ角ゴ Pro W3"/>
              </a:rPr>
              <a:t>Fourth level</a:t>
            </a:r>
          </a:p>
          <a:p>
            <a:pPr lvl="4"/>
            <a:r>
              <a:rPr lang="en-US" altLang="ja-JP">
                <a:sym typeface="ヒラギノ角ゴ Pro W3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text styles</a:t>
            </a:r>
          </a:p>
          <a:p>
            <a:pPr lvl="1"/>
            <a:r>
              <a:rPr lang="en-US" altLang="ja-JP">
                <a:sym typeface="ヒラギノ角ゴ Pro W3"/>
              </a:rPr>
              <a:t>Second level</a:t>
            </a:r>
          </a:p>
          <a:p>
            <a:pPr lvl="2"/>
            <a:r>
              <a:rPr lang="en-US" altLang="ja-JP">
                <a:sym typeface="ヒラギノ角ゴ Pro W3"/>
              </a:rPr>
              <a:t>Third level</a:t>
            </a:r>
          </a:p>
          <a:p>
            <a:pPr lvl="3"/>
            <a:r>
              <a:rPr lang="en-US" altLang="ja-JP">
                <a:sym typeface="ヒラギノ角ゴ Pro W3"/>
              </a:rPr>
              <a:t>Fourth level</a:t>
            </a:r>
          </a:p>
          <a:p>
            <a:pPr lvl="4"/>
            <a:r>
              <a:rPr lang="en-US" altLang="ja-JP">
                <a:sym typeface="ヒラギノ角ゴ Pro W3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text styles</a:t>
            </a:r>
          </a:p>
          <a:p>
            <a:pPr lvl="1"/>
            <a:r>
              <a:rPr lang="en-US" altLang="ja-JP">
                <a:sym typeface="ヒラギノ角ゴ Pro W3"/>
              </a:rPr>
              <a:t>Second level</a:t>
            </a:r>
          </a:p>
          <a:p>
            <a:pPr lvl="2"/>
            <a:r>
              <a:rPr lang="en-US" altLang="ja-JP">
                <a:sym typeface="ヒラギノ角ゴ Pro W3"/>
              </a:rPr>
              <a:t>Third level</a:t>
            </a:r>
          </a:p>
          <a:p>
            <a:pPr lvl="3"/>
            <a:r>
              <a:rPr lang="en-US" altLang="ja-JP">
                <a:sym typeface="ヒラギノ角ゴ Pro W3"/>
              </a:rPr>
              <a:t>Fourth level</a:t>
            </a:r>
          </a:p>
          <a:p>
            <a:pPr lvl="4"/>
            <a:r>
              <a:rPr lang="en-US" altLang="ja-JP">
                <a:sym typeface="ヒラギノ角ゴ Pro W3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ヒラギノ角ゴ Pro W3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ヒラギノ角ゴ Pro W3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text styles</a:t>
            </a:r>
          </a:p>
          <a:p>
            <a:pPr lvl="1"/>
            <a:r>
              <a:rPr lang="en-US" altLang="ja-JP">
                <a:sym typeface="ヒラギノ角ゴ Pro W3"/>
              </a:rPr>
              <a:t>Second level</a:t>
            </a:r>
          </a:p>
          <a:p>
            <a:pPr lvl="2"/>
            <a:r>
              <a:rPr lang="en-US" altLang="ja-JP">
                <a:sym typeface="ヒラギノ角ゴ Pro W3"/>
              </a:rPr>
              <a:t>Third level</a:t>
            </a:r>
          </a:p>
          <a:p>
            <a:pPr lvl="3"/>
            <a:r>
              <a:rPr lang="en-US" altLang="ja-JP">
                <a:sym typeface="ヒラギノ角ゴ Pro W3"/>
              </a:rPr>
              <a:t>Fourth level</a:t>
            </a:r>
          </a:p>
          <a:p>
            <a:pPr lvl="4"/>
            <a:r>
              <a:rPr lang="en-US" altLang="ja-JP">
                <a:sym typeface="ヒラギノ角ゴ Pro W3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text styles</a:t>
            </a:r>
          </a:p>
          <a:p>
            <a:pPr lvl="1"/>
            <a:r>
              <a:rPr lang="en-US" altLang="ja-JP">
                <a:sym typeface="ヒラギノ角ゴ Pro W3"/>
              </a:rPr>
              <a:t>Second level</a:t>
            </a:r>
          </a:p>
          <a:p>
            <a:pPr lvl="2"/>
            <a:r>
              <a:rPr lang="en-US" altLang="ja-JP">
                <a:sym typeface="ヒラギノ角ゴ Pro W3"/>
              </a:rPr>
              <a:t>Third level</a:t>
            </a:r>
          </a:p>
          <a:p>
            <a:pPr lvl="3"/>
            <a:r>
              <a:rPr lang="en-US" altLang="ja-JP">
                <a:sym typeface="ヒラギノ角ゴ Pro W3"/>
              </a:rPr>
              <a:t>Fourth level</a:t>
            </a:r>
          </a:p>
          <a:p>
            <a:pPr lvl="4"/>
            <a:r>
              <a:rPr lang="en-US" altLang="ja-JP">
                <a:sym typeface="ヒラギノ角ゴ Pro W3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text styles</a:t>
            </a:r>
          </a:p>
          <a:p>
            <a:pPr lvl="1"/>
            <a:r>
              <a:rPr lang="en-US" altLang="ja-JP">
                <a:sym typeface="ヒラギノ角ゴ Pro W3"/>
              </a:rPr>
              <a:t>Second level</a:t>
            </a:r>
          </a:p>
          <a:p>
            <a:pPr lvl="2"/>
            <a:r>
              <a:rPr lang="en-US" altLang="ja-JP">
                <a:sym typeface="ヒラギノ角ゴ Pro W3"/>
              </a:rPr>
              <a:t>Third level</a:t>
            </a:r>
          </a:p>
          <a:p>
            <a:pPr lvl="3"/>
            <a:r>
              <a:rPr lang="en-US" altLang="ja-JP">
                <a:sym typeface="ヒラギノ角ゴ Pro W3"/>
              </a:rPr>
              <a:t>Fourth level</a:t>
            </a:r>
          </a:p>
          <a:p>
            <a:pPr lvl="4"/>
            <a:r>
              <a:rPr lang="en-US" altLang="ja-JP">
                <a:sym typeface="ヒラギノ角ゴ Pro W3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>
                <a:sym typeface="ヒラギノ角ゴ Pro W3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ヒラギノ角ゴ Pro W3" charset="0"/>
          <a:ea typeface="ヒラギノ角ゴ Pro W3" charset="0"/>
          <a:cs typeface="ヒラギノ角ゴ Pro W3" charset="0"/>
          <a:sym typeface="ヒラギノ角ゴ Pro W3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ヒラギノ角ゴ Pro W3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5"/>
          <p:cNvSpPr>
            <a:spLocks/>
          </p:cNvSpPr>
          <p:nvPr/>
        </p:nvSpPr>
        <p:spPr bwMode="auto">
          <a:xfrm>
            <a:off x="11374438" y="488950"/>
            <a:ext cx="1236662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271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ja-JP" sz="1400">
                <a:solidFill>
                  <a:srgbClr val="FFFFFF"/>
                </a:solidFill>
                <a:latin typeface="ヒラギノ角ゴ Pro W6"/>
                <a:ea typeface="ＭＳ Ｐゴシック" panose="020B0600070205080204" pitchFamily="50" charset="-128"/>
                <a:sym typeface="ヒラギノ角ゴ Pro W6"/>
              </a:rPr>
              <a:t>confidential</a:t>
            </a:r>
          </a:p>
        </p:txBody>
      </p:sp>
      <p:sp>
        <p:nvSpPr>
          <p:cNvPr id="13321" name="Rectangle 6"/>
          <p:cNvSpPr>
            <a:spLocks/>
          </p:cNvSpPr>
          <p:nvPr/>
        </p:nvSpPr>
        <p:spPr bwMode="auto">
          <a:xfrm>
            <a:off x="2323887" y="165784"/>
            <a:ext cx="32941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/>
            <a:r>
              <a:rPr lang="en-US" altLang="ja-JP" sz="4200" smtClean="0">
                <a:solidFill>
                  <a:schemeClr val="accent3"/>
                </a:solidFill>
                <a:ea typeface="ＭＳ Ｐゴシック" panose="020B0600070205080204" pitchFamily="50" charset="-128"/>
              </a:rPr>
              <a:t>The Guardian</a:t>
            </a:r>
            <a:endParaRPr lang="en-US" altLang="ja-JP" sz="4200" dirty="0">
              <a:solidFill>
                <a:schemeClr val="accent3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3583050" y="4444752"/>
            <a:ext cx="63158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/>
            <a:r>
              <a:rPr lang="en-US" altLang="zh-TW" sz="420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50" charset="-128"/>
              </a:rPr>
              <a:t>Thêm độ hiếm mới</a:t>
            </a:r>
          </a:p>
          <a:p>
            <a:pPr eaLnBrk="1" hangingPunct="1"/>
            <a:r>
              <a:rPr lang="en-US" altLang="zh-TW" sz="420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50" charset="-128"/>
              </a:rPr>
              <a:t>Thêm khung trang bị kỵ sỹ</a:t>
            </a:r>
          </a:p>
          <a:p>
            <a:pPr eaLnBrk="1" hangingPunct="1"/>
            <a:r>
              <a:rPr lang="en-US" altLang="zh-TW" sz="420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50" charset="-128"/>
              </a:rPr>
              <a:t>Spec</a:t>
            </a:r>
            <a:endParaRPr lang="en-US" altLang="ja-JP" sz="4200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453728" y="3052188"/>
            <a:ext cx="2952328" cy="421726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8" y="5882980"/>
            <a:ext cx="2954327" cy="158167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453728" y="2548132"/>
            <a:ext cx="29523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24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xóa xong</a:t>
            </a:r>
            <a:endParaRPr lang="ja-JP" altLang="en-US" sz="2400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5" name="四角形: 角を丸くする 4"/>
          <p:cNvSpPr/>
          <p:nvPr/>
        </p:nvSpPr>
        <p:spPr bwMode="auto">
          <a:xfrm>
            <a:off x="673944" y="3358279"/>
            <a:ext cx="2511896" cy="2218609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đã xóa item LS đặc biệt</a:t>
            </a:r>
            <a:r>
              <a:rPr kumimoji="0" lang="ja-JP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Đã mất 1 item chuyên dùng xóa skill</a:t>
            </a:r>
            <a:r>
              <a:rPr kumimoji="0" lang="ja-JP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498297" y="1381643"/>
            <a:ext cx="2952328" cy="36331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vi-VN" altLang="ja-JP" sz="16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trường hợp không đủ item chuyên dùng để xóa</a:t>
            </a:r>
            <a:endParaRPr kumimoji="0" lang="ja-JP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179731" y="382720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8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● chuyển màn hình 2 (Skill- khi đang trang bị)</a:t>
            </a:r>
            <a:endParaRPr lang="ja-JP" altLang="en-US" sz="28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551113" y="1904990"/>
            <a:ext cx="2952328" cy="4946946"/>
          </a:xfrm>
          <a:prstGeom prst="rect">
            <a:avLst/>
          </a:prstGeom>
          <a:noFill/>
          <a:ln w="28575">
            <a:solidFill>
              <a:srgbClr val="0BBFE3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66296" y="1927534"/>
            <a:ext cx="29523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8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xóa bỏ item LS đặc biệt</a:t>
            </a:r>
            <a:endParaRPr lang="ja-JP" altLang="en-US" sz="1800" b="1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290721" y="2520421"/>
            <a:ext cx="1473112" cy="1259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Item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Ảnh</a:t>
            </a:r>
            <a:endParaRPr kumimoji="0" lang="ja-JP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1" name="四角形: 角を丸くする 10"/>
          <p:cNvSpPr/>
          <p:nvPr/>
        </p:nvSpPr>
        <p:spPr bwMode="auto">
          <a:xfrm>
            <a:off x="5786512" y="3887723"/>
            <a:ext cx="2511896" cy="2194962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vi-VN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Khi sử dụng item... này thì sẽ tháo được skill item này</a:t>
            </a:r>
            <a:r>
              <a:rPr kumimoji="0" lang="ja-JP" altLang="vi-VN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</a:p>
          <a:p>
            <a:pPr algn="ctr" eaLnBrk="1" hangingPunct="1"/>
            <a:endParaRPr kumimoji="0" lang="ja-JP" altLang="vi-VN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algn="ctr" eaLnBrk="1" hangingPunct="1"/>
            <a:r>
              <a:rPr kumimoji="0" lang="vi-VN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item dùng để xóa</a:t>
            </a:r>
          </a:p>
          <a:p>
            <a:pPr algn="ctr" eaLnBrk="1" hangingPunct="1"/>
            <a:r>
              <a:rPr kumimoji="0" lang="vi-VN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số cái đang có 0</a:t>
            </a:r>
          </a:p>
          <a:p>
            <a:pPr algn="ctr" eaLnBrk="1" hangingPunct="1"/>
            <a:endParaRPr kumimoji="0" lang="vi-VN" altLang="ja-JP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algn="ctr" eaLnBrk="1" hangingPunct="1"/>
            <a:r>
              <a:rPr kumimoji="0" lang="vi-VN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item chuyên dùng để xóa</a:t>
            </a:r>
          </a:p>
          <a:p>
            <a:pPr algn="ctr" eaLnBrk="1" hangingPunct="1"/>
            <a:r>
              <a:rPr kumimoji="0" lang="vi-VN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không đủ</a:t>
            </a:r>
            <a:r>
              <a:rPr kumimoji="0" lang="ja-JP" altLang="vi-VN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  <a:endParaRPr kumimoji="0" lang="en-US" altLang="ja-JP" sz="14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2" name="四角形: 角を丸くする 11"/>
          <p:cNvSpPr/>
          <p:nvPr/>
        </p:nvSpPr>
        <p:spPr bwMode="auto">
          <a:xfrm>
            <a:off x="6444123" y="6223952"/>
            <a:ext cx="1212143" cy="3401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tháo ra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01" y="6717112"/>
            <a:ext cx="2954327" cy="1563331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453728" y="2060197"/>
            <a:ext cx="2952328" cy="36331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6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trang hoàn thành xóa LS đặc biệt</a:t>
            </a:r>
            <a:endParaRPr kumimoji="0" lang="ja-JP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5" name="吹き出し: 角を丸めた四角形 14"/>
          <p:cNvSpPr/>
          <p:nvPr/>
        </p:nvSpPr>
        <p:spPr bwMode="auto">
          <a:xfrm>
            <a:off x="8774291" y="5059098"/>
            <a:ext cx="1872208" cy="1336256"/>
          </a:xfrm>
          <a:prstGeom prst="wedgeRoundRectCallout">
            <a:avLst>
              <a:gd name="adj1" fmla="val -108366"/>
              <a:gd name="adj2" fmla="val 49169"/>
              <a:gd name="adj3" fmla="val 1666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vi-VN" altLang="ja-JP" sz="1400" b="1" smtClean="0">
                <a:solidFill>
                  <a:schemeClr val="tx1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Nếu không sở hữu item chuyên xóa thì chuyển màu xám</a:t>
            </a:r>
            <a:r>
              <a:rPr lang="ja-JP" altLang="vi-VN" sz="1400" b="1" smtClean="0">
                <a:solidFill>
                  <a:schemeClr val="tx1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</a:p>
          <a:p>
            <a:pPr algn="ctr" eaLnBrk="1" hangingPunct="1"/>
            <a:r>
              <a:rPr lang="vi-VN" altLang="ja-JP" sz="1400" b="1" smtClean="0">
                <a:solidFill>
                  <a:schemeClr val="tx1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không ấn được nút</a:t>
            </a:r>
            <a:r>
              <a:rPr lang="ja-JP" altLang="vi-VN" sz="1400" b="1" smtClean="0">
                <a:solidFill>
                  <a:schemeClr val="tx1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626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2453114"/>
            <a:ext cx="2428875" cy="5000625"/>
          </a:xfrm>
          <a:prstGeom prst="rect">
            <a:avLst/>
          </a:prstGeom>
        </p:spPr>
      </p:pic>
      <p:sp>
        <p:nvSpPr>
          <p:cNvPr id="4" name="Rectangle 5"/>
          <p:cNvSpPr>
            <a:spLocks/>
          </p:cNvSpPr>
          <p:nvPr/>
        </p:nvSpPr>
        <p:spPr bwMode="auto">
          <a:xfrm>
            <a:off x="179731" y="382720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vi-VN" altLang="ja-JP" sz="28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Chuyển màn hình 3 ( cường hóa kị sỹ)</a:t>
            </a:r>
            <a:endParaRPr lang="ja-JP" altLang="en-US" sz="28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78347" y="1438325"/>
            <a:ext cx="2592288" cy="57606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Về cường hóa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Cường hóa đến LV 700 thì dùng phương pháp cường hòa đã có, không thay đổi j.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8347" y="7829128"/>
            <a:ext cx="2592288" cy="57606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dùng đá cường hóa kị sỹ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để cường hóa Lv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12" y="1348408"/>
            <a:ext cx="2592288" cy="747712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3910112" y="2014389"/>
            <a:ext cx="432048" cy="27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LGR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41760" y="4786697"/>
            <a:ext cx="432048" cy="27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LGR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486176" y="2284512"/>
            <a:ext cx="648072" cy="236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5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Lv700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910112" y="4084712"/>
            <a:ext cx="2592288" cy="1944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039869" y="4400051"/>
            <a:ext cx="864096" cy="756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item đặc biệt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014301" y="4366346"/>
            <a:ext cx="1368152" cy="233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item cường hóa đặc biệt</a:t>
            </a:r>
            <a:endParaRPr kumimoji="0" lang="ja-JP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59" y="5497949"/>
            <a:ext cx="1598435" cy="434948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 bwMode="auto">
          <a:xfrm>
            <a:off x="3910112" y="1141596"/>
            <a:ext cx="2587482" cy="584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cường hóa từ L700~lv 900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cần có litem cường hóa đặc biệt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=&gt; trường hợp có item cường hóa đặc biệt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014300" y="4688339"/>
            <a:ext cx="1368152" cy="568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vi-VN" altLang="ja-JP" sz="10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item cường hóa đặc biệt</a:t>
            </a:r>
          </a:p>
          <a:p>
            <a:pPr algn="ctr" eaLnBrk="1" hangingPunct="1"/>
            <a:r>
              <a:rPr lang="vi-VN" altLang="ja-JP" sz="10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ghi đoạn text giải thích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504575" y="6084945"/>
            <a:ext cx="1070588" cy="259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item cường hóa đặc biệt</a:t>
            </a:r>
            <a:endParaRPr kumimoji="0" lang="ja-JP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61" y="1745691"/>
            <a:ext cx="2906831" cy="6883605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7203236" y="1141596"/>
            <a:ext cx="2587482" cy="584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cường hóa từ L700~lv 900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cần có litem cường hóa đặc biệt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=&gt; trường hợp không có item cường hóa 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202180" y="4756383"/>
            <a:ext cx="2588538" cy="5005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vi-VN" altLang="ja-JP" sz="1400" smtClean="0">
                <a:solidFill>
                  <a:srgbClr val="FF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item cường hóa</a:t>
            </a:r>
          </a:p>
          <a:p>
            <a:pPr algn="ctr" eaLnBrk="1" hangingPunct="1"/>
            <a:r>
              <a:rPr lang="vi-VN" altLang="ja-JP" sz="1400" smtClean="0">
                <a:solidFill>
                  <a:srgbClr val="FF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không đủ</a:t>
            </a:r>
            <a:r>
              <a:rPr lang="ja-JP" altLang="vi-VN" sz="1400" smtClean="0">
                <a:solidFill>
                  <a:srgbClr val="FF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43561" y="2873411"/>
            <a:ext cx="432048" cy="27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LGR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726536" y="3285665"/>
            <a:ext cx="648072" cy="236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5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Lv700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0318824" y="2014389"/>
            <a:ext cx="2520280" cy="6390803"/>
          </a:xfrm>
          <a:prstGeom prst="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ja-JP" sz="4000" smtClean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ja-JP" sz="4000" smtClean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ja-JP" sz="4000" smtClean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ja-JP" sz="40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※  tương tự như trang sau khi cường hóa đã có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ja-JP" sz="4000" smtClean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ja-JP" sz="4000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cxnSp>
        <p:nvCxnSpPr>
          <p:cNvPr id="34" name="コネクタ: カギ線 33"/>
          <p:cNvCxnSpPr>
            <a:stCxn id="8" idx="2"/>
            <a:endCxn id="28" idx="2"/>
          </p:cNvCxnSpPr>
          <p:nvPr/>
        </p:nvCxnSpPr>
        <p:spPr bwMode="auto">
          <a:xfrm rot="5400000" flipH="1" flipV="1">
            <a:off x="8182439" y="5429009"/>
            <a:ext cx="420341" cy="6372708"/>
          </a:xfrm>
          <a:prstGeom prst="bentConnector3">
            <a:avLst>
              <a:gd name="adj1" fmla="val -54384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コネクタ: カギ線 35"/>
          <p:cNvCxnSpPr>
            <a:stCxn id="23" idx="3"/>
            <a:endCxn id="28" idx="0"/>
          </p:cNvCxnSpPr>
          <p:nvPr/>
        </p:nvCxnSpPr>
        <p:spPr bwMode="auto">
          <a:xfrm flipV="1">
            <a:off x="9950392" y="2014389"/>
            <a:ext cx="1628572" cy="3173105"/>
          </a:xfrm>
          <a:prstGeom prst="bentConnector4">
            <a:avLst>
              <a:gd name="adj1" fmla="val 11312"/>
              <a:gd name="adj2" fmla="val 115672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矢印: 右 36"/>
          <p:cNvSpPr/>
          <p:nvPr/>
        </p:nvSpPr>
        <p:spPr bwMode="auto">
          <a:xfrm>
            <a:off x="3334048" y="4688339"/>
            <a:ext cx="432048" cy="692517"/>
          </a:xfrm>
          <a:prstGeom prst="rightArrow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576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8961438"/>
            <a:ext cx="3340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6"/>
          <p:cNvSpPr>
            <a:spLocks/>
          </p:cNvSpPr>
          <p:nvPr/>
        </p:nvSpPr>
        <p:spPr bwMode="auto">
          <a:xfrm>
            <a:off x="11374438" y="488950"/>
            <a:ext cx="1236662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271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ja-JP" sz="1400">
                <a:solidFill>
                  <a:srgbClr val="FFFFFF"/>
                </a:solidFill>
                <a:latin typeface="ヒラギノ角ゴ Pro W6"/>
                <a:ea typeface="ＭＳ Ｐゴシック" panose="020B0600070205080204" pitchFamily="50" charset="-128"/>
                <a:sym typeface="ヒラギノ角ゴ Pro W6"/>
              </a:rPr>
              <a:t>confidential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551193" y="1994733"/>
            <a:ext cx="211839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vi-VN" altLang="ja-JP" sz="1800" kern="0" smtClean="0">
                <a:solidFill>
                  <a:prstClr val="white"/>
                </a:solidFill>
                <a:latin typeface="Calibri"/>
                <a:ea typeface="ＭＳ Ｐゴシック"/>
                <a:cs typeface="+mn-cs"/>
                <a:sym typeface="ヒラギノ角ゴ Pro W3" charset="0"/>
              </a:rPr>
              <a:t>Biểu tượng</a:t>
            </a:r>
            <a:endParaRPr kumimoji="1" lang="ja-JP" altLang="en-US" sz="1800" kern="0" dirty="0">
              <a:solidFill>
                <a:prstClr val="white"/>
              </a:solidFill>
              <a:latin typeface="Calibri"/>
              <a:ea typeface="ＭＳ Ｐゴシック"/>
              <a:cs typeface="+mn-cs"/>
              <a:sym typeface="ヒラギノ角ゴ Pro W3" charset="0"/>
            </a:endParaRPr>
          </a:p>
        </p:txBody>
      </p:sp>
      <p:sp>
        <p:nvSpPr>
          <p:cNvPr id="39" name="Rectangle 5"/>
          <p:cNvSpPr>
            <a:spLocks/>
          </p:cNvSpPr>
          <p:nvPr/>
        </p:nvSpPr>
        <p:spPr bwMode="auto">
          <a:xfrm>
            <a:off x="126907" y="381804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800" dirty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●</a:t>
            </a:r>
            <a:r>
              <a:rPr lang="ja-JP" altLang="en-US" sz="2800" dirty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部材発注</a:t>
            </a:r>
          </a:p>
        </p:txBody>
      </p:sp>
      <p:pic>
        <p:nvPicPr>
          <p:cNvPr id="31" name="Picture 2" descr="C:\Users\katsuHP\Pictures\武器・防具.PNG"/>
          <p:cNvPicPr>
            <a:picLocks noChangeAspect="1" noChangeArrowheads="1"/>
          </p:cNvPicPr>
          <p:nvPr/>
        </p:nvPicPr>
        <p:blipFill rotWithShape="1">
          <a:blip r:embed="rId3" cstate="print"/>
          <a:srcRect l="55658"/>
          <a:stretch/>
        </p:blipFill>
        <p:spPr bwMode="auto">
          <a:xfrm>
            <a:off x="5926336" y="2683921"/>
            <a:ext cx="1152128" cy="12032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32" name="Picture 2" descr="C:\Users\katsuHP\Pictures\武器・防具.PNG"/>
          <p:cNvPicPr>
            <a:picLocks noChangeAspect="1" noChangeArrowheads="1"/>
          </p:cNvPicPr>
          <p:nvPr/>
        </p:nvPicPr>
        <p:blipFill rotWithShape="1">
          <a:blip r:embed="rId3" cstate="print"/>
          <a:srcRect l="5866" t="2902" r="49792" b="-2902"/>
          <a:stretch/>
        </p:blipFill>
        <p:spPr bwMode="auto">
          <a:xfrm>
            <a:off x="3910112" y="2683921"/>
            <a:ext cx="1152128" cy="12032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2" name="正方形/長方形 1"/>
          <p:cNvSpPr/>
          <p:nvPr/>
        </p:nvSpPr>
        <p:spPr bwMode="auto">
          <a:xfrm>
            <a:off x="2109912" y="4617815"/>
            <a:ext cx="8208912" cy="45365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thêm biểu tượng để phân biệt trang bị dành riêng LGR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207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5"/>
          <p:cNvSpPr>
            <a:spLocks/>
          </p:cNvSpPr>
          <p:nvPr/>
        </p:nvSpPr>
        <p:spPr bwMode="auto">
          <a:xfrm>
            <a:off x="126907" y="381804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8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● Mục đích và khái quát</a:t>
            </a:r>
            <a:endParaRPr lang="ja-JP" altLang="en-US" sz="28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5367" name="Rectangle 6"/>
          <p:cNvSpPr>
            <a:spLocks/>
          </p:cNvSpPr>
          <p:nvPr/>
        </p:nvSpPr>
        <p:spPr bwMode="auto">
          <a:xfrm>
            <a:off x="11374438" y="488950"/>
            <a:ext cx="1236662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271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ja-JP" sz="1400">
                <a:solidFill>
                  <a:srgbClr val="FFFFFF"/>
                </a:solidFill>
                <a:latin typeface="ヒラギノ角ゴ Pro W6"/>
                <a:ea typeface="ＭＳ Ｐゴシック" panose="020B0600070205080204" pitchFamily="50" charset="-128"/>
                <a:sym typeface="ヒラギノ角ゴ Pro W6"/>
              </a:rPr>
              <a:t>confidential</a:t>
            </a:r>
          </a:p>
        </p:txBody>
      </p:sp>
      <p:sp>
        <p:nvSpPr>
          <p:cNvPr id="15369" name="Rectangle 6"/>
          <p:cNvSpPr>
            <a:spLocks/>
          </p:cNvSpPr>
          <p:nvPr/>
        </p:nvSpPr>
        <p:spPr bwMode="auto">
          <a:xfrm>
            <a:off x="525463" y="1286947"/>
            <a:ext cx="597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400" b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■Mục đích</a:t>
            </a:r>
            <a:endParaRPr lang="en-US" altLang="ja-JP" sz="2400" b="1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5370" name="Rectangle 6"/>
          <p:cNvSpPr>
            <a:spLocks/>
          </p:cNvSpPr>
          <p:nvPr/>
        </p:nvSpPr>
        <p:spPr bwMode="auto">
          <a:xfrm>
            <a:off x="525463" y="3693597"/>
            <a:ext cx="5970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vi-VN" altLang="ja-JP" sz="2400" b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■Sơ lược event</a:t>
            </a:r>
            <a:endParaRPr lang="en-US" altLang="ja-JP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5371" name="テキスト ボックス 1"/>
          <p:cNvSpPr txBox="1">
            <a:spLocks noChangeArrowheads="1"/>
          </p:cNvSpPr>
          <p:nvPr/>
        </p:nvSpPr>
        <p:spPr bwMode="auto">
          <a:xfrm>
            <a:off x="487270" y="4444752"/>
            <a:ext cx="12085637" cy="4770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kumimoji="1" lang="ja-JP" altLang="vi-VN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MAX Lv900</a:t>
            </a: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Từ lv700~lv900, không thể dùng đá cường hóa (đã có trong game) để cường hóa</a:t>
            </a: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Cần phải có item đá cường hóa dành riêng cho LGR</a:t>
            </a:r>
          </a:p>
          <a:p>
            <a:pPr algn="l" eaLnBrk="1" hangingPunct="1"/>
            <a:endParaRPr kumimoji="1" lang="vi-VN" altLang="ja-JP" sz="1600" b="1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Có 1 kị sỹ skill ( giống từ trước đến nay)</a:t>
            </a:r>
          </a:p>
          <a:p>
            <a:pPr algn="l" eaLnBrk="1" hangingPunct="1"/>
            <a:endParaRPr kumimoji="1" lang="vi-VN" altLang="ja-JP" sz="1600" b="1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Có 4 leader skill ( tăng lên 1 cái so với trước)</a:t>
            </a: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Trong đó có 3 cái là hiệu quả cố định/ 1 cái là khung leader skill để trống</a:t>
            </a:r>
          </a:p>
          <a:p>
            <a:pPr algn="l" eaLnBrk="1" hangingPunct="1"/>
            <a:endParaRPr kumimoji="1" lang="vi-VN" altLang="ja-JP" sz="1600" b="1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Tại khung leader skill để trống đó có thể trang bị thẻ hiệu ứng đặc biệt</a:t>
            </a: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Thẻ hiệu ứng đó có mang hiệu ứng skill, khi trang bị thẻ này, thì sẽ giải phóng leader skill thứ 4. </a:t>
            </a:r>
            <a:r>
              <a:rPr kumimoji="1" lang="ja-JP" altLang="vi-VN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</a:p>
          <a:p>
            <a:pPr algn="l" eaLnBrk="1" hangingPunct="1"/>
            <a:endParaRPr kumimoji="1" lang="ja-JP" altLang="vi-VN" sz="1600" b="1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Một khi đã trang bị thẻ hiệu ứng vào khung skill trống thì không thể tự do tháo ra được.</a:t>
            </a: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nhưng, có thể sử dụng item đặc biệt để tháo ra.</a:t>
            </a: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Một khi tháo thẻ hiệu ứng ra, thì bản thân thẻ hiệu ứng và item tháo thẻ cũng sẽ biến mất.</a:t>
            </a:r>
          </a:p>
          <a:p>
            <a:pPr algn="l" eaLnBrk="1" hangingPunct="1"/>
            <a:endParaRPr kumimoji="1" lang="vi-VN" altLang="ja-JP" sz="1600" b="1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Có thể trang bị võ cụ GR/LGR (có thể trang bị vũ khí và phòng cụ mỗi loại 1 cái)</a:t>
            </a:r>
          </a:p>
          <a:p>
            <a:pPr algn="l" eaLnBrk="1" hangingPunct="1"/>
            <a:r>
              <a:rPr kumimoji="1" lang="vi-VN" altLang="ja-JP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Không giới hạn võ cụ có thể trang bị vào khung trang bị trống, nhưng nếu không phải là vũ khí và phòng cụ dành riêng cho GR/LGR thì giá trị hiệu ứng status của võ cụ đó sẽ bị giảm xuống.</a:t>
            </a:r>
            <a:r>
              <a:rPr kumimoji="1" lang="ja-JP" altLang="vi-VN" sz="1600" b="1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  <a:endParaRPr kumimoji="1" lang="en-US" altLang="ja-JP" sz="1600" b="1" dirty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372" name="テキスト ボックス 1"/>
          <p:cNvSpPr txBox="1">
            <a:spLocks noChangeArrowheads="1"/>
          </p:cNvSpPr>
          <p:nvPr/>
        </p:nvSpPr>
        <p:spPr bwMode="auto">
          <a:xfrm>
            <a:off x="452438" y="1708150"/>
            <a:ext cx="12085637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kumimoji="1" lang="en-US" altLang="ja-JP" sz="28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Nâng cao nhu cầu mua kị sỹ -&gt; Tối đa hóa lợi nhuận đầu tháng và ổn định hóa thanh toán.</a:t>
            </a:r>
          </a:p>
          <a:p>
            <a:pPr algn="l" eaLnBrk="1" hangingPunct="1"/>
            <a:r>
              <a:rPr kumimoji="1" lang="en-US" altLang="ja-JP" sz="28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Nâng cao nhu cầu vũ khí và phòng cụ -&gt; Nâng cao tỷ lệ tham gia event và nâng cao doanh thu gacha.</a:t>
            </a:r>
          </a:p>
          <a:p>
            <a:pPr algn="l" eaLnBrk="1" hangingPunct="1"/>
            <a:endParaRPr kumimoji="1" lang="en-US" altLang="ja-JP" sz="2800" dirty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8695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6"/>
          <p:cNvSpPr>
            <a:spLocks/>
          </p:cNvSpPr>
          <p:nvPr/>
        </p:nvSpPr>
        <p:spPr bwMode="auto">
          <a:xfrm>
            <a:off x="11374438" y="488950"/>
            <a:ext cx="1236662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271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ja-JP" sz="1400">
                <a:solidFill>
                  <a:srgbClr val="FFFFFF"/>
                </a:solidFill>
                <a:latin typeface="ヒラギノ角ゴ Pro W6"/>
                <a:ea typeface="ＭＳ Ｐゴシック" panose="020B0600070205080204" pitchFamily="50" charset="-128"/>
                <a:sym typeface="ヒラギノ角ゴ Pro W6"/>
              </a:rPr>
              <a:t>confidential</a:t>
            </a:r>
          </a:p>
        </p:txBody>
      </p:sp>
      <p:sp>
        <p:nvSpPr>
          <p:cNvPr id="15369" name="Rectangle 6"/>
          <p:cNvSpPr>
            <a:spLocks/>
          </p:cNvSpPr>
          <p:nvPr/>
        </p:nvSpPr>
        <p:spPr bwMode="auto">
          <a:xfrm>
            <a:off x="525463" y="1286947"/>
            <a:ext cx="597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vi-VN" altLang="ja-JP" sz="2400" b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■ yếu tố bổ sung (theo thứ tự ưu tiên)</a:t>
            </a:r>
            <a:endParaRPr lang="en-US" altLang="ja-JP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5372" name="テキスト ボックス 1"/>
          <p:cNvSpPr txBox="1">
            <a:spLocks noChangeArrowheads="1"/>
          </p:cNvSpPr>
          <p:nvPr/>
        </p:nvSpPr>
        <p:spPr bwMode="auto">
          <a:xfrm>
            <a:off x="452438" y="1660504"/>
            <a:ext cx="12158662" cy="409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1.Thêm độ hiếm mới LGR: chủ yếu điều khiển bằng master?</a:t>
            </a:r>
          </a:p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Trong trường hợp phạm vi quản lý bằng program chỉ</a:t>
            </a:r>
          </a:p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đến LGR thì phải mở rộng.</a:t>
            </a:r>
          </a:p>
          <a:p>
            <a:pPr algn="l" eaLnBrk="1" hangingPunct="1"/>
            <a:endParaRPr kumimoji="1" lang="vi-VN" altLang="ja-JP" sz="2000" b="1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2.Thêm khung trang bị cho vũ khí và phòng cụ: Chỉ kị sỹ có độ hiếm mới sẽ</a:t>
            </a:r>
          </a:p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	</a:t>
            </a:r>
            <a:r>
              <a:rPr kumimoji="1" lang="ja-JP" altLang="vi-VN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có thêm khung trang bị  LGR (bao gồm cả hiển thị )</a:t>
            </a:r>
          </a:p>
          <a:p>
            <a:pPr algn="l" eaLnBrk="1" hangingPunct="1"/>
            <a:endParaRPr kumimoji="1" lang="vi-VN" altLang="ja-JP" sz="2000" b="1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3.Vũ khí và phòng cụ dành riêng cho LGR : Vũ khí vũ trang ở khung trang bị cho kị sỹ LGR mà</a:t>
            </a:r>
          </a:p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kumimoji="1" lang="ja-JP" altLang="vi-VN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không phải là vũ khí dành riêng cho LGR thì status sẽ bị giảm.</a:t>
            </a:r>
            <a:r>
              <a:rPr kumimoji="1" lang="ja-JP" altLang="vi-VN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</a:p>
          <a:p>
            <a:pPr algn="l" eaLnBrk="1" hangingPunct="1"/>
            <a:endParaRPr kumimoji="1" lang="ja-JP" altLang="vi-VN" sz="2000" b="1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4.Hiển thị chi tiết và hiển thị hình ảnh ONOFF: F: Cho phép tùy chỉnh hiển thị của màn hình trang bị</a:t>
            </a:r>
          </a:p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Không hiển thị ảnh trên FP</a:t>
            </a:r>
          </a:p>
          <a:p>
            <a:pPr algn="l" eaLnBrk="1" hangingPunct="1"/>
            <a:r>
              <a:rPr kumimoji="1" lang="vi-VN" altLang="ja-JP" sz="20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</a:t>
            </a:r>
            <a:endParaRPr kumimoji="1" lang="en-US" altLang="ja-JP" sz="2000" b="1" dirty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Rectangle 5"/>
          <p:cNvSpPr>
            <a:spLocks/>
          </p:cNvSpPr>
          <p:nvPr/>
        </p:nvSpPr>
        <p:spPr bwMode="auto">
          <a:xfrm>
            <a:off x="126907" y="381804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8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● yếu tố bổ sung</a:t>
            </a:r>
            <a:endParaRPr lang="ja-JP" altLang="en-US" sz="28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9614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6"/>
          <p:cNvSpPr>
            <a:spLocks/>
          </p:cNvSpPr>
          <p:nvPr/>
        </p:nvSpPr>
        <p:spPr bwMode="auto">
          <a:xfrm>
            <a:off x="11374438" y="488950"/>
            <a:ext cx="1236662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271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ja-JP" sz="1400">
                <a:solidFill>
                  <a:srgbClr val="FFFFFF"/>
                </a:solidFill>
                <a:latin typeface="ヒラギノ角ゴ Pro W6"/>
                <a:ea typeface="ＭＳ Ｐゴシック" panose="020B0600070205080204" pitchFamily="50" charset="-128"/>
                <a:sym typeface="ヒラギノ角ゴ Pro W6"/>
              </a:rPr>
              <a:t>confidential</a:t>
            </a:r>
          </a:p>
        </p:txBody>
      </p:sp>
      <p:sp>
        <p:nvSpPr>
          <p:cNvPr id="16393" name="Rectangle 6"/>
          <p:cNvSpPr>
            <a:spLocks/>
          </p:cNvSpPr>
          <p:nvPr/>
        </p:nvSpPr>
        <p:spPr bwMode="auto">
          <a:xfrm>
            <a:off x="525463" y="1163122"/>
            <a:ext cx="597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400" b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■ Specs</a:t>
            </a:r>
            <a:endParaRPr lang="en-US" altLang="ja-JP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6394" name="テキスト ボックス 1"/>
          <p:cNvSpPr txBox="1">
            <a:spLocks noChangeArrowheads="1"/>
          </p:cNvSpPr>
          <p:nvPr/>
        </p:nvSpPr>
        <p:spPr bwMode="auto">
          <a:xfrm>
            <a:off x="452438" y="1578948"/>
            <a:ext cx="12085637" cy="7478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[1. Thêm độ hiếm</a:t>
            </a:r>
          </a:p>
          <a:p>
            <a:pPr algn="l" eaLnBrk="1" hangingPunct="1"/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Thêm độ hiếm mới LGR</a:t>
            </a:r>
          </a:p>
          <a:p>
            <a:pPr algn="l" eaLnBrk="1" hangingPunct="1"/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Thêm độ hiếm mới ở các master ( chủ yếu là character master)</a:t>
            </a:r>
          </a:p>
          <a:p>
            <a:pPr algn="l" eaLnBrk="1" hangingPunct="1"/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Nếu phần điều khiển bằng program chỉ đến GR thôi</a:t>
            </a:r>
          </a:p>
          <a:p>
            <a:pPr algn="l" eaLnBrk="1" hangingPunct="1"/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Thì cần phải mở rộng</a:t>
            </a:r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</a:p>
          <a:p>
            <a:pPr algn="l" eaLnBrk="1" hangingPunct="1"/>
            <a:endParaRPr kumimoji="1" lang="ja-JP" altLang="vi-VN" sz="2400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Thiết lập giới hạn trên chi phí của các loại vũ khí và phòng cụ có thể được trang bị cho kị sỹ độ hiếm mới.</a:t>
            </a:r>
          </a:p>
          <a:p>
            <a:pPr algn="l" eaLnBrk="1" hangingPunct="1"/>
            <a:endParaRPr kumimoji="1" lang="vi-VN" altLang="ja-JP" sz="2400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[2.Bổ sung khung trang bị vũ khí và phòng cụ cho kị sỹ]</a:t>
            </a:r>
          </a:p>
          <a:p>
            <a:pPr algn="l" eaLnBrk="1" hangingPunct="1"/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Thêm khung trang bị cho kị sỹ có độ hiếm mới, mỗi loại 1 cái</a:t>
            </a:r>
          </a:p>
          <a:p>
            <a:pPr algn="l" eaLnBrk="1" hangingPunct="1"/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┗ </a:t>
            </a:r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Có thể trang bị LS, Sub LS, kị sỹ thường, sub cho kị sỹ độ hiếm mới </a:t>
            </a:r>
          </a:p>
          <a:p>
            <a:pPr algn="l" eaLnBrk="1" hangingPunct="1"/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</a:t>
            </a:r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tại khung trang bị này.</a:t>
            </a:r>
          </a:p>
          <a:p>
            <a:pPr algn="l" eaLnBrk="1" hangingPunct="1"/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Thiết lập cost cho vũ khí phòng cụ có thể trang bị cho kị sỹ độ hiếm mới.</a:t>
            </a:r>
          </a:p>
          <a:p>
            <a:pPr algn="l" eaLnBrk="1" hangingPunct="1"/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Có thể chọn để trang bị 1 phòng cụ và vũ khí bất kì nằm trong giới hạn chi phí.</a:t>
            </a:r>
          </a:p>
          <a:p>
            <a:pPr algn="l" eaLnBrk="1" hangingPunct="1"/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Bonus thuộc tính vũ khí và phòng cụ đó đang mang thì có phát động.</a:t>
            </a:r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</a:p>
          <a:p>
            <a:pPr algn="l" eaLnBrk="1" hangingPunct="1"/>
            <a:endParaRPr kumimoji="1" lang="ja-JP" altLang="vi-VN" sz="2400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Nếu trang bị vũ khí. phòng cụ có mang LS, sub LS vào ô phòng cụ vũ khí dành riêng LRG thì những skill này không phát động</a:t>
            </a:r>
            <a:r>
              <a:rPr kumimoji="1" lang="ja-JP" altLang="vi-VN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</a:p>
          <a:p>
            <a:pPr algn="l" eaLnBrk="1" hangingPunct="1"/>
            <a:r>
              <a:rPr kumimoji="1" lang="vi-VN" altLang="ja-JP" sz="240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(Hiện tại chưa có dự định gắn LS và sub LS cho vũ khí phòng cụ dành riêng cho LGR)</a:t>
            </a:r>
            <a:endParaRPr kumimoji="1" lang="en-US" altLang="ja-JP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126907" y="381804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8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Specs</a:t>
            </a:r>
            <a:endParaRPr lang="ja-JP" altLang="en-US" sz="28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6"/>
          <p:cNvSpPr>
            <a:spLocks/>
          </p:cNvSpPr>
          <p:nvPr/>
        </p:nvSpPr>
        <p:spPr bwMode="auto">
          <a:xfrm>
            <a:off x="11374438" y="488950"/>
            <a:ext cx="1236662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271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ja-JP" sz="1400">
                <a:solidFill>
                  <a:srgbClr val="FFFFFF"/>
                </a:solidFill>
                <a:latin typeface="ヒラギノ角ゴ Pro W6"/>
                <a:ea typeface="ＭＳ Ｐゴシック" panose="020B0600070205080204" pitchFamily="50" charset="-128"/>
                <a:sym typeface="ヒラギノ角ゴ Pro W6"/>
              </a:rPr>
              <a:t>confidential</a:t>
            </a:r>
          </a:p>
        </p:txBody>
      </p:sp>
      <p:sp>
        <p:nvSpPr>
          <p:cNvPr id="16393" name="Rectangle 6"/>
          <p:cNvSpPr>
            <a:spLocks/>
          </p:cNvSpPr>
          <p:nvPr/>
        </p:nvSpPr>
        <p:spPr bwMode="auto">
          <a:xfrm>
            <a:off x="525463" y="1163122"/>
            <a:ext cx="597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400" b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■ Specs</a:t>
            </a:r>
            <a:endParaRPr lang="en-US" altLang="ja-JP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6394" name="テキスト ボックス 1"/>
          <p:cNvSpPr txBox="1">
            <a:spLocks noChangeArrowheads="1"/>
          </p:cNvSpPr>
          <p:nvPr/>
        </p:nvSpPr>
        <p:spPr bwMode="auto">
          <a:xfrm>
            <a:off x="452438" y="1578948"/>
            <a:ext cx="12085637" cy="7017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[3. Vũ khí phòng cụ dành riêng cho LGR</a:t>
            </a:r>
          </a:p>
          <a:p>
            <a:pPr algn="l" eaLnBrk="1" hangingPunct="1"/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Ô trang bị phòng cụ và vũ khí của LGR có thể trang bị vũ khí và phòng cụ nào cũng được.</a:t>
            </a:r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</a:p>
          <a:p>
            <a:pPr algn="l" eaLnBrk="1" hangingPunct="1"/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nhưng, nếu vũ khí và phòng cụ đó không phải là dành riêng cho LGR thì </a:t>
            </a:r>
          </a:p>
          <a:p>
            <a:pPr algn="l" eaLnBrk="1" hangingPunct="1"/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chỉ phản ánh 20% status.</a:t>
            </a:r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</a:p>
          <a:p>
            <a:pPr algn="l" eaLnBrk="1" hangingPunct="1"/>
            <a:endParaRPr kumimoji="1" lang="ja-JP" altLang="vi-VN" sz="1800" b="1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[4. hiển thị chi tiết, hiển thị hình ảnh ON OFF</a:t>
            </a:r>
          </a:p>
          <a:p>
            <a:pPr algn="l" eaLnBrk="1" hangingPunct="1"/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Chỉ ở kị sỹ độ hiếm mới có thể điều chỉnh hiển thị và không hiển thị</a:t>
            </a:r>
          </a:p>
          <a:p>
            <a:pPr algn="l" eaLnBrk="1" hangingPunct="1"/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hình ảnh vũ khí phòng cụ có thể trang bị.</a:t>
            </a:r>
          </a:p>
          <a:p>
            <a:pPr algn="l" eaLnBrk="1" hangingPunct="1"/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 Để phòng ngừa việc không hiển thị trên FP</a:t>
            </a:r>
          </a:p>
          <a:p>
            <a:pPr algn="l" eaLnBrk="1" hangingPunct="1"/>
            <a:endParaRPr kumimoji="1" lang="vi-VN" altLang="ja-JP" sz="1800" b="1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[5. Về Lv</a:t>
            </a: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MAX Lv900</a:t>
            </a: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Từ lv700~lv900, không thể dùng đá cường hóa (đã có trong game) để cường hóa</a:t>
            </a: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Cần phải có item đá cường hóa dành riêng cho LGR</a:t>
            </a:r>
          </a:p>
          <a:p>
            <a:pPr algn="l" eaLnBrk="1" hangingPunct="1"/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[6. Về khung skill</a:t>
            </a: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Có 4 leader skill ( tăng lên 1 cái so với trước)</a:t>
            </a: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Trong đó có 3 cái là hiệu quả cố định/ 1 cái là khung leader skill để trống</a:t>
            </a:r>
          </a:p>
          <a:p>
            <a:pPr algn="l" eaLnBrk="1" hangingPunct="1"/>
            <a:endParaRPr kumimoji="1" lang="vi-VN" altLang="ja-JP" sz="1800" b="1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Tại khung leader skill để trống đó có thể trang bị thẻ hiệu ứng đặc biệt</a:t>
            </a: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Thẻ hiệu ứng đó có mang hiệu ứng skill, khi trang bị thẻ này, thì sẽ giải phóng leader skill thứ 4. </a:t>
            </a:r>
            <a:r>
              <a:rPr kumimoji="1" lang="ja-JP" altLang="vi-VN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</a:p>
          <a:p>
            <a:pPr algn="l" eaLnBrk="1" hangingPunct="1"/>
            <a:endParaRPr kumimoji="1" lang="ja-JP" altLang="vi-VN" sz="1800" b="1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Một khi đã trang bị thẻ hiệu ứng vào khung skill trống thì không thể tự do tháo ra được.</a:t>
            </a: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nhưng, có thể sử dụng item đặc biệt để tháo ra.</a:t>
            </a:r>
          </a:p>
          <a:p>
            <a:pPr algn="l" eaLnBrk="1" hangingPunct="1"/>
            <a:r>
              <a:rPr kumimoji="1" lang="vi-VN" altLang="ja-JP" sz="1800" b="1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Một khi tháo thẻ hiệu ứng ra, thì bản thân thẻ hiệu ứng và item tháo thẻ cũng sẽ biến mất.</a:t>
            </a:r>
            <a:endParaRPr kumimoji="1" lang="en-US" altLang="ja-JP" sz="1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126907" y="381804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8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Specs</a:t>
            </a:r>
            <a:endParaRPr lang="ja-JP" altLang="en-US" sz="28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308676" y="2131462"/>
            <a:ext cx="17272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800" kern="0" smtClean="0">
                <a:solidFill>
                  <a:prstClr val="white"/>
                </a:solidFill>
                <a:latin typeface="Calibri"/>
                <a:ea typeface="ＭＳ Ｐゴシック"/>
                <a:cs typeface="+mn-cs"/>
                <a:sym typeface="ヒラギノ角ゴ Pro W3" charset="0"/>
              </a:rPr>
              <a:t>Màn hình TOP trang bị</a:t>
            </a:r>
            <a:endParaRPr kumimoji="1" lang="ja-JP" altLang="en-US" sz="1800" kern="0" dirty="0">
              <a:solidFill>
                <a:prstClr val="white"/>
              </a:solidFill>
              <a:latin typeface="Calibri"/>
              <a:ea typeface="ＭＳ Ｐゴシック"/>
              <a:cs typeface="+mn-cs"/>
              <a:sym typeface="ヒラギノ角ゴ Pro W3" charset="0"/>
            </a:endParaRPr>
          </a:p>
        </p:txBody>
      </p:sp>
      <p:sp>
        <p:nvSpPr>
          <p:cNvPr id="38" name="Rectangle 5"/>
          <p:cNvSpPr>
            <a:spLocks/>
          </p:cNvSpPr>
          <p:nvPr/>
        </p:nvSpPr>
        <p:spPr bwMode="auto">
          <a:xfrm>
            <a:off x="179731" y="382720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8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Chuyển màn hình 1</a:t>
            </a:r>
            <a:endParaRPr lang="ja-JP" altLang="en-US" sz="28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5612932" y="1976690"/>
            <a:ext cx="2749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~/user/equip</a:t>
            </a:r>
          </a:p>
          <a:p>
            <a:pPr algn="l" eaLnBrk="1" hangingPunct="1"/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 /equip_equipment_list.aspx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59" y="2687157"/>
            <a:ext cx="3057525" cy="4219575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 bwMode="auto">
          <a:xfrm>
            <a:off x="3420117" y="7138577"/>
            <a:ext cx="1800200" cy="130394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vi-VN" altLang="ja-JP" sz="984" smtClean="0">
                <a:latin typeface="ＭＳ Ｐゴシック" pitchFamily="50" charset="-128"/>
                <a:ea typeface="ＭＳ Ｐゴシック" pitchFamily="50" charset="-128"/>
              </a:rPr>
              <a:t>Khi không trang bị gì</a:t>
            </a:r>
          </a:p>
          <a:p>
            <a:pPr algn="l" eaLnBrk="1" hangingPunct="1"/>
            <a:r>
              <a:rPr lang="vi-VN" altLang="ja-JP" sz="984" smtClean="0">
                <a:latin typeface="ＭＳ Ｐゴシック" pitchFamily="50" charset="-128"/>
                <a:ea typeface="ＭＳ Ｐゴシック" pitchFamily="50" charset="-128"/>
              </a:rPr>
              <a:t>thì hiện biểu tượng </a:t>
            </a:r>
            <a:r>
              <a:rPr lang="ja-JP" altLang="vi-VN" sz="984" smtClean="0">
                <a:latin typeface="ＭＳ Ｐゴシック" pitchFamily="50" charset="-128"/>
                <a:ea typeface="ＭＳ Ｐゴシック" pitchFamily="50" charset="-128"/>
              </a:rPr>
              <a:t>「</a:t>
            </a:r>
            <a:r>
              <a:rPr lang="ja-JP" altLang="en-US" sz="984" smtClean="0">
                <a:latin typeface="ＭＳ Ｐゴシック" pitchFamily="50" charset="-128"/>
                <a:ea typeface="ＭＳ Ｐゴシック" pitchFamily="50" charset="-128"/>
              </a:rPr>
              <a:t>未装備」</a:t>
            </a:r>
          </a:p>
          <a:p>
            <a:pPr algn="l" eaLnBrk="1" hangingPunct="1"/>
            <a:r>
              <a:rPr lang="en-US" altLang="ja-JP" sz="984" smtClean="0">
                <a:latin typeface="ＭＳ Ｐゴシック" pitchFamily="50" charset="-128"/>
                <a:ea typeface="ＭＳ Ｐゴシック" pitchFamily="50" charset="-128"/>
              </a:rPr>
              <a:t>'</a:t>
            </a:r>
            <a:r>
              <a:rPr lang="ja-JP" altLang="en-US" sz="984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</a:p>
          <a:p>
            <a:pPr algn="l" eaLnBrk="1" hangingPunct="1"/>
            <a:endParaRPr lang="ja-JP" altLang="en-US" sz="984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l" eaLnBrk="1" hangingPunct="1"/>
            <a:r>
              <a:rPr lang="vi-VN" altLang="ja-JP" sz="984" smtClean="0">
                <a:latin typeface="ＭＳ Ｐゴシック" pitchFamily="50" charset="-128"/>
                <a:ea typeface="ＭＳ Ｐゴシック" pitchFamily="50" charset="-128"/>
              </a:rPr>
              <a:t>Khi ấn nút "thêm"</a:t>
            </a:r>
          </a:p>
          <a:p>
            <a:pPr algn="l" eaLnBrk="1" hangingPunct="1"/>
            <a:r>
              <a:rPr lang="vi-VN" altLang="ja-JP" sz="984" smtClean="0">
                <a:latin typeface="ＭＳ Ｐゴシック" pitchFamily="50" charset="-128"/>
                <a:ea typeface="ＭＳ Ｐゴシック" pitchFamily="50" charset="-128"/>
              </a:rPr>
              <a:t>thì có thể tự do cài đặt vũ khí, phòng cụ</a:t>
            </a:r>
            <a:r>
              <a:rPr lang="ja-JP" altLang="vi-VN" sz="984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</a:p>
          <a:p>
            <a:pPr algn="l" eaLnBrk="1" hangingPunct="1"/>
            <a:endParaRPr lang="en-US" altLang="ja-JP" sz="984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 bwMode="auto">
          <a:xfrm flipV="1">
            <a:off x="4320217" y="6454047"/>
            <a:ext cx="86604" cy="684530"/>
          </a:xfrm>
          <a:prstGeom prst="straightConnector1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22" y="2693888"/>
            <a:ext cx="2448272" cy="4219575"/>
          </a:xfrm>
          <a:prstGeom prst="rect">
            <a:avLst/>
          </a:prstGeom>
        </p:spPr>
      </p:pic>
      <p:cxnSp>
        <p:nvCxnSpPr>
          <p:cNvPr id="57" name="直線矢印コネクタ 56"/>
          <p:cNvCxnSpPr>
            <a:stCxn id="61" idx="0"/>
          </p:cNvCxnSpPr>
          <p:nvPr/>
        </p:nvCxnSpPr>
        <p:spPr bwMode="auto">
          <a:xfrm flipV="1">
            <a:off x="7881189" y="6300549"/>
            <a:ext cx="212063" cy="1089602"/>
          </a:xfrm>
          <a:prstGeom prst="straightConnector1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テキスト ボックス 60"/>
          <p:cNvSpPr txBox="1"/>
          <p:nvPr/>
        </p:nvSpPr>
        <p:spPr bwMode="auto">
          <a:xfrm>
            <a:off x="6848269" y="7390151"/>
            <a:ext cx="2065839" cy="115249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en-US" altLang="ja-JP" sz="984" smtClean="0">
                <a:latin typeface="ＭＳ Ｐゴシック" pitchFamily="50" charset="-128"/>
                <a:ea typeface="ＭＳ Ｐゴシック" pitchFamily="50" charset="-128"/>
              </a:rPr>
              <a:t>khi trong trạng thái đã trang bị sẽ hiện nút' thay đổi'</a:t>
            </a:r>
            <a:r>
              <a:rPr lang="ja-JP" altLang="en-US" sz="984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</a:p>
          <a:p>
            <a:pPr algn="l" eaLnBrk="1" hangingPunct="1"/>
            <a:endParaRPr lang="ja-JP" altLang="en-US" sz="984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l" eaLnBrk="1" hangingPunct="1"/>
            <a:r>
              <a:rPr lang="en-US" altLang="ja-JP" sz="984" smtClean="0">
                <a:latin typeface="ＭＳ Ｐゴシック" pitchFamily="50" charset="-128"/>
                <a:ea typeface="ＭＳ Ｐゴシック" pitchFamily="50" charset="-128"/>
              </a:rPr>
              <a:t>Khi ấn nút " Thay đổi " thì sẽ tự do</a:t>
            </a:r>
          </a:p>
          <a:p>
            <a:pPr algn="l" eaLnBrk="1" hangingPunct="1"/>
            <a:r>
              <a:rPr lang="en-US" altLang="ja-JP" sz="984" smtClean="0">
                <a:latin typeface="ＭＳ Ｐゴシック" pitchFamily="50" charset="-128"/>
                <a:ea typeface="ＭＳ Ｐゴシック" pitchFamily="50" charset="-128"/>
              </a:rPr>
              <a:t>thì có thể tự do cài đặt vũ khí, phòng cụ</a:t>
            </a:r>
            <a:r>
              <a:rPr lang="ja-JP" altLang="en-US" sz="984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</a:p>
          <a:p>
            <a:pPr algn="l" eaLnBrk="1" hangingPunct="1"/>
            <a:endParaRPr lang="ja-JP" altLang="en-US" sz="984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23" y="1945338"/>
            <a:ext cx="2314575" cy="5305425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10135384" y="1857414"/>
            <a:ext cx="2736304" cy="6763801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876628" y="2565615"/>
            <a:ext cx="6254966" cy="5876909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 bwMode="auto">
          <a:xfrm>
            <a:off x="10417690" y="7458897"/>
            <a:ext cx="2065839" cy="54668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endParaRPr lang="en-US" altLang="ja-JP" sz="984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l" eaLnBrk="1" hangingPunct="1"/>
            <a:r>
              <a:rPr lang="en-US" altLang="ja-JP" sz="984" smtClean="0">
                <a:latin typeface="ＭＳ Ｐゴシック" pitchFamily="50" charset="-128"/>
                <a:ea typeface="ＭＳ Ｐゴシック" pitchFamily="50" charset="-128"/>
              </a:rPr>
              <a:t>Di chuyên các nút</a:t>
            </a:r>
          </a:p>
          <a:p>
            <a:pPr algn="l" eaLnBrk="1" hangingPunct="1"/>
            <a:r>
              <a:rPr lang="en-US" altLang="ja-JP" sz="984" smtClean="0">
                <a:latin typeface="ＭＳ Ｐゴシック" pitchFamily="50" charset="-128"/>
                <a:ea typeface="ＭＳ Ｐゴシック" pitchFamily="50" charset="-128"/>
              </a:rPr>
              <a:t>Giống với màn hình trang bị hiện tại</a:t>
            </a:r>
            <a:r>
              <a:rPr lang="ja-JP" altLang="en-US" sz="984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ja-JP" altLang="en-US" sz="984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9958784" y="1393236"/>
            <a:ext cx="1105467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800" kern="0" smtClean="0">
                <a:solidFill>
                  <a:prstClr val="white"/>
                </a:solidFill>
                <a:latin typeface="Calibri"/>
                <a:ea typeface="ＭＳ Ｐゴシック"/>
                <a:cs typeface="+mn-cs"/>
                <a:sym typeface="ヒラギノ角ゴ Pro W3" charset="0"/>
              </a:rPr>
              <a:t>thay đổi trang bị</a:t>
            </a:r>
            <a:endParaRPr kumimoji="1" lang="ja-JP" altLang="en-US" sz="1800" kern="0" dirty="0">
              <a:solidFill>
                <a:prstClr val="white"/>
              </a:solidFill>
              <a:latin typeface="Calibri"/>
              <a:ea typeface="ＭＳ Ｐゴシック"/>
              <a:cs typeface="+mn-cs"/>
              <a:sym typeface="ヒラギノ角ゴ Pro W3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 bwMode="auto">
          <a:xfrm>
            <a:off x="11236410" y="1432050"/>
            <a:ext cx="1635278" cy="24622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kumimoji="1" lang="vi-VN" altLang="ja-JP" sz="1000" smtClean="0">
                <a:latin typeface="ＭＳ Ｐゴシック" pitchFamily="50" charset="-128"/>
                <a:ea typeface="ＭＳ Ｐゴシック" pitchFamily="50" charset="-128"/>
              </a:rPr>
              <a:t>Cứ để như cũ</a:t>
            </a:r>
            <a:endParaRPr kumimoji="1" lang="ja-JP" altLang="en-US" sz="10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448480" y="3001041"/>
            <a:ext cx="1214438" cy="22770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1266" kern="0" smtClean="0">
                <a:solidFill>
                  <a:prstClr val="white"/>
                </a:solidFill>
                <a:latin typeface="Calibri"/>
                <a:ea typeface="ＭＳ Ｐゴシック"/>
                <a:sym typeface="ヒラギノ角ゴ Pro W3" charset="0"/>
              </a:rPr>
              <a:t>Màn hình TOP trang bị</a:t>
            </a:r>
            <a:endParaRPr lang="ja-JP" altLang="en-US" sz="1266" kern="0" dirty="0">
              <a:solidFill>
                <a:prstClr val="white"/>
              </a:solidFill>
              <a:latin typeface="Calibri"/>
              <a:ea typeface="ＭＳ Ｐゴシック"/>
              <a:sym typeface="ヒラギノ角ゴ Pro W3" charset="0"/>
            </a:endParaRPr>
          </a:p>
        </p:txBody>
      </p:sp>
      <p:sp>
        <p:nvSpPr>
          <p:cNvPr id="120" name="Rectangle 6"/>
          <p:cNvSpPr>
            <a:spLocks/>
          </p:cNvSpPr>
          <p:nvPr/>
        </p:nvSpPr>
        <p:spPr bwMode="auto">
          <a:xfrm>
            <a:off x="448481" y="3260898"/>
            <a:ext cx="1933294" cy="3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984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~/user/equip</a:t>
            </a:r>
          </a:p>
          <a:p>
            <a:pPr algn="l" eaLnBrk="1" hangingPunct="1"/>
            <a:r>
              <a:rPr lang="en-US" altLang="ja-JP" sz="984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 /equip_equipment_list.aspx</a:t>
            </a:r>
          </a:p>
        </p:txBody>
      </p:sp>
      <p:pic>
        <p:nvPicPr>
          <p:cNvPr id="121" name="Picture 2" descr="C:\Users\endo\Pictures\装備TOP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4"/>
          <a:stretch/>
        </p:blipFill>
        <p:spPr bwMode="auto">
          <a:xfrm>
            <a:off x="465063" y="3722533"/>
            <a:ext cx="1422804" cy="22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テキスト ボックス 124"/>
          <p:cNvSpPr txBox="1"/>
          <p:nvPr/>
        </p:nvSpPr>
        <p:spPr bwMode="auto">
          <a:xfrm>
            <a:off x="465063" y="6007719"/>
            <a:ext cx="1373223" cy="84959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vi-VN" altLang="ja-JP" sz="984" smtClean="0">
                <a:latin typeface="ＭＳ Ｐゴシック" pitchFamily="50" charset="-128"/>
                <a:ea typeface="ＭＳ Ｐゴシック" pitchFamily="50" charset="-128"/>
              </a:rPr>
              <a:t>※ Vì trên FP sẽ có trường hợp không hiển thị</a:t>
            </a:r>
          </a:p>
          <a:p>
            <a:pPr algn="l" eaLnBrk="1" hangingPunct="1"/>
            <a:r>
              <a:rPr lang="vi-VN" altLang="ja-JP" sz="984" smtClean="0">
                <a:latin typeface="ＭＳ Ｐゴシック" pitchFamily="50" charset="-128"/>
                <a:ea typeface="ＭＳ Ｐゴシック" pitchFamily="50" charset="-128"/>
              </a:rPr>
              <a:t>nên chỉ hiển thị text thôi</a:t>
            </a:r>
            <a:r>
              <a:rPr lang="ja-JP" altLang="vi-VN" sz="984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ja-JP" altLang="en-US" sz="984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206032" y="2565615"/>
            <a:ext cx="2453110" cy="5876909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cxnSp>
        <p:nvCxnSpPr>
          <p:cNvPr id="3" name="コネクタ: カギ線 2"/>
          <p:cNvCxnSpPr>
            <a:stCxn id="22" idx="3"/>
          </p:cNvCxnSpPr>
          <p:nvPr/>
        </p:nvCxnSpPr>
        <p:spPr bwMode="auto">
          <a:xfrm flipV="1">
            <a:off x="9131594" y="4732784"/>
            <a:ext cx="1003790" cy="771286"/>
          </a:xfrm>
          <a:prstGeom prst="bent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445757" y="1348545"/>
            <a:ext cx="7056784" cy="4253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Giống với khung trang bị GR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065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1" y="1541071"/>
            <a:ext cx="3096344" cy="5626429"/>
          </a:xfrm>
          <a:prstGeom prst="rect">
            <a:avLst/>
          </a:prstGeom>
        </p:spPr>
      </p:pic>
      <p:sp>
        <p:nvSpPr>
          <p:cNvPr id="38" name="Rectangle 5"/>
          <p:cNvSpPr>
            <a:spLocks/>
          </p:cNvSpPr>
          <p:nvPr/>
        </p:nvSpPr>
        <p:spPr bwMode="auto">
          <a:xfrm>
            <a:off x="-1975903" y="301376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eaLnBrk="1" hangingPunct="1"/>
            <a:r>
              <a:rPr lang="vi-VN" altLang="ja-JP" sz="28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● chuyển màn hình 2 (Skill-khi chưa trang bị)</a:t>
            </a:r>
            <a:endParaRPr lang="ja-JP" altLang="en-US" sz="28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381720" y="4156720"/>
            <a:ext cx="3090785" cy="1008112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76161" y="3593947"/>
            <a:ext cx="3096344" cy="576064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LS đặc biệt</a:t>
            </a:r>
            <a:endParaRPr kumimoji="0" lang="ja-JP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40" name="四角形: 角を丸くする 39"/>
          <p:cNvSpPr/>
          <p:nvPr/>
        </p:nvSpPr>
        <p:spPr bwMode="auto">
          <a:xfrm>
            <a:off x="2567858" y="4449961"/>
            <a:ext cx="792088" cy="372358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Bổ sung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5" y="4354286"/>
            <a:ext cx="511497" cy="50922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949607" y="4323472"/>
            <a:ext cx="1618251" cy="31266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item skill đặc biệt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không có trang bị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206255" y="1687477"/>
            <a:ext cx="2952328" cy="6239176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230088" y="1687477"/>
            <a:ext cx="2928495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Danh sách LS đặc biệt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302095" y="2860575"/>
            <a:ext cx="2712472" cy="1309435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491509" y="2995265"/>
            <a:ext cx="1058334" cy="9619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Item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Ảnh</a:t>
            </a: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6" name="四角形: 角を丸くする 25"/>
          <p:cNvSpPr/>
          <p:nvPr/>
        </p:nvSpPr>
        <p:spPr bwMode="auto">
          <a:xfrm>
            <a:off x="7078464" y="3584875"/>
            <a:ext cx="792088" cy="372358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Thiết lập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7" name="四角形: 角を丸くする 26"/>
          <p:cNvSpPr/>
          <p:nvPr/>
        </p:nvSpPr>
        <p:spPr bwMode="auto">
          <a:xfrm>
            <a:off x="7078464" y="2995265"/>
            <a:ext cx="792088" cy="372358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chi tiết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302095" y="2414297"/>
            <a:ext cx="2712472" cy="446278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8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※ các item LS đặc biệt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56" y="6466301"/>
            <a:ext cx="2954327" cy="1563331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5302095" y="4830309"/>
            <a:ext cx="2712472" cy="1309435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491509" y="4964999"/>
            <a:ext cx="1058334" cy="9619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Item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Ảnh</a:t>
            </a: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33" name="四角形: 角を丸くする 32"/>
          <p:cNvSpPr/>
          <p:nvPr/>
        </p:nvSpPr>
        <p:spPr bwMode="auto">
          <a:xfrm>
            <a:off x="7078464" y="4964999"/>
            <a:ext cx="792088" cy="372358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chi tiết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5302095" y="4384031"/>
            <a:ext cx="2712472" cy="446278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8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※ các item LS đặc biệt</a:t>
            </a:r>
            <a:endParaRPr lang="ja-JP" altLang="en-US" sz="1800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cxnSp>
        <p:nvCxnSpPr>
          <p:cNvPr id="29" name="直線矢印コネクタ 28"/>
          <p:cNvCxnSpPr>
            <a:stCxn id="27" idx="3"/>
            <a:endCxn id="35" idx="1"/>
          </p:cNvCxnSpPr>
          <p:nvPr/>
        </p:nvCxnSpPr>
        <p:spPr bwMode="auto">
          <a:xfrm flipV="1">
            <a:off x="7870552" y="2749320"/>
            <a:ext cx="1542901" cy="432124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auto">
          <a:xfrm>
            <a:off x="9413453" y="1776641"/>
            <a:ext cx="3262040" cy="194535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ja-JP" sz="20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đến trang chi tiết item skill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ja-JP" sz="20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Ở trang chi tiết skill này sẽ hiện hiệu quả của skill item, và sẽ chuyển đến màn hình để có thể setting được</a:t>
            </a:r>
            <a:r>
              <a:rPr lang="ja-JP" altLang="vi-VN" sz="20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ja-JP" sz="20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=&gt; tham khảo trang 8</a:t>
            </a:r>
            <a:endParaRPr lang="en-US" altLang="ja-JP" sz="2000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36" name="四角形: 角を丸くする 35"/>
          <p:cNvSpPr/>
          <p:nvPr/>
        </p:nvSpPr>
        <p:spPr bwMode="auto">
          <a:xfrm>
            <a:off x="7090746" y="5509598"/>
            <a:ext cx="792088" cy="372358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Thiết lập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cxnSp>
        <p:nvCxnSpPr>
          <p:cNvPr id="10" name="コネクタ: カギ線 9"/>
          <p:cNvCxnSpPr>
            <a:stCxn id="40" idx="3"/>
          </p:cNvCxnSpPr>
          <p:nvPr/>
        </p:nvCxnSpPr>
        <p:spPr bwMode="auto">
          <a:xfrm flipV="1">
            <a:off x="3359946" y="3436640"/>
            <a:ext cx="1774302" cy="1199500"/>
          </a:xfrm>
          <a:prstGeom prst="bentConnector3">
            <a:avLst>
              <a:gd name="adj1" fmla="val 5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矢印コネクタ 40"/>
          <p:cNvCxnSpPr/>
          <p:nvPr/>
        </p:nvCxnSpPr>
        <p:spPr bwMode="auto">
          <a:xfrm>
            <a:off x="7870551" y="3785613"/>
            <a:ext cx="1542902" cy="166037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正方形/長方形 42"/>
          <p:cNvSpPr/>
          <p:nvPr/>
        </p:nvSpPr>
        <p:spPr bwMode="auto">
          <a:xfrm>
            <a:off x="9479291" y="4683462"/>
            <a:ext cx="3262040" cy="178283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8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chuyển đến trang cài đặt item Ls đặc biệt</a:t>
            </a:r>
          </a:p>
          <a:p>
            <a:pPr algn="ctr" eaLnBrk="1" hangingPunct="1"/>
            <a:r>
              <a:rPr lang="en-US" altLang="ja-JP" sz="18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*tại trang setting item LS skill đặc biệt thì có thể chuyển đến màn hình cài đặ LS đặc biệt.</a:t>
            </a:r>
            <a:r>
              <a:rPr lang="ja-JP" altLang="en-US" sz="18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</a:p>
          <a:p>
            <a:pPr algn="ctr" eaLnBrk="1" hangingPunct="1"/>
            <a:r>
              <a:rPr lang="en-US" altLang="ja-JP" sz="18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=&gt; tham khảo trang 8</a:t>
            </a:r>
            <a:endParaRPr lang="en-US" altLang="ja-JP" sz="1800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44" name="矢印: 右 43"/>
          <p:cNvSpPr/>
          <p:nvPr/>
        </p:nvSpPr>
        <p:spPr bwMode="auto">
          <a:xfrm>
            <a:off x="11589203" y="6743910"/>
            <a:ext cx="1152128" cy="1008112"/>
          </a:xfrm>
          <a:prstGeom prst="rightArrow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trang tiếp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đến trang</a:t>
            </a:r>
            <a:endParaRPr kumimoji="0" lang="ja-JP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5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453728" y="1924472"/>
            <a:ext cx="2952328" cy="619268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53728" y="1924472"/>
            <a:ext cx="29523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8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chi tiết item LS đặc biệt</a:t>
            </a:r>
            <a:endParaRPr lang="ja-JP" altLang="en-US" sz="1800" b="1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41760" y="2522810"/>
            <a:ext cx="2376264" cy="1919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hình item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73944" y="4633273"/>
            <a:ext cx="2511896" cy="185796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13768" y="4936490"/>
            <a:ext cx="2088232" cy="40220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LS đặc biệt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885776" y="5415230"/>
            <a:ext cx="2088232" cy="75771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LS đặc biệt</a:t>
            </a:r>
          </a:p>
          <a:p>
            <a:pPr algn="ctr" eaLnBrk="1" hangingPunct="1"/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text giải thích hiệu ứng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9" y="7217510"/>
            <a:ext cx="2954327" cy="1563331"/>
          </a:xfrm>
          <a:prstGeom prst="rect">
            <a:avLst/>
          </a:prstGeom>
        </p:spPr>
      </p:pic>
      <p:sp>
        <p:nvSpPr>
          <p:cNvPr id="15" name="四角形: 角を丸くする 14"/>
          <p:cNvSpPr/>
          <p:nvPr/>
        </p:nvSpPr>
        <p:spPr bwMode="auto">
          <a:xfrm>
            <a:off x="1461840" y="6673430"/>
            <a:ext cx="792088" cy="372358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Thiết lập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53728" y="1370270"/>
            <a:ext cx="2952328" cy="36331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6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trang chi tiết LS đặc biệt</a:t>
            </a:r>
            <a:endParaRPr kumimoji="0" lang="ja-JP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54856" y="205812"/>
            <a:ext cx="1016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vi-VN" altLang="ja-JP" sz="32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● chuyển màn hình 2 (Skill- khi chưa trang bị)</a:t>
            </a:r>
            <a:endParaRPr lang="ja-JP" altLang="en-US" sz="32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82944" y="1924472"/>
            <a:ext cx="2952328" cy="619268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582944" y="1924472"/>
            <a:ext cx="29523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8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setting item LS đặc biệt</a:t>
            </a:r>
            <a:endParaRPr lang="ja-JP" altLang="en-US" sz="1800" b="1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5916" y="1247104"/>
            <a:ext cx="2952328" cy="60535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6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trang setting Ls đặc biệt</a:t>
            </a:r>
          </a:p>
          <a:p>
            <a:pPr algn="ctr" eaLnBrk="1" hangingPunct="1"/>
            <a:r>
              <a:rPr lang="en-US" altLang="ja-JP" sz="16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giống với cài đặt nút ở trang 7</a:t>
            </a:r>
            <a:endParaRPr kumimoji="0" lang="ja-JP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973008" y="2637845"/>
            <a:ext cx="2190264" cy="1636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hình item</a:t>
            </a:r>
            <a:endParaRPr kumimoji="0" lang="ja-JP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04" y="6553829"/>
            <a:ext cx="2954327" cy="1563331"/>
          </a:xfrm>
          <a:prstGeom prst="rect">
            <a:avLst/>
          </a:prstGeom>
        </p:spPr>
      </p:pic>
      <p:sp>
        <p:nvSpPr>
          <p:cNvPr id="29" name="四角形: 角を丸くする 28"/>
          <p:cNvSpPr/>
          <p:nvPr/>
        </p:nvSpPr>
        <p:spPr bwMode="auto">
          <a:xfrm>
            <a:off x="5830044" y="4855462"/>
            <a:ext cx="2511896" cy="1013825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chỗ này để setting "tên item LS đặc biệt"</a:t>
            </a:r>
            <a:r>
              <a:rPr kumimoji="0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31" name="四角形: 角を丸くする 30"/>
          <p:cNvSpPr/>
          <p:nvPr/>
        </p:nvSpPr>
        <p:spPr bwMode="auto">
          <a:xfrm>
            <a:off x="6350412" y="5980851"/>
            <a:ext cx="1440160" cy="435588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cài đặt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cxnSp>
        <p:nvCxnSpPr>
          <p:cNvPr id="35" name="コネクタ: カギ線 34"/>
          <p:cNvCxnSpPr>
            <a:stCxn id="15" idx="3"/>
            <a:endCxn id="18" idx="1"/>
          </p:cNvCxnSpPr>
          <p:nvPr/>
        </p:nvCxnSpPr>
        <p:spPr bwMode="auto">
          <a:xfrm flipV="1">
            <a:off x="2253928" y="5020816"/>
            <a:ext cx="3329016" cy="1838793"/>
          </a:xfrm>
          <a:prstGeom prst="bent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正方形/長方形 35"/>
          <p:cNvSpPr/>
          <p:nvPr/>
        </p:nvSpPr>
        <p:spPr bwMode="auto">
          <a:xfrm>
            <a:off x="9598744" y="2788568"/>
            <a:ext cx="2952328" cy="421726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56" y="5442501"/>
            <a:ext cx="2954327" cy="1563331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9598744" y="2802399"/>
            <a:ext cx="29523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24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cài đặt xong</a:t>
            </a:r>
            <a:endParaRPr lang="ja-JP" altLang="en-US" sz="2400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39" name="四角形: 角を丸くする 38"/>
          <p:cNvSpPr/>
          <p:nvPr/>
        </p:nvSpPr>
        <p:spPr bwMode="auto">
          <a:xfrm>
            <a:off x="9818960" y="3808122"/>
            <a:ext cx="2511896" cy="93186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đã cài đặt item Ls đặc biệt</a:t>
            </a:r>
            <a:r>
              <a:rPr kumimoji="0" lang="ja-JP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  <a:endParaRPr kumimoji="0" lang="ja-JP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cxnSp>
        <p:nvCxnSpPr>
          <p:cNvPr id="41" name="コネクタ: カギ線 40"/>
          <p:cNvCxnSpPr>
            <a:stCxn id="31" idx="3"/>
          </p:cNvCxnSpPr>
          <p:nvPr/>
        </p:nvCxnSpPr>
        <p:spPr bwMode="auto">
          <a:xfrm flipV="1">
            <a:off x="7790572" y="4905978"/>
            <a:ext cx="1810524" cy="1292667"/>
          </a:xfrm>
          <a:prstGeom prst="bentConnector3">
            <a:avLst>
              <a:gd name="adj1" fmla="val 6346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正方形/長方形 43"/>
          <p:cNvSpPr/>
          <p:nvPr/>
        </p:nvSpPr>
        <p:spPr bwMode="auto">
          <a:xfrm>
            <a:off x="9598744" y="2182469"/>
            <a:ext cx="2952328" cy="36331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6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trang hoàn thành cài đặt LS đặc biệt</a:t>
            </a:r>
            <a:endParaRPr kumimoji="0" lang="ja-JP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024024" y="4392212"/>
            <a:ext cx="2088232" cy="40220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LS đặc biệt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829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8" y="1482619"/>
            <a:ext cx="3096344" cy="6068281"/>
          </a:xfrm>
          <a:prstGeom prst="rect">
            <a:avLst/>
          </a:prstGeom>
        </p:spPr>
      </p:pic>
      <p:sp>
        <p:nvSpPr>
          <p:cNvPr id="38" name="Rectangle 5"/>
          <p:cNvSpPr>
            <a:spLocks/>
          </p:cNvSpPr>
          <p:nvPr/>
        </p:nvSpPr>
        <p:spPr bwMode="auto">
          <a:xfrm>
            <a:off x="179731" y="382720"/>
            <a:ext cx="12446000" cy="40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9pPr>
          </a:lstStyle>
          <a:p>
            <a:pPr algn="l" eaLnBrk="1" hangingPunct="1"/>
            <a:r>
              <a:rPr lang="en-US" altLang="ja-JP" sz="2800" smtClean="0">
                <a:solidFill>
                  <a:schemeClr val="accent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● chuyển màn hình 2 (Skill- khi đang trang bị)</a:t>
            </a:r>
            <a:endParaRPr lang="ja-JP" altLang="en-US" sz="2800" dirty="0">
              <a:solidFill>
                <a:schemeClr val="accent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381720" y="4156720"/>
            <a:ext cx="3096344" cy="1440160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76783" y="4481988"/>
            <a:ext cx="780774" cy="744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Item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Ảnh</a:t>
            </a:r>
            <a:endParaRPr kumimoji="0" lang="ja-JP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76161" y="3593947"/>
            <a:ext cx="3096344" cy="576064"/>
          </a:xfrm>
          <a:prstGeom prst="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LS đặc biệt</a:t>
            </a:r>
            <a:endParaRPr kumimoji="0" lang="ja-JP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0" name="四角形: 角を丸くする 9"/>
          <p:cNvSpPr/>
          <p:nvPr/>
        </p:nvSpPr>
        <p:spPr bwMode="auto">
          <a:xfrm>
            <a:off x="2627349" y="4993575"/>
            <a:ext cx="792088" cy="372358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tháo ra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40" name="四角形: 角を丸くする 39"/>
          <p:cNvSpPr/>
          <p:nvPr/>
        </p:nvSpPr>
        <p:spPr bwMode="auto">
          <a:xfrm>
            <a:off x="2630092" y="4420116"/>
            <a:ext cx="792088" cy="372358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chi tiết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630192" y="1780456"/>
            <a:ext cx="2952328" cy="61926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879168" y="2500536"/>
            <a:ext cx="2376264" cy="1919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hình item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850408" y="4551853"/>
            <a:ext cx="2511896" cy="187767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990232" y="4792474"/>
            <a:ext cx="2088232" cy="40220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item LS đặc biệt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062240" y="5308986"/>
            <a:ext cx="2088232" cy="172872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LS đặc biệt</a:t>
            </a:r>
          </a:p>
          <a:p>
            <a:pPr algn="ctr" eaLnBrk="1" hangingPunct="1"/>
            <a:r>
              <a:rPr lang="en-US" altLang="ja-JP" sz="1600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text giải thích hiệu ứng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257557" y="4576847"/>
            <a:ext cx="1385509" cy="2156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LS đặc biệt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item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92" y="7432099"/>
            <a:ext cx="2954327" cy="1563331"/>
          </a:xfrm>
          <a:prstGeom prst="rect">
            <a:avLst/>
          </a:prstGeom>
        </p:spPr>
      </p:pic>
      <p:sp>
        <p:nvSpPr>
          <p:cNvPr id="18" name="四角形: 角を丸くする 17"/>
          <p:cNvSpPr/>
          <p:nvPr/>
        </p:nvSpPr>
        <p:spPr bwMode="auto">
          <a:xfrm>
            <a:off x="5638304" y="6704858"/>
            <a:ext cx="792088" cy="372358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tháo ra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cxnSp>
        <p:nvCxnSpPr>
          <p:cNvPr id="26" name="コネクタ: カギ線 25"/>
          <p:cNvCxnSpPr>
            <a:stCxn id="10" idx="3"/>
            <a:endCxn id="33" idx="0"/>
          </p:cNvCxnSpPr>
          <p:nvPr/>
        </p:nvCxnSpPr>
        <p:spPr bwMode="auto">
          <a:xfrm flipV="1">
            <a:off x="3419437" y="1757912"/>
            <a:ext cx="6319401" cy="3421842"/>
          </a:xfrm>
          <a:prstGeom prst="bentConnector4">
            <a:avLst>
              <a:gd name="adj1" fmla="val 11636"/>
              <a:gd name="adj2" fmla="val 10668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正方形/長方形 32"/>
          <p:cNvSpPr/>
          <p:nvPr/>
        </p:nvSpPr>
        <p:spPr bwMode="auto">
          <a:xfrm>
            <a:off x="8262674" y="1757912"/>
            <a:ext cx="2952328" cy="4946946"/>
          </a:xfrm>
          <a:prstGeom prst="rect">
            <a:avLst/>
          </a:prstGeom>
          <a:noFill/>
          <a:ln w="28575">
            <a:solidFill>
              <a:srgbClr val="0BBFE3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cxnSp>
        <p:nvCxnSpPr>
          <p:cNvPr id="35" name="コネクタ: カギ線 34"/>
          <p:cNvCxnSpPr>
            <a:stCxn id="40" idx="3"/>
            <a:endCxn id="11" idx="1"/>
          </p:cNvCxnSpPr>
          <p:nvPr/>
        </p:nvCxnSpPr>
        <p:spPr bwMode="auto">
          <a:xfrm>
            <a:off x="3422180" y="4606295"/>
            <a:ext cx="1208012" cy="270505"/>
          </a:xfrm>
          <a:prstGeom prst="bentConnector3">
            <a:avLst>
              <a:gd name="adj1" fmla="val 2739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8277857" y="1780456"/>
            <a:ext cx="29523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8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xóa bỏ item LS đặc biệt</a:t>
            </a:r>
            <a:endParaRPr lang="ja-JP" altLang="en-US" sz="1800" b="1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9002282" y="2373343"/>
            <a:ext cx="1473112" cy="1259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Item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Ảnh</a:t>
            </a:r>
            <a:endParaRPr kumimoji="0" lang="ja-JP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44" name="四角形: 角を丸くする 43"/>
          <p:cNvSpPr/>
          <p:nvPr/>
        </p:nvSpPr>
        <p:spPr bwMode="auto">
          <a:xfrm>
            <a:off x="8498073" y="3740645"/>
            <a:ext cx="2511896" cy="2194962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vi-VN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Khi sử dụng item... này thì sẽ tháo được skill item này</a:t>
            </a:r>
            <a:r>
              <a:rPr kumimoji="0" lang="ja-JP" altLang="vi-VN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</a:p>
          <a:p>
            <a:pPr algn="ctr" eaLnBrk="1" hangingPunct="1"/>
            <a:endParaRPr kumimoji="0" lang="ja-JP" altLang="vi-VN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algn="ctr" eaLnBrk="1" hangingPunct="1"/>
            <a:r>
              <a:rPr kumimoji="0" lang="vi-VN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tên item dùng để xóa</a:t>
            </a:r>
          </a:p>
          <a:p>
            <a:pPr algn="ctr" eaLnBrk="1" hangingPunct="1"/>
            <a:r>
              <a:rPr kumimoji="0" lang="vi-VN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số lượng đang sở hữu xxx=&gt; sau khi sử dụng còn xxx</a:t>
            </a:r>
          </a:p>
          <a:p>
            <a:pPr algn="ctr" eaLnBrk="1" hangingPunct="1"/>
            <a:endParaRPr kumimoji="0" lang="vi-VN" altLang="ja-JP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  <a:p>
            <a:pPr algn="ctr" eaLnBrk="1" hangingPunct="1"/>
            <a:r>
              <a:rPr kumimoji="0" lang="vi-VN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Đã xóa item Ls đặc biệt</a:t>
            </a:r>
            <a:r>
              <a:rPr kumimoji="0" lang="ja-JP" altLang="vi-VN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。</a:t>
            </a:r>
            <a:endParaRPr kumimoji="0" lang="en-US" altLang="ja-JP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cxnSp>
        <p:nvCxnSpPr>
          <p:cNvPr id="55" name="コネクタ: カギ線 54"/>
          <p:cNvCxnSpPr>
            <a:stCxn id="18" idx="2"/>
            <a:endCxn id="33" idx="1"/>
          </p:cNvCxnSpPr>
          <p:nvPr/>
        </p:nvCxnSpPr>
        <p:spPr bwMode="auto">
          <a:xfrm rot="5400000" flipH="1" flipV="1">
            <a:off x="5725595" y="4540138"/>
            <a:ext cx="2845831" cy="2228326"/>
          </a:xfrm>
          <a:prstGeom prst="bentConnector4">
            <a:avLst>
              <a:gd name="adj1" fmla="val -8033"/>
              <a:gd name="adj2" fmla="val 80204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BBFE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四角形: 角を丸くする 57"/>
          <p:cNvSpPr/>
          <p:nvPr/>
        </p:nvSpPr>
        <p:spPr bwMode="auto">
          <a:xfrm>
            <a:off x="9155684" y="6076874"/>
            <a:ext cx="1212143" cy="340137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tháo ra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62" y="6570034"/>
            <a:ext cx="2954327" cy="1563331"/>
          </a:xfrm>
          <a:prstGeom prst="rect">
            <a:avLst/>
          </a:prstGeom>
        </p:spPr>
      </p:pic>
      <p:sp>
        <p:nvSpPr>
          <p:cNvPr id="61" name="矢印: 右 60"/>
          <p:cNvSpPr/>
          <p:nvPr/>
        </p:nvSpPr>
        <p:spPr bwMode="auto">
          <a:xfrm>
            <a:off x="11624427" y="4479005"/>
            <a:ext cx="1152128" cy="1008112"/>
          </a:xfrm>
          <a:prstGeom prst="rightArrow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trang tiếp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đến trang</a:t>
            </a:r>
            <a:endParaRPr kumimoji="0" lang="ja-JP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630192" y="1780456"/>
            <a:ext cx="295232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800" b="1" smtClean="0">
                <a:solidFill>
                  <a:srgbClr val="000000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chi tiết item LS đặc biệt</a:t>
            </a:r>
            <a:endParaRPr lang="ja-JP" altLang="en-US" sz="1800" b="1" dirty="0">
              <a:solidFill>
                <a:srgbClr val="000000"/>
              </a:solidFill>
              <a:latin typeface="ヒラギノ角ゴ Pro W3" charset="0"/>
              <a:ea typeface="ヒラギノ角ゴ Pro W3" charset="0"/>
              <a:cs typeface="ヒラギノ角ゴ Pro W3" charset="0"/>
              <a:sym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835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タイトル &amp; サブタイトル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 &amp; サブタイトル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  <a:txDef>
      <a:spPr bwMode="auto">
        <a:noFill/>
        <a:ln w="952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algn="l" eaLnBrk="1" hangingPunct="1">
          <a:defRPr kumimoji="1" sz="1200" dirty="0">
            <a:latin typeface="ＭＳ Ｐゴシック" pitchFamily="50" charset="-128"/>
            <a:ea typeface="ＭＳ Ｐゴシック" pitchFamily="50" charset="-128"/>
          </a:defRPr>
        </a:defPPr>
      </a:lstStyle>
    </a:txDef>
  </a:objectDefaults>
  <a:extraClrSchemeLst>
    <a:extraClrScheme>
      <a:clrScheme name="タイトル &amp; サブタイトル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タイトル &amp; 箇条書き（左）">
  <a:themeElements>
    <a:clrScheme name="タイトル &amp; 箇条書き（左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 &amp; 箇条書き（左）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タイトル &amp; 箇条書き（左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タイトル &amp; 箇条書き（2 段組み）">
  <a:themeElements>
    <a:clrScheme name="タイトル &amp; 箇条書き（2 段組み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 &amp; 箇条書き（2 段組み）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タイトル &amp; 箇条書き（2 段組み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タイトル &amp; 箇条書き（右）">
  <a:themeElements>
    <a:clrScheme name="タイトル &amp; 箇条書き（右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 &amp; 箇条書き（右）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タイトル &amp; 箇条書き（右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タイトル、箇条書き、画像">
  <a:themeElements>
    <a:clrScheme name="タイトル、箇条書き、画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、箇条書き、画像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タイトル、箇条書き、画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タイトル（中央）">
  <a:themeElements>
    <a:clrScheme name="タイトル（中央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（中央）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タイトル（中央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箇条書き">
  <a:themeElements>
    <a:clrScheme name="箇条書き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箇条書き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箇条書き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画像（横長）">
  <a:themeElements>
    <a:clrScheme name="画像（横長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画像（横長）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画像（横長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画像（横長、反射）">
  <a:themeElements>
    <a:clrScheme name="画像（横長、反射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画像（横長、反射）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画像（横長、反射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画像（縦長）">
  <a:themeElements>
    <a:clrScheme name="画像（縦長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画像（縦長）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画像（縦長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画像（縦長、反射）">
  <a:themeElements>
    <a:clrScheme name="画像（縦長、反射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画像（縦長、反射）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画像（縦長、反射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タイトル（上）">
  <a:themeElements>
    <a:clrScheme name="タイトル（上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タイトル（上）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タイトル（上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ヒラギノ角ゴ Pro W3" charset="0"/>
            <a:ea typeface="ヒラギノ角ゴ Pro W3" charset="0"/>
            <a:cs typeface="ヒラギノ角ゴ Pro W3" charset="0"/>
            <a:sym typeface="ヒラギノ角ゴ Pro W3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20140509_バハグリコラボイベント仕様書</Template>
  <TotalTime>2309</TotalTime>
  <Pages>0</Pages>
  <Words>860</Words>
  <Characters>0</Characters>
  <Application>Microsoft Office PowerPoint</Application>
  <PresentationFormat>Custom</PresentationFormat>
  <Lines>0</Lines>
  <Paragraphs>250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ＭＳ Ｐゴシック</vt:lpstr>
      <vt:lpstr>Calibri</vt:lpstr>
      <vt:lpstr>Verdana</vt:lpstr>
      <vt:lpstr>ヒラギノ角ゴ Pro W3</vt:lpstr>
      <vt:lpstr>ヒラギノ角ゴ Pro W6</vt:lpstr>
      <vt:lpstr>タイトル &amp; サブタイトル</vt:lpstr>
      <vt:lpstr>タイトル（中央）</vt:lpstr>
      <vt:lpstr>箇条書き</vt:lpstr>
      <vt:lpstr>画像（横長）</vt:lpstr>
      <vt:lpstr>画像（横長、反射）</vt:lpstr>
      <vt:lpstr>画像（縦長）</vt:lpstr>
      <vt:lpstr>画像（縦長、反射）</vt:lpstr>
      <vt:lpstr>タイトル（上）</vt:lpstr>
      <vt:lpstr>空白</vt:lpstr>
      <vt:lpstr>タイトル &amp; 箇条書き（左）</vt:lpstr>
      <vt:lpstr>タイトル &amp; 箇条書き（2 段組み）</vt:lpstr>
      <vt:lpstr>タイトル &amp; 箇条書き（右）</vt:lpstr>
      <vt:lpstr>タイトル、箇条書き、画像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遠藤 啓幸</dc:creator>
  <cp:lastModifiedBy>Bui Dinh BACH</cp:lastModifiedBy>
  <cp:revision>75</cp:revision>
  <dcterms:created xsi:type="dcterms:W3CDTF">2014-05-09T10:15:46Z</dcterms:created>
  <dcterms:modified xsi:type="dcterms:W3CDTF">2016-10-19T03:20:39Z</dcterms:modified>
</cp:coreProperties>
</file>