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handoutMasterIdLst>
    <p:handoutMasterId r:id="rId34"/>
  </p:handoutMasterIdLst>
  <p:sldIdLst>
    <p:sldId id="259" r:id="rId2"/>
    <p:sldId id="294" r:id="rId3"/>
    <p:sldId id="266" r:id="rId4"/>
    <p:sldId id="267" r:id="rId5"/>
    <p:sldId id="305" r:id="rId6"/>
    <p:sldId id="306" r:id="rId7"/>
    <p:sldId id="268" r:id="rId8"/>
    <p:sldId id="312" r:id="rId9"/>
    <p:sldId id="314" r:id="rId10"/>
    <p:sldId id="334" r:id="rId11"/>
    <p:sldId id="316" r:id="rId12"/>
    <p:sldId id="317" r:id="rId13"/>
    <p:sldId id="318" r:id="rId14"/>
    <p:sldId id="319" r:id="rId15"/>
    <p:sldId id="335" r:id="rId16"/>
    <p:sldId id="321" r:id="rId17"/>
    <p:sldId id="322" r:id="rId18"/>
    <p:sldId id="323" r:id="rId19"/>
    <p:sldId id="324" r:id="rId20"/>
    <p:sldId id="325" r:id="rId21"/>
    <p:sldId id="329" r:id="rId22"/>
    <p:sldId id="330" r:id="rId23"/>
    <p:sldId id="331" r:id="rId24"/>
    <p:sldId id="336" r:id="rId25"/>
    <p:sldId id="337" r:id="rId26"/>
    <p:sldId id="340" r:id="rId27"/>
    <p:sldId id="338" r:id="rId28"/>
    <p:sldId id="339" r:id="rId29"/>
    <p:sldId id="341" r:id="rId30"/>
    <p:sldId id="332" r:id="rId31"/>
    <p:sldId id="33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36D"/>
    <a:srgbClr val="3D3D3D"/>
    <a:srgbClr val="FEFEF4"/>
    <a:srgbClr val="FDFDDF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1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180" y="3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2020-10-20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ss.kr/search/detail/DetailView.do?p_mat_type=be54d9b8bc7cdb09&amp;control_no=5776da4da715f049ffe0bdc3ef48d41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oogle.co.kr/url?sa=i&amp;url=https://pmoblog.tistory.com/m/629&amp;psig=AOvVaw2wH_scp9cdR9tYYdIcWT5H&amp;ust=1601446910516000&amp;source=images&amp;cd=vfe&amp;ved=0CAIQjRxqFwoTCKiBvOTcjewCFQAAAAAdAAAAABAV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google.co.kr/url?sa=i&amp;url=https://1boon.kakao.com/ziksir/5bfe450df3a1d4000138837e&amp;psig=AOvVaw3Y_LY3caycBtNsFasHFXOk&amp;ust=1601446956679000&amp;source=images&amp;cd=vfe&amp;ved=0CAIQjRxqFwoTCJCe6vzcjewCFQAAAAAdAAAAABA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google.co.kr/url?sa=i&amp;url=http://spectory.net/keiti/sec2019/0/0/gallery&amp;psig=AOvVaw1jFkF2qjjhcsow8wtk58QU&amp;ust=1601447036755000&amp;source=images&amp;cd=vfe&amp;ved=0CAIQjRxqFwoTCOjNqqDdjewCFQAAAAAdAAAAABA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iss.kr/search/detail/DetailView.do?p_mat_type=be54d9b8bc7cdb09&amp;control_no=ca9921890f0fca12ffe0bdc3ef48d419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news.jtbc.joins.com/article/article.aspx?news_id=NB117442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hani.co.kr/arti/area/capital/96176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google.co.kr/url?sa=i&amp;url=https://www.pinterest.co.kr/pin/626281891903553011/&amp;psig=AOvVaw1OjqNfdt-xSa-nFeBFHEPU&amp;ust=1602048360945000&amp;source=images&amp;cd=vfe&amp;ved=0CAIQjRxqFwoTCPjT9a2dn-wCFQAAAAAdAAAAABA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www.google.co.kr/url?sa=i&amp;url=http://kpha.or.kr/board/view.php?p_pkid%3D811%26p_mid%3D11%26p_mbs%3D01-05-03%26p_code%3D%26p_sdesc%3D%26p_stype%3D%26nowpage%3D2%26movepage%3D1%26p_soption1%3D&amp;psig=AOvVaw1E7kry1pBdPvVN6Y9LRM1l&amp;ust=1602048918431000&amp;source=images&amp;cd=vfe&amp;ved=0CAIQjRxqFwoTCKCAn7mfn-wCFQAAAAAdAAAAABA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google.co.kr/url?sa=i&amp;url=https://pmoblog.tistory.com/m/657&amp;psig=AOvVaw3APVewPlMDLiIqh-U-DVal&amp;ust=1602049437085000&amp;source=images&amp;cd=vfe&amp;ved=0CAIQjRxqFwoTCLCSv6-hn-wCFQAAAAAdAAAAABA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kr/url?sa=i&amp;url=http://www.ahautomovementsltd.com/&amp;psig=AOvVaw2IJURB5t0zq3AqEt8w7W9j&amp;ust=1602054038558000&amp;source=images&amp;cd=vfe&amp;ved=0CAIQjRxqFwoTCPji7sKyn-wCFQAAAAAdAAAAABAo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0355" y="2032865"/>
            <a:ext cx="5536739" cy="2648998"/>
            <a:chOff x="1221697" y="1059472"/>
            <a:chExt cx="5536739" cy="2648998"/>
          </a:xfrm>
        </p:grpSpPr>
        <p:sp>
          <p:nvSpPr>
            <p:cNvPr id="7" name="TextBox 6"/>
            <p:cNvSpPr txBox="1"/>
            <p:nvPr/>
          </p:nvSpPr>
          <p:spPr>
            <a:xfrm>
              <a:off x="1296813" y="1153925"/>
              <a:ext cx="5461623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PPT</a:t>
              </a:r>
            </a:p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Presentation</a:t>
              </a:r>
            </a:p>
            <a:p>
              <a:pPr algn="r"/>
              <a:r>
                <a:rPr lang="en-US" altLang="ko-KR" sz="1600" b="1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2040046</a:t>
              </a:r>
              <a:r>
                <a:rPr lang="ko-KR" altLang="en-US" sz="1600" b="1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이연주</a:t>
              </a:r>
              <a:r>
                <a:rPr lang="en-US" altLang="ko-KR" sz="1600" b="1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, 2040065</a:t>
              </a:r>
              <a:r>
                <a:rPr lang="ko-KR" altLang="en-US" sz="1600" b="1" dirty="0" err="1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박혜민</a:t>
              </a:r>
              <a:endParaRPr lang="ko-KR" altLang="en-US" sz="1600" b="1" dirty="0">
                <a:solidFill>
                  <a:schemeClr val="bg2">
                    <a:lumMod val="75000"/>
                    <a:alpha val="30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21697" y="1059472"/>
              <a:ext cx="5461623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PPT</a:t>
              </a:r>
            </a:p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Presentation</a:t>
              </a:r>
            </a:p>
            <a:p>
              <a:pPr algn="r"/>
              <a:r>
                <a:rPr lang="en-US" altLang="ko-KR" sz="1600" b="1" dirty="0" smtClean="0">
                  <a:solidFill>
                    <a:schemeClr val="accent1">
                      <a:alpha val="7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2040046</a:t>
              </a:r>
              <a:r>
                <a:rPr lang="ko-KR" altLang="en-US" sz="1600" b="1" dirty="0" smtClean="0">
                  <a:solidFill>
                    <a:schemeClr val="accent1">
                      <a:alpha val="7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이연주</a:t>
              </a:r>
              <a:r>
                <a:rPr lang="en-US" altLang="ko-KR" sz="1600" b="1" dirty="0" smtClean="0">
                  <a:solidFill>
                    <a:schemeClr val="accent1">
                      <a:alpha val="7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, 2040065 </a:t>
              </a:r>
              <a:r>
                <a:rPr lang="ko-KR" altLang="en-US" sz="1600" b="1" dirty="0" err="1" smtClean="0">
                  <a:solidFill>
                    <a:schemeClr val="accent1">
                      <a:alpha val="70000"/>
                    </a:schemeClr>
                  </a:solidFill>
                  <a:latin typeface="고도 B" panose="02000503000000020004" pitchFamily="50" charset="-127"/>
                  <a:ea typeface="고도 B" panose="02000503000000020004" pitchFamily="50" charset="-127"/>
                </a:rPr>
                <a:t>박혜민</a:t>
              </a:r>
              <a:endParaRPr lang="ko-KR" altLang="en-US" sz="1600" b="1" dirty="0">
                <a:solidFill>
                  <a:schemeClr val="accent1">
                    <a:alpha val="70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33" y="639594"/>
            <a:ext cx="2842264" cy="29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접힌 도형 6"/>
          <p:cNvSpPr/>
          <p:nvPr/>
        </p:nvSpPr>
        <p:spPr>
          <a:xfrm>
            <a:off x="1188881" y="2612571"/>
            <a:ext cx="10116428" cy="1721923"/>
          </a:xfrm>
          <a:prstGeom prst="foldedCorne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50526" cy="660429"/>
            <a:chOff x="1188881" y="351819"/>
            <a:chExt cx="75052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976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정의</a:t>
              </a:r>
              <a:endParaRPr lang="en-US" altLang="ko-KR" sz="2200" dirty="0" smtClean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377536" y="3131002"/>
            <a:ext cx="9761517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인간 존중의 정신을 바탕으로 사회 및 공동체의 발전을 위함을 목표로 </a:t>
            </a:r>
            <a:r>
              <a:rPr lang="ko-KR" altLang="ko-KR" kern="1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하며</a:t>
            </a:r>
            <a:r>
              <a:rPr lang="en-US" altLang="ko-KR" kern="1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 smtClean="0">
                <a:solidFill>
                  <a:schemeClr val="accent2">
                    <a:lumMod val="50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사회 </a:t>
            </a:r>
            <a:r>
              <a:rPr lang="ko-KR" altLang="ko-KR" sz="2000" kern="100" dirty="0">
                <a:solidFill>
                  <a:schemeClr val="accent2">
                    <a:lumMod val="50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문제에 초점을 맞추어 국민들의 태도를 공공의 이익을 지향하는 모습으로 변화시키는 것을 목적</a:t>
            </a:r>
            <a:r>
              <a:rPr lang="ko-KR" altLang="ko-KR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으로 한다</a:t>
            </a:r>
            <a:r>
              <a:rPr lang="en-US" altLang="ko-KR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552047"/>
            <a:ext cx="9761517" cy="2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u="sng" kern="100" dirty="0">
                <a:solidFill>
                  <a:srgbClr val="0563C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http://www.riss.kr/search/detail/DetailView.do?p_mat_type=be54d9b8bc7cdb09&amp;control_no=5776da4da715f049ffe0bdc3ef48d419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247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50526" cy="660429"/>
            <a:chOff x="1188881" y="351819"/>
            <a:chExt cx="75052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10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종류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40000" y="2160000"/>
            <a:ext cx="1943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chemeClr val="accent1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국제적 이슈</a:t>
            </a:r>
            <a:endParaRPr lang="ko-KR" altLang="en-US" sz="2800" dirty="0">
              <a:solidFill>
                <a:schemeClr val="accent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11" name="그림 10" descr="국제 정치포스터 트리엔날레쇼… 디자이너 남승훈씨 작품 1등상 수상 기사의 사진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1080000"/>
            <a:ext cx="324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1440000" y="3240000"/>
            <a:ext cx="5580000" cy="2064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국제적 이슈와 관련된 공익광고</a:t>
            </a:r>
            <a:endParaRPr lang="en-US" altLang="ko-KR" kern="1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 err="1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전쟁예방</a:t>
            </a:r>
            <a:endParaRPr lang="en-US" altLang="ko-KR" sz="1400" kern="1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야생 동물 보호</a:t>
            </a:r>
            <a:endParaRPr lang="en-US" altLang="ko-KR" sz="1400" kern="1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인체 장기 매매 금지</a:t>
            </a:r>
            <a:endParaRPr lang="ko-KR" altLang="ko-KR" sz="1400" kern="100" dirty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073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50526" cy="660429"/>
            <a:chOff x="1188881" y="351819"/>
            <a:chExt cx="75052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10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종류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40000" y="2160000"/>
            <a:ext cx="2828984" cy="54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800" dirty="0">
                <a:solidFill>
                  <a:schemeClr val="accent1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대중의 </a:t>
            </a:r>
            <a:r>
              <a:rPr lang="ko-KR" altLang="ko-KR" sz="2800" dirty="0" smtClean="0">
                <a:solidFill>
                  <a:schemeClr val="accent1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일상생활 </a:t>
            </a:r>
            <a:endParaRPr lang="ko-KR" altLang="en-US" sz="2800" dirty="0">
              <a:solidFill>
                <a:schemeClr val="accent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10" name="그림 9" descr="세계 장애인의 날] 당신의 선택이 장애인을 만듭니다.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1080000"/>
            <a:ext cx="3569422" cy="49995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440000" y="3240000"/>
            <a:ext cx="558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대중의 </a:t>
            </a:r>
            <a:r>
              <a:rPr lang="ko-KR" altLang="en-US" dirty="0" err="1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일생생활과</a:t>
            </a:r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 밀접하게 관련된 공익광고</a:t>
            </a:r>
            <a:endParaRPr lang="en-US" altLang="ko-KR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dirty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장애인</a:t>
            </a:r>
            <a:endParaRPr lang="en-US" altLang="ko-KR" sz="14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고아</a:t>
            </a:r>
            <a:endParaRPr lang="en-US" altLang="ko-KR" sz="14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가정폭력</a:t>
            </a:r>
            <a:endParaRPr lang="en-US" altLang="ko-KR" sz="14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휴대폰 중독</a:t>
            </a:r>
            <a:endParaRPr lang="en-US" altLang="ko-KR" sz="14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132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50526" cy="660429"/>
            <a:chOff x="1188881" y="351819"/>
            <a:chExt cx="75052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10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종류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40000" y="2160000"/>
            <a:ext cx="1931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 smtClean="0">
                <a:solidFill>
                  <a:schemeClr val="accent1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대중의 건강</a:t>
            </a:r>
            <a:endParaRPr lang="ko-KR" altLang="en-US" sz="2800" dirty="0">
              <a:solidFill>
                <a:schemeClr val="accent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10" name="그림 9" descr="금연 광고가 보기 싫은 이유 | 1boon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1080000"/>
            <a:ext cx="3542310" cy="51636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440000" y="3240000"/>
            <a:ext cx="5580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대중의 건강과 관련된 공익광고</a:t>
            </a:r>
            <a:endParaRPr lang="en-US" altLang="ko-KR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금연</a:t>
            </a:r>
            <a:endParaRPr lang="en-US" altLang="ko-KR" sz="14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금주</a:t>
            </a:r>
            <a:endParaRPr lang="en-US" altLang="ko-KR" sz="14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마약 금지</a:t>
            </a:r>
            <a:endParaRPr lang="ko-KR" altLang="en-US" sz="1400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7594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50526" cy="660429"/>
            <a:chOff x="1188881" y="351819"/>
            <a:chExt cx="75052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10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종류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40000" y="2160000"/>
            <a:ext cx="1497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chemeClr val="accent1"/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환경보호</a:t>
            </a:r>
            <a:endParaRPr lang="ko-KR" altLang="en-US" sz="2800" dirty="0">
              <a:solidFill>
                <a:schemeClr val="accent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10" name="그림 9" descr="2019 토양환경 작품 공모전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1080001"/>
            <a:ext cx="3524787" cy="4985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440000" y="3240000"/>
            <a:ext cx="5580000" cy="20649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환경보호에 관한 공익광고</a:t>
            </a:r>
            <a:endParaRPr lang="en-US" altLang="ko-KR" kern="1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환경오염</a:t>
            </a:r>
            <a:endParaRPr lang="en-US" altLang="ko-KR" sz="1400" kern="1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자원 절약</a:t>
            </a:r>
            <a:endParaRPr lang="en-US" altLang="ko-KR" sz="1400" kern="100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 err="1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생태파괴</a:t>
            </a:r>
            <a:endParaRPr lang="ko-KR" altLang="ko-KR" sz="1400" kern="100" dirty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592522"/>
            <a:ext cx="8510451" cy="25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u="sng" kern="100" dirty="0">
                <a:solidFill>
                  <a:srgbClr val="0563C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http://www.riss.kr/search/detail/DetailView.do?p_mat_type=be54d9b8bc7cdb09&amp;control_no=ca9921890f0fca12ffe0bdc3ef48d419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109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접힌 도형 6"/>
          <p:cNvSpPr/>
          <p:nvPr/>
        </p:nvSpPr>
        <p:spPr>
          <a:xfrm>
            <a:off x="1188881" y="2612571"/>
            <a:ext cx="10116428" cy="1721923"/>
          </a:xfrm>
          <a:prstGeom prst="foldedCorne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50526" cy="660429"/>
            <a:chOff x="1188881" y="351819"/>
            <a:chExt cx="75052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10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태도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235880" y="3218192"/>
            <a:ext cx="1002243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광고의 </a:t>
            </a:r>
            <a:r>
              <a:rPr lang="ko-KR" altLang="ko-KR" dirty="0">
                <a:latin typeface="고도 B" panose="02000503000000020004" pitchFamily="50" charset="-127"/>
                <a:ea typeface="고도 B" panose="02000503000000020004" pitchFamily="50" charset="-127"/>
              </a:rPr>
              <a:t>중요한 요인이나 속성들에 대한 인지적 평가로 발생한 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광고에 대한 전체적인 선호도</a:t>
            </a:r>
            <a:r>
              <a:rPr lang="ko-KR" altLang="ko-KR" dirty="0">
                <a:latin typeface="고도 B" panose="02000503000000020004" pitchFamily="50" charset="-127"/>
                <a:ea typeface="고도 B" panose="02000503000000020004" pitchFamily="50" charset="-127"/>
              </a:rPr>
              <a:t>를 </a:t>
            </a:r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말한다</a:t>
            </a:r>
            <a:r>
              <a:rPr lang="en-US" altLang="ko-KR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.</a:t>
            </a:r>
            <a:endParaRPr lang="ko-KR" altLang="ko-KR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126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50526" cy="660429"/>
            <a:chOff x="1188881" y="351819"/>
            <a:chExt cx="75052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10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태도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71087" y="3244334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인지적 </a:t>
            </a:r>
            <a:r>
              <a:rPr lang="ko-KR" altLang="ko-KR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요소 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13401" y="3261891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감정적 </a:t>
            </a:r>
            <a:r>
              <a:rPr lang="ko-KR" altLang="ko-KR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요소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45892" y="3261891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행동</a:t>
            </a:r>
            <a:r>
              <a:rPr lang="ko-KR" altLang="ko-KR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적 요소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8" name="액자 7"/>
          <p:cNvSpPr/>
          <p:nvPr/>
        </p:nvSpPr>
        <p:spPr>
          <a:xfrm>
            <a:off x="1188881" y="2849880"/>
            <a:ext cx="2544919" cy="1203960"/>
          </a:xfrm>
          <a:prstGeom prst="frame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8134832" y="2827020"/>
            <a:ext cx="2544919" cy="1203960"/>
          </a:xfrm>
          <a:prstGeom prst="frame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4595929" y="2849880"/>
            <a:ext cx="2544919" cy="1203960"/>
          </a:xfrm>
          <a:prstGeom prst="frame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8881" y="4125128"/>
            <a:ext cx="256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대상에 대해 개인이 갖는 주관적인 신념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2725" y="41426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대상에 대해 긍정적</a:t>
            </a:r>
            <a:endParaRPr lang="en-US" altLang="ko-KR" dirty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algn="ctr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부정적인 느낌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2562" y="4142685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상품을 구매하거나</a:t>
            </a:r>
            <a:endParaRPr lang="en-US" altLang="ko-KR" dirty="0" smtClean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다른 사람에게 추천하려는 마음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1015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3594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smtClean="0">
                <a:solidFill>
                  <a:schemeClr val="tx2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상황분석</a:t>
            </a:r>
            <a:endParaRPr lang="ko-KR" altLang="en-US" sz="7200" b="1" dirty="0">
              <a:solidFill>
                <a:schemeClr val="tx2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01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236236" cy="660429"/>
            <a:chOff x="1188881" y="351819"/>
            <a:chExt cx="12362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음주운전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2362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상황분석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5092" y="6505575"/>
            <a:ext cx="8060096" cy="25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u="sng" kern="100" dirty="0">
                <a:solidFill>
                  <a:srgbClr val="0563C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ko-KR" sz="1000" u="sng" kern="100" dirty="0" smtClean="0">
                <a:solidFill>
                  <a:srgbClr val="0563C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news.jtbc.joins.com/article/article.aspx?news_id=NB11744219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79" y="2525044"/>
            <a:ext cx="6428571" cy="980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0" y="1662645"/>
            <a:ext cx="6428571" cy="8095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45" y="3575171"/>
            <a:ext cx="6428571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261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236236" cy="660429"/>
            <a:chOff x="1188881" y="351819"/>
            <a:chExt cx="12362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음주운전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2362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상황분석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0143" y="6505575"/>
            <a:ext cx="6421301" cy="25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u="sng" kern="100" dirty="0">
                <a:solidFill>
                  <a:srgbClr val="0563C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ko-KR" sz="1000" u="sng" kern="100" dirty="0" smtClean="0">
                <a:solidFill>
                  <a:srgbClr val="0563C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www.hani.co.kr/arti/area/capital/961768.html</a:t>
            </a:r>
            <a:endParaRPr lang="ko-KR" altLang="ko-KR" sz="1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1243725"/>
            <a:ext cx="6561905" cy="20952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06" y="796804"/>
            <a:ext cx="3400000" cy="25238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30" y="3623492"/>
            <a:ext cx="6561905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20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고도 B" panose="02000503000000020004" pitchFamily="50" charset="-127"/>
                <a:ea typeface="고도 B" panose="02000503000000020004" pitchFamily="50" charset="-127"/>
              </a:rPr>
              <a:t>Contents</a:t>
            </a:r>
            <a:endParaRPr lang="ko-KR" altLang="en-US" b="1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9648">
            <a:off x="5418447" y="1444785"/>
            <a:ext cx="3510854" cy="38143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26214" y="2362312"/>
            <a:ext cx="35413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latin typeface="고도 B" panose="02000503000000020004" pitchFamily="50" charset="-127"/>
                <a:ea typeface="고도 B" panose="02000503000000020004" pitchFamily="50" charset="-127"/>
                <a:cs typeface="Arial" panose="020B0604020202020204" pitchFamily="34" charset="0"/>
              </a:rPr>
              <a:t>정의</a:t>
            </a:r>
            <a:endParaRPr lang="en-US" altLang="ko-KR" sz="1400" spc="-150" dirty="0" smtClean="0">
              <a:latin typeface="고도 B" panose="02000503000000020004" pitchFamily="50" charset="-127"/>
              <a:ea typeface="고도 B" panose="02000503000000020004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latin typeface="고도 B" panose="02000503000000020004" pitchFamily="50" charset="-127"/>
                <a:ea typeface="고도 B" panose="02000503000000020004" pitchFamily="50" charset="-127"/>
                <a:cs typeface="Arial" panose="020B0604020202020204" pitchFamily="34" charset="0"/>
              </a:rPr>
              <a:t>기능</a:t>
            </a:r>
            <a:endParaRPr lang="en-US" altLang="ko-KR" sz="1400" spc="-150" dirty="0" smtClean="0">
              <a:latin typeface="고도 B" panose="02000503000000020004" pitchFamily="50" charset="-127"/>
              <a:ea typeface="고도 B" panose="02000503000000020004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latin typeface="고도 B" panose="02000503000000020004" pitchFamily="50" charset="-127"/>
                <a:ea typeface="고도 B" panose="02000503000000020004" pitchFamily="50" charset="-127"/>
                <a:cs typeface="Arial" panose="020B0604020202020204" pitchFamily="34" charset="0"/>
              </a:rPr>
              <a:t>광고의 유형</a:t>
            </a:r>
            <a:endParaRPr lang="en-US" altLang="ko-KR" sz="1400" spc="-150" dirty="0" smtClean="0">
              <a:latin typeface="고도 B" panose="02000503000000020004" pitchFamily="50" charset="-127"/>
              <a:ea typeface="고도 B" panose="02000503000000020004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latin typeface="고도 B" panose="02000503000000020004" pitchFamily="50" charset="-127"/>
                <a:ea typeface="고도 B" panose="02000503000000020004" pitchFamily="50" charset="-127"/>
                <a:cs typeface="Arial" panose="020B0604020202020204" pitchFamily="34" charset="0"/>
              </a:rPr>
              <a:t>광고 분류</a:t>
            </a:r>
            <a:endParaRPr lang="ko-KR" altLang="en-US" sz="1400" spc="-150" dirty="0">
              <a:latin typeface="고도 B" panose="02000503000000020004" pitchFamily="50" charset="-127"/>
              <a:ea typeface="고도 B" panose="0200050300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1461" y="211076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rgbClr val="ED636D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광고</a:t>
            </a:r>
            <a:endParaRPr lang="ko-KR" altLang="en-US" spc="-150" dirty="0">
              <a:solidFill>
                <a:srgbClr val="ED636D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8822" y="211137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rgbClr val="ED636D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공익광고</a:t>
            </a:r>
            <a:endParaRPr lang="ko-KR" altLang="en-US" spc="-150" dirty="0">
              <a:solidFill>
                <a:srgbClr val="ED636D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85541" y="2362312"/>
            <a:ext cx="35413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latin typeface="고도 B" panose="02000503000000020004" pitchFamily="50" charset="-127"/>
                <a:ea typeface="고도 B" panose="02000503000000020004" pitchFamily="50" charset="-127"/>
                <a:cs typeface="Arial" panose="020B0604020202020204" pitchFamily="34" charset="0"/>
              </a:rPr>
              <a:t>개념</a:t>
            </a:r>
            <a:endParaRPr lang="en-US" altLang="ko-KR" sz="1400" spc="-150" dirty="0" smtClean="0">
              <a:latin typeface="고도 B" panose="02000503000000020004" pitchFamily="50" charset="-127"/>
              <a:ea typeface="고도 B" panose="02000503000000020004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latin typeface="고도 B" panose="02000503000000020004" pitchFamily="50" charset="-127"/>
                <a:ea typeface="고도 B" panose="02000503000000020004" pitchFamily="50" charset="-127"/>
                <a:cs typeface="Arial" panose="020B0604020202020204" pitchFamily="34" charset="0"/>
              </a:rPr>
              <a:t>정의</a:t>
            </a:r>
            <a:endParaRPr lang="en-US" altLang="ko-KR" sz="1400" spc="-150" dirty="0" smtClean="0">
              <a:latin typeface="고도 B" panose="02000503000000020004" pitchFamily="50" charset="-127"/>
              <a:ea typeface="고도 B" panose="02000503000000020004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latin typeface="고도 B" panose="02000503000000020004" pitchFamily="50" charset="-127"/>
                <a:ea typeface="고도 B" panose="02000503000000020004" pitchFamily="50" charset="-127"/>
                <a:cs typeface="Arial" panose="020B0604020202020204" pitchFamily="34" charset="0"/>
              </a:rPr>
              <a:t>공익광고의 종류</a:t>
            </a:r>
            <a:endParaRPr lang="en-US" altLang="ko-KR" sz="1400" spc="-150" dirty="0" smtClean="0">
              <a:latin typeface="고도 B" panose="02000503000000020004" pitchFamily="50" charset="-127"/>
              <a:ea typeface="고도 B" panose="02000503000000020004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latin typeface="고도 B" panose="02000503000000020004" pitchFamily="50" charset="-127"/>
                <a:ea typeface="고도 B" panose="02000503000000020004" pitchFamily="50" charset="-127"/>
                <a:cs typeface="Arial" panose="020B0604020202020204" pitchFamily="34" charset="0"/>
              </a:rPr>
              <a:t>태도</a:t>
            </a:r>
            <a:endParaRPr lang="ko-KR" altLang="en-US" sz="1400" spc="-150" dirty="0">
              <a:latin typeface="고도 B" panose="02000503000000020004" pitchFamily="50" charset="-127"/>
              <a:ea typeface="고도 B" panose="0200050300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7301" y="3988846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rgbClr val="ED636D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상황분석  및  음주운전 </a:t>
            </a:r>
            <a:endParaRPr lang="en-US" altLang="ko-KR" spc="-150" dirty="0" smtClean="0">
              <a:solidFill>
                <a:srgbClr val="ED636D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r>
              <a:rPr lang="ko-KR" altLang="en-US" spc="-150" dirty="0" smtClean="0">
                <a:solidFill>
                  <a:srgbClr val="ED636D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공익광고 사례조사</a:t>
            </a:r>
            <a:endParaRPr lang="ko-KR" altLang="en-US" spc="-150" dirty="0">
              <a:solidFill>
                <a:srgbClr val="ED636D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5541" y="398305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rgbClr val="ED636D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광고 목표 전략</a:t>
            </a:r>
            <a:endParaRPr lang="ko-KR" altLang="en-US" spc="-150" dirty="0">
              <a:solidFill>
                <a:srgbClr val="ED636D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985" t="6440" r="60815" b="7514"/>
          <a:stretch/>
        </p:blipFill>
        <p:spPr>
          <a:xfrm>
            <a:off x="879270" y="1847518"/>
            <a:ext cx="335776" cy="63257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l="6985" t="6440" r="60815" b="7514"/>
          <a:stretch/>
        </p:blipFill>
        <p:spPr>
          <a:xfrm>
            <a:off x="3418589" y="1841974"/>
            <a:ext cx="335776" cy="63257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rcRect l="6985" t="6440" r="60815" b="7514"/>
          <a:stretch/>
        </p:blipFill>
        <p:spPr>
          <a:xfrm>
            <a:off x="845607" y="3666762"/>
            <a:ext cx="335776" cy="63257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l="6985" t="6440" r="60815" b="7514"/>
          <a:stretch/>
        </p:blipFill>
        <p:spPr>
          <a:xfrm>
            <a:off x="3404904" y="3711391"/>
            <a:ext cx="335776" cy="6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3" grpId="0"/>
      <p:bldP spid="35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38965" cy="660429"/>
            <a:chOff x="1188881" y="351819"/>
            <a:chExt cx="18389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389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 사례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pic>
        <p:nvPicPr>
          <p:cNvPr id="11" name="그림 10" descr="https://post-phinf.pstatic.net/MjAxNzA0MTlfMTg4/MDAxNDkyNTcxMzk3NzEw.3immg2ZncMl55fpDUDEwy6HPKed9bFRgf3sADG-fMYsg.7wv_mByH9VpvV3-QDDzD778A7APxKvGdna7biYNOACYg.PNG/20170419_114239.png?type=w1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24" y="964548"/>
            <a:ext cx="7845786" cy="51714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59999" y="3240000"/>
            <a:ext cx="344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맥주캔을</a:t>
            </a:r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따기 전과 </a:t>
            </a:r>
            <a:r>
              <a:rPr lang="ko-KR" altLang="en-US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따고난</a:t>
            </a:r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후의 </a:t>
            </a:r>
            <a:endParaRPr lang="en-US" altLang="ko-KR" dirty="0" smtClean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사람의 모습을 통해 음주운전의 위험성을 강조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9764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38965" cy="660429"/>
            <a:chOff x="1188881" y="351819"/>
            <a:chExt cx="18389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389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 사례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pic>
        <p:nvPicPr>
          <p:cNvPr id="11" name="그림 10" descr="119 절주 캠페인, 음주폐해예방 포스터 | 포스터, 캠페인">
            <a:hlinkClick r:id="rId2" tgtFrame="&quot;_blank&quot;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78" y="540000"/>
            <a:ext cx="4434530" cy="61458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49440" y="3289735"/>
            <a:ext cx="242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술을 뱀으로 표현하여 과음의 위험성을 강조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6896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38965" cy="660429"/>
            <a:chOff x="1188881" y="351819"/>
            <a:chExt cx="18389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389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 사례</a:t>
              </a:r>
            </a:p>
          </p:txBody>
        </p:sp>
      </p:grpSp>
      <p:pic>
        <p:nvPicPr>
          <p:cNvPr id="11" name="그림 10" descr="대한보건협회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48" y="509363"/>
            <a:ext cx="4343399" cy="62116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60000" y="3240000"/>
            <a:ext cx="317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분유를 맥주로 표현하여 임신중 음주의 위험성을 강조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123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38965" cy="660429"/>
            <a:chOff x="1188881" y="351819"/>
            <a:chExt cx="18389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389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 사례</a:t>
              </a:r>
            </a:p>
          </p:txBody>
        </p:sp>
      </p:grpSp>
      <p:pic>
        <p:nvPicPr>
          <p:cNvPr id="16" name="그림 15" descr="아빠! 살려줘!! : 가출ㆍ위기청소년 줄이기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0" y="540000"/>
            <a:ext cx="4167051" cy="59918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60000" y="3240000"/>
            <a:ext cx="320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맥주병에 노란색과 흰색의 연필을 활용해 맥주로 나타내어 청소년 시기 음주의 위험성을 강조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400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38965" cy="660429"/>
            <a:chOff x="1188881" y="351819"/>
            <a:chExt cx="18389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389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 사례</a:t>
              </a:r>
            </a:p>
          </p:txBody>
        </p:sp>
      </p:grpSp>
      <p:pic>
        <p:nvPicPr>
          <p:cNvPr id="10" name="그림 9" descr="ëíë¯¼êµ­ëìì¸ì ëí | Korea Design Exhibi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59" y="490318"/>
            <a:ext cx="4404373" cy="62309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60000" y="3240000"/>
            <a:ext cx="382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유리잔에 비춰진 도로의 모습이 마치 술을 먹은 것처럼 일그러지게 표현하여 음주운전의 위험성을 강조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714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38965" cy="660429"/>
            <a:chOff x="1188881" y="351819"/>
            <a:chExt cx="18389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389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 사례</a:t>
              </a:r>
            </a:p>
          </p:txBody>
        </p:sp>
      </p:grpSp>
      <p:pic>
        <p:nvPicPr>
          <p:cNvPr id="10" name="그림 9" descr="cfile2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41" y="1222595"/>
            <a:ext cx="6555823" cy="43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60000" y="3240000"/>
            <a:ext cx="426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잔 밖에 흘러내린 와인의 모습을 수갑으로 표현하면서 과도한 음주의 위험성을 강조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949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38965" cy="660429"/>
            <a:chOff x="1188881" y="351819"/>
            <a:chExt cx="18389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389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 사례</a:t>
              </a:r>
            </a:p>
          </p:txBody>
        </p:sp>
      </p:grpSp>
      <p:pic>
        <p:nvPicPr>
          <p:cNvPr id="10" name="그림 9" descr="음주운전_예방_포스터_(16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954" y="1150546"/>
            <a:ext cx="6674490" cy="4644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60000" y="3240000"/>
            <a:ext cx="380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나무에 부딪혀 찌그러진 캔의 모습이 교통사고가 일어난 차의 모습을 나타내어 음주운전의 위험성을 강조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510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38965" cy="660429"/>
            <a:chOff x="1188881" y="351819"/>
            <a:chExt cx="18389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389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 사례</a:t>
              </a:r>
            </a:p>
          </p:txBody>
        </p:sp>
      </p:grpSp>
      <p:pic>
        <p:nvPicPr>
          <p:cNvPr id="10" name="그림 9" descr="F:\2학기\광고디자인\2~8주차\음주운전_예방_포스터_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66" y="964548"/>
            <a:ext cx="7220197" cy="4999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60001" y="3240000"/>
            <a:ext cx="3218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음주 교통사고의 위험성을</a:t>
            </a:r>
            <a:endParaRPr lang="en-US" altLang="ko-KR" dirty="0" smtClean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직설적으로 표현</a:t>
            </a:r>
            <a:r>
              <a:rPr lang="en-US" altLang="ko-KR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. </a:t>
            </a:r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차의 라이트 모습이 </a:t>
            </a:r>
            <a:r>
              <a:rPr lang="ko-KR" altLang="en-US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와인잔의</a:t>
            </a:r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형상을 띄어</a:t>
            </a:r>
            <a:endParaRPr lang="en-US" altLang="ko-KR" dirty="0" smtClean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음주운전의 위험성을 강조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6012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38965" cy="660429"/>
            <a:chOff x="1188881" y="351819"/>
            <a:chExt cx="18389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389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 사례</a:t>
              </a:r>
            </a:p>
          </p:txBody>
        </p:sp>
      </p:grpSp>
      <p:pic>
        <p:nvPicPr>
          <p:cNvPr id="10" name="그림 9" descr="ì 10í í¬í­ì ì²­ìë í¡ì°Â·ìì£¼ìë°© í¬ì¤í° ê³µëª¨ì 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39" y="715913"/>
            <a:ext cx="3830595" cy="58973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60000" y="3240000"/>
            <a:ext cx="420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술병을 연필깎이로 표현하여 청소년기 음주는 위험하다는 것을 강조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8415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38965" cy="660429"/>
            <a:chOff x="1188881" y="351819"/>
            <a:chExt cx="183896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389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 사례</a:t>
              </a:r>
            </a:p>
          </p:txBody>
        </p:sp>
      </p:grpSp>
      <p:pic>
        <p:nvPicPr>
          <p:cNvPr id="10" name="그림 9" descr="KiWOO's design :: 'ALL' ì¹´íê³ ë¦¬ì ê¸ ëª©ë¡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11" y="490318"/>
            <a:ext cx="4336687" cy="6131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60001" y="3240000"/>
            <a:ext cx="4106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사람의 식도를 끊어진 도로로 표현하여 음주운전은 영원히 빠져나갈 수 없는 </a:t>
            </a:r>
            <a:r>
              <a:rPr lang="ko-KR" altLang="en-US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싱크홀로</a:t>
            </a:r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표현하여 음주운전의 위험성을 강조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768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smtClean="0">
                <a:solidFill>
                  <a:schemeClr val="tx2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광고</a:t>
            </a:r>
            <a:endParaRPr lang="ko-KR" altLang="en-US" sz="7200" b="1" dirty="0">
              <a:solidFill>
                <a:schemeClr val="tx2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413" y="2285885"/>
            <a:ext cx="5285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smtClean="0">
                <a:solidFill>
                  <a:schemeClr val="tx2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광고목표설정</a:t>
            </a:r>
            <a:endParaRPr lang="ko-KR" altLang="en-US" sz="7200" b="1" dirty="0">
              <a:solidFill>
                <a:schemeClr val="tx2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41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빗면 3"/>
          <p:cNvSpPr/>
          <p:nvPr/>
        </p:nvSpPr>
        <p:spPr>
          <a:xfrm>
            <a:off x="1913709" y="1965960"/>
            <a:ext cx="8601891" cy="1352006"/>
          </a:xfrm>
          <a:prstGeom prst="bevel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236236" cy="660429"/>
            <a:chOff x="1188881" y="351819"/>
            <a:chExt cx="12362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광고목표설정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2362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err="1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광고목표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200994" y="2287641"/>
            <a:ext cx="804355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음주를 </a:t>
            </a:r>
            <a:r>
              <a:rPr lang="ko-KR" altLang="ko-KR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줄일 수 있도록 유도하고 종래엔 음주로 인해 발생하는 사고를 스스로 막도록 유도하여 광고하는 것이 목표이다</a:t>
            </a:r>
            <a:r>
              <a:rPr lang="en-US" altLang="ko-KR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195" name="Picture 3" descr="술병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9" y="3683969"/>
            <a:ext cx="10763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 descr="C:\Users\Administrator\AppData\Local\Microsoft\Windows\INetCache\Content.Word\핸들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37" y="4293219"/>
            <a:ext cx="13430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 descr="C:\Users\Administrator\AppData\Local\Microsoft\Windows\INetCache\Content.Word\highway-4076861_640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49" y="3831606"/>
            <a:ext cx="1676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4" descr="소주잔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14" y="4350719"/>
            <a:ext cx="13049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 descr="Home">
            <a:hlinkClick r:id="rId6" tgtFrame="&quot;_blank&quot;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405" y="4113456"/>
            <a:ext cx="21050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5" descr="보행자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43" y="4174506"/>
            <a:ext cx="17049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616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697627" cy="660429"/>
            <a:chOff x="1188881" y="351819"/>
            <a:chExt cx="69762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976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정의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572754" y="2902032"/>
            <a:ext cx="942771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광고는 기업의 입장에서 제품이나 서비스의 판매를 도와주고</a:t>
            </a:r>
            <a:r>
              <a:rPr lang="en-US" altLang="ko-KR" sz="2400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소비자 에게는 제품에 대한 정보를 제공한다</a:t>
            </a:r>
            <a:r>
              <a:rPr lang="en-US" altLang="ko-KR" sz="2400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2400" kern="100" dirty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52469" y="3795281"/>
            <a:ext cx="9213453" cy="13545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697627" cy="660429"/>
            <a:chOff x="1188881" y="351819"/>
            <a:chExt cx="69762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976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기능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572754" y="2881028"/>
            <a:ext cx="9293167" cy="8826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광고는 사회 </a:t>
            </a:r>
            <a:r>
              <a:rPr lang="ko-KR" altLang="ko-KR" sz="2400" dirty="0">
                <a:latin typeface="고도 B" panose="02000503000000020004" pitchFamily="50" charset="-127"/>
                <a:ea typeface="고도 B" panose="02000503000000020004" pitchFamily="50" charset="-127"/>
              </a:rPr>
              <a:t>시스템 내에서 여러가지 역할을 한다</a:t>
            </a:r>
            <a:r>
              <a:rPr lang="en-US" altLang="ko-KR" sz="24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. </a:t>
            </a:r>
            <a:r>
              <a:rPr lang="ko-KR" altLang="ko-KR" sz="24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광고주는 </a:t>
            </a:r>
            <a:r>
              <a:rPr lang="ko-KR" altLang="ko-KR" sz="2400" dirty="0">
                <a:solidFill>
                  <a:schemeClr val="accent2">
                    <a:lumMod val="50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제품이나 서비스를 팔기 </a:t>
            </a:r>
            <a:r>
              <a:rPr lang="ko-KR" altLang="ko-KR" sz="2400" dirty="0" smtClean="0">
                <a:solidFill>
                  <a:schemeClr val="accent2">
                    <a:lumMod val="50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위해 </a:t>
            </a:r>
            <a:r>
              <a:rPr lang="ko-KR" altLang="ko-KR" sz="2400" dirty="0">
                <a:latin typeface="고도 B" panose="02000503000000020004" pitchFamily="50" charset="-127"/>
                <a:ea typeface="고도 B" panose="02000503000000020004" pitchFamily="50" charset="-127"/>
              </a:rPr>
              <a:t>광고를 </a:t>
            </a:r>
            <a:r>
              <a:rPr lang="ko-KR" altLang="ko-KR" sz="24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하며</a:t>
            </a:r>
            <a:r>
              <a:rPr lang="en-US" altLang="ko-KR" sz="2400" dirty="0"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r>
              <a:rPr lang="ko-KR" altLang="ko-KR" sz="2400" dirty="0" smtClean="0">
                <a:solidFill>
                  <a:schemeClr val="accent2">
                    <a:lumMod val="50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이미지를 </a:t>
            </a:r>
            <a:r>
              <a:rPr lang="ko-KR" altLang="ko-KR" sz="2400" dirty="0">
                <a:solidFill>
                  <a:schemeClr val="accent2">
                    <a:lumMod val="50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부여하기 위해</a:t>
            </a:r>
            <a:r>
              <a:rPr lang="ko-KR" altLang="ko-KR" sz="2400" dirty="0">
                <a:latin typeface="고도 B" panose="02000503000000020004" pitchFamily="50" charset="-127"/>
                <a:ea typeface="고도 B" panose="02000503000000020004" pitchFamily="50" charset="-127"/>
              </a:rPr>
              <a:t>서도 광고를 </a:t>
            </a:r>
            <a:r>
              <a:rPr lang="ko-KR" altLang="ko-KR" sz="24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한다</a:t>
            </a:r>
            <a:r>
              <a:rPr lang="en-US" altLang="ko-KR" sz="2400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.</a:t>
            </a:r>
            <a:endParaRPr lang="ko-KR" altLang="ko-KR" sz="2400" kern="100" dirty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52469" y="3795281"/>
            <a:ext cx="9213453" cy="13545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64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697627" cy="660429"/>
            <a:chOff x="1188881" y="351819"/>
            <a:chExt cx="69762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976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유형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03029"/>
              </p:ext>
            </p:extLst>
          </p:nvPr>
        </p:nvGraphicFramePr>
        <p:xfrm>
          <a:off x="1652469" y="1718704"/>
          <a:ext cx="9106776" cy="2870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076">
                  <a:extLst>
                    <a:ext uri="{9D8B030D-6E8A-4147-A177-3AD203B41FA5}">
                      <a16:colId xmlns:a16="http://schemas.microsoft.com/office/drawing/2014/main" val="2715310623"/>
                    </a:ext>
                  </a:extLst>
                </a:gridCol>
                <a:gridCol w="2148415">
                  <a:extLst>
                    <a:ext uri="{9D8B030D-6E8A-4147-A177-3AD203B41FA5}">
                      <a16:colId xmlns:a16="http://schemas.microsoft.com/office/drawing/2014/main" val="4027301959"/>
                    </a:ext>
                  </a:extLst>
                </a:gridCol>
                <a:gridCol w="5245285">
                  <a:extLst>
                    <a:ext uri="{9D8B030D-6E8A-4147-A177-3AD203B41FA5}">
                      <a16:colId xmlns:a16="http://schemas.microsoft.com/office/drawing/2014/main" val="323274130"/>
                    </a:ext>
                  </a:extLst>
                </a:gridCol>
              </a:tblGrid>
              <a:tr h="2478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분류기준</a:t>
                      </a:r>
                      <a:endParaRPr lang="ko-KR" sz="1600" kern="100" dirty="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대분류</a:t>
                      </a:r>
                      <a:endParaRPr lang="ko-KR" sz="1600" kern="10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세부내용</a:t>
                      </a:r>
                      <a:endParaRPr lang="ko-KR" sz="1600" kern="100" dirty="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extLst>
                  <a:ext uri="{0D108BD9-81ED-4DB2-BD59-A6C34878D82A}">
                    <a16:rowId xmlns:a16="http://schemas.microsoft.com/office/drawing/2014/main" val="1770665162"/>
                  </a:ext>
                </a:extLst>
              </a:tr>
              <a:tr h="5072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광고주제</a:t>
                      </a:r>
                      <a:endParaRPr lang="ko-KR" sz="1600" kern="100" dirty="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제품조직</a:t>
                      </a:r>
                      <a:endParaRPr lang="ko-KR" sz="1600" kern="100" dirty="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(</a:t>
                      </a: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기업이나 단체</a:t>
                      </a: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상품광고</a:t>
                      </a:r>
                      <a:r>
                        <a:rPr lang="en-US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, </a:t>
                      </a: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서비스광고</a:t>
                      </a:r>
                      <a:r>
                        <a:rPr lang="en-US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, </a:t>
                      </a: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기업광고</a:t>
                      </a:r>
                      <a:r>
                        <a:rPr lang="en-US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, </a:t>
                      </a: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이슈광고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 </a:t>
                      </a: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정치광고</a:t>
                      </a:r>
                      <a:endParaRPr lang="ko-KR" sz="1600" kern="10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extLst>
                  <a:ext uri="{0D108BD9-81ED-4DB2-BD59-A6C34878D82A}">
                    <a16:rowId xmlns:a16="http://schemas.microsoft.com/office/drawing/2014/main" val="3034383232"/>
                  </a:ext>
                </a:extLst>
              </a:tr>
              <a:tr h="5072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표적청중</a:t>
                      </a:r>
                      <a:endParaRPr lang="ko-KR" sz="1600" kern="10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일반소비자</a:t>
                      </a:r>
                      <a:endParaRPr lang="ko-KR" sz="1600" kern="100" dirty="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조직이나 산업</a:t>
                      </a:r>
                      <a:endParaRPr lang="ko-KR" sz="1600" kern="100" dirty="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소비재 광고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산업재</a:t>
                      </a: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 광고</a:t>
                      </a: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중간상 광고</a:t>
                      </a:r>
                      <a:endParaRPr lang="ko-KR" sz="1600" kern="100" dirty="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extLst>
                  <a:ext uri="{0D108BD9-81ED-4DB2-BD59-A6C34878D82A}">
                    <a16:rowId xmlns:a16="http://schemas.microsoft.com/office/drawing/2014/main" val="3092981707"/>
                  </a:ext>
                </a:extLst>
              </a:tr>
              <a:tr h="5072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지역범위</a:t>
                      </a:r>
                      <a:endParaRPr lang="ko-KR" sz="1600" kern="10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국제광고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국내광고</a:t>
                      </a:r>
                      <a:endParaRPr lang="ko-KR" sz="1600" kern="10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다국적 광고</a:t>
                      </a: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현지적응 광고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전국광고</a:t>
                      </a: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지역광고</a:t>
                      </a:r>
                      <a:endParaRPr lang="ko-KR" sz="1600" kern="100" dirty="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extLst>
                  <a:ext uri="{0D108BD9-81ED-4DB2-BD59-A6C34878D82A}">
                    <a16:rowId xmlns:a16="http://schemas.microsoft.com/office/drawing/2014/main" val="4290402236"/>
                  </a:ext>
                </a:extLst>
              </a:tr>
              <a:tr h="10260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 </a:t>
                      </a:r>
                      <a:endParaRPr lang="ko-KR" sz="1600" kern="10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사용매체</a:t>
                      </a:r>
                      <a:endParaRPr lang="ko-KR" sz="1600" kern="10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방송매체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인쇄매체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장소매체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뉴미디어</a:t>
                      </a:r>
                      <a:endParaRPr lang="ko-KR" sz="1600" kern="10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TV</a:t>
                      </a: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광고</a:t>
                      </a: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라디오 광고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신문광고</a:t>
                      </a: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잡지광고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옥외광고</a:t>
                      </a: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, </a:t>
                      </a:r>
                      <a:r>
                        <a:rPr lang="ko-KR" sz="1600" kern="100" dirty="0" err="1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교통광고</a:t>
                      </a: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기타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케이블</a:t>
                      </a: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TV, </a:t>
                      </a: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온라인 광고</a:t>
                      </a:r>
                      <a:r>
                        <a:rPr lang="en-US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CD-Rom</a:t>
                      </a:r>
                      <a:r>
                        <a:rPr lang="ko-KR" sz="1600" kern="100" dirty="0">
                          <a:effectLst/>
                          <a:latin typeface="고도 B" panose="02000503000000020004" pitchFamily="50" charset="-127"/>
                          <a:ea typeface="고도 B" panose="02000503000000020004" pitchFamily="50" charset="-127"/>
                        </a:rPr>
                        <a:t>기타</a:t>
                      </a:r>
                      <a:endParaRPr lang="ko-KR" sz="1600" kern="100" dirty="0">
                        <a:effectLst/>
                        <a:latin typeface="고도 B" panose="02000503000000020004" pitchFamily="50" charset="-127"/>
                        <a:ea typeface="고도 B" panose="0200050300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9087" marR="109087" marT="0" marB="0"/>
                </a:tc>
                <a:extLst>
                  <a:ext uri="{0D108BD9-81ED-4DB2-BD59-A6C34878D82A}">
                    <a16:rowId xmlns:a16="http://schemas.microsoft.com/office/drawing/2014/main" val="305779159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804754" y="4588841"/>
            <a:ext cx="29562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표 </a:t>
            </a:r>
            <a:r>
              <a:rPr lang="en-US" altLang="ko-KR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1-1&gt; </a:t>
            </a:r>
            <a:r>
              <a:rPr lang="ko-KR" altLang="ko-KR" kern="100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기본적인 광고 분류</a:t>
            </a:r>
          </a:p>
        </p:txBody>
      </p:sp>
      <p:pic>
        <p:nvPicPr>
          <p:cNvPr id="2052" name="Picture 4" descr="한경 광고 이야기 2 저관여 상품 광고 봇물 | 한경닷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4" y="5074926"/>
            <a:ext cx="2791500" cy="158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882" y="5059843"/>
            <a:ext cx="2997811" cy="1646093"/>
          </a:xfrm>
          <a:prstGeom prst="rect">
            <a:avLst/>
          </a:prstGeom>
        </p:spPr>
      </p:pic>
      <p:pic>
        <p:nvPicPr>
          <p:cNvPr id="2058" name="Picture 10" descr="http://pimage.design.co.kr/cms/contents/direct/info_id/48433/124591394517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65" y="5074926"/>
            <a:ext cx="2726117" cy="163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동원 선물세트, 명절 버전도 송으로 된 광고 원하시나요? 동원참치 선물세트송 - YouTub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3" y="5059843"/>
            <a:ext cx="2926387" cy="164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26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710451" cy="660429"/>
            <a:chOff x="1188881" y="351819"/>
            <a:chExt cx="710451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광고 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710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분류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134823" y="2349467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22881" y="2107788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43072" y="1974038"/>
            <a:ext cx="956924" cy="956924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4220" y="3137111"/>
            <a:ext cx="2334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광고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매체별</a:t>
            </a:r>
            <a:r>
              <a:rPr lang="ko-KR" altLang="en-US" sz="3200" b="1" dirty="0" smtClean="0">
                <a:solidFill>
                  <a:schemeClr val="bg1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 </a:t>
            </a:r>
            <a:endParaRPr lang="en-US" altLang="ko-KR" sz="3200" b="1" dirty="0" smtClean="0">
              <a:solidFill>
                <a:schemeClr val="bg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분류</a:t>
            </a:r>
            <a:endParaRPr lang="ko-KR" altLang="en-US" sz="3200" b="1" dirty="0">
              <a:solidFill>
                <a:schemeClr val="bg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48849" y="2423975"/>
            <a:ext cx="17796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광고  지역별</a:t>
            </a:r>
            <a:endParaRPr lang="en-US" altLang="ko-KR" sz="2400" b="1" dirty="0" smtClean="0">
              <a:solidFill>
                <a:schemeClr val="bg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분류</a:t>
            </a:r>
            <a:endParaRPr lang="en-US" altLang="ko-KR" sz="2400" b="1" dirty="0" smtClean="0">
              <a:solidFill>
                <a:schemeClr val="bg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bg1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전국광고</a:t>
            </a:r>
            <a:endParaRPr lang="en-US" altLang="ko-KR" sz="2400" b="1" dirty="0" smtClean="0">
              <a:solidFill>
                <a:schemeClr val="bg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지역광고</a:t>
            </a:r>
            <a:endParaRPr lang="en-US" altLang="ko-KR" sz="2400" b="1" dirty="0" smtClean="0">
              <a:solidFill>
                <a:schemeClr val="bg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bg1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소매광고</a:t>
            </a:r>
            <a:endParaRPr lang="en-US" altLang="ko-KR" sz="2400" b="1" dirty="0" smtClean="0">
              <a:solidFill>
                <a:schemeClr val="bg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18311" y="3229298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기능별</a:t>
            </a:r>
            <a:endParaRPr lang="en-US" altLang="ko-KR" sz="2400" b="1" dirty="0" smtClean="0">
              <a:solidFill>
                <a:schemeClr val="bg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분류</a:t>
            </a:r>
            <a:endParaRPr lang="ko-KR" altLang="en-US" sz="2400" b="1" dirty="0">
              <a:solidFill>
                <a:schemeClr val="bg1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383" y="2054184"/>
            <a:ext cx="2940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즉시 구매행동을 일으키는 것</a:t>
            </a:r>
            <a:endParaRPr lang="en-US" altLang="ko-KR" dirty="0" smtClean="0"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r>
              <a:rPr lang="ko-KR" altLang="en-US" dirty="0" err="1" smtClean="0">
                <a:latin typeface="고도 B" panose="02000503000000020004" pitchFamily="50" charset="-127"/>
                <a:ea typeface="고도 B" panose="02000503000000020004" pitchFamily="50" charset="-127"/>
              </a:rPr>
              <a:t>구매행동</a:t>
            </a:r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 유인</a:t>
            </a:r>
            <a:r>
              <a:rPr lang="en-US" altLang="ko-KR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X , </a:t>
            </a:r>
            <a:r>
              <a:rPr lang="ko-KR" altLang="en-US" dirty="0" smtClean="0">
                <a:latin typeface="고도 B" panose="02000503000000020004" pitchFamily="50" charset="-127"/>
                <a:ea typeface="고도 B" panose="02000503000000020004" pitchFamily="50" charset="-127"/>
              </a:rPr>
              <a:t>광고주의 이미지 형성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3078" name="Picture 6" descr="종로구버스광고 서울버스광고 마을버스광고 견적보냅니다 케이엠기획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57" b="46333"/>
          <a:stretch/>
        </p:blipFill>
        <p:spPr bwMode="auto">
          <a:xfrm>
            <a:off x="4283078" y="670046"/>
            <a:ext cx="2811479" cy="208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S수퍼마켓 전단지 세일행사 마트배포 : 네이버 블로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522" y="328842"/>
            <a:ext cx="2769436" cy="373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조인스 프라임 - 참 마음에 맞는 잡지를 찾았다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44" y="733608"/>
            <a:ext cx="3912610" cy="237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28" grpId="0"/>
      <p:bldP spid="5" grpId="0"/>
      <p:bldP spid="29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3594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smtClean="0">
                <a:solidFill>
                  <a:schemeClr val="tx2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공익광고</a:t>
            </a:r>
            <a:endParaRPr lang="ko-KR" altLang="en-US" sz="7200" b="1" dirty="0">
              <a:solidFill>
                <a:schemeClr val="tx2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45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접힌 도형 6"/>
          <p:cNvSpPr/>
          <p:nvPr/>
        </p:nvSpPr>
        <p:spPr>
          <a:xfrm>
            <a:off x="1188881" y="2612571"/>
            <a:ext cx="10116428" cy="1721923"/>
          </a:xfrm>
          <a:prstGeom prst="foldedCorne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04892" y="6505575"/>
            <a:ext cx="2517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50526" cy="660429"/>
            <a:chOff x="1188881" y="351819"/>
            <a:chExt cx="75052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공익광고</a:t>
              </a:r>
              <a:endParaRPr lang="ko-KR" altLang="en-US" sz="1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976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고도 B" panose="02000503000000020004" pitchFamily="50" charset="-127"/>
                  <a:ea typeface="고도 B" panose="02000503000000020004" pitchFamily="50" charset="-127"/>
                </a:rPr>
                <a:t>개념</a:t>
              </a:r>
              <a:endParaRPr lang="ko-KR" altLang="en-US" sz="2200" dirty="0">
                <a:latin typeface="고도 B" panose="02000503000000020004" pitchFamily="50" charset="-127"/>
                <a:ea typeface="고도 B" panose="02000503000000020004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377536" y="3150366"/>
            <a:ext cx="97615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ko-KR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인간</a:t>
            </a:r>
            <a:r>
              <a:rPr lang="en-US" altLang="ko-KR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사회</a:t>
            </a:r>
            <a:r>
              <a:rPr lang="en-US" altLang="ko-KR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국가가 가진 공공적</a:t>
            </a:r>
            <a:r>
              <a:rPr lang="en-US" altLang="ko-KR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사회적인 문제나 이슈를 상업적 차원이 아닌 공공의 </a:t>
            </a:r>
            <a:r>
              <a:rPr lang="ko-KR" altLang="ko-KR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차원에서</a:t>
            </a:r>
            <a:endParaRPr lang="en-US" altLang="ko-KR" dirty="0" smtClean="0">
              <a:latin typeface="고도 B" panose="02000503000000020004" pitchFamily="50" charset="-127"/>
              <a:ea typeface="고도 B" panose="0200050300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ko-KR" sz="2000" dirty="0" smtClean="0">
                <a:solidFill>
                  <a:schemeClr val="accent2">
                    <a:lumMod val="50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대중들에게 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인식시키고 의식변화를 유도할 목적을 가진 광고 커뮤니케이션의 형태</a:t>
            </a:r>
            <a:r>
              <a:rPr lang="ko-KR" altLang="ko-KR" dirty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dirty="0" smtClean="0">
                <a:latin typeface="고도 B" panose="02000503000000020004" pitchFamily="50" charset="-127"/>
                <a:ea typeface="고도 B" panose="0200050300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9247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808</Words>
  <Application>Microsoft Office PowerPoint</Application>
  <PresentationFormat>와이드스크린</PresentationFormat>
  <Paragraphs>225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고도 B</vt:lpstr>
      <vt:lpstr>나눔스퀘어라운드 Regular</vt:lpstr>
      <vt:lpstr>맑은 고딕</vt:lpstr>
      <vt:lpstr>Arial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Administrator</cp:lastModifiedBy>
  <cp:revision>193</cp:revision>
  <dcterms:created xsi:type="dcterms:W3CDTF">2015-01-21T11:35:38Z</dcterms:created>
  <dcterms:modified xsi:type="dcterms:W3CDTF">2020-10-20T04:40:01Z</dcterms:modified>
</cp:coreProperties>
</file>