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7" r:id="rId13"/>
    <p:sldId id="274" r:id="rId14"/>
    <p:sldId id="275" r:id="rId15"/>
    <p:sldId id="276" r:id="rId16"/>
    <p:sldId id="270" r:id="rId17"/>
    <p:sldId id="278" r:id="rId18"/>
    <p:sldId id="263" r:id="rId19"/>
    <p:sldId id="264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96EE-A88A-4F53-824F-757220476D7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F6275-0E25-4E4E-99DE-2002C9C04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does it improve upon the initial predictions that it has made; before we go into that, I need to go over a few more key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F6275-0E25-4E4E-99DE-2002C9C04F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aspect we should cover is an elaboration of the Iteration; epoch and training batch</a:t>
            </a:r>
          </a:p>
          <a:p>
            <a:r>
              <a:rPr lang="en-US" dirty="0"/>
              <a:t>Training batch is 2^n; n = 4..8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F6275-0E25-4E4E-99DE-2002C9C04F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training examples, first would be used as input, once done, it will go to next value and so on</a:t>
            </a:r>
          </a:p>
          <a:p>
            <a:r>
              <a:rPr lang="en-US" dirty="0"/>
              <a:t>Without training batches, updates for learning would occur at the end of an epoch, We will explain later why this is in ideal</a:t>
            </a:r>
          </a:p>
          <a:p>
            <a:r>
              <a:rPr lang="en-US" dirty="0"/>
              <a:t>Conversely, using training batches allows for more frequent updates, maybe after 25% of training data has been seen.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F6275-0E25-4E4E-99DE-2002C9C04F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will give a relatively simplistic over view of cost and loss and how that applies to learning, for a comprehensive understanding, refer to resources mentioned at end of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F6275-0E25-4E4E-99DE-2002C9C04F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6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866F-4091-4718-B78C-78BC06380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3171-F323-48AE-A5C1-8435519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DFB1-A953-4CE2-85E7-B4E49A72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407C-87F4-440A-B143-A94F4C37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1FC5-BA6D-426E-964D-92219B80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FB0-7D4D-42A6-8333-752F8158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9ED33-5334-41B6-830B-5E46CE65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76BE-31FB-4AC3-83A8-A15210CB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7E2E-9398-4F92-B72A-7D602A56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F704-AB8E-4347-8E88-390C62AC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9069E-2D07-470E-8EA7-7FFF1F1C0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260CA-10A2-407A-9092-FAFA0841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1CDA-8204-46CF-8A41-A60B5ADC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11B8-0D3A-41E7-980A-CDBEF528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36BB-D3AD-4889-8911-135FB0F0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4EC2-87FE-44F4-BA77-4BA891F4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5D63-4181-4031-8BA9-16841176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96E3-8673-432E-9DCD-C926A303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51EA-48CD-44DC-BF5D-2A2A7AC2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B9DF-252D-4BAE-AB23-9B3AAE1C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CA81-B35E-4453-8D60-989BDD27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EF22-B6E2-41BC-AEBE-6011FC94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4920-0187-41CD-BCD4-35286281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384-51A3-4B6C-BDB5-1D4F090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912A-A1E8-41D7-BB47-12801791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19-6691-44AC-B753-2A6A2FC2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BEE8-9E7C-4E92-8266-96D6D543E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7D65-23F1-4A15-885F-166664A91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668E-4789-4D64-9E6C-302E37CC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F13F-9BB9-416B-B107-674CD1C5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2F6E-6B56-405D-BA1A-DEB1C05D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1705-8377-4C2B-A014-3B42F79F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01EC0-3919-4221-BF7F-8E5B546B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F80D5-CA1E-4CFD-8D96-F739198C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16BC7-DAEC-420A-95F6-8ECCA73ED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A4590-5139-4E8D-B579-86C2FD77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4769F-3709-4BB3-9B72-091CB3B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9D4DF-69BB-4514-9E38-CFBC7F86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FB397-2004-4D46-BC45-33E6B925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3892-7C1C-42A4-966B-62575173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0C61-92B3-459A-9567-F06E079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0F691-C19D-4BDF-8B10-F8DA9FF8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41F31-F8AE-4341-B398-296EE437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0F25-63D8-462E-A259-8B4FD38C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AABD9-69A4-42E0-BFF0-1BF264BB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0B14-C3E6-4642-8972-B8125FA3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9907-0F6C-46A0-97E8-E28288C7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4693-356F-4FEC-BF5A-DE42516A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A476B-3E46-42B9-8A89-B6B66D7D7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603F-FBAB-4E54-A8E1-05132A04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3280-A99E-4D74-B4DC-BDDA9CFD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D2FF-FB4A-4DD6-8DBF-0F3B8FFB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37F5-E996-49CC-8E40-2B3CF4AD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DB1B6-D933-4409-B0B6-B22B56FE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F0FC3-7E8D-4367-9488-0EE71885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530F-427F-4C9A-90CF-5D7525B0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E2FD1-3711-4D15-A6FE-20FE933A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877CA-1BEF-4096-8947-F717518F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873A5-B80F-4CA7-A02C-B7ACB158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565D-20BD-4762-B915-FACF78F6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BBF8-9B53-492E-AB10-8D4D1F6C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B3A1-2EF5-4059-B138-43CC68EA68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56E6-2DB7-49E0-941A-3D85F49EA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3CBB-FE70-4E5B-B15E-602E01C46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qsUUzS" TargetMode="External"/><Relationship Id="rId2" Type="http://schemas.openxmlformats.org/officeDocument/2006/relationships/hyperlink" Target="https://bit.ly/2yQEKV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o0BK3a" TargetMode="External"/><Relationship Id="rId5" Type="http://schemas.openxmlformats.org/officeDocument/2006/relationships/hyperlink" Target="https://bit.ly/2LXKHEb" TargetMode="External"/><Relationship Id="rId4" Type="http://schemas.openxmlformats.org/officeDocument/2006/relationships/hyperlink" Target="https://bit.ly/2j4kjM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95AD-B2CC-41FD-8A45-658D0AE40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2: </a:t>
            </a:r>
            <a:br>
              <a:rPr lang="en-US" dirty="0"/>
            </a:br>
            <a:r>
              <a:rPr lang="en-US" dirty="0"/>
              <a:t>How Neural Networks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3E15F-A7F2-4DAF-BF86-9CDDF8492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 AI</a:t>
            </a:r>
          </a:p>
        </p:txBody>
      </p:sp>
    </p:spTree>
    <p:extLst>
      <p:ext uri="{BB962C8B-B14F-4D97-AF65-F5344CB8AC3E}">
        <p14:creationId xmlns:p14="http://schemas.microsoft.com/office/powerpoint/2010/main" val="218728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539-75DA-4ECB-96DA-4ADA2B19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3A35F-E784-461C-9B6D-D917D631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Simplistic function most of you should be familiar with to compute loss</a:t>
                </a:r>
              </a:p>
              <a:p>
                <a:r>
                  <a:rPr lang="en-US" dirty="0"/>
                  <a:t>This function also penalizes error heavily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y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3A35F-E784-461C-9B6D-D917D631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18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AE5A-1077-47A0-B6D7-370E18E9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Cost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B645-78A3-4980-B22C-28342DA85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mentioned, cost is used to determine how accurate the model is through comparing the predicted values with labeled values.</a:t>
            </a:r>
          </a:p>
          <a:p>
            <a:r>
              <a:rPr lang="en-US" dirty="0"/>
              <a:t>Ideally, this value needs to be minimized so that we will achieve high accuracy with our model</a:t>
            </a:r>
          </a:p>
          <a:p>
            <a:r>
              <a:rPr lang="en-US" dirty="0"/>
              <a:t>To actually minimize this value, we have to apply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16860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1DB-301F-43C0-A103-90B2FF5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9B38-3F37-48D3-BCEB-D8E41ADB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calculus, we are able to determine the slope of the loss and then take a “step” downward to approach the global minimum</a:t>
            </a:r>
          </a:p>
          <a:p>
            <a:r>
              <a:rPr lang="en-US" dirty="0"/>
              <a:t>However, as we will have many hundreds or thousands of parameters (each w and b term associated with the algorithm) we would need to calculate slopes, but gradients</a:t>
            </a:r>
          </a:p>
          <a:p>
            <a:r>
              <a:rPr lang="en-US" dirty="0"/>
              <a:t>This will allow us to determine which area in space we should step, with respect to all of the input variables, to get to the next smaller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6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2D45-66C7-4D12-90C0-3DA1B09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Steps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9DF8-0DE0-45FC-9131-CE51AD38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139"/>
            <a:ext cx="10515600" cy="4351338"/>
          </a:xfrm>
        </p:spPr>
        <p:txBody>
          <a:bodyPr/>
          <a:lstStyle/>
          <a:p>
            <a:r>
              <a:rPr lang="en-US" dirty="0"/>
              <a:t>Each step progressively decreases the error as it approaches </a:t>
            </a:r>
            <a:r>
              <a:rPr lang="en-US" dirty="0" err="1"/>
              <a:t>globabl</a:t>
            </a:r>
            <a:r>
              <a:rPr lang="en-US" dirty="0"/>
              <a:t> minimum</a:t>
            </a:r>
          </a:p>
          <a:p>
            <a:r>
              <a:rPr lang="en-US" dirty="0"/>
              <a:t>As we mentioned earlier, a global minimum will beam accuracy of the model</a:t>
            </a:r>
          </a:p>
        </p:txBody>
      </p:sp>
      <p:pic>
        <p:nvPicPr>
          <p:cNvPr id="4" name="Picture 2" descr="https://cdn-images-1.medium.com/max/1600/0*qtiSV8B2__XR52XP.jpg">
            <a:extLst>
              <a:ext uri="{FF2B5EF4-FFF2-40B4-BE49-F238E27FC236}">
                <a16:creationId xmlns:a16="http://schemas.microsoft.com/office/drawing/2014/main" id="{2EF03020-910B-472F-B82A-10CFBFDD5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56" y="3429000"/>
            <a:ext cx="5985802" cy="311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4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1DB-301F-43C0-A103-90B2FF5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9B38-3F37-48D3-BCEB-D8E41ADB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calculus, we are able to determine the slope of the loss and then take a “step” downward to approach the global minimum</a:t>
            </a:r>
          </a:p>
          <a:p>
            <a:r>
              <a:rPr lang="en-US" dirty="0"/>
              <a:t>However, as we will have many hundreds or thousands of parameters (each w and b term associated with the algorithm) we would need to calculate slopes, but gradients</a:t>
            </a:r>
          </a:p>
          <a:p>
            <a:r>
              <a:rPr lang="en-US" dirty="0"/>
              <a:t>This will allow us to determine which area in space we should step, with respect to all of the input variables, to get to the next smaller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EB7-A1E8-4475-88F5-7D9AE874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Visualization of 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BC70-192E-4B54-BE6A-915DAC6F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way to think of this is a ball rolling down a hill, it is trying to find a valley (our global minimum)</a:t>
            </a:r>
          </a:p>
        </p:txBody>
      </p:sp>
      <p:pic>
        <p:nvPicPr>
          <p:cNvPr id="4100" name="Picture 4" descr="Image result for gradient descent 3d representation">
            <a:extLst>
              <a:ext uri="{FF2B5EF4-FFF2-40B4-BE49-F238E27FC236}">
                <a16:creationId xmlns:a16="http://schemas.microsoft.com/office/drawing/2014/main" id="{BCCF8092-F1A0-492A-A8D0-5DE95266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8" y="2822122"/>
            <a:ext cx="4550228" cy="39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4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7AD4-9090-4603-9484-3DFCFA0A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Cost to Update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C22D-6C2B-40F7-914A-86C6E01AE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Using the value from the cost function as well as the computed derivatives for the specific layer, the weight and bias variables can now be updated</a:t>
            </a:r>
          </a:p>
          <a:p>
            <a:r>
              <a:rPr lang="en-US" dirty="0"/>
              <a:t>Essentially, partial derivatives are used t calculate the gradient, and this is used to update the parameter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D6A20720-3209-4E8A-B108-B5AC17C4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725" y="4001294"/>
            <a:ext cx="4954663" cy="20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1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720F-6437-44AB-B7FD-E1F1C25B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7721-23AE-49AF-B6EC-E0F2F585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than the weight and bias terms, there are also a few other aspects to training that are important to consider to get good accuracy of your model:</a:t>
            </a:r>
          </a:p>
          <a:p>
            <a:pPr lvl="2"/>
            <a:r>
              <a:rPr lang="en-US" dirty="0"/>
              <a:t>Learning Rate α</a:t>
            </a:r>
          </a:p>
          <a:p>
            <a:pPr lvl="2"/>
            <a:r>
              <a:rPr lang="en-US" dirty="0"/>
              <a:t>Number of Epochs</a:t>
            </a:r>
          </a:p>
          <a:p>
            <a:pPr lvl="2"/>
            <a:r>
              <a:rPr lang="en-US" dirty="0"/>
              <a:t>Method of Initialization (weights and biases)</a:t>
            </a:r>
          </a:p>
          <a:p>
            <a:pPr lvl="2"/>
            <a:r>
              <a:rPr lang="en-US" dirty="0"/>
              <a:t>Number of Nodes and Layers in Model</a:t>
            </a:r>
          </a:p>
          <a:p>
            <a:pPr lvl="2"/>
            <a:r>
              <a:rPr lang="en-US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87310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E499-2383-4897-9029-779DABE9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9E8A-FD72-4468-A12D-9354F3CC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</a:t>
            </a:r>
            <a:r>
              <a:rPr lang="en-US" dirty="0" err="1"/>
              <a:t>youtube</a:t>
            </a:r>
            <a:r>
              <a:rPr lang="en-US" dirty="0"/>
              <a:t> video: </a:t>
            </a:r>
            <a:r>
              <a:rPr lang="en-US" dirty="0">
                <a:hlinkClick r:id="rId2"/>
              </a:rPr>
              <a:t>https://bit.ly/2yQEKVP</a:t>
            </a:r>
            <a:endParaRPr lang="en-US" dirty="0"/>
          </a:p>
          <a:p>
            <a:r>
              <a:rPr lang="en-US" dirty="0"/>
              <a:t>Article on Gradient Descent + Momentum: </a:t>
            </a:r>
            <a:r>
              <a:rPr lang="en-US" dirty="0">
                <a:hlinkClick r:id="rId3"/>
              </a:rPr>
              <a:t>https://bit.ly/2qsUUzS</a:t>
            </a:r>
            <a:endParaRPr lang="en-US" dirty="0"/>
          </a:p>
          <a:p>
            <a:r>
              <a:rPr lang="en-US" dirty="0"/>
              <a:t>Great Blogger on Math Behind ML: </a:t>
            </a:r>
            <a:r>
              <a:rPr lang="en-US" dirty="0">
                <a:hlinkClick r:id="rId4"/>
              </a:rPr>
              <a:t>https://bit.ly/2j4kjME</a:t>
            </a:r>
            <a:endParaRPr lang="en-US" dirty="0"/>
          </a:p>
          <a:p>
            <a:r>
              <a:rPr lang="en-US" dirty="0"/>
              <a:t>Article on SGD: </a:t>
            </a:r>
            <a:r>
              <a:rPr lang="en-US" dirty="0">
                <a:hlinkClick r:id="rId5"/>
              </a:rPr>
              <a:t>https://bit.ly/2LXKHEb</a:t>
            </a:r>
            <a:endParaRPr lang="en-US" dirty="0"/>
          </a:p>
          <a:p>
            <a:r>
              <a:rPr lang="en-US" dirty="0"/>
              <a:t>Article on Loss Functions: </a:t>
            </a:r>
            <a:r>
              <a:rPr lang="en-US" dirty="0">
                <a:hlinkClick r:id="rId6"/>
              </a:rPr>
              <a:t>https://bit.ly/2o0BK3a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09A8-CA65-4665-B91D-29C933BC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960"/>
            <a:ext cx="10515600" cy="4135119"/>
          </a:xfrm>
        </p:spPr>
        <p:txBody>
          <a:bodyPr/>
          <a:lstStyle/>
          <a:p>
            <a:pPr algn="ctr"/>
            <a:r>
              <a:rPr lang="en-US" dirty="0"/>
              <a:t>Second Part of Lesson:</a:t>
            </a:r>
            <a:br>
              <a:rPr lang="en-US" dirty="0"/>
            </a:br>
            <a:r>
              <a:rPr lang="en-US" dirty="0"/>
              <a:t>Installation </a:t>
            </a:r>
          </a:p>
        </p:txBody>
      </p:sp>
    </p:spTree>
    <p:extLst>
      <p:ext uri="{BB962C8B-B14F-4D97-AF65-F5344CB8AC3E}">
        <p14:creationId xmlns:p14="http://schemas.microsoft.com/office/powerpoint/2010/main" val="305284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3A4F-6AC9-47E5-A882-35548FA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EF2B-BE64-420A-9B4C-BD482250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Recap of last lesson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Training and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Epochs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Loss and Cost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Gradient Descent and Learning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Adam </a:t>
            </a:r>
            <a:r>
              <a:rPr lang="en-US" dirty="0" err="1"/>
              <a:t>Optomization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Xavier initialization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Installation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Resources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3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DF1E-EBF0-4D81-A0DD-751F4B8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Programming Lesson: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9A1A-C9FA-4DA2-8A3F-553E6026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python to path (3.5.0+)</a:t>
            </a:r>
          </a:p>
          <a:p>
            <a:r>
              <a:rPr lang="en-US" dirty="0"/>
              <a:t>From command line: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Pip install matplotlib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7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8CAF-0859-4A2F-A82B-896E1799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81C0-1D91-4030-8F34-74901B74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covered Activation functions, forward propagation and touched on backward propagation</a:t>
            </a:r>
          </a:p>
        </p:txBody>
      </p:sp>
      <p:pic>
        <p:nvPicPr>
          <p:cNvPr id="4" name="Picture 2" descr="Image result for single layer neural network">
            <a:extLst>
              <a:ext uri="{FF2B5EF4-FFF2-40B4-BE49-F238E27FC236}">
                <a16:creationId xmlns:a16="http://schemas.microsoft.com/office/drawing/2014/main" id="{4649C792-F977-4E0D-8509-AF7C1096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5563"/>
            <a:ext cx="7162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A1D-9478-43F1-A5D2-2D0EE8AA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Network Learn ?</a:t>
            </a:r>
          </a:p>
        </p:txBody>
      </p:sp>
      <p:pic>
        <p:nvPicPr>
          <p:cNvPr id="4" name="Picture 2" descr="Image result for neural network layers">
            <a:extLst>
              <a:ext uri="{FF2B5EF4-FFF2-40B4-BE49-F238E27FC236}">
                <a16:creationId xmlns:a16="http://schemas.microsoft.com/office/drawing/2014/main" id="{78B58DBF-520F-407E-9D3D-9770C77E18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397" y="1825625"/>
            <a:ext cx="66532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0DAA-5C1B-482B-BEDC-BE4E66D5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3F26-A05F-4D26-958F-1CB4502E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approach any ML problem, you will need a lot of data</a:t>
            </a:r>
          </a:p>
          <a:p>
            <a:r>
              <a:rPr lang="en-US" dirty="0"/>
              <a:t>Typically, for supervised learning problems, this data will contain the input features and corresponding label</a:t>
            </a:r>
          </a:p>
          <a:p>
            <a:r>
              <a:rPr lang="en-US" dirty="0"/>
              <a:t>It is common practice to randomize and then split data into 2 groups</a:t>
            </a:r>
          </a:p>
          <a:p>
            <a:pPr lvl="1"/>
            <a:r>
              <a:rPr lang="en-US" dirty="0"/>
              <a:t>Train group (what algorithm will learn with)</a:t>
            </a:r>
          </a:p>
          <a:p>
            <a:pPr lvl="1"/>
            <a:r>
              <a:rPr lang="en-US" dirty="0"/>
              <a:t>Test and/or Validation group (validate how algorithm is working on unseen data)</a:t>
            </a:r>
          </a:p>
          <a:p>
            <a:r>
              <a:rPr lang="en-US" dirty="0"/>
              <a:t>Different data splits depending on amount of data available</a:t>
            </a:r>
          </a:p>
          <a:p>
            <a:pPr lvl="1"/>
            <a:r>
              <a:rPr lang="en-US" dirty="0"/>
              <a:t>70/30 : Train Test Split for medium size data (few thousand)</a:t>
            </a:r>
          </a:p>
          <a:p>
            <a:pPr lvl="1"/>
            <a:r>
              <a:rPr lang="en-US" dirty="0"/>
              <a:t>70/15/15: Train Test Validation for medium size data</a:t>
            </a:r>
          </a:p>
          <a:p>
            <a:pPr lvl="1"/>
            <a:r>
              <a:rPr lang="en-US" dirty="0"/>
              <a:t>90/5/5: Train Test Validation for large amounts of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6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30D6-2903-464A-9015-343CE59B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and Training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636C-1321-4CDF-982A-EC528AF7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epoch is a single pass through </a:t>
            </a:r>
            <a:r>
              <a:rPr lang="en-US" b="1" dirty="0"/>
              <a:t>all</a:t>
            </a:r>
            <a:r>
              <a:rPr lang="en-US" dirty="0"/>
              <a:t> the training data</a:t>
            </a:r>
          </a:p>
          <a:p>
            <a:r>
              <a:rPr lang="en-US" dirty="0"/>
              <a:t>To improve upon learning, the data is subdivided into small groups called training batches</a:t>
            </a:r>
          </a:p>
          <a:p>
            <a:r>
              <a:rPr lang="en-US" dirty="0"/>
              <a:t>Training batches allow for updates to algorithm at a faster rate than through an entire epoch</a:t>
            </a:r>
          </a:p>
        </p:txBody>
      </p:sp>
    </p:spTree>
    <p:extLst>
      <p:ext uri="{BB962C8B-B14F-4D97-AF65-F5344CB8AC3E}">
        <p14:creationId xmlns:p14="http://schemas.microsoft.com/office/powerpoint/2010/main" val="176590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E00D-4864-495E-B05F-A9D2B078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and Training Batch Cont’d</a:t>
            </a:r>
          </a:p>
        </p:txBody>
      </p:sp>
      <p:pic>
        <p:nvPicPr>
          <p:cNvPr id="4" name="Picture 2" descr="Image result for neural network layers">
            <a:extLst>
              <a:ext uri="{FF2B5EF4-FFF2-40B4-BE49-F238E27FC236}">
                <a16:creationId xmlns:a16="http://schemas.microsoft.com/office/drawing/2014/main" id="{BA9DD014-1F2C-4AC3-A58B-C6BC26909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397" y="1825625"/>
            <a:ext cx="66532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7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B420-6532-4AB2-BD20-61B4AA43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and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E144-D9DD-4D00-A9AD-103C1D22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(or error) function is used to determine how good </a:t>
            </a:r>
            <a:r>
              <a:rPr lang="cy-GB" dirty="0"/>
              <a:t>ŷ (predicted vale from algorithm’s output)</a:t>
            </a:r>
            <a:r>
              <a:rPr lang="en-US" dirty="0"/>
              <a:t> is in relation to </a:t>
            </a:r>
            <a:r>
              <a:rPr lang="cy-GB" dirty="0"/>
              <a:t>y (labeled value) on a single training example</a:t>
            </a:r>
          </a:p>
          <a:p>
            <a:r>
              <a:rPr lang="cy-GB" dirty="0"/>
              <a:t>Conversely cost, is the loss function applied to a group of data with their values averaged</a:t>
            </a:r>
          </a:p>
          <a:p>
            <a:r>
              <a:rPr lang="cy-GB" dirty="0"/>
              <a:t>These values are to be minimized over time as we want:</a:t>
            </a:r>
          </a:p>
          <a:p>
            <a:pPr marL="914400" lvl="2" indent="0">
              <a:buNone/>
            </a:pPr>
            <a:r>
              <a:rPr lang="cy-GB" dirty="0"/>
              <a:t>			 ŷ </a:t>
            </a:r>
            <a:r>
              <a:rPr lang="en-US" b="1" dirty="0"/>
              <a:t>≈ </a:t>
            </a:r>
            <a:r>
              <a:rPr lang="en-US" dirty="0"/>
              <a:t>y</a:t>
            </a:r>
            <a:endParaRPr lang="cy-GB" dirty="0"/>
          </a:p>
          <a:p>
            <a:r>
              <a:rPr lang="cy-GB" dirty="0"/>
              <a:t>There are many loss functions but we will briefly go over 2 most common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856F-2BD0-47D4-A16F-C2954D97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(Log)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C5A33-C1B4-44DE-BD96-3EA94305A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 Loss quantifies the accuracy of a classifier by </a:t>
                </a:r>
                <a:r>
                  <a:rPr lang="en-US" dirty="0" err="1"/>
                  <a:t>penalising</a:t>
                </a:r>
                <a:r>
                  <a:rPr lang="en-US" dirty="0"/>
                  <a:t> false classifications</a:t>
                </a:r>
              </a:p>
              <a:p>
                <a:r>
                  <a:rPr lang="en-US" dirty="0" err="1"/>
                  <a:t>Minimising</a:t>
                </a:r>
                <a:r>
                  <a:rPr lang="en-US" dirty="0"/>
                  <a:t> the Log Loss is basically equivalent to </a:t>
                </a:r>
                <a:r>
                  <a:rPr lang="en-US" dirty="0" err="1"/>
                  <a:t>maximising</a:t>
                </a:r>
                <a:r>
                  <a:rPr lang="en-US" dirty="0"/>
                  <a:t> the accuracy of the classifier</a:t>
                </a:r>
              </a:p>
              <a:p>
                <a:r>
                  <a:rPr lang="en-US" dirty="0"/>
                  <a:t>When there are two classes the following is used: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y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y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C5A33-C1B4-44DE-BD96-3EA94305A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32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1016</Words>
  <Application>Microsoft Office PowerPoint</Application>
  <PresentationFormat>Widescreen</PresentationFormat>
  <Paragraphs>98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Lesson 2:  How Neural Networks Learn</vt:lpstr>
      <vt:lpstr>Overview</vt:lpstr>
      <vt:lpstr>Recap</vt:lpstr>
      <vt:lpstr>How Does the Network Learn ?</vt:lpstr>
      <vt:lpstr>Train Test Split</vt:lpstr>
      <vt:lpstr>Epoch and Training Batch</vt:lpstr>
      <vt:lpstr>Epoch and Training Batch Cont’d</vt:lpstr>
      <vt:lpstr>Loss and Cost</vt:lpstr>
      <vt:lpstr>Logarithmic (Log) Loss</vt:lpstr>
      <vt:lpstr>Mean Squared Error</vt:lpstr>
      <vt:lpstr>So what is Cost used for?</vt:lpstr>
      <vt:lpstr>Gradient Descent</vt:lpstr>
      <vt:lpstr>Example of Steps Taken</vt:lpstr>
      <vt:lpstr>Gradient Descent</vt:lpstr>
      <vt:lpstr>3D Visualization of GD</vt:lpstr>
      <vt:lpstr>Applying Cost to Update Parameters</vt:lpstr>
      <vt:lpstr>Hyperparameters</vt:lpstr>
      <vt:lpstr>Resources</vt:lpstr>
      <vt:lpstr>Second Part of Lesson: Installation </vt:lpstr>
      <vt:lpstr>Setup for Programming Lesson: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 How Neural Networks Learn</dc:title>
  <dc:creator>Akil Hamilton</dc:creator>
  <cp:lastModifiedBy>Akil Hamilton</cp:lastModifiedBy>
  <cp:revision>15</cp:revision>
  <dcterms:created xsi:type="dcterms:W3CDTF">2018-11-05T01:32:43Z</dcterms:created>
  <dcterms:modified xsi:type="dcterms:W3CDTF">2018-11-05T21:37:38Z</dcterms:modified>
</cp:coreProperties>
</file>