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61" r:id="rId4"/>
    <p:sldId id="289" r:id="rId5"/>
    <p:sldId id="258" r:id="rId6"/>
    <p:sldId id="262" r:id="rId7"/>
    <p:sldId id="266" r:id="rId8"/>
    <p:sldId id="275" r:id="rId9"/>
    <p:sldId id="263" r:id="rId10"/>
    <p:sldId id="276" r:id="rId11"/>
    <p:sldId id="265" r:id="rId12"/>
    <p:sldId id="267" r:id="rId13"/>
    <p:sldId id="268" r:id="rId14"/>
    <p:sldId id="279" r:id="rId15"/>
    <p:sldId id="280" r:id="rId16"/>
    <p:sldId id="277" r:id="rId17"/>
    <p:sldId id="278" r:id="rId18"/>
    <p:sldId id="281" r:id="rId19"/>
    <p:sldId id="282" r:id="rId20"/>
    <p:sldId id="283" r:id="rId21"/>
    <p:sldId id="284" r:id="rId22"/>
    <p:sldId id="285" r:id="rId23"/>
    <p:sldId id="286" r:id="rId24"/>
    <p:sldId id="264" r:id="rId25"/>
    <p:sldId id="269" r:id="rId26"/>
    <p:sldId id="287" r:id="rId27"/>
    <p:sldId id="270" r:id="rId28"/>
    <p:sldId id="288" r:id="rId29"/>
    <p:sldId id="271" r:id="rId30"/>
    <p:sldId id="273" r:id="rId31"/>
    <p:sldId id="272" r:id="rId32"/>
    <p:sldId id="259"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250" autoAdjust="0"/>
  </p:normalViewPr>
  <p:slideViewPr>
    <p:cSldViewPr snapToGrid="0">
      <p:cViewPr varScale="1">
        <p:scale>
          <a:sx n="51" d="100"/>
          <a:sy n="51" d="100"/>
        </p:scale>
        <p:origin x="1256"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B379FD-D9CB-4367-A0FD-E9C8A7E3A85C}"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4762478-B040-4B53-80AE-4C55DE09DA65}">
      <dgm:prSet/>
      <dgm:spPr/>
      <dgm:t>
        <a:bodyPr/>
        <a:lstStyle/>
        <a:p>
          <a:r>
            <a:rPr lang="en-US" baseline="0"/>
            <a:t>My name is Akil</a:t>
          </a:r>
          <a:endParaRPr lang="en-US"/>
        </a:p>
      </dgm:t>
    </dgm:pt>
    <dgm:pt modelId="{61833E70-2F9D-48ED-BF79-B2FA4F8C32CE}" type="parTrans" cxnId="{094CFC99-D529-414D-A50A-7B4E3D58BCFA}">
      <dgm:prSet/>
      <dgm:spPr/>
      <dgm:t>
        <a:bodyPr/>
        <a:lstStyle/>
        <a:p>
          <a:endParaRPr lang="en-US"/>
        </a:p>
      </dgm:t>
    </dgm:pt>
    <dgm:pt modelId="{42F4A9E9-AC72-40E7-9FC4-76FC3DA92EBA}" type="sibTrans" cxnId="{094CFC99-D529-414D-A50A-7B4E3D58BCFA}">
      <dgm:prSet/>
      <dgm:spPr/>
      <dgm:t>
        <a:bodyPr/>
        <a:lstStyle/>
        <a:p>
          <a:endParaRPr lang="en-US"/>
        </a:p>
      </dgm:t>
    </dgm:pt>
    <dgm:pt modelId="{09DB36A6-700F-485D-B3FB-17B4F315A8CB}">
      <dgm:prSet/>
      <dgm:spPr/>
      <dgm:t>
        <a:bodyPr/>
        <a:lstStyle/>
        <a:p>
          <a:r>
            <a:rPr lang="en-US" baseline="0"/>
            <a:t>Second Year iBiomed Student pursuing Software Engineering</a:t>
          </a:r>
          <a:endParaRPr lang="en-US"/>
        </a:p>
      </dgm:t>
    </dgm:pt>
    <dgm:pt modelId="{DEE2DA39-D214-4EAD-8C80-5229C20107C3}" type="parTrans" cxnId="{A1EC3FFE-84D7-4AF5-90B3-D71D4732E26B}">
      <dgm:prSet/>
      <dgm:spPr/>
      <dgm:t>
        <a:bodyPr/>
        <a:lstStyle/>
        <a:p>
          <a:endParaRPr lang="en-US"/>
        </a:p>
      </dgm:t>
    </dgm:pt>
    <dgm:pt modelId="{2E1EA072-DBB7-4C8C-87DF-17FD0954F3C0}" type="sibTrans" cxnId="{A1EC3FFE-84D7-4AF5-90B3-D71D4732E26B}">
      <dgm:prSet/>
      <dgm:spPr/>
      <dgm:t>
        <a:bodyPr/>
        <a:lstStyle/>
        <a:p>
          <a:endParaRPr lang="en-US"/>
        </a:p>
      </dgm:t>
    </dgm:pt>
    <dgm:pt modelId="{84D0DEFB-04D0-41B4-8C73-F5DE4721DAE8}">
      <dgm:prSet/>
      <dgm:spPr/>
      <dgm:t>
        <a:bodyPr/>
        <a:lstStyle/>
        <a:p>
          <a:r>
            <a:rPr lang="en-US" baseline="0"/>
            <a:t>Experience in ML:</a:t>
          </a:r>
          <a:endParaRPr lang="en-US"/>
        </a:p>
      </dgm:t>
    </dgm:pt>
    <dgm:pt modelId="{B8A124E4-B32F-4A9C-BD46-AAA08DE448AD}" type="parTrans" cxnId="{4B6259B7-C0A0-4D12-B12D-CE81A6D5239B}">
      <dgm:prSet/>
      <dgm:spPr/>
      <dgm:t>
        <a:bodyPr/>
        <a:lstStyle/>
        <a:p>
          <a:endParaRPr lang="en-US"/>
        </a:p>
      </dgm:t>
    </dgm:pt>
    <dgm:pt modelId="{8A1E445B-E5A2-4D68-85AF-2A384A6E39C5}" type="sibTrans" cxnId="{4B6259B7-C0A0-4D12-B12D-CE81A6D5239B}">
      <dgm:prSet/>
      <dgm:spPr/>
      <dgm:t>
        <a:bodyPr/>
        <a:lstStyle/>
        <a:p>
          <a:endParaRPr lang="en-US"/>
        </a:p>
      </dgm:t>
    </dgm:pt>
    <dgm:pt modelId="{1668775A-BECE-4BE9-8D20-3945E2FA6FB7}">
      <dgm:prSet/>
      <dgm:spPr/>
      <dgm:t>
        <a:bodyPr/>
        <a:lstStyle/>
        <a:p>
          <a:r>
            <a:rPr lang="en-US" i="1" baseline="0"/>
            <a:t>Andrew Ng’s Deep Learning Specialization</a:t>
          </a:r>
          <a:endParaRPr lang="en-US"/>
        </a:p>
      </dgm:t>
    </dgm:pt>
    <dgm:pt modelId="{6AEF4DDF-1E30-4778-ABC1-1C835CC32EBA}" type="parTrans" cxnId="{A497CABF-03B1-43BF-B706-87565EB94EAF}">
      <dgm:prSet/>
      <dgm:spPr/>
      <dgm:t>
        <a:bodyPr/>
        <a:lstStyle/>
        <a:p>
          <a:endParaRPr lang="en-US"/>
        </a:p>
      </dgm:t>
    </dgm:pt>
    <dgm:pt modelId="{C9EE7DDE-5736-49CA-9697-C25480F02E2C}" type="sibTrans" cxnId="{A497CABF-03B1-43BF-B706-87565EB94EAF}">
      <dgm:prSet/>
      <dgm:spPr/>
      <dgm:t>
        <a:bodyPr/>
        <a:lstStyle/>
        <a:p>
          <a:endParaRPr lang="en-US"/>
        </a:p>
      </dgm:t>
    </dgm:pt>
    <dgm:pt modelId="{27E53B95-6169-43D3-B984-BACB8B943F9B}">
      <dgm:prSet/>
      <dgm:spPr/>
      <dgm:t>
        <a:bodyPr/>
        <a:lstStyle/>
        <a:p>
          <a:r>
            <a:rPr lang="en-US" i="1" baseline="0"/>
            <a:t>Previous Internship</a:t>
          </a:r>
          <a:endParaRPr lang="en-US"/>
        </a:p>
      </dgm:t>
    </dgm:pt>
    <dgm:pt modelId="{81233498-B30A-4032-A7C6-8C519F8CAA10}" type="parTrans" cxnId="{E67AC055-81CA-402A-AECF-0BB6E29B6516}">
      <dgm:prSet/>
      <dgm:spPr/>
      <dgm:t>
        <a:bodyPr/>
        <a:lstStyle/>
        <a:p>
          <a:endParaRPr lang="en-US"/>
        </a:p>
      </dgm:t>
    </dgm:pt>
    <dgm:pt modelId="{5FD71B6E-C3E1-4967-8708-4234A4794EB8}" type="sibTrans" cxnId="{E67AC055-81CA-402A-AECF-0BB6E29B6516}">
      <dgm:prSet/>
      <dgm:spPr/>
      <dgm:t>
        <a:bodyPr/>
        <a:lstStyle/>
        <a:p>
          <a:endParaRPr lang="en-US"/>
        </a:p>
      </dgm:t>
    </dgm:pt>
    <dgm:pt modelId="{39D2F887-8E48-4349-B04D-4B21BE9A0E5F}">
      <dgm:prSet/>
      <dgm:spPr/>
      <dgm:t>
        <a:bodyPr/>
        <a:lstStyle/>
        <a:p>
          <a:r>
            <a:rPr lang="en-US" i="1" baseline="0"/>
            <a:t>Side projects</a:t>
          </a:r>
          <a:endParaRPr lang="en-US"/>
        </a:p>
      </dgm:t>
    </dgm:pt>
    <dgm:pt modelId="{D6C8C524-B0BB-41A6-9F31-3442250023EF}" type="parTrans" cxnId="{3F81DEA9-0BEB-4723-B64F-B11AB6C9B6BE}">
      <dgm:prSet/>
      <dgm:spPr/>
      <dgm:t>
        <a:bodyPr/>
        <a:lstStyle/>
        <a:p>
          <a:endParaRPr lang="en-US"/>
        </a:p>
      </dgm:t>
    </dgm:pt>
    <dgm:pt modelId="{01364603-116D-4B39-9538-14D8F3618246}" type="sibTrans" cxnId="{3F81DEA9-0BEB-4723-B64F-B11AB6C9B6BE}">
      <dgm:prSet/>
      <dgm:spPr/>
      <dgm:t>
        <a:bodyPr/>
        <a:lstStyle/>
        <a:p>
          <a:endParaRPr lang="en-US"/>
        </a:p>
      </dgm:t>
    </dgm:pt>
    <dgm:pt modelId="{75870952-3263-4144-A1E7-BF16081DAC69}" type="pres">
      <dgm:prSet presAssocID="{07B379FD-D9CB-4367-A0FD-E9C8A7E3A85C}" presName="root" presStyleCnt="0">
        <dgm:presLayoutVars>
          <dgm:dir/>
          <dgm:resizeHandles val="exact"/>
        </dgm:presLayoutVars>
      </dgm:prSet>
      <dgm:spPr/>
    </dgm:pt>
    <dgm:pt modelId="{1E348488-E25A-4816-A46D-A416010FE71D}" type="pres">
      <dgm:prSet presAssocID="{E4762478-B040-4B53-80AE-4C55DE09DA65}" presName="compNode" presStyleCnt="0"/>
      <dgm:spPr/>
    </dgm:pt>
    <dgm:pt modelId="{519EA9F1-5967-4CE5-A9AC-CDA9881C5DB4}" type="pres">
      <dgm:prSet presAssocID="{E4762478-B040-4B53-80AE-4C55DE09DA65}" presName="bgRect" presStyleLbl="bgShp" presStyleIdx="0" presStyleCnt="3"/>
      <dgm:spPr/>
    </dgm:pt>
    <dgm:pt modelId="{FE8EBCCC-B90C-4C13-BC09-02B0C7020193}" type="pres">
      <dgm:prSet presAssocID="{E4762478-B040-4B53-80AE-4C55DE09DA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Solid Fill"/>
        </a:ext>
      </dgm:extLst>
    </dgm:pt>
    <dgm:pt modelId="{FBD05398-55FC-4016-B9DB-16510E379391}" type="pres">
      <dgm:prSet presAssocID="{E4762478-B040-4B53-80AE-4C55DE09DA65}" presName="spaceRect" presStyleCnt="0"/>
      <dgm:spPr/>
    </dgm:pt>
    <dgm:pt modelId="{B689CDF7-6049-4CAD-80D4-E1BD6B71B509}" type="pres">
      <dgm:prSet presAssocID="{E4762478-B040-4B53-80AE-4C55DE09DA65}" presName="parTx" presStyleLbl="revTx" presStyleIdx="0" presStyleCnt="4">
        <dgm:presLayoutVars>
          <dgm:chMax val="0"/>
          <dgm:chPref val="0"/>
        </dgm:presLayoutVars>
      </dgm:prSet>
      <dgm:spPr/>
    </dgm:pt>
    <dgm:pt modelId="{B6E7CD62-AB34-4CE6-9CBE-2236E145803C}" type="pres">
      <dgm:prSet presAssocID="{42F4A9E9-AC72-40E7-9FC4-76FC3DA92EBA}" presName="sibTrans" presStyleCnt="0"/>
      <dgm:spPr/>
    </dgm:pt>
    <dgm:pt modelId="{13C47673-121A-4C22-AC09-0288F29E7D2B}" type="pres">
      <dgm:prSet presAssocID="{09DB36A6-700F-485D-B3FB-17B4F315A8CB}" presName="compNode" presStyleCnt="0"/>
      <dgm:spPr/>
    </dgm:pt>
    <dgm:pt modelId="{FF63F3E1-2E58-4112-B5E3-85C4A72EE837}" type="pres">
      <dgm:prSet presAssocID="{09DB36A6-700F-485D-B3FB-17B4F315A8CB}" presName="bgRect" presStyleLbl="bgShp" presStyleIdx="1" presStyleCnt="3"/>
      <dgm:spPr/>
    </dgm:pt>
    <dgm:pt modelId="{FE545D53-D7C4-44E6-8A6F-660B85A84D57}" type="pres">
      <dgm:prSet presAssocID="{09DB36A6-700F-485D-B3FB-17B4F315A8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1C91AB3E-B9E9-484C-88A7-0688CB25ACA8}" type="pres">
      <dgm:prSet presAssocID="{09DB36A6-700F-485D-B3FB-17B4F315A8CB}" presName="spaceRect" presStyleCnt="0"/>
      <dgm:spPr/>
    </dgm:pt>
    <dgm:pt modelId="{7E470C40-2707-4CF3-8174-A639DE4FBF31}" type="pres">
      <dgm:prSet presAssocID="{09DB36A6-700F-485D-B3FB-17B4F315A8CB}" presName="parTx" presStyleLbl="revTx" presStyleIdx="1" presStyleCnt="4">
        <dgm:presLayoutVars>
          <dgm:chMax val="0"/>
          <dgm:chPref val="0"/>
        </dgm:presLayoutVars>
      </dgm:prSet>
      <dgm:spPr/>
    </dgm:pt>
    <dgm:pt modelId="{EF8AD2C1-F403-48CC-84CE-2CF62D47B25D}" type="pres">
      <dgm:prSet presAssocID="{2E1EA072-DBB7-4C8C-87DF-17FD0954F3C0}" presName="sibTrans" presStyleCnt="0"/>
      <dgm:spPr/>
    </dgm:pt>
    <dgm:pt modelId="{C3C8B141-CB41-49CB-88E3-76A077836D3F}" type="pres">
      <dgm:prSet presAssocID="{84D0DEFB-04D0-41B4-8C73-F5DE4721DAE8}" presName="compNode" presStyleCnt="0"/>
      <dgm:spPr/>
    </dgm:pt>
    <dgm:pt modelId="{6C626715-DE43-409A-9D9A-F1AD948A89DD}" type="pres">
      <dgm:prSet presAssocID="{84D0DEFB-04D0-41B4-8C73-F5DE4721DAE8}" presName="bgRect" presStyleLbl="bgShp" presStyleIdx="2" presStyleCnt="3"/>
      <dgm:spPr/>
    </dgm:pt>
    <dgm:pt modelId="{8C60B928-F46B-44EC-B2F1-5F0368FC9BC4}" type="pres">
      <dgm:prSet presAssocID="{84D0DEFB-04D0-41B4-8C73-F5DE4721DA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CEA4027-D903-417E-ACD4-4FAF6349B4A8}" type="pres">
      <dgm:prSet presAssocID="{84D0DEFB-04D0-41B4-8C73-F5DE4721DAE8}" presName="spaceRect" presStyleCnt="0"/>
      <dgm:spPr/>
    </dgm:pt>
    <dgm:pt modelId="{FDEB4E12-AE3B-4338-B25C-6711E7C29086}" type="pres">
      <dgm:prSet presAssocID="{84D0DEFB-04D0-41B4-8C73-F5DE4721DAE8}" presName="parTx" presStyleLbl="revTx" presStyleIdx="2" presStyleCnt="4">
        <dgm:presLayoutVars>
          <dgm:chMax val="0"/>
          <dgm:chPref val="0"/>
        </dgm:presLayoutVars>
      </dgm:prSet>
      <dgm:spPr/>
    </dgm:pt>
    <dgm:pt modelId="{A7182DFC-C924-4484-AECB-AD504A54C964}" type="pres">
      <dgm:prSet presAssocID="{84D0DEFB-04D0-41B4-8C73-F5DE4721DAE8}" presName="desTx" presStyleLbl="revTx" presStyleIdx="3" presStyleCnt="4">
        <dgm:presLayoutVars/>
      </dgm:prSet>
      <dgm:spPr/>
    </dgm:pt>
  </dgm:ptLst>
  <dgm:cxnLst>
    <dgm:cxn modelId="{FA59AF37-4511-443F-BD3B-7A2C7E236EBE}" type="presOf" srcId="{09DB36A6-700F-485D-B3FB-17B4F315A8CB}" destId="{7E470C40-2707-4CF3-8174-A639DE4FBF31}" srcOrd="0" destOrd="0" presId="urn:microsoft.com/office/officeart/2018/2/layout/IconVerticalSolidList"/>
    <dgm:cxn modelId="{E88C6161-112D-41C5-A666-26F721372DC8}" type="presOf" srcId="{1668775A-BECE-4BE9-8D20-3945E2FA6FB7}" destId="{A7182DFC-C924-4484-AECB-AD504A54C964}" srcOrd="0" destOrd="0" presId="urn:microsoft.com/office/officeart/2018/2/layout/IconVerticalSolidList"/>
    <dgm:cxn modelId="{E67AC055-81CA-402A-AECF-0BB6E29B6516}" srcId="{84D0DEFB-04D0-41B4-8C73-F5DE4721DAE8}" destId="{27E53B95-6169-43D3-B984-BACB8B943F9B}" srcOrd="1" destOrd="0" parTransId="{81233498-B30A-4032-A7C6-8C519F8CAA10}" sibTransId="{5FD71B6E-C3E1-4967-8708-4234A4794EB8}"/>
    <dgm:cxn modelId="{4E74F256-78F6-4F76-8D1D-476F4B7F576B}" type="presOf" srcId="{84D0DEFB-04D0-41B4-8C73-F5DE4721DAE8}" destId="{FDEB4E12-AE3B-4338-B25C-6711E7C29086}" srcOrd="0" destOrd="0" presId="urn:microsoft.com/office/officeart/2018/2/layout/IconVerticalSolidList"/>
    <dgm:cxn modelId="{423B8A83-4EBB-4B5C-BC85-A8839B9C9453}" type="presOf" srcId="{E4762478-B040-4B53-80AE-4C55DE09DA65}" destId="{B689CDF7-6049-4CAD-80D4-E1BD6B71B509}" srcOrd="0" destOrd="0" presId="urn:microsoft.com/office/officeart/2018/2/layout/IconVerticalSolidList"/>
    <dgm:cxn modelId="{44D81D89-E461-4571-9933-A560B080165C}" type="presOf" srcId="{07B379FD-D9CB-4367-A0FD-E9C8A7E3A85C}" destId="{75870952-3263-4144-A1E7-BF16081DAC69}" srcOrd="0" destOrd="0" presId="urn:microsoft.com/office/officeart/2018/2/layout/IconVerticalSolidList"/>
    <dgm:cxn modelId="{094CFC99-D529-414D-A50A-7B4E3D58BCFA}" srcId="{07B379FD-D9CB-4367-A0FD-E9C8A7E3A85C}" destId="{E4762478-B040-4B53-80AE-4C55DE09DA65}" srcOrd="0" destOrd="0" parTransId="{61833E70-2F9D-48ED-BF79-B2FA4F8C32CE}" sibTransId="{42F4A9E9-AC72-40E7-9FC4-76FC3DA92EBA}"/>
    <dgm:cxn modelId="{EC6D639D-E332-49BC-970B-AAF5BC75122A}" type="presOf" srcId="{27E53B95-6169-43D3-B984-BACB8B943F9B}" destId="{A7182DFC-C924-4484-AECB-AD504A54C964}" srcOrd="0" destOrd="1" presId="urn:microsoft.com/office/officeart/2018/2/layout/IconVerticalSolidList"/>
    <dgm:cxn modelId="{3F81DEA9-0BEB-4723-B64F-B11AB6C9B6BE}" srcId="{84D0DEFB-04D0-41B4-8C73-F5DE4721DAE8}" destId="{39D2F887-8E48-4349-B04D-4B21BE9A0E5F}" srcOrd="2" destOrd="0" parTransId="{D6C8C524-B0BB-41A6-9F31-3442250023EF}" sibTransId="{01364603-116D-4B39-9538-14D8F3618246}"/>
    <dgm:cxn modelId="{15274DB2-B3A2-4B49-9367-5E86A8422A7A}" type="presOf" srcId="{39D2F887-8E48-4349-B04D-4B21BE9A0E5F}" destId="{A7182DFC-C924-4484-AECB-AD504A54C964}" srcOrd="0" destOrd="2" presId="urn:microsoft.com/office/officeart/2018/2/layout/IconVerticalSolidList"/>
    <dgm:cxn modelId="{4B6259B7-C0A0-4D12-B12D-CE81A6D5239B}" srcId="{07B379FD-D9CB-4367-A0FD-E9C8A7E3A85C}" destId="{84D0DEFB-04D0-41B4-8C73-F5DE4721DAE8}" srcOrd="2" destOrd="0" parTransId="{B8A124E4-B32F-4A9C-BD46-AAA08DE448AD}" sibTransId="{8A1E445B-E5A2-4D68-85AF-2A384A6E39C5}"/>
    <dgm:cxn modelId="{A497CABF-03B1-43BF-B706-87565EB94EAF}" srcId="{84D0DEFB-04D0-41B4-8C73-F5DE4721DAE8}" destId="{1668775A-BECE-4BE9-8D20-3945E2FA6FB7}" srcOrd="0" destOrd="0" parTransId="{6AEF4DDF-1E30-4778-ABC1-1C835CC32EBA}" sibTransId="{C9EE7DDE-5736-49CA-9697-C25480F02E2C}"/>
    <dgm:cxn modelId="{A1EC3FFE-84D7-4AF5-90B3-D71D4732E26B}" srcId="{07B379FD-D9CB-4367-A0FD-E9C8A7E3A85C}" destId="{09DB36A6-700F-485D-B3FB-17B4F315A8CB}" srcOrd="1" destOrd="0" parTransId="{DEE2DA39-D214-4EAD-8C80-5229C20107C3}" sibTransId="{2E1EA072-DBB7-4C8C-87DF-17FD0954F3C0}"/>
    <dgm:cxn modelId="{7F50E924-7147-4232-AA0A-EDCFEAEE2A8C}" type="presParOf" srcId="{75870952-3263-4144-A1E7-BF16081DAC69}" destId="{1E348488-E25A-4816-A46D-A416010FE71D}" srcOrd="0" destOrd="0" presId="urn:microsoft.com/office/officeart/2018/2/layout/IconVerticalSolidList"/>
    <dgm:cxn modelId="{699273A1-3C5A-4FE2-BABC-CE2BC26CD5F7}" type="presParOf" srcId="{1E348488-E25A-4816-A46D-A416010FE71D}" destId="{519EA9F1-5967-4CE5-A9AC-CDA9881C5DB4}" srcOrd="0" destOrd="0" presId="urn:microsoft.com/office/officeart/2018/2/layout/IconVerticalSolidList"/>
    <dgm:cxn modelId="{7CDC8678-E143-47A6-B6E3-7202FA9E8BAD}" type="presParOf" srcId="{1E348488-E25A-4816-A46D-A416010FE71D}" destId="{FE8EBCCC-B90C-4C13-BC09-02B0C7020193}" srcOrd="1" destOrd="0" presId="urn:microsoft.com/office/officeart/2018/2/layout/IconVerticalSolidList"/>
    <dgm:cxn modelId="{022246CE-743D-4309-BB27-930873687CF4}" type="presParOf" srcId="{1E348488-E25A-4816-A46D-A416010FE71D}" destId="{FBD05398-55FC-4016-B9DB-16510E379391}" srcOrd="2" destOrd="0" presId="urn:microsoft.com/office/officeart/2018/2/layout/IconVerticalSolidList"/>
    <dgm:cxn modelId="{832516EC-45B4-42D3-B2F0-C6FD48459FD9}" type="presParOf" srcId="{1E348488-E25A-4816-A46D-A416010FE71D}" destId="{B689CDF7-6049-4CAD-80D4-E1BD6B71B509}" srcOrd="3" destOrd="0" presId="urn:microsoft.com/office/officeart/2018/2/layout/IconVerticalSolidList"/>
    <dgm:cxn modelId="{0103D177-FC78-4FD3-88C4-388C733E2B4B}" type="presParOf" srcId="{75870952-3263-4144-A1E7-BF16081DAC69}" destId="{B6E7CD62-AB34-4CE6-9CBE-2236E145803C}" srcOrd="1" destOrd="0" presId="urn:microsoft.com/office/officeart/2018/2/layout/IconVerticalSolidList"/>
    <dgm:cxn modelId="{1EEA04FE-EAC0-42CB-8C14-EB79A2037C4F}" type="presParOf" srcId="{75870952-3263-4144-A1E7-BF16081DAC69}" destId="{13C47673-121A-4C22-AC09-0288F29E7D2B}" srcOrd="2" destOrd="0" presId="urn:microsoft.com/office/officeart/2018/2/layout/IconVerticalSolidList"/>
    <dgm:cxn modelId="{5A3C7D0E-95F4-4706-A9F7-8EA29A4D550F}" type="presParOf" srcId="{13C47673-121A-4C22-AC09-0288F29E7D2B}" destId="{FF63F3E1-2E58-4112-B5E3-85C4A72EE837}" srcOrd="0" destOrd="0" presId="urn:microsoft.com/office/officeart/2018/2/layout/IconVerticalSolidList"/>
    <dgm:cxn modelId="{B2A11D91-8C49-49AF-9D3D-79B00539364C}" type="presParOf" srcId="{13C47673-121A-4C22-AC09-0288F29E7D2B}" destId="{FE545D53-D7C4-44E6-8A6F-660B85A84D57}" srcOrd="1" destOrd="0" presId="urn:microsoft.com/office/officeart/2018/2/layout/IconVerticalSolidList"/>
    <dgm:cxn modelId="{C3E0753B-731E-4EF4-956C-1F2C9D34FB4B}" type="presParOf" srcId="{13C47673-121A-4C22-AC09-0288F29E7D2B}" destId="{1C91AB3E-B9E9-484C-88A7-0688CB25ACA8}" srcOrd="2" destOrd="0" presId="urn:microsoft.com/office/officeart/2018/2/layout/IconVerticalSolidList"/>
    <dgm:cxn modelId="{0762D575-675D-4D4E-8C01-13930AC44449}" type="presParOf" srcId="{13C47673-121A-4C22-AC09-0288F29E7D2B}" destId="{7E470C40-2707-4CF3-8174-A639DE4FBF31}" srcOrd="3" destOrd="0" presId="urn:microsoft.com/office/officeart/2018/2/layout/IconVerticalSolidList"/>
    <dgm:cxn modelId="{237E3283-C086-40A3-9198-322BD29A0D36}" type="presParOf" srcId="{75870952-3263-4144-A1E7-BF16081DAC69}" destId="{EF8AD2C1-F403-48CC-84CE-2CF62D47B25D}" srcOrd="3" destOrd="0" presId="urn:microsoft.com/office/officeart/2018/2/layout/IconVerticalSolidList"/>
    <dgm:cxn modelId="{6309B82D-3A34-42FF-B3B0-8F4B680F6418}" type="presParOf" srcId="{75870952-3263-4144-A1E7-BF16081DAC69}" destId="{C3C8B141-CB41-49CB-88E3-76A077836D3F}" srcOrd="4" destOrd="0" presId="urn:microsoft.com/office/officeart/2018/2/layout/IconVerticalSolidList"/>
    <dgm:cxn modelId="{73441DB0-D0CE-4EE9-B5C2-0677DE61BEEA}" type="presParOf" srcId="{C3C8B141-CB41-49CB-88E3-76A077836D3F}" destId="{6C626715-DE43-409A-9D9A-F1AD948A89DD}" srcOrd="0" destOrd="0" presId="urn:microsoft.com/office/officeart/2018/2/layout/IconVerticalSolidList"/>
    <dgm:cxn modelId="{0D5CA78D-465D-4B14-9A86-B2B002327943}" type="presParOf" srcId="{C3C8B141-CB41-49CB-88E3-76A077836D3F}" destId="{8C60B928-F46B-44EC-B2F1-5F0368FC9BC4}" srcOrd="1" destOrd="0" presId="urn:microsoft.com/office/officeart/2018/2/layout/IconVerticalSolidList"/>
    <dgm:cxn modelId="{29FEEC32-9CA7-433E-9081-D5339CB04832}" type="presParOf" srcId="{C3C8B141-CB41-49CB-88E3-76A077836D3F}" destId="{ECEA4027-D903-417E-ACD4-4FAF6349B4A8}" srcOrd="2" destOrd="0" presId="urn:microsoft.com/office/officeart/2018/2/layout/IconVerticalSolidList"/>
    <dgm:cxn modelId="{14C3D46B-6C80-43A8-8E20-1AAA4A148216}" type="presParOf" srcId="{C3C8B141-CB41-49CB-88E3-76A077836D3F}" destId="{FDEB4E12-AE3B-4338-B25C-6711E7C29086}" srcOrd="3" destOrd="0" presId="urn:microsoft.com/office/officeart/2018/2/layout/IconVerticalSolidList"/>
    <dgm:cxn modelId="{6CF9D2E0-D23F-4E74-BC14-3898EF0ACB70}" type="presParOf" srcId="{C3C8B141-CB41-49CB-88E3-76A077836D3F}" destId="{A7182DFC-C924-4484-AECB-AD504A54C96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47F78-7E1E-40B9-88E1-6C9F49A02289}" type="doc">
      <dgm:prSet loTypeId="urn:microsoft.com/office/officeart/2018/2/layout/IconVerticalSolidList" loCatId="icon" qsTypeId="urn:microsoft.com/office/officeart/2005/8/quickstyle/simple5" qsCatId="simple" csTypeId="urn:microsoft.com/office/officeart/2005/8/colors/accent0_1" csCatId="mainScheme" phldr="1"/>
      <dgm:spPr/>
      <dgm:t>
        <a:bodyPr/>
        <a:lstStyle/>
        <a:p>
          <a:endParaRPr lang="en-US"/>
        </a:p>
      </dgm:t>
    </dgm:pt>
    <dgm:pt modelId="{040AF0B4-8A7C-4A3E-9AAB-46F123A3C7F7}">
      <dgm:prSet/>
      <dgm:spPr/>
      <dgm:t>
        <a:bodyPr/>
        <a:lstStyle/>
        <a:p>
          <a:pPr>
            <a:lnSpc>
              <a:spcPct val="100000"/>
            </a:lnSpc>
          </a:pPr>
          <a:r>
            <a:rPr lang="en-US" baseline="0" dirty="0"/>
            <a:t>Essentially math equations</a:t>
          </a:r>
          <a:endParaRPr lang="en-US" dirty="0"/>
        </a:p>
      </dgm:t>
    </dgm:pt>
    <dgm:pt modelId="{4EF73768-5FAD-4D42-B74D-F36B31728EF3}" type="parTrans" cxnId="{8AF4FFAF-DA6D-4AE7-9560-262AE0470CB7}">
      <dgm:prSet/>
      <dgm:spPr/>
      <dgm:t>
        <a:bodyPr/>
        <a:lstStyle/>
        <a:p>
          <a:endParaRPr lang="en-US"/>
        </a:p>
      </dgm:t>
    </dgm:pt>
    <dgm:pt modelId="{19FEBAB2-BAA8-4559-AB72-953D7D80BFE1}" type="sibTrans" cxnId="{8AF4FFAF-DA6D-4AE7-9560-262AE0470CB7}">
      <dgm:prSet/>
      <dgm:spPr/>
      <dgm:t>
        <a:bodyPr/>
        <a:lstStyle/>
        <a:p>
          <a:endParaRPr lang="en-US"/>
        </a:p>
      </dgm:t>
    </dgm:pt>
    <dgm:pt modelId="{1F6382D3-17C0-4594-AB3C-2EDE1210AD8B}">
      <dgm:prSet/>
      <dgm:spPr/>
      <dgm:t>
        <a:bodyPr/>
        <a:lstStyle/>
        <a:p>
          <a:pPr>
            <a:lnSpc>
              <a:spcPct val="100000"/>
            </a:lnSpc>
          </a:pPr>
          <a:r>
            <a:rPr lang="en-US" baseline="0"/>
            <a:t>Due to the use of many ML frameworks, we do not have to know how to implement low level algorithms to start a project</a:t>
          </a:r>
          <a:endParaRPr lang="en-US"/>
        </a:p>
      </dgm:t>
    </dgm:pt>
    <dgm:pt modelId="{90604EA3-A0D1-4520-BA42-EC32B8A01C8E}" type="parTrans" cxnId="{58380034-C81D-40A4-9211-A6F6F5CE71AC}">
      <dgm:prSet/>
      <dgm:spPr/>
      <dgm:t>
        <a:bodyPr/>
        <a:lstStyle/>
        <a:p>
          <a:endParaRPr lang="en-US"/>
        </a:p>
      </dgm:t>
    </dgm:pt>
    <dgm:pt modelId="{E9390BB5-A9F2-4A1B-A6D9-7DBDCE31B736}" type="sibTrans" cxnId="{58380034-C81D-40A4-9211-A6F6F5CE71AC}">
      <dgm:prSet/>
      <dgm:spPr/>
      <dgm:t>
        <a:bodyPr/>
        <a:lstStyle/>
        <a:p>
          <a:endParaRPr lang="en-US"/>
        </a:p>
      </dgm:t>
    </dgm:pt>
    <dgm:pt modelId="{413BE276-D7CD-43AE-B0C6-B86FE3B5500E}">
      <dgm:prSet/>
      <dgm:spPr/>
      <dgm:t>
        <a:bodyPr/>
        <a:lstStyle/>
        <a:p>
          <a:pPr>
            <a:lnSpc>
              <a:spcPct val="100000"/>
            </a:lnSpc>
          </a:pPr>
          <a:r>
            <a:rPr lang="en-US" baseline="0"/>
            <a:t>Despite that, an understanding of a few key algorithms will be important in completing projects</a:t>
          </a:r>
          <a:endParaRPr lang="en-US"/>
        </a:p>
      </dgm:t>
    </dgm:pt>
    <dgm:pt modelId="{4F7EAAFB-CA30-4339-9367-5DC252BA37CD}" type="parTrans" cxnId="{57BC82F9-53C3-4B55-B268-64DF5F056070}">
      <dgm:prSet/>
      <dgm:spPr/>
      <dgm:t>
        <a:bodyPr/>
        <a:lstStyle/>
        <a:p>
          <a:endParaRPr lang="en-US"/>
        </a:p>
      </dgm:t>
    </dgm:pt>
    <dgm:pt modelId="{7E06BAB7-3AD2-425C-AA1D-470E237FD9F9}" type="sibTrans" cxnId="{57BC82F9-53C3-4B55-B268-64DF5F056070}">
      <dgm:prSet/>
      <dgm:spPr/>
      <dgm:t>
        <a:bodyPr/>
        <a:lstStyle/>
        <a:p>
          <a:endParaRPr lang="en-US"/>
        </a:p>
      </dgm:t>
    </dgm:pt>
    <dgm:pt modelId="{D9B66CAD-40C1-4C06-B73B-4B7DD5CE67BC}" type="pres">
      <dgm:prSet presAssocID="{C0A47F78-7E1E-40B9-88E1-6C9F49A02289}" presName="root" presStyleCnt="0">
        <dgm:presLayoutVars>
          <dgm:dir/>
          <dgm:resizeHandles val="exact"/>
        </dgm:presLayoutVars>
      </dgm:prSet>
      <dgm:spPr/>
    </dgm:pt>
    <dgm:pt modelId="{06284384-F830-4FA3-89A9-AD737253548B}" type="pres">
      <dgm:prSet presAssocID="{040AF0B4-8A7C-4A3E-9AAB-46F123A3C7F7}" presName="compNode" presStyleCnt="0"/>
      <dgm:spPr/>
    </dgm:pt>
    <dgm:pt modelId="{0D4AAFBE-AB54-484F-90FD-DDDF671142CE}" type="pres">
      <dgm:prSet presAssocID="{040AF0B4-8A7C-4A3E-9AAB-46F123A3C7F7}" presName="bgRect" presStyleLbl="bgShp" presStyleIdx="0" presStyleCnt="3"/>
      <dgm:spPr/>
    </dgm:pt>
    <dgm:pt modelId="{9E868BD4-2CAD-40B9-B9CC-6C8C6C7A76A7}" type="pres">
      <dgm:prSet presAssocID="{040AF0B4-8A7C-4A3E-9AAB-46F123A3C7F7}" presName="iconRect" presStyleLbl="node1" presStyleIdx="0" presStyleCnt="3" custLinFactX="-100000" custLinFactY="300000" custLinFactNeighborX="-166148" custLinFactNeighborY="3288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s"/>
        </a:ext>
      </dgm:extLst>
    </dgm:pt>
    <dgm:pt modelId="{468D82B7-A8E6-4578-B127-EA006E87E512}" type="pres">
      <dgm:prSet presAssocID="{040AF0B4-8A7C-4A3E-9AAB-46F123A3C7F7}" presName="spaceRect" presStyleCnt="0"/>
      <dgm:spPr/>
    </dgm:pt>
    <dgm:pt modelId="{ADFE6517-3A4C-4FEC-A082-1B656EB9069B}" type="pres">
      <dgm:prSet presAssocID="{040AF0B4-8A7C-4A3E-9AAB-46F123A3C7F7}" presName="parTx" presStyleLbl="revTx" presStyleIdx="0" presStyleCnt="3">
        <dgm:presLayoutVars>
          <dgm:chMax val="0"/>
          <dgm:chPref val="0"/>
        </dgm:presLayoutVars>
      </dgm:prSet>
      <dgm:spPr/>
    </dgm:pt>
    <dgm:pt modelId="{6864F64F-B672-4E11-A0EF-E0D6FC695AE7}" type="pres">
      <dgm:prSet presAssocID="{19FEBAB2-BAA8-4559-AB72-953D7D80BFE1}" presName="sibTrans" presStyleCnt="0"/>
      <dgm:spPr/>
    </dgm:pt>
    <dgm:pt modelId="{307EBB24-1D8F-41CC-9AAF-48215FD6F18F}" type="pres">
      <dgm:prSet presAssocID="{1F6382D3-17C0-4594-AB3C-2EDE1210AD8B}" presName="compNode" presStyleCnt="0"/>
      <dgm:spPr/>
    </dgm:pt>
    <dgm:pt modelId="{F90E9FA5-737B-4AAA-BBF5-7AEE27AE35CA}" type="pres">
      <dgm:prSet presAssocID="{1F6382D3-17C0-4594-AB3C-2EDE1210AD8B}" presName="bgRect" presStyleLbl="bgShp" presStyleIdx="1" presStyleCnt="3"/>
      <dgm:spPr/>
    </dgm:pt>
    <dgm:pt modelId="{E23B6601-3A14-4767-9C97-4D06A8F8144E}" type="pres">
      <dgm:prSet presAssocID="{1F6382D3-17C0-4594-AB3C-2EDE1210AD8B}" presName="iconRect" presStyleLbl="node1" presStyleIdx="1" presStyleCnt="3" custScaleX="10699" custScaleY="106088" custLinFactX="-100000" custLinFactY="183913" custLinFactNeighborX="-126109"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B5F872D-763F-414B-9252-0E3749EFB91F}" type="pres">
      <dgm:prSet presAssocID="{1F6382D3-17C0-4594-AB3C-2EDE1210AD8B}" presName="spaceRect" presStyleCnt="0"/>
      <dgm:spPr/>
    </dgm:pt>
    <dgm:pt modelId="{3A626AC8-6EBA-4FA2-9222-C50711353413}" type="pres">
      <dgm:prSet presAssocID="{1F6382D3-17C0-4594-AB3C-2EDE1210AD8B}" presName="parTx" presStyleLbl="revTx" presStyleIdx="1" presStyleCnt="3">
        <dgm:presLayoutVars>
          <dgm:chMax val="0"/>
          <dgm:chPref val="0"/>
        </dgm:presLayoutVars>
      </dgm:prSet>
      <dgm:spPr/>
    </dgm:pt>
    <dgm:pt modelId="{279CF32E-E222-4708-A15A-9937CF3D7794}" type="pres">
      <dgm:prSet presAssocID="{E9390BB5-A9F2-4A1B-A6D9-7DBDCE31B736}" presName="sibTrans" presStyleCnt="0"/>
      <dgm:spPr/>
    </dgm:pt>
    <dgm:pt modelId="{66B9A2F8-DC78-45B7-816B-A22B9D89A2F6}" type="pres">
      <dgm:prSet presAssocID="{413BE276-D7CD-43AE-B0C6-B86FE3B5500E}" presName="compNode" presStyleCnt="0"/>
      <dgm:spPr/>
    </dgm:pt>
    <dgm:pt modelId="{4B819788-1A9B-4515-9BBD-F826DD6EEC6F}" type="pres">
      <dgm:prSet presAssocID="{413BE276-D7CD-43AE-B0C6-B86FE3B5500E}" presName="bgRect" presStyleLbl="bgShp" presStyleIdx="2" presStyleCnt="3"/>
      <dgm:spPr/>
    </dgm:pt>
    <dgm:pt modelId="{E7B72B5B-66BF-4796-AAC8-D09061B98775}" type="pres">
      <dgm:prSet presAssocID="{413BE276-D7CD-43AE-B0C6-B86FE3B5500E}" presName="iconRect" presStyleLbl="node1" presStyleIdx="2" presStyleCnt="3" custLinFactX="800000" custLinFactY="-118885" custLinFactNeighborX="892730" custLinFactNeighborY="-200000"/>
      <dgm:spPr>
        <a:noFill/>
      </dgm:spPr>
      <dgm:extLst>
        <a:ext uri="{E40237B7-FDA0-4F09-8148-C483321AD2D9}">
          <dgm14:cNvPr xmlns:dgm14="http://schemas.microsoft.com/office/drawing/2010/diagram" id="0" name="" descr="Head with Gears"/>
        </a:ext>
      </dgm:extLst>
    </dgm:pt>
    <dgm:pt modelId="{8A5C1B64-43B7-4AFF-A9A1-11913F5ADF23}" type="pres">
      <dgm:prSet presAssocID="{413BE276-D7CD-43AE-B0C6-B86FE3B5500E}" presName="spaceRect" presStyleCnt="0"/>
      <dgm:spPr/>
    </dgm:pt>
    <dgm:pt modelId="{98FD93D0-C8C0-4351-B838-E41BB2E5BCE5}" type="pres">
      <dgm:prSet presAssocID="{413BE276-D7CD-43AE-B0C6-B86FE3B5500E}" presName="parTx" presStyleLbl="revTx" presStyleIdx="2" presStyleCnt="3">
        <dgm:presLayoutVars>
          <dgm:chMax val="0"/>
          <dgm:chPref val="0"/>
        </dgm:presLayoutVars>
      </dgm:prSet>
      <dgm:spPr/>
    </dgm:pt>
  </dgm:ptLst>
  <dgm:cxnLst>
    <dgm:cxn modelId="{8149F232-AAD3-448F-A531-4360C6675E2F}" type="presOf" srcId="{413BE276-D7CD-43AE-B0C6-B86FE3B5500E}" destId="{98FD93D0-C8C0-4351-B838-E41BB2E5BCE5}" srcOrd="0" destOrd="0" presId="urn:microsoft.com/office/officeart/2018/2/layout/IconVerticalSolidList"/>
    <dgm:cxn modelId="{58380034-C81D-40A4-9211-A6F6F5CE71AC}" srcId="{C0A47F78-7E1E-40B9-88E1-6C9F49A02289}" destId="{1F6382D3-17C0-4594-AB3C-2EDE1210AD8B}" srcOrd="1" destOrd="0" parTransId="{90604EA3-A0D1-4520-BA42-EC32B8A01C8E}" sibTransId="{E9390BB5-A9F2-4A1B-A6D9-7DBDCE31B736}"/>
    <dgm:cxn modelId="{670DDB42-6D27-4A05-A791-04EAFD7364C4}" type="presOf" srcId="{1F6382D3-17C0-4594-AB3C-2EDE1210AD8B}" destId="{3A626AC8-6EBA-4FA2-9222-C50711353413}" srcOrd="0" destOrd="0" presId="urn:microsoft.com/office/officeart/2018/2/layout/IconVerticalSolidList"/>
    <dgm:cxn modelId="{BC43E264-A41C-47E8-B19D-772A6DD93095}" type="presOf" srcId="{040AF0B4-8A7C-4A3E-9AAB-46F123A3C7F7}" destId="{ADFE6517-3A4C-4FEC-A082-1B656EB9069B}" srcOrd="0" destOrd="0" presId="urn:microsoft.com/office/officeart/2018/2/layout/IconVerticalSolidList"/>
    <dgm:cxn modelId="{A728F964-1FAC-4A49-AB04-CA31BD997A8D}" type="presOf" srcId="{C0A47F78-7E1E-40B9-88E1-6C9F49A02289}" destId="{D9B66CAD-40C1-4C06-B73B-4B7DD5CE67BC}" srcOrd="0" destOrd="0" presId="urn:microsoft.com/office/officeart/2018/2/layout/IconVerticalSolidList"/>
    <dgm:cxn modelId="{8AF4FFAF-DA6D-4AE7-9560-262AE0470CB7}" srcId="{C0A47F78-7E1E-40B9-88E1-6C9F49A02289}" destId="{040AF0B4-8A7C-4A3E-9AAB-46F123A3C7F7}" srcOrd="0" destOrd="0" parTransId="{4EF73768-5FAD-4D42-B74D-F36B31728EF3}" sibTransId="{19FEBAB2-BAA8-4559-AB72-953D7D80BFE1}"/>
    <dgm:cxn modelId="{57BC82F9-53C3-4B55-B268-64DF5F056070}" srcId="{C0A47F78-7E1E-40B9-88E1-6C9F49A02289}" destId="{413BE276-D7CD-43AE-B0C6-B86FE3B5500E}" srcOrd="2" destOrd="0" parTransId="{4F7EAAFB-CA30-4339-9367-5DC252BA37CD}" sibTransId="{7E06BAB7-3AD2-425C-AA1D-470E237FD9F9}"/>
    <dgm:cxn modelId="{0D867BDE-4C55-4A59-B461-B5045BD237BA}" type="presParOf" srcId="{D9B66CAD-40C1-4C06-B73B-4B7DD5CE67BC}" destId="{06284384-F830-4FA3-89A9-AD737253548B}" srcOrd="0" destOrd="0" presId="urn:microsoft.com/office/officeart/2018/2/layout/IconVerticalSolidList"/>
    <dgm:cxn modelId="{FC3E0585-91AB-4E22-BF94-C3810A2DCED3}" type="presParOf" srcId="{06284384-F830-4FA3-89A9-AD737253548B}" destId="{0D4AAFBE-AB54-484F-90FD-DDDF671142CE}" srcOrd="0" destOrd="0" presId="urn:microsoft.com/office/officeart/2018/2/layout/IconVerticalSolidList"/>
    <dgm:cxn modelId="{4A41A933-B045-4D87-994C-6CF3C47069A1}" type="presParOf" srcId="{06284384-F830-4FA3-89A9-AD737253548B}" destId="{9E868BD4-2CAD-40B9-B9CC-6C8C6C7A76A7}" srcOrd="1" destOrd="0" presId="urn:microsoft.com/office/officeart/2018/2/layout/IconVerticalSolidList"/>
    <dgm:cxn modelId="{1465592D-A692-4B02-A1D3-B395265EAA10}" type="presParOf" srcId="{06284384-F830-4FA3-89A9-AD737253548B}" destId="{468D82B7-A8E6-4578-B127-EA006E87E512}" srcOrd="2" destOrd="0" presId="urn:microsoft.com/office/officeart/2018/2/layout/IconVerticalSolidList"/>
    <dgm:cxn modelId="{4CD65FA1-70F9-4D38-A414-52E310707A0E}" type="presParOf" srcId="{06284384-F830-4FA3-89A9-AD737253548B}" destId="{ADFE6517-3A4C-4FEC-A082-1B656EB9069B}" srcOrd="3" destOrd="0" presId="urn:microsoft.com/office/officeart/2018/2/layout/IconVerticalSolidList"/>
    <dgm:cxn modelId="{8B34B96C-8F28-4274-B323-1447A592AA71}" type="presParOf" srcId="{D9B66CAD-40C1-4C06-B73B-4B7DD5CE67BC}" destId="{6864F64F-B672-4E11-A0EF-E0D6FC695AE7}" srcOrd="1" destOrd="0" presId="urn:microsoft.com/office/officeart/2018/2/layout/IconVerticalSolidList"/>
    <dgm:cxn modelId="{6292ED08-3095-4D9D-B76B-B4C4F5517B3B}" type="presParOf" srcId="{D9B66CAD-40C1-4C06-B73B-4B7DD5CE67BC}" destId="{307EBB24-1D8F-41CC-9AAF-48215FD6F18F}" srcOrd="2" destOrd="0" presId="urn:microsoft.com/office/officeart/2018/2/layout/IconVerticalSolidList"/>
    <dgm:cxn modelId="{23B2786A-82C9-4B69-B54B-2ADCDF7A8361}" type="presParOf" srcId="{307EBB24-1D8F-41CC-9AAF-48215FD6F18F}" destId="{F90E9FA5-737B-4AAA-BBF5-7AEE27AE35CA}" srcOrd="0" destOrd="0" presId="urn:microsoft.com/office/officeart/2018/2/layout/IconVerticalSolidList"/>
    <dgm:cxn modelId="{B30FA978-7C42-4635-9733-04E9DB0C260F}" type="presParOf" srcId="{307EBB24-1D8F-41CC-9AAF-48215FD6F18F}" destId="{E23B6601-3A14-4767-9C97-4D06A8F8144E}" srcOrd="1" destOrd="0" presId="urn:microsoft.com/office/officeart/2018/2/layout/IconVerticalSolidList"/>
    <dgm:cxn modelId="{045DDB3A-1F8C-4FF2-A8FC-6250277CDE44}" type="presParOf" srcId="{307EBB24-1D8F-41CC-9AAF-48215FD6F18F}" destId="{BB5F872D-763F-414B-9252-0E3749EFB91F}" srcOrd="2" destOrd="0" presId="urn:microsoft.com/office/officeart/2018/2/layout/IconVerticalSolidList"/>
    <dgm:cxn modelId="{FC4F5E46-7AD3-4BA4-B9A7-7F5D43122A17}" type="presParOf" srcId="{307EBB24-1D8F-41CC-9AAF-48215FD6F18F}" destId="{3A626AC8-6EBA-4FA2-9222-C50711353413}" srcOrd="3" destOrd="0" presId="urn:microsoft.com/office/officeart/2018/2/layout/IconVerticalSolidList"/>
    <dgm:cxn modelId="{A0F44563-046B-423A-9444-23AB6C724D06}" type="presParOf" srcId="{D9B66CAD-40C1-4C06-B73B-4B7DD5CE67BC}" destId="{279CF32E-E222-4708-A15A-9937CF3D7794}" srcOrd="3" destOrd="0" presId="urn:microsoft.com/office/officeart/2018/2/layout/IconVerticalSolidList"/>
    <dgm:cxn modelId="{E9B4F302-2B59-4730-8F00-0BB9D65EDA88}" type="presParOf" srcId="{D9B66CAD-40C1-4C06-B73B-4B7DD5CE67BC}" destId="{66B9A2F8-DC78-45B7-816B-A22B9D89A2F6}" srcOrd="4" destOrd="0" presId="urn:microsoft.com/office/officeart/2018/2/layout/IconVerticalSolidList"/>
    <dgm:cxn modelId="{39D63EED-1C02-4A89-9BA8-E1D46BCA6561}" type="presParOf" srcId="{66B9A2F8-DC78-45B7-816B-A22B9D89A2F6}" destId="{4B819788-1A9B-4515-9BBD-F826DD6EEC6F}" srcOrd="0" destOrd="0" presId="urn:microsoft.com/office/officeart/2018/2/layout/IconVerticalSolidList"/>
    <dgm:cxn modelId="{A6DC6797-CA89-4C71-8689-AD4E14B8D0C0}" type="presParOf" srcId="{66B9A2F8-DC78-45B7-816B-A22B9D89A2F6}" destId="{E7B72B5B-66BF-4796-AAC8-D09061B98775}" srcOrd="1" destOrd="0" presId="urn:microsoft.com/office/officeart/2018/2/layout/IconVerticalSolidList"/>
    <dgm:cxn modelId="{7B513BE3-EACC-4F30-B5A7-54B736C1672D}" type="presParOf" srcId="{66B9A2F8-DC78-45B7-816B-A22B9D89A2F6}" destId="{8A5C1B64-43B7-4AFF-A9A1-11913F5ADF23}" srcOrd="2" destOrd="0" presId="urn:microsoft.com/office/officeart/2018/2/layout/IconVerticalSolidList"/>
    <dgm:cxn modelId="{D1E1E013-5F73-4EAD-9A8A-8BF5849A5AB5}" type="presParOf" srcId="{66B9A2F8-DC78-45B7-816B-A22B9D89A2F6}" destId="{98FD93D0-C8C0-4351-B838-E41BB2E5BC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1488F2-B51A-4EC8-BA98-F6BA0CABF72B}" type="doc">
      <dgm:prSet loTypeId="urn:microsoft.com/office/officeart/2016/7/layout/BasicProcessNew" loCatId="process" qsTypeId="urn:microsoft.com/office/officeart/2005/8/quickstyle/simple2" qsCatId="simple" csTypeId="urn:microsoft.com/office/officeart/2005/8/colors/colorful2" csCatId="colorful"/>
      <dgm:spPr/>
      <dgm:t>
        <a:bodyPr/>
        <a:lstStyle/>
        <a:p>
          <a:endParaRPr lang="en-US"/>
        </a:p>
      </dgm:t>
    </dgm:pt>
    <dgm:pt modelId="{92F2FB2E-1F93-4A8D-A200-159A422621B0}">
      <dgm:prSet/>
      <dgm:spPr/>
      <dgm:t>
        <a:bodyPr/>
        <a:lstStyle/>
        <a:p>
          <a:r>
            <a:rPr lang="en-US" baseline="0"/>
            <a:t>Optimization and Gradient Descent</a:t>
          </a:r>
          <a:endParaRPr lang="en-US"/>
        </a:p>
      </dgm:t>
    </dgm:pt>
    <dgm:pt modelId="{542481DE-E79F-42CD-BF1E-C112379B0498}" type="parTrans" cxnId="{3A27D24A-45F2-4132-B68E-15F52EB77CB4}">
      <dgm:prSet/>
      <dgm:spPr/>
      <dgm:t>
        <a:bodyPr/>
        <a:lstStyle/>
        <a:p>
          <a:endParaRPr lang="en-US"/>
        </a:p>
      </dgm:t>
    </dgm:pt>
    <dgm:pt modelId="{18AABEF1-7B83-4DC8-9D4B-D9852254B72A}" type="sibTrans" cxnId="{3A27D24A-45F2-4132-B68E-15F52EB77CB4}">
      <dgm:prSet/>
      <dgm:spPr/>
      <dgm:t>
        <a:bodyPr/>
        <a:lstStyle/>
        <a:p>
          <a:endParaRPr lang="en-US"/>
        </a:p>
      </dgm:t>
    </dgm:pt>
    <dgm:pt modelId="{9B5F5449-9883-4C6B-AA28-14F5EF06EBD5}">
      <dgm:prSet/>
      <dgm:spPr/>
      <dgm:t>
        <a:bodyPr/>
        <a:lstStyle/>
        <a:p>
          <a:r>
            <a:rPr lang="en-US" baseline="0"/>
            <a:t>Brief example of a feed forward network</a:t>
          </a:r>
          <a:endParaRPr lang="en-US"/>
        </a:p>
      </dgm:t>
    </dgm:pt>
    <dgm:pt modelId="{4F3600D3-26D3-462F-9B6B-044EACE960E1}" type="parTrans" cxnId="{F7454518-10C2-4EAF-97F9-BB90530E1D91}">
      <dgm:prSet/>
      <dgm:spPr/>
      <dgm:t>
        <a:bodyPr/>
        <a:lstStyle/>
        <a:p>
          <a:endParaRPr lang="en-US"/>
        </a:p>
      </dgm:t>
    </dgm:pt>
    <dgm:pt modelId="{FD842B5F-80E6-4111-B218-1661533C389A}" type="sibTrans" cxnId="{F7454518-10C2-4EAF-97F9-BB90530E1D91}">
      <dgm:prSet/>
      <dgm:spPr/>
      <dgm:t>
        <a:bodyPr/>
        <a:lstStyle/>
        <a:p>
          <a:endParaRPr lang="en-US"/>
        </a:p>
      </dgm:t>
    </dgm:pt>
    <dgm:pt modelId="{E496FAE0-282D-4415-893E-8DD6BE6CB62D}">
      <dgm:prSet/>
      <dgm:spPr/>
      <dgm:t>
        <a:bodyPr/>
        <a:lstStyle/>
        <a:p>
          <a:r>
            <a:rPr lang="en-US" baseline="0"/>
            <a:t>Introduction project using MNIST and Tensorflow and then Keras</a:t>
          </a:r>
          <a:endParaRPr lang="en-US"/>
        </a:p>
      </dgm:t>
    </dgm:pt>
    <dgm:pt modelId="{B33D19A7-CFE9-4A02-B5D1-C9CCB67E28D8}" type="parTrans" cxnId="{037CA7E0-D771-4742-B9C4-998CFB9EBF52}">
      <dgm:prSet/>
      <dgm:spPr/>
      <dgm:t>
        <a:bodyPr/>
        <a:lstStyle/>
        <a:p>
          <a:endParaRPr lang="en-US"/>
        </a:p>
      </dgm:t>
    </dgm:pt>
    <dgm:pt modelId="{9406E855-2134-48D6-AA74-FD913C3C9D8E}" type="sibTrans" cxnId="{037CA7E0-D771-4742-B9C4-998CFB9EBF52}">
      <dgm:prSet/>
      <dgm:spPr/>
      <dgm:t>
        <a:bodyPr/>
        <a:lstStyle/>
        <a:p>
          <a:endParaRPr lang="en-US"/>
        </a:p>
      </dgm:t>
    </dgm:pt>
    <dgm:pt modelId="{134409B1-8CB3-45FC-8679-528473FF9160}" type="pres">
      <dgm:prSet presAssocID="{C21488F2-B51A-4EC8-BA98-F6BA0CABF72B}" presName="Name0" presStyleCnt="0">
        <dgm:presLayoutVars>
          <dgm:dir/>
          <dgm:resizeHandles val="exact"/>
        </dgm:presLayoutVars>
      </dgm:prSet>
      <dgm:spPr/>
    </dgm:pt>
    <dgm:pt modelId="{DFFAEFF4-A41F-4658-94B6-E5B604BBDD0E}" type="pres">
      <dgm:prSet presAssocID="{92F2FB2E-1F93-4A8D-A200-159A422621B0}" presName="node" presStyleLbl="node1" presStyleIdx="0" presStyleCnt="5">
        <dgm:presLayoutVars>
          <dgm:bulletEnabled val="1"/>
        </dgm:presLayoutVars>
      </dgm:prSet>
      <dgm:spPr/>
    </dgm:pt>
    <dgm:pt modelId="{1AF13C0C-EA18-4977-96FF-2993A0DB83C4}" type="pres">
      <dgm:prSet presAssocID="{18AABEF1-7B83-4DC8-9D4B-D9852254B72A}" presName="sibTransSpacerBeforeConnector" presStyleCnt="0"/>
      <dgm:spPr/>
    </dgm:pt>
    <dgm:pt modelId="{458B219D-19DB-4EEC-BA2B-A20F36BC1393}" type="pres">
      <dgm:prSet presAssocID="{18AABEF1-7B83-4DC8-9D4B-D9852254B72A}" presName="sibTrans" presStyleLbl="node1" presStyleIdx="1" presStyleCnt="5"/>
      <dgm:spPr/>
    </dgm:pt>
    <dgm:pt modelId="{405CE113-F560-4FF9-A2F2-BE87CA039570}" type="pres">
      <dgm:prSet presAssocID="{18AABEF1-7B83-4DC8-9D4B-D9852254B72A}" presName="sibTransSpacerAfterConnector" presStyleCnt="0"/>
      <dgm:spPr/>
    </dgm:pt>
    <dgm:pt modelId="{B5401EB8-E704-4C53-A9BB-7842B27DB90E}" type="pres">
      <dgm:prSet presAssocID="{9B5F5449-9883-4C6B-AA28-14F5EF06EBD5}" presName="node" presStyleLbl="node1" presStyleIdx="2" presStyleCnt="5">
        <dgm:presLayoutVars>
          <dgm:bulletEnabled val="1"/>
        </dgm:presLayoutVars>
      </dgm:prSet>
      <dgm:spPr/>
    </dgm:pt>
    <dgm:pt modelId="{2D38EBEF-34E4-4ACC-9E91-09A767F8E76C}" type="pres">
      <dgm:prSet presAssocID="{FD842B5F-80E6-4111-B218-1661533C389A}" presName="sibTransSpacerBeforeConnector" presStyleCnt="0"/>
      <dgm:spPr/>
    </dgm:pt>
    <dgm:pt modelId="{4664CABD-A1C0-4CE2-A56D-904BD5384AAE}" type="pres">
      <dgm:prSet presAssocID="{FD842B5F-80E6-4111-B218-1661533C389A}" presName="sibTrans" presStyleLbl="node1" presStyleIdx="3" presStyleCnt="5"/>
      <dgm:spPr/>
    </dgm:pt>
    <dgm:pt modelId="{4791C0CF-749E-47D4-B873-5E838F7D5C9D}" type="pres">
      <dgm:prSet presAssocID="{FD842B5F-80E6-4111-B218-1661533C389A}" presName="sibTransSpacerAfterConnector" presStyleCnt="0"/>
      <dgm:spPr/>
    </dgm:pt>
    <dgm:pt modelId="{05C1B94E-6A35-4D63-A35F-FFDBEC0F6F5C}" type="pres">
      <dgm:prSet presAssocID="{E496FAE0-282D-4415-893E-8DD6BE6CB62D}" presName="node" presStyleLbl="node1" presStyleIdx="4" presStyleCnt="5">
        <dgm:presLayoutVars>
          <dgm:bulletEnabled val="1"/>
        </dgm:presLayoutVars>
      </dgm:prSet>
      <dgm:spPr/>
    </dgm:pt>
  </dgm:ptLst>
  <dgm:cxnLst>
    <dgm:cxn modelId="{FF05460E-5D3C-4D81-B027-03FF2466F985}" type="presOf" srcId="{92F2FB2E-1F93-4A8D-A200-159A422621B0}" destId="{DFFAEFF4-A41F-4658-94B6-E5B604BBDD0E}" srcOrd="0" destOrd="0" presId="urn:microsoft.com/office/officeart/2016/7/layout/BasicProcessNew"/>
    <dgm:cxn modelId="{F7454518-10C2-4EAF-97F9-BB90530E1D91}" srcId="{C21488F2-B51A-4EC8-BA98-F6BA0CABF72B}" destId="{9B5F5449-9883-4C6B-AA28-14F5EF06EBD5}" srcOrd="1" destOrd="0" parTransId="{4F3600D3-26D3-462F-9B6B-044EACE960E1}" sibTransId="{FD842B5F-80E6-4111-B218-1661533C389A}"/>
    <dgm:cxn modelId="{3A27D24A-45F2-4132-B68E-15F52EB77CB4}" srcId="{C21488F2-B51A-4EC8-BA98-F6BA0CABF72B}" destId="{92F2FB2E-1F93-4A8D-A200-159A422621B0}" srcOrd="0" destOrd="0" parTransId="{542481DE-E79F-42CD-BF1E-C112379B0498}" sibTransId="{18AABEF1-7B83-4DC8-9D4B-D9852254B72A}"/>
    <dgm:cxn modelId="{2385C58D-07E6-4702-885D-85B88CA7052F}" type="presOf" srcId="{9B5F5449-9883-4C6B-AA28-14F5EF06EBD5}" destId="{B5401EB8-E704-4C53-A9BB-7842B27DB90E}" srcOrd="0" destOrd="0" presId="urn:microsoft.com/office/officeart/2016/7/layout/BasicProcessNew"/>
    <dgm:cxn modelId="{5899ED99-0706-42FD-83B6-228AE94E5E6A}" type="presOf" srcId="{E496FAE0-282D-4415-893E-8DD6BE6CB62D}" destId="{05C1B94E-6A35-4D63-A35F-FFDBEC0F6F5C}" srcOrd="0" destOrd="0" presId="urn:microsoft.com/office/officeart/2016/7/layout/BasicProcessNew"/>
    <dgm:cxn modelId="{0E2AA59B-3EA8-41DF-B463-1D27975641FD}" type="presOf" srcId="{18AABEF1-7B83-4DC8-9D4B-D9852254B72A}" destId="{458B219D-19DB-4EEC-BA2B-A20F36BC1393}" srcOrd="0" destOrd="0" presId="urn:microsoft.com/office/officeart/2016/7/layout/BasicProcessNew"/>
    <dgm:cxn modelId="{F707E99F-8734-43B2-AC0D-4CCB3816DC71}" type="presOf" srcId="{C21488F2-B51A-4EC8-BA98-F6BA0CABF72B}" destId="{134409B1-8CB3-45FC-8679-528473FF9160}" srcOrd="0" destOrd="0" presId="urn:microsoft.com/office/officeart/2016/7/layout/BasicProcessNew"/>
    <dgm:cxn modelId="{D42AC9B9-7FE1-44EE-99EE-3B4D37914606}" type="presOf" srcId="{FD842B5F-80E6-4111-B218-1661533C389A}" destId="{4664CABD-A1C0-4CE2-A56D-904BD5384AAE}" srcOrd="0" destOrd="0" presId="urn:microsoft.com/office/officeart/2016/7/layout/BasicProcessNew"/>
    <dgm:cxn modelId="{037CA7E0-D771-4742-B9C4-998CFB9EBF52}" srcId="{C21488F2-B51A-4EC8-BA98-F6BA0CABF72B}" destId="{E496FAE0-282D-4415-893E-8DD6BE6CB62D}" srcOrd="2" destOrd="0" parTransId="{B33D19A7-CFE9-4A02-B5D1-C9CCB67E28D8}" sibTransId="{9406E855-2134-48D6-AA74-FD913C3C9D8E}"/>
    <dgm:cxn modelId="{0FBE43C4-CE4F-42F8-9F32-4C2A1E46F420}" type="presParOf" srcId="{134409B1-8CB3-45FC-8679-528473FF9160}" destId="{DFFAEFF4-A41F-4658-94B6-E5B604BBDD0E}" srcOrd="0" destOrd="0" presId="urn:microsoft.com/office/officeart/2016/7/layout/BasicProcessNew"/>
    <dgm:cxn modelId="{7DF47300-4918-4964-860E-53CD8A9150FB}" type="presParOf" srcId="{134409B1-8CB3-45FC-8679-528473FF9160}" destId="{1AF13C0C-EA18-4977-96FF-2993A0DB83C4}" srcOrd="1" destOrd="0" presId="urn:microsoft.com/office/officeart/2016/7/layout/BasicProcessNew"/>
    <dgm:cxn modelId="{F3AE834B-7F4D-4853-8A13-C29312904392}" type="presParOf" srcId="{134409B1-8CB3-45FC-8679-528473FF9160}" destId="{458B219D-19DB-4EEC-BA2B-A20F36BC1393}" srcOrd="2" destOrd="0" presId="urn:microsoft.com/office/officeart/2016/7/layout/BasicProcessNew"/>
    <dgm:cxn modelId="{6856C4B2-3F84-4232-8B38-E32B76D32B4D}" type="presParOf" srcId="{134409B1-8CB3-45FC-8679-528473FF9160}" destId="{405CE113-F560-4FF9-A2F2-BE87CA039570}" srcOrd="3" destOrd="0" presId="urn:microsoft.com/office/officeart/2016/7/layout/BasicProcessNew"/>
    <dgm:cxn modelId="{1B22161C-409C-4127-ABFB-B82E37432810}" type="presParOf" srcId="{134409B1-8CB3-45FC-8679-528473FF9160}" destId="{B5401EB8-E704-4C53-A9BB-7842B27DB90E}" srcOrd="4" destOrd="0" presId="urn:microsoft.com/office/officeart/2016/7/layout/BasicProcessNew"/>
    <dgm:cxn modelId="{A0A44F60-3451-4CA2-B8CD-51192C3CC2CC}" type="presParOf" srcId="{134409B1-8CB3-45FC-8679-528473FF9160}" destId="{2D38EBEF-34E4-4ACC-9E91-09A767F8E76C}" srcOrd="5" destOrd="0" presId="urn:microsoft.com/office/officeart/2016/7/layout/BasicProcessNew"/>
    <dgm:cxn modelId="{5C1FDA2B-EF93-40CB-A777-D77D41F4AF47}" type="presParOf" srcId="{134409B1-8CB3-45FC-8679-528473FF9160}" destId="{4664CABD-A1C0-4CE2-A56D-904BD5384AAE}" srcOrd="6" destOrd="0" presId="urn:microsoft.com/office/officeart/2016/7/layout/BasicProcessNew"/>
    <dgm:cxn modelId="{D688D7F2-C6B3-451A-B859-84E40444AB27}" type="presParOf" srcId="{134409B1-8CB3-45FC-8679-528473FF9160}" destId="{4791C0CF-749E-47D4-B873-5E838F7D5C9D}" srcOrd="7" destOrd="0" presId="urn:microsoft.com/office/officeart/2016/7/layout/BasicProcessNew"/>
    <dgm:cxn modelId="{7201C732-A5D0-462E-A541-D2B7F189EE73}" type="presParOf" srcId="{134409B1-8CB3-45FC-8679-528473FF9160}" destId="{05C1B94E-6A35-4D63-A35F-FFDBEC0F6F5C}" srcOrd="8"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EA9F1-5967-4CE5-A9AC-CDA9881C5DB4}">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8EBCCC-B90C-4C13-BC09-02B0C7020193}">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689CDF7-6049-4CAD-80D4-E1BD6B71B509}">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a:t>My name is Akil</a:t>
          </a:r>
          <a:endParaRPr lang="en-US" sz="2500" kern="1200"/>
        </a:p>
      </dsp:txBody>
      <dsp:txXfrm>
        <a:off x="1840237" y="680"/>
        <a:ext cx="4666066" cy="1593279"/>
      </dsp:txXfrm>
    </dsp:sp>
    <dsp:sp modelId="{FF63F3E1-2E58-4112-B5E3-85C4A72EE837}">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545D53-D7C4-44E6-8A6F-660B85A84D57}">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470C40-2707-4CF3-8174-A639DE4FBF31}">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a:t>Second Year iBiomed Student pursuing Software Engineering</a:t>
          </a:r>
          <a:endParaRPr lang="en-US" sz="2500" kern="1200"/>
        </a:p>
      </dsp:txBody>
      <dsp:txXfrm>
        <a:off x="1840237" y="1992280"/>
        <a:ext cx="4666066" cy="1593279"/>
      </dsp:txXfrm>
    </dsp:sp>
    <dsp:sp modelId="{6C626715-DE43-409A-9D9A-F1AD948A89DD}">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C60B928-F46B-44EC-B2F1-5F0368FC9BC4}">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DEB4E12-AE3B-4338-B25C-6711E7C29086}">
      <dsp:nvSpPr>
        <dsp:cNvPr id="0" name=""/>
        <dsp:cNvSpPr/>
      </dsp:nvSpPr>
      <dsp:spPr>
        <a:xfrm>
          <a:off x="1840237" y="3983879"/>
          <a:ext cx="292783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a:t>Experience in ML:</a:t>
          </a:r>
          <a:endParaRPr lang="en-US" sz="2500" kern="1200"/>
        </a:p>
      </dsp:txBody>
      <dsp:txXfrm>
        <a:off x="1840237" y="3983879"/>
        <a:ext cx="2927836" cy="1593279"/>
      </dsp:txXfrm>
    </dsp:sp>
    <dsp:sp modelId="{A7182DFC-C924-4484-AECB-AD504A54C964}">
      <dsp:nvSpPr>
        <dsp:cNvPr id="0" name=""/>
        <dsp:cNvSpPr/>
      </dsp:nvSpPr>
      <dsp:spPr>
        <a:xfrm>
          <a:off x="4768074" y="3983879"/>
          <a:ext cx="1738229"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622300">
            <a:lnSpc>
              <a:spcPct val="90000"/>
            </a:lnSpc>
            <a:spcBef>
              <a:spcPct val="0"/>
            </a:spcBef>
            <a:spcAft>
              <a:spcPct val="35000"/>
            </a:spcAft>
            <a:buNone/>
          </a:pPr>
          <a:r>
            <a:rPr lang="en-US" sz="1400" i="1" kern="1200" baseline="0"/>
            <a:t>Andrew Ng’s Deep Learning Specialization</a:t>
          </a:r>
          <a:endParaRPr lang="en-US" sz="1400" kern="1200"/>
        </a:p>
        <a:p>
          <a:pPr marL="0" lvl="0" indent="0" algn="l" defTabSz="622300">
            <a:lnSpc>
              <a:spcPct val="90000"/>
            </a:lnSpc>
            <a:spcBef>
              <a:spcPct val="0"/>
            </a:spcBef>
            <a:spcAft>
              <a:spcPct val="35000"/>
            </a:spcAft>
            <a:buNone/>
          </a:pPr>
          <a:r>
            <a:rPr lang="en-US" sz="1400" i="1" kern="1200" baseline="0"/>
            <a:t>Previous Internship</a:t>
          </a:r>
          <a:endParaRPr lang="en-US" sz="1400" kern="1200"/>
        </a:p>
        <a:p>
          <a:pPr marL="0" lvl="0" indent="0" algn="l" defTabSz="622300">
            <a:lnSpc>
              <a:spcPct val="90000"/>
            </a:lnSpc>
            <a:spcBef>
              <a:spcPct val="0"/>
            </a:spcBef>
            <a:spcAft>
              <a:spcPct val="35000"/>
            </a:spcAft>
            <a:buNone/>
          </a:pPr>
          <a:r>
            <a:rPr lang="en-US" sz="1400" i="1" kern="1200" baseline="0"/>
            <a:t>Side projects</a:t>
          </a:r>
          <a:endParaRPr lang="en-US" sz="1400" kern="1200"/>
        </a:p>
      </dsp:txBody>
      <dsp:txXfrm>
        <a:off x="4768074" y="3983879"/>
        <a:ext cx="1738229"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AAFBE-AB54-484F-90FD-DDDF671142CE}">
      <dsp:nvSpPr>
        <dsp:cNvPr id="0" name=""/>
        <dsp:cNvSpPr/>
      </dsp:nvSpPr>
      <dsp:spPr>
        <a:xfrm>
          <a:off x="0" y="437"/>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E868BD4-2CAD-40B9-B9CC-6C8C6C7A76A7}">
      <dsp:nvSpPr>
        <dsp:cNvPr id="0" name=""/>
        <dsp:cNvSpPr/>
      </dsp:nvSpPr>
      <dsp:spPr>
        <a:xfrm>
          <a:off x="0" y="3018745"/>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DFE6517-3A4C-4FEC-A082-1B656EB9069B}">
      <dsp:nvSpPr>
        <dsp:cNvPr id="0" name=""/>
        <dsp:cNvSpPr/>
      </dsp:nvSpPr>
      <dsp:spPr>
        <a:xfrm>
          <a:off x="1181573" y="437"/>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66800">
            <a:lnSpc>
              <a:spcPct val="100000"/>
            </a:lnSpc>
            <a:spcBef>
              <a:spcPct val="0"/>
            </a:spcBef>
            <a:spcAft>
              <a:spcPct val="35000"/>
            </a:spcAft>
            <a:buNone/>
          </a:pPr>
          <a:r>
            <a:rPr lang="en-US" sz="2400" kern="1200" baseline="0" dirty="0"/>
            <a:t>Essentially math equations</a:t>
          </a:r>
          <a:endParaRPr lang="en-US" sz="2400" kern="1200" dirty="0"/>
        </a:p>
      </dsp:txBody>
      <dsp:txXfrm>
        <a:off x="1181573" y="437"/>
        <a:ext cx="8419626" cy="1023007"/>
      </dsp:txXfrm>
    </dsp:sp>
    <dsp:sp modelId="{F90E9FA5-737B-4AAA-BBF5-7AEE27AE35CA}">
      <dsp:nvSpPr>
        <dsp:cNvPr id="0" name=""/>
        <dsp:cNvSpPr/>
      </dsp:nvSpPr>
      <dsp:spPr>
        <a:xfrm>
          <a:off x="0" y="1279196"/>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3B6601-3A14-4767-9C97-4D06A8F8144E}">
      <dsp:nvSpPr>
        <dsp:cNvPr id="0" name=""/>
        <dsp:cNvSpPr/>
      </dsp:nvSpPr>
      <dsp:spPr>
        <a:xfrm>
          <a:off x="0" y="2984491"/>
          <a:ext cx="60198" cy="596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A626AC8-6EBA-4FA2-9222-C50711353413}">
      <dsp:nvSpPr>
        <dsp:cNvPr id="0" name=""/>
        <dsp:cNvSpPr/>
      </dsp:nvSpPr>
      <dsp:spPr>
        <a:xfrm>
          <a:off x="1181573" y="1279196"/>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66800">
            <a:lnSpc>
              <a:spcPct val="100000"/>
            </a:lnSpc>
            <a:spcBef>
              <a:spcPct val="0"/>
            </a:spcBef>
            <a:spcAft>
              <a:spcPct val="35000"/>
            </a:spcAft>
            <a:buNone/>
          </a:pPr>
          <a:r>
            <a:rPr lang="en-US" sz="2400" kern="1200" baseline="0"/>
            <a:t>Due to the use of many ML frameworks, we do not have to know how to implement low level algorithms to start a project</a:t>
          </a:r>
          <a:endParaRPr lang="en-US" sz="2400" kern="1200"/>
        </a:p>
      </dsp:txBody>
      <dsp:txXfrm>
        <a:off x="1181573" y="1279196"/>
        <a:ext cx="8419626" cy="1023007"/>
      </dsp:txXfrm>
    </dsp:sp>
    <dsp:sp modelId="{4B819788-1A9B-4515-9BBD-F826DD6EEC6F}">
      <dsp:nvSpPr>
        <dsp:cNvPr id="0" name=""/>
        <dsp:cNvSpPr/>
      </dsp:nvSpPr>
      <dsp:spPr>
        <a:xfrm>
          <a:off x="0" y="2557955"/>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7B72B5B-66BF-4796-AAC8-D09061B98775}">
      <dsp:nvSpPr>
        <dsp:cNvPr id="0" name=""/>
        <dsp:cNvSpPr/>
      </dsp:nvSpPr>
      <dsp:spPr>
        <a:xfrm>
          <a:off x="9038545" y="993912"/>
          <a:ext cx="562654" cy="562654"/>
        </a:xfrm>
        <a:prstGeom prst="rect">
          <a:avLst/>
        </a:prstGeom>
        <a:no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8FD93D0-C8C0-4351-B838-E41BB2E5BCE5}">
      <dsp:nvSpPr>
        <dsp:cNvPr id="0" name=""/>
        <dsp:cNvSpPr/>
      </dsp:nvSpPr>
      <dsp:spPr>
        <a:xfrm>
          <a:off x="1181573" y="2557955"/>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66800">
            <a:lnSpc>
              <a:spcPct val="100000"/>
            </a:lnSpc>
            <a:spcBef>
              <a:spcPct val="0"/>
            </a:spcBef>
            <a:spcAft>
              <a:spcPct val="35000"/>
            </a:spcAft>
            <a:buNone/>
          </a:pPr>
          <a:r>
            <a:rPr lang="en-US" sz="2400" kern="1200" baseline="0"/>
            <a:t>Despite that, an understanding of a few key algorithms will be important in completing projects</a:t>
          </a:r>
          <a:endParaRPr lang="en-US" sz="2400" kern="1200"/>
        </a:p>
      </dsp:txBody>
      <dsp:txXfrm>
        <a:off x="1181573" y="2557955"/>
        <a:ext cx="8419626" cy="1023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AEFF4-A41F-4658-94B6-E5B604BBDD0E}">
      <dsp:nvSpPr>
        <dsp:cNvPr id="0" name=""/>
        <dsp:cNvSpPr/>
      </dsp:nvSpPr>
      <dsp:spPr>
        <a:xfrm>
          <a:off x="1324" y="935593"/>
          <a:ext cx="2850356" cy="1710213"/>
        </a:xfrm>
        <a:prstGeom prst="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66800">
            <a:lnSpc>
              <a:spcPct val="90000"/>
            </a:lnSpc>
            <a:spcBef>
              <a:spcPct val="0"/>
            </a:spcBef>
            <a:spcAft>
              <a:spcPct val="35000"/>
            </a:spcAft>
            <a:buNone/>
          </a:pPr>
          <a:r>
            <a:rPr lang="en-US" sz="2400" kern="1200" baseline="0"/>
            <a:t>Optimization and Gradient Descent</a:t>
          </a:r>
          <a:endParaRPr lang="en-US" sz="2400" kern="1200"/>
        </a:p>
      </dsp:txBody>
      <dsp:txXfrm>
        <a:off x="1324" y="935593"/>
        <a:ext cx="2850356" cy="1710213"/>
      </dsp:txXfrm>
    </dsp:sp>
    <dsp:sp modelId="{458B219D-19DB-4EEC-BA2B-A20F36BC1393}">
      <dsp:nvSpPr>
        <dsp:cNvPr id="0" name=""/>
        <dsp:cNvSpPr/>
      </dsp:nvSpPr>
      <dsp:spPr>
        <a:xfrm>
          <a:off x="2899774" y="1669199"/>
          <a:ext cx="427553" cy="243000"/>
        </a:xfrm>
        <a:prstGeom prst="rightArrow">
          <a:avLst>
            <a:gd name="adj1" fmla="val 50000"/>
            <a:gd name="adj2" fmla="val 50000"/>
          </a:avLst>
        </a:prstGeom>
        <a:solidFill>
          <a:schemeClr val="accent2">
            <a:hueOff val="-41413"/>
            <a:satOff val="-13584"/>
            <a:lumOff val="-4951"/>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5401EB8-E704-4C53-A9BB-7842B27DB90E}">
      <dsp:nvSpPr>
        <dsp:cNvPr id="0" name=""/>
        <dsp:cNvSpPr/>
      </dsp:nvSpPr>
      <dsp:spPr>
        <a:xfrm>
          <a:off x="3375421" y="935593"/>
          <a:ext cx="2850356" cy="1710213"/>
        </a:xfrm>
        <a:prstGeom prst="rect">
          <a:avLst/>
        </a:prstGeom>
        <a:solidFill>
          <a:schemeClr val="accent2">
            <a:hueOff val="-82827"/>
            <a:satOff val="-27168"/>
            <a:lumOff val="-9901"/>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66800">
            <a:lnSpc>
              <a:spcPct val="90000"/>
            </a:lnSpc>
            <a:spcBef>
              <a:spcPct val="0"/>
            </a:spcBef>
            <a:spcAft>
              <a:spcPct val="35000"/>
            </a:spcAft>
            <a:buNone/>
          </a:pPr>
          <a:r>
            <a:rPr lang="en-US" sz="2400" kern="1200" baseline="0"/>
            <a:t>Brief example of a feed forward network</a:t>
          </a:r>
          <a:endParaRPr lang="en-US" sz="2400" kern="1200"/>
        </a:p>
      </dsp:txBody>
      <dsp:txXfrm>
        <a:off x="3375421" y="935593"/>
        <a:ext cx="2850356" cy="1710213"/>
      </dsp:txXfrm>
    </dsp:sp>
    <dsp:sp modelId="{4664CABD-A1C0-4CE2-A56D-904BD5384AAE}">
      <dsp:nvSpPr>
        <dsp:cNvPr id="0" name=""/>
        <dsp:cNvSpPr/>
      </dsp:nvSpPr>
      <dsp:spPr>
        <a:xfrm>
          <a:off x="6273871" y="1669199"/>
          <a:ext cx="427553" cy="243000"/>
        </a:xfrm>
        <a:prstGeom prst="rightArrow">
          <a:avLst>
            <a:gd name="adj1" fmla="val 50000"/>
            <a:gd name="adj2" fmla="val 50000"/>
          </a:avLst>
        </a:prstGeom>
        <a:solidFill>
          <a:schemeClr val="accent2">
            <a:hueOff val="-124240"/>
            <a:satOff val="-40751"/>
            <a:lumOff val="-14852"/>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5C1B94E-6A35-4D63-A35F-FFDBEC0F6F5C}">
      <dsp:nvSpPr>
        <dsp:cNvPr id="0" name=""/>
        <dsp:cNvSpPr/>
      </dsp:nvSpPr>
      <dsp:spPr>
        <a:xfrm>
          <a:off x="6749519" y="935593"/>
          <a:ext cx="2850356" cy="1710213"/>
        </a:xfrm>
        <a:prstGeom prst="rect">
          <a:avLst/>
        </a:prstGeom>
        <a:solidFill>
          <a:schemeClr val="accent2">
            <a:hueOff val="-165654"/>
            <a:satOff val="-54335"/>
            <a:lumOff val="-19803"/>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66800">
            <a:lnSpc>
              <a:spcPct val="90000"/>
            </a:lnSpc>
            <a:spcBef>
              <a:spcPct val="0"/>
            </a:spcBef>
            <a:spcAft>
              <a:spcPct val="35000"/>
            </a:spcAft>
            <a:buNone/>
          </a:pPr>
          <a:r>
            <a:rPr lang="en-US" sz="2400" kern="1200" baseline="0"/>
            <a:t>Introduction project using MNIST and Tensorflow and then Keras</a:t>
          </a:r>
          <a:endParaRPr lang="en-US" sz="2400" kern="1200"/>
        </a:p>
      </dsp:txBody>
      <dsp:txXfrm>
        <a:off x="6749519" y="935593"/>
        <a:ext cx="2850356" cy="17102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4E860-8F31-4054-A493-E34C98AAD2AE}"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6255D-54B9-4E44-8DC1-E4F8B15F530F}" type="slidenum">
              <a:rPr lang="en-US" smtClean="0"/>
              <a:t>‹#›</a:t>
            </a:fld>
            <a:endParaRPr lang="en-US"/>
          </a:p>
        </p:txBody>
      </p:sp>
    </p:spTree>
    <p:extLst>
      <p:ext uri="{BB962C8B-B14F-4D97-AF65-F5344CB8AC3E}">
        <p14:creationId xmlns:p14="http://schemas.microsoft.com/office/powerpoint/2010/main" val="20142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experience, briefly go into each of the topics mentioned and then say that side first 2 are good ways to get good foundation</a:t>
            </a:r>
          </a:p>
          <a:p>
            <a:pPr marL="171450" indent="-171450">
              <a:buFontTx/>
              <a:buChar char="-"/>
            </a:pPr>
            <a:r>
              <a:rPr lang="en-US" dirty="0"/>
              <a:t>Mention that end of the presentation, I will be linking to resources that I found useful</a:t>
            </a:r>
          </a:p>
        </p:txBody>
      </p:sp>
      <p:sp>
        <p:nvSpPr>
          <p:cNvPr id="4" name="Slide Number Placeholder 3"/>
          <p:cNvSpPr>
            <a:spLocks noGrp="1"/>
          </p:cNvSpPr>
          <p:nvPr>
            <p:ph type="sldNum" sz="quarter" idx="5"/>
          </p:nvPr>
        </p:nvSpPr>
        <p:spPr/>
        <p:txBody>
          <a:bodyPr/>
          <a:lstStyle/>
          <a:p>
            <a:fld id="{E1D6255D-54B9-4E44-8DC1-E4F8B15F530F}" type="slidenum">
              <a:rPr lang="en-US" smtClean="0"/>
              <a:t>2</a:t>
            </a:fld>
            <a:endParaRPr lang="en-US"/>
          </a:p>
        </p:txBody>
      </p:sp>
    </p:spTree>
    <p:extLst>
      <p:ext uri="{BB962C8B-B14F-4D97-AF65-F5344CB8AC3E}">
        <p14:creationId xmlns:p14="http://schemas.microsoft.com/office/powerpoint/2010/main" val="144383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picture showing the optional activation layer</a:t>
            </a:r>
          </a:p>
        </p:txBody>
      </p:sp>
      <p:sp>
        <p:nvSpPr>
          <p:cNvPr id="4" name="Slide Number Placeholder 3"/>
          <p:cNvSpPr>
            <a:spLocks noGrp="1"/>
          </p:cNvSpPr>
          <p:nvPr>
            <p:ph type="sldNum" sz="quarter" idx="5"/>
          </p:nvPr>
        </p:nvSpPr>
        <p:spPr/>
        <p:txBody>
          <a:bodyPr/>
          <a:lstStyle/>
          <a:p>
            <a:fld id="{E1D6255D-54B9-4E44-8DC1-E4F8B15F530F}" type="slidenum">
              <a:rPr lang="en-US" smtClean="0"/>
              <a:t>14</a:t>
            </a:fld>
            <a:endParaRPr lang="en-US"/>
          </a:p>
        </p:txBody>
      </p:sp>
    </p:spTree>
    <p:extLst>
      <p:ext uri="{BB962C8B-B14F-4D97-AF65-F5344CB8AC3E}">
        <p14:creationId xmlns:p14="http://schemas.microsoft.com/office/powerpoint/2010/main" val="4715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reason to use a non linear approach is if you need the values of the output to fall in a certain range</a:t>
            </a:r>
          </a:p>
          <a:p>
            <a:r>
              <a:rPr lang="en-US" dirty="0"/>
              <a:t>A typical use case for neural network is binary classification, this is essentially a yes/no problem</a:t>
            </a:r>
          </a:p>
          <a:p>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15</a:t>
            </a:fld>
            <a:endParaRPr lang="en-US"/>
          </a:p>
        </p:txBody>
      </p:sp>
    </p:spTree>
    <p:extLst>
      <p:ext uri="{BB962C8B-B14F-4D97-AF65-F5344CB8AC3E}">
        <p14:creationId xmlns:p14="http://schemas.microsoft.com/office/powerpoint/2010/main" val="3531541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example where the choice of activation function is important is in the use of binary classification</a:t>
            </a:r>
          </a:p>
          <a:p>
            <a:r>
              <a:rPr lang="en-US" dirty="0"/>
              <a:t>Many of you have probably heard of binary classification, but for those of you who haven’t it is essentially:</a:t>
            </a:r>
          </a:p>
          <a:p>
            <a:r>
              <a:rPr lang="en-US" sz="1200" b="1" i="0" kern="1200" dirty="0">
                <a:solidFill>
                  <a:schemeClr val="tx1"/>
                </a:solidFill>
                <a:effectLst/>
                <a:latin typeface="+mn-lt"/>
                <a:ea typeface="+mn-ea"/>
                <a:cs typeface="+mn-cs"/>
              </a:rPr>
              <a:t>Binary</a:t>
            </a:r>
            <a:r>
              <a:rPr lang="en-US" sz="1200" b="0" i="0" kern="1200" dirty="0">
                <a:solidFill>
                  <a:schemeClr val="tx1"/>
                </a:solidFill>
                <a:effectLst/>
                <a:latin typeface="+mn-lt"/>
                <a:ea typeface="+mn-ea"/>
                <a:cs typeface="+mn-cs"/>
              </a:rPr>
              <a:t> or binomial </a:t>
            </a:r>
            <a:r>
              <a:rPr lang="en-US" sz="1200" b="1" i="0" kern="1200" dirty="0">
                <a:solidFill>
                  <a:schemeClr val="tx1"/>
                </a:solidFill>
                <a:effectLst/>
                <a:latin typeface="+mn-lt"/>
                <a:ea typeface="+mn-ea"/>
                <a:cs typeface="+mn-cs"/>
              </a:rPr>
              <a:t>classification</a:t>
            </a:r>
            <a:r>
              <a:rPr lang="en-US" sz="1200" b="0" i="0" kern="1200" dirty="0">
                <a:solidFill>
                  <a:schemeClr val="tx1"/>
                </a:solidFill>
                <a:effectLst/>
                <a:latin typeface="+mn-lt"/>
                <a:ea typeface="+mn-ea"/>
                <a:cs typeface="+mn-cs"/>
              </a:rPr>
              <a:t> is the task of classifying the elements of a given set into two groups</a:t>
            </a:r>
          </a:p>
          <a:p>
            <a:endParaRPr lang="en-US" sz="1200" b="0" i="0" kern="1200" dirty="0">
              <a:solidFill>
                <a:schemeClr val="tx1"/>
              </a:solidFill>
              <a:effectLst/>
              <a:latin typeface="+mn-lt"/>
              <a:ea typeface="+mn-ea"/>
              <a:cs typeface="+mn-cs"/>
            </a:endParaRPr>
          </a:p>
          <a:p>
            <a:r>
              <a:rPr lang="en-US" dirty="0"/>
              <a:t>In this case, the value of 1 is assigned True/Yes and value 0 is assigned False/No</a:t>
            </a:r>
          </a:p>
          <a:p>
            <a:r>
              <a:rPr lang="en-US" dirty="0"/>
              <a:t>If you were to use a linear activation for your final output layer, what do you think the problem could be ?</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You could get values that are way outside of the range you are looking for, </a:t>
            </a:r>
          </a:p>
          <a:p>
            <a:r>
              <a:rPr lang="en-US" sz="1200" b="0" i="0" kern="1200" dirty="0">
                <a:solidFill>
                  <a:schemeClr val="tx1"/>
                </a:solidFill>
                <a:effectLst/>
                <a:latin typeface="+mn-lt"/>
                <a:ea typeface="+mn-ea"/>
                <a:cs typeface="+mn-cs"/>
              </a:rPr>
              <a:t>Problem with this is especially for optimization, something we will touch on in another </a:t>
            </a:r>
            <a:r>
              <a:rPr lang="en-US" sz="1200" b="0" i="0" kern="1200" dirty="0" err="1">
                <a:solidFill>
                  <a:schemeClr val="tx1"/>
                </a:solidFill>
                <a:effectLst/>
                <a:latin typeface="+mn-lt"/>
                <a:ea typeface="+mn-ea"/>
                <a:cs typeface="+mn-cs"/>
              </a:rPr>
              <a:t>lecutre</a:t>
            </a:r>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16</a:t>
            </a:fld>
            <a:endParaRPr lang="en-US"/>
          </a:p>
        </p:txBody>
      </p:sp>
    </p:spTree>
    <p:extLst>
      <p:ext uri="{BB962C8B-B14F-4D97-AF65-F5344CB8AC3E}">
        <p14:creationId xmlns:p14="http://schemas.microsoft.com/office/powerpoint/2010/main" val="7750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17</a:t>
            </a:fld>
            <a:endParaRPr lang="en-US"/>
          </a:p>
        </p:txBody>
      </p:sp>
    </p:spTree>
    <p:extLst>
      <p:ext uri="{BB962C8B-B14F-4D97-AF65-F5344CB8AC3E}">
        <p14:creationId xmlns:p14="http://schemas.microsoft.com/office/powerpoint/2010/main" val="1237192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18</a:t>
            </a:fld>
            <a:endParaRPr lang="en-US"/>
          </a:p>
        </p:txBody>
      </p:sp>
    </p:spTree>
    <p:extLst>
      <p:ext uri="{BB962C8B-B14F-4D97-AF65-F5344CB8AC3E}">
        <p14:creationId xmlns:p14="http://schemas.microsoft.com/office/powerpoint/2010/main" val="964580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19</a:t>
            </a:fld>
            <a:endParaRPr lang="en-US"/>
          </a:p>
        </p:txBody>
      </p:sp>
    </p:spTree>
    <p:extLst>
      <p:ext uri="{BB962C8B-B14F-4D97-AF65-F5344CB8AC3E}">
        <p14:creationId xmlns:p14="http://schemas.microsoft.com/office/powerpoint/2010/main" val="3451079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20</a:t>
            </a:fld>
            <a:endParaRPr lang="en-US"/>
          </a:p>
        </p:txBody>
      </p:sp>
    </p:spTree>
    <p:extLst>
      <p:ext uri="{BB962C8B-B14F-4D97-AF65-F5344CB8AC3E}">
        <p14:creationId xmlns:p14="http://schemas.microsoft.com/office/powerpoint/2010/main" val="827883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21</a:t>
            </a:fld>
            <a:endParaRPr lang="en-US"/>
          </a:p>
        </p:txBody>
      </p:sp>
    </p:spTree>
    <p:extLst>
      <p:ext uri="{BB962C8B-B14F-4D97-AF65-F5344CB8AC3E}">
        <p14:creationId xmlns:p14="http://schemas.microsoft.com/office/powerpoint/2010/main" val="1114830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22</a:t>
            </a:fld>
            <a:endParaRPr lang="en-US"/>
          </a:p>
        </p:txBody>
      </p:sp>
    </p:spTree>
    <p:extLst>
      <p:ext uri="{BB962C8B-B14F-4D97-AF65-F5344CB8AC3E}">
        <p14:creationId xmlns:p14="http://schemas.microsoft.com/office/powerpoint/2010/main" val="2212396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23</a:t>
            </a:fld>
            <a:endParaRPr lang="en-US"/>
          </a:p>
        </p:txBody>
      </p:sp>
    </p:spTree>
    <p:extLst>
      <p:ext uri="{BB962C8B-B14F-4D97-AF65-F5344CB8AC3E}">
        <p14:creationId xmlns:p14="http://schemas.microsoft.com/office/powerpoint/2010/main" val="92761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take away is that that ML is able to abstract the body of a function in a unique way, and using this custom function, many complex problems can be tackled in ways they could have been approached before</a:t>
            </a:r>
          </a:p>
        </p:txBody>
      </p:sp>
      <p:sp>
        <p:nvSpPr>
          <p:cNvPr id="4" name="Slide Number Placeholder 3"/>
          <p:cNvSpPr>
            <a:spLocks noGrp="1"/>
          </p:cNvSpPr>
          <p:nvPr>
            <p:ph type="sldNum" sz="quarter" idx="5"/>
          </p:nvPr>
        </p:nvSpPr>
        <p:spPr/>
        <p:txBody>
          <a:bodyPr/>
          <a:lstStyle/>
          <a:p>
            <a:fld id="{E1D6255D-54B9-4E44-8DC1-E4F8B15F530F}" type="slidenum">
              <a:rPr lang="en-US" smtClean="0"/>
              <a:t>4</a:t>
            </a:fld>
            <a:endParaRPr lang="en-US"/>
          </a:p>
        </p:txBody>
      </p:sp>
    </p:spTree>
    <p:extLst>
      <p:ext uri="{BB962C8B-B14F-4D97-AF65-F5344CB8AC3E}">
        <p14:creationId xmlns:p14="http://schemas.microsoft.com/office/powerpoint/2010/main" val="137359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reiterate </a:t>
            </a:r>
            <a:r>
              <a:rPr lang="en-US" dirty="0" err="1"/>
              <a:t>onemore</a:t>
            </a:r>
            <a:r>
              <a:rPr lang="en-US" dirty="0"/>
              <a:t> time, we take in the inputs, we perform the linear </a:t>
            </a:r>
            <a:r>
              <a:rPr lang="en-US" dirty="0" err="1"/>
              <a:t>actication</a:t>
            </a:r>
            <a:r>
              <a:rPr lang="en-US" dirty="0"/>
              <a:t> and this is subsequently followed by the non linear activation and</a:t>
            </a:r>
          </a:p>
          <a:p>
            <a:r>
              <a:rPr lang="en-US" dirty="0"/>
              <a:t>That is the output</a:t>
            </a:r>
          </a:p>
        </p:txBody>
      </p:sp>
      <p:sp>
        <p:nvSpPr>
          <p:cNvPr id="4" name="Slide Number Placeholder 3"/>
          <p:cNvSpPr>
            <a:spLocks noGrp="1"/>
          </p:cNvSpPr>
          <p:nvPr>
            <p:ph type="sldNum" sz="quarter" idx="5"/>
          </p:nvPr>
        </p:nvSpPr>
        <p:spPr/>
        <p:txBody>
          <a:bodyPr/>
          <a:lstStyle/>
          <a:p>
            <a:fld id="{E1D6255D-54B9-4E44-8DC1-E4F8B15F530F}" type="slidenum">
              <a:rPr lang="en-US" smtClean="0"/>
              <a:t>24</a:t>
            </a:fld>
            <a:endParaRPr lang="en-US"/>
          </a:p>
        </p:txBody>
      </p:sp>
    </p:spTree>
    <p:extLst>
      <p:ext uri="{BB962C8B-B14F-4D97-AF65-F5344CB8AC3E}">
        <p14:creationId xmlns:p14="http://schemas.microsoft.com/office/powerpoint/2010/main" val="369484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 of forward prop In 2 layer network</a:t>
            </a:r>
          </a:p>
        </p:txBody>
      </p:sp>
      <p:sp>
        <p:nvSpPr>
          <p:cNvPr id="4" name="Slide Number Placeholder 3"/>
          <p:cNvSpPr>
            <a:spLocks noGrp="1"/>
          </p:cNvSpPr>
          <p:nvPr>
            <p:ph type="sldNum" sz="quarter" idx="5"/>
          </p:nvPr>
        </p:nvSpPr>
        <p:spPr/>
        <p:txBody>
          <a:bodyPr/>
          <a:lstStyle/>
          <a:p>
            <a:fld id="{E1D6255D-54B9-4E44-8DC1-E4F8B15F530F}" type="slidenum">
              <a:rPr lang="en-US" smtClean="0"/>
              <a:t>26</a:t>
            </a:fld>
            <a:endParaRPr lang="en-US"/>
          </a:p>
        </p:txBody>
      </p:sp>
    </p:spTree>
    <p:extLst>
      <p:ext uri="{BB962C8B-B14F-4D97-AF65-F5344CB8AC3E}">
        <p14:creationId xmlns:p14="http://schemas.microsoft.com/office/powerpoint/2010/main" val="3713057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not explain some of these variable names as we will not be going deep into the math for this introduction course, but [explain each]</a:t>
            </a:r>
          </a:p>
        </p:txBody>
      </p:sp>
      <p:sp>
        <p:nvSpPr>
          <p:cNvPr id="4" name="Slide Number Placeholder 3"/>
          <p:cNvSpPr>
            <a:spLocks noGrp="1"/>
          </p:cNvSpPr>
          <p:nvPr>
            <p:ph type="sldNum" sz="quarter" idx="5"/>
          </p:nvPr>
        </p:nvSpPr>
        <p:spPr/>
        <p:txBody>
          <a:bodyPr/>
          <a:lstStyle/>
          <a:p>
            <a:fld id="{E1D6255D-54B9-4E44-8DC1-E4F8B15F530F}" type="slidenum">
              <a:rPr lang="en-US" smtClean="0"/>
              <a:t>27</a:t>
            </a:fld>
            <a:endParaRPr lang="en-US"/>
          </a:p>
        </p:txBody>
      </p:sp>
    </p:spTree>
    <p:extLst>
      <p:ext uri="{BB962C8B-B14F-4D97-AF65-F5344CB8AC3E}">
        <p14:creationId xmlns:p14="http://schemas.microsoft.com/office/powerpoint/2010/main" val="903208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one forward pass plus a backward pass</a:t>
            </a:r>
          </a:p>
          <a:p>
            <a:r>
              <a:rPr lang="en-US" dirty="0"/>
              <a:t>Forward: taking inputs along with current layers weight and bias terms as well as activation function to compute next layer</a:t>
            </a:r>
          </a:p>
          <a:p>
            <a:r>
              <a:rPr lang="en-US" dirty="0"/>
              <a:t>Backward pass: computing the derivatives for a given layer, and using those derivatives to update weight and bias values</a:t>
            </a:r>
          </a:p>
          <a:p>
            <a:r>
              <a:rPr lang="en-US" dirty="0"/>
              <a:t>In later lessons we will explain aspects such as training epochs and stochastic training </a:t>
            </a:r>
            <a:r>
              <a:rPr lang="en-US" dirty="0" err="1"/>
              <a:t>etc</a:t>
            </a:r>
            <a:r>
              <a:rPr lang="en-US" dirty="0"/>
              <a:t>, but this gives you an understanding of network structure</a:t>
            </a:r>
          </a:p>
        </p:txBody>
      </p:sp>
      <p:sp>
        <p:nvSpPr>
          <p:cNvPr id="4" name="Slide Number Placeholder 3"/>
          <p:cNvSpPr>
            <a:spLocks noGrp="1"/>
          </p:cNvSpPr>
          <p:nvPr>
            <p:ph type="sldNum" sz="quarter" idx="5"/>
          </p:nvPr>
        </p:nvSpPr>
        <p:spPr/>
        <p:txBody>
          <a:bodyPr/>
          <a:lstStyle/>
          <a:p>
            <a:fld id="{E1D6255D-54B9-4E44-8DC1-E4F8B15F530F}" type="slidenum">
              <a:rPr lang="en-US" smtClean="0"/>
              <a:t>28</a:t>
            </a:fld>
            <a:endParaRPr lang="en-US"/>
          </a:p>
        </p:txBody>
      </p:sp>
    </p:spTree>
    <p:extLst>
      <p:ext uri="{BB962C8B-B14F-4D97-AF65-F5344CB8AC3E}">
        <p14:creationId xmlns:p14="http://schemas.microsoft.com/office/powerpoint/2010/main" val="1873019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the fellow </a:t>
            </a:r>
            <a:r>
              <a:rPr lang="en-US" dirty="0" err="1"/>
              <a:t>tas</a:t>
            </a:r>
            <a:r>
              <a:rPr lang="en-US" dirty="0"/>
              <a:t> and I hope to give you good foundational education on these/said topics</a:t>
            </a:r>
          </a:p>
        </p:txBody>
      </p:sp>
      <p:sp>
        <p:nvSpPr>
          <p:cNvPr id="4" name="Slide Number Placeholder 3"/>
          <p:cNvSpPr>
            <a:spLocks noGrp="1"/>
          </p:cNvSpPr>
          <p:nvPr>
            <p:ph type="sldNum" sz="quarter" idx="5"/>
          </p:nvPr>
        </p:nvSpPr>
        <p:spPr/>
        <p:txBody>
          <a:bodyPr/>
          <a:lstStyle/>
          <a:p>
            <a:fld id="{E1D6255D-54B9-4E44-8DC1-E4F8B15F530F}" type="slidenum">
              <a:rPr lang="en-US" smtClean="0"/>
              <a:t>29</a:t>
            </a:fld>
            <a:endParaRPr lang="en-US"/>
          </a:p>
        </p:txBody>
      </p:sp>
    </p:spTree>
    <p:extLst>
      <p:ext uri="{BB962C8B-B14F-4D97-AF65-F5344CB8AC3E}">
        <p14:creationId xmlns:p14="http://schemas.microsoft.com/office/powerpoint/2010/main" val="51236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had a lot of theory and we realize that, so we are going to give you a quick demo using </a:t>
            </a:r>
            <a:r>
              <a:rPr lang="en-US" dirty="0" err="1"/>
              <a:t>tnesorflow’s</a:t>
            </a:r>
            <a:r>
              <a:rPr lang="en-US" dirty="0"/>
              <a:t> playground</a:t>
            </a:r>
          </a:p>
          <a:p>
            <a:r>
              <a:rPr lang="en-US" dirty="0" err="1"/>
              <a:t>Tensorflow</a:t>
            </a:r>
            <a:r>
              <a:rPr lang="en-US" dirty="0"/>
              <a:t> is an opensource ML </a:t>
            </a:r>
            <a:r>
              <a:rPr lang="en-US" dirty="0" err="1"/>
              <a:t>api</a:t>
            </a:r>
            <a:r>
              <a:rPr lang="en-US" dirty="0"/>
              <a:t> made by google</a:t>
            </a:r>
          </a:p>
        </p:txBody>
      </p:sp>
      <p:sp>
        <p:nvSpPr>
          <p:cNvPr id="4" name="Slide Number Placeholder 3"/>
          <p:cNvSpPr>
            <a:spLocks noGrp="1"/>
          </p:cNvSpPr>
          <p:nvPr>
            <p:ph type="sldNum" sz="quarter" idx="5"/>
          </p:nvPr>
        </p:nvSpPr>
        <p:spPr/>
        <p:txBody>
          <a:bodyPr/>
          <a:lstStyle/>
          <a:p>
            <a:fld id="{E1D6255D-54B9-4E44-8DC1-E4F8B15F530F}" type="slidenum">
              <a:rPr lang="en-US" smtClean="0"/>
              <a:t>30</a:t>
            </a:fld>
            <a:endParaRPr lang="en-US"/>
          </a:p>
        </p:txBody>
      </p:sp>
    </p:spTree>
    <p:extLst>
      <p:ext uri="{BB962C8B-B14F-4D97-AF65-F5344CB8AC3E}">
        <p14:creationId xmlns:p14="http://schemas.microsoft.com/office/powerpoint/2010/main" val="347401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the </a:t>
            </a:r>
            <a:r>
              <a:rPr lang="en-US" dirty="0" err="1"/>
              <a:t>tensorflow</a:t>
            </a:r>
            <a:r>
              <a:rPr lang="en-US" dirty="0"/>
              <a:t> playground demo, learning rate will be covered In future lectures</a:t>
            </a:r>
          </a:p>
          <a:p>
            <a:r>
              <a:rPr lang="en-US" dirty="0"/>
              <a:t>In machine learning, one of the key concepts is understanding how the network actually learns</a:t>
            </a:r>
          </a:p>
          <a:p>
            <a:r>
              <a:rPr lang="en-US" dirty="0"/>
              <a:t>If lecture is fast we will most likely go into the example of feed forward network</a:t>
            </a:r>
          </a:p>
          <a:p>
            <a:r>
              <a:rPr lang="en-US" dirty="0"/>
              <a:t>Finally, we will tackle </a:t>
            </a:r>
            <a:r>
              <a:rPr lang="en-US" dirty="0" err="1"/>
              <a:t>mnist</a:t>
            </a:r>
            <a:r>
              <a:rPr lang="en-US" dirty="0"/>
              <a:t> data set using </a:t>
            </a:r>
            <a:r>
              <a:rPr lang="en-US" dirty="0" err="1"/>
              <a:t>tensorflow</a:t>
            </a:r>
            <a:r>
              <a:rPr lang="en-US" dirty="0"/>
              <a:t> and </a:t>
            </a:r>
            <a:r>
              <a:rPr lang="en-US" dirty="0" err="1"/>
              <a:t>keras</a:t>
            </a:r>
            <a:r>
              <a:rPr lang="en-US" dirty="0"/>
              <a:t> using a feed forward network, this might take a bit longer, but we will see</a:t>
            </a:r>
          </a:p>
          <a:p>
            <a:r>
              <a:rPr lang="en-US" dirty="0"/>
              <a:t>Go </a:t>
            </a:r>
            <a:r>
              <a:rPr lang="en-US" dirty="0" err="1"/>
              <a:t>iver</a:t>
            </a:r>
            <a:r>
              <a:rPr lang="en-US" dirty="0"/>
              <a:t> structure of course</a:t>
            </a:r>
          </a:p>
        </p:txBody>
      </p:sp>
      <p:sp>
        <p:nvSpPr>
          <p:cNvPr id="4" name="Slide Number Placeholder 3"/>
          <p:cNvSpPr>
            <a:spLocks noGrp="1"/>
          </p:cNvSpPr>
          <p:nvPr>
            <p:ph type="sldNum" sz="quarter" idx="5"/>
          </p:nvPr>
        </p:nvSpPr>
        <p:spPr/>
        <p:txBody>
          <a:bodyPr/>
          <a:lstStyle/>
          <a:p>
            <a:fld id="{E1D6255D-54B9-4E44-8DC1-E4F8B15F530F}" type="slidenum">
              <a:rPr lang="en-US" smtClean="0"/>
              <a:t>31</a:t>
            </a:fld>
            <a:endParaRPr lang="en-US"/>
          </a:p>
        </p:txBody>
      </p:sp>
    </p:spTree>
    <p:extLst>
      <p:ext uri="{BB962C8B-B14F-4D97-AF65-F5344CB8AC3E}">
        <p14:creationId xmlns:p14="http://schemas.microsoft.com/office/powerpoint/2010/main" val="2416486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a:t>
            </a:r>
            <a:r>
              <a:rPr lang="en-US" dirty="0" err="1"/>
              <a:t>coursera</a:t>
            </a:r>
            <a:r>
              <a:rPr lang="en-US" dirty="0"/>
              <a:t> courses are expensive, but highly comprehensive and do have financial aid options</a:t>
            </a:r>
          </a:p>
          <a:p>
            <a:pPr marL="171450" indent="-171450">
              <a:buFontTx/>
              <a:buChar char="-"/>
            </a:pPr>
            <a:r>
              <a:rPr lang="en-US" dirty="0"/>
              <a:t>Udemy courses are best resources, courses are cheap and the ones I’ve provided have good content</a:t>
            </a:r>
          </a:p>
          <a:p>
            <a:pPr marL="171450" indent="-171450">
              <a:buFontTx/>
              <a:buChar char="-"/>
            </a:pPr>
            <a:r>
              <a:rPr lang="en-US" dirty="0"/>
              <a:t>Through courses like these you will get a firm foundation in machine learning techniques and principles</a:t>
            </a:r>
          </a:p>
          <a:p>
            <a:pPr marL="171450" indent="-171450">
              <a:buFontTx/>
              <a:buChar char="-"/>
            </a:pPr>
            <a:r>
              <a:rPr lang="en-US" dirty="0"/>
              <a:t>Through use of these courses I was able to get the foundational knowledge for my first coop at </a:t>
            </a:r>
            <a:r>
              <a:rPr lang="en-US" dirty="0" err="1"/>
              <a:t>Telus</a:t>
            </a:r>
            <a:r>
              <a:rPr lang="en-US" dirty="0"/>
              <a:t> after first year</a:t>
            </a:r>
          </a:p>
        </p:txBody>
      </p:sp>
      <p:sp>
        <p:nvSpPr>
          <p:cNvPr id="4" name="Slide Number Placeholder 3"/>
          <p:cNvSpPr>
            <a:spLocks noGrp="1"/>
          </p:cNvSpPr>
          <p:nvPr>
            <p:ph type="sldNum" sz="quarter" idx="5"/>
          </p:nvPr>
        </p:nvSpPr>
        <p:spPr/>
        <p:txBody>
          <a:bodyPr/>
          <a:lstStyle/>
          <a:p>
            <a:fld id="{E1D6255D-54B9-4E44-8DC1-E4F8B15F530F}" type="slidenum">
              <a:rPr lang="en-US" smtClean="0"/>
              <a:t>32</a:t>
            </a:fld>
            <a:endParaRPr lang="en-US"/>
          </a:p>
        </p:txBody>
      </p:sp>
    </p:spTree>
    <p:extLst>
      <p:ext uri="{BB962C8B-B14F-4D97-AF65-F5344CB8AC3E}">
        <p14:creationId xmlns:p14="http://schemas.microsoft.com/office/powerpoint/2010/main" val="815672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a:t>
            </a:r>
            <a:r>
              <a:rPr lang="en-US" sz="1200" b="0" i="0" kern="1200" dirty="0">
                <a:solidFill>
                  <a:schemeClr val="tx1"/>
                </a:solidFill>
                <a:effectLst/>
                <a:latin typeface="+mn-lt"/>
                <a:ea typeface="+mn-ea"/>
                <a:cs typeface="+mn-cs"/>
              </a:rPr>
              <a:t>Machine learning is a field of artificial intelligence that uses statistical techniques to give computer systems the ability to "learn" from data, without being explicitly programmed</a:t>
            </a:r>
          </a:p>
          <a:p>
            <a:r>
              <a:rPr lang="en-US" sz="1200" b="0" i="0" kern="1200" dirty="0">
                <a:solidFill>
                  <a:schemeClr val="tx1"/>
                </a:solidFill>
                <a:effectLst/>
                <a:latin typeface="+mn-lt"/>
                <a:ea typeface="+mn-ea"/>
                <a:cs typeface="+mn-cs"/>
              </a:rPr>
              <a:t>Before we go into these math equations, I will introduce the neural network structure</a:t>
            </a:r>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5</a:t>
            </a:fld>
            <a:endParaRPr lang="en-US"/>
          </a:p>
        </p:txBody>
      </p:sp>
    </p:spTree>
    <p:extLst>
      <p:ext uri="{BB962C8B-B14F-4D97-AF65-F5344CB8AC3E}">
        <p14:creationId xmlns:p14="http://schemas.microsoft.com/office/powerpoint/2010/main" val="132007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how they interact with each other</a:t>
            </a:r>
          </a:p>
        </p:txBody>
      </p:sp>
      <p:sp>
        <p:nvSpPr>
          <p:cNvPr id="4" name="Slide Number Placeholder 3"/>
          <p:cNvSpPr>
            <a:spLocks noGrp="1"/>
          </p:cNvSpPr>
          <p:nvPr>
            <p:ph type="sldNum" sz="quarter" idx="5"/>
          </p:nvPr>
        </p:nvSpPr>
        <p:spPr/>
        <p:txBody>
          <a:bodyPr/>
          <a:lstStyle/>
          <a:p>
            <a:fld id="{E1D6255D-54B9-4E44-8DC1-E4F8B15F530F}" type="slidenum">
              <a:rPr lang="en-US" smtClean="0"/>
              <a:t>6</a:t>
            </a:fld>
            <a:endParaRPr lang="en-US"/>
          </a:p>
        </p:txBody>
      </p:sp>
    </p:spTree>
    <p:extLst>
      <p:ext uri="{BB962C8B-B14F-4D97-AF65-F5344CB8AC3E}">
        <p14:creationId xmlns:p14="http://schemas.microsoft.com/office/powerpoint/2010/main" val="341893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 on the left: key components; nucleus, dendrites, axon</a:t>
            </a:r>
          </a:p>
          <a:p>
            <a:r>
              <a:rPr lang="en-US" dirty="0"/>
              <a:t>ML Node on the right: key components; activation function (nucleus), inputs (dendrites), output(axon)</a:t>
            </a:r>
          </a:p>
        </p:txBody>
      </p:sp>
      <p:sp>
        <p:nvSpPr>
          <p:cNvPr id="4" name="Slide Number Placeholder 3"/>
          <p:cNvSpPr>
            <a:spLocks noGrp="1"/>
          </p:cNvSpPr>
          <p:nvPr>
            <p:ph type="sldNum" sz="quarter" idx="5"/>
          </p:nvPr>
        </p:nvSpPr>
        <p:spPr/>
        <p:txBody>
          <a:bodyPr/>
          <a:lstStyle/>
          <a:p>
            <a:fld id="{E1D6255D-54B9-4E44-8DC1-E4F8B15F530F}" type="slidenum">
              <a:rPr lang="en-US" smtClean="0"/>
              <a:t>7</a:t>
            </a:fld>
            <a:endParaRPr lang="en-US"/>
          </a:p>
        </p:txBody>
      </p:sp>
    </p:spTree>
    <p:extLst>
      <p:ext uri="{BB962C8B-B14F-4D97-AF65-F5344CB8AC3E}">
        <p14:creationId xmlns:p14="http://schemas.microsoft.com/office/powerpoint/2010/main" val="222328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small representation of a Neural Net</a:t>
            </a:r>
          </a:p>
          <a:p>
            <a:r>
              <a:rPr lang="en-US" dirty="0"/>
              <a:t>Counting of a layer</a:t>
            </a:r>
          </a:p>
          <a:p>
            <a:r>
              <a:rPr lang="en-US" dirty="0"/>
              <a:t>Explain input layer; output layer; everything else is hidden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earlier, each node represents a series of math equations that is applied to inputs</a:t>
            </a:r>
          </a:p>
          <a:p>
            <a:r>
              <a:rPr lang="en-US" dirty="0"/>
              <a:t>This type is called a </a:t>
            </a:r>
            <a:r>
              <a:rPr lang="en-US" dirty="0" err="1"/>
              <a:t>densey</a:t>
            </a:r>
            <a:r>
              <a:rPr lang="en-US" dirty="0"/>
              <a:t> connected layer due to all the inter connections between the nodes</a:t>
            </a:r>
          </a:p>
          <a:p>
            <a:r>
              <a:rPr lang="en-US" dirty="0"/>
              <a:t>Their outputs are then sent into following nodes as inputs</a:t>
            </a:r>
          </a:p>
        </p:txBody>
      </p:sp>
      <p:sp>
        <p:nvSpPr>
          <p:cNvPr id="4" name="Slide Number Placeholder 3"/>
          <p:cNvSpPr>
            <a:spLocks noGrp="1"/>
          </p:cNvSpPr>
          <p:nvPr>
            <p:ph type="sldNum" sz="quarter" idx="5"/>
          </p:nvPr>
        </p:nvSpPr>
        <p:spPr/>
        <p:txBody>
          <a:bodyPr/>
          <a:lstStyle/>
          <a:p>
            <a:fld id="{E1D6255D-54B9-4E44-8DC1-E4F8B15F530F}" type="slidenum">
              <a:rPr lang="en-US" smtClean="0"/>
              <a:t>9</a:t>
            </a:fld>
            <a:endParaRPr lang="en-US"/>
          </a:p>
        </p:txBody>
      </p:sp>
    </p:spTree>
    <p:extLst>
      <p:ext uri="{BB962C8B-B14F-4D97-AF65-F5344CB8AC3E}">
        <p14:creationId xmlns:p14="http://schemas.microsoft.com/office/powerpoint/2010/main" val="224789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it gets a bit more into the math</a:t>
            </a:r>
          </a:p>
          <a:p>
            <a:pPr marL="171450" indent="-171450">
              <a:buFontTx/>
              <a:buChar char="-"/>
            </a:pPr>
            <a:r>
              <a:rPr lang="en-US" dirty="0"/>
              <a:t>There are 2 parts of the Activation Function</a:t>
            </a:r>
          </a:p>
        </p:txBody>
      </p:sp>
      <p:sp>
        <p:nvSpPr>
          <p:cNvPr id="4" name="Slide Number Placeholder 3"/>
          <p:cNvSpPr>
            <a:spLocks noGrp="1"/>
          </p:cNvSpPr>
          <p:nvPr>
            <p:ph type="sldNum" sz="quarter" idx="5"/>
          </p:nvPr>
        </p:nvSpPr>
        <p:spPr/>
        <p:txBody>
          <a:bodyPr/>
          <a:lstStyle/>
          <a:p>
            <a:fld id="{E1D6255D-54B9-4E44-8DC1-E4F8B15F530F}" type="slidenum">
              <a:rPr lang="en-US" smtClean="0"/>
              <a:t>11</a:t>
            </a:fld>
            <a:endParaRPr lang="en-US"/>
          </a:p>
        </p:txBody>
      </p:sp>
    </p:spTree>
    <p:extLst>
      <p:ext uri="{BB962C8B-B14F-4D97-AF65-F5344CB8AC3E}">
        <p14:creationId xmlns:p14="http://schemas.microsoft.com/office/powerpoint/2010/main" val="441446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x</a:t>
            </a:r>
          </a:p>
          <a:p>
            <a:r>
              <a:rPr lang="en-US" dirty="0"/>
              <a:t>Explain w</a:t>
            </a:r>
          </a:p>
          <a:p>
            <a:r>
              <a:rPr lang="en-US" dirty="0"/>
              <a:t>Explain b</a:t>
            </a:r>
          </a:p>
          <a:p>
            <a:r>
              <a:rPr lang="en-US" dirty="0"/>
              <a:t>… all used for linear portion of the activation function</a:t>
            </a:r>
          </a:p>
          <a:p>
            <a:r>
              <a:rPr lang="en-US" dirty="0"/>
              <a:t>Explain the formula</a:t>
            </a:r>
          </a:p>
          <a:p>
            <a:r>
              <a:rPr lang="en-US" dirty="0"/>
              <a:t>To note, some people do the addition of the bias term inside the sum function, others leave it out all together</a:t>
            </a:r>
          </a:p>
        </p:txBody>
      </p:sp>
      <p:sp>
        <p:nvSpPr>
          <p:cNvPr id="4" name="Slide Number Placeholder 3"/>
          <p:cNvSpPr>
            <a:spLocks noGrp="1"/>
          </p:cNvSpPr>
          <p:nvPr>
            <p:ph type="sldNum" sz="quarter" idx="5"/>
          </p:nvPr>
        </p:nvSpPr>
        <p:spPr/>
        <p:txBody>
          <a:bodyPr/>
          <a:lstStyle/>
          <a:p>
            <a:fld id="{E1D6255D-54B9-4E44-8DC1-E4F8B15F530F}" type="slidenum">
              <a:rPr lang="en-US" smtClean="0"/>
              <a:t>12</a:t>
            </a:fld>
            <a:endParaRPr lang="en-US"/>
          </a:p>
        </p:txBody>
      </p:sp>
    </p:spTree>
    <p:extLst>
      <p:ext uri="{BB962C8B-B14F-4D97-AF65-F5344CB8AC3E}">
        <p14:creationId xmlns:p14="http://schemas.microsoft.com/office/powerpoint/2010/main" val="69474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13</a:t>
            </a:fld>
            <a:endParaRPr lang="en-US"/>
          </a:p>
        </p:txBody>
      </p:sp>
    </p:spTree>
    <p:extLst>
      <p:ext uri="{BB962C8B-B14F-4D97-AF65-F5344CB8AC3E}">
        <p14:creationId xmlns:p14="http://schemas.microsoft.com/office/powerpoint/2010/main" val="410629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7A722B3-22F4-4B05-8985-87A59CBAA03B}" type="datetimeFigureOut">
              <a:rPr lang="en-US" smtClean="0"/>
              <a:t>11/1/2018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10C5AF4-87AC-4C5B-B516-F17F932082B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138777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22B3-22F4-4B05-8985-87A59CBAA03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65347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22B3-22F4-4B05-8985-87A59CBAA03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14213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22B3-22F4-4B05-8985-87A59CBAA03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170559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7A722B3-22F4-4B05-8985-87A59CBAA03B}" type="datetimeFigureOut">
              <a:rPr lang="en-US" smtClean="0"/>
              <a:t>11/1/2018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260570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722B3-22F4-4B05-8985-87A59CBAA03B}"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7936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722B3-22F4-4B05-8985-87A59CBAA03B}"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55633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722B3-22F4-4B05-8985-87A59CBAA03B}"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68690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22B3-22F4-4B05-8985-87A59CBAA03B}"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88784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A722B3-22F4-4B05-8985-87A59CBAA03B}" type="datetimeFigureOut">
              <a:rPr lang="en-US" smtClean="0"/>
              <a:t>11/1/2018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350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A722B3-22F4-4B05-8985-87A59CBAA03B}" type="datetimeFigureOut">
              <a:rPr lang="en-US" smtClean="0"/>
              <a:t>11/1/2018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177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7A722B3-22F4-4B05-8985-87A59CBAA03B}" type="datetimeFigureOut">
              <a:rPr lang="en-US" smtClean="0"/>
              <a:t>11/1/2018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10C5AF4-87AC-4C5B-B516-F17F932082B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7672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it.ly/2RVoniB"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bit.ly/2EzoY6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kiljames83/MacAI-2018" TargetMode="External"/><Relationship Id="rId2" Type="http://schemas.openxmlformats.org/officeDocument/2006/relationships/hyperlink" Target="mailto:hamila10@mcmaster.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07E6-B409-4BAE-82BD-BD4835399759}"/>
              </a:ext>
            </a:extLst>
          </p:cNvPr>
          <p:cNvSpPr>
            <a:spLocks noGrp="1"/>
          </p:cNvSpPr>
          <p:nvPr>
            <p:ph type="ctrTitle"/>
          </p:nvPr>
        </p:nvSpPr>
        <p:spPr>
          <a:xfrm>
            <a:off x="1263775" y="1852608"/>
            <a:ext cx="9320719" cy="2098226"/>
          </a:xfrm>
        </p:spPr>
        <p:txBody>
          <a:bodyPr/>
          <a:lstStyle/>
          <a:p>
            <a:r>
              <a:rPr lang="en-US" dirty="0"/>
              <a:t>Beginner ML Course</a:t>
            </a:r>
          </a:p>
        </p:txBody>
      </p:sp>
      <p:sp>
        <p:nvSpPr>
          <p:cNvPr id="3" name="Subtitle 2">
            <a:extLst>
              <a:ext uri="{FF2B5EF4-FFF2-40B4-BE49-F238E27FC236}">
                <a16:creationId xmlns:a16="http://schemas.microsoft.com/office/drawing/2014/main" id="{71884ADA-20C6-4848-B79D-D349E4050201}"/>
              </a:ext>
            </a:extLst>
          </p:cNvPr>
          <p:cNvSpPr>
            <a:spLocks noGrp="1"/>
          </p:cNvSpPr>
          <p:nvPr>
            <p:ph type="subTitle" idx="1"/>
          </p:nvPr>
        </p:nvSpPr>
        <p:spPr/>
        <p:txBody>
          <a:bodyPr>
            <a:normAutofit/>
          </a:bodyPr>
          <a:lstStyle/>
          <a:p>
            <a:r>
              <a:rPr lang="en-US" sz="4000" dirty="0"/>
              <a:t>Mac AI</a:t>
            </a:r>
          </a:p>
        </p:txBody>
      </p:sp>
    </p:spTree>
    <p:extLst>
      <p:ext uri="{BB962C8B-B14F-4D97-AF65-F5344CB8AC3E}">
        <p14:creationId xmlns:p14="http://schemas.microsoft.com/office/powerpoint/2010/main" val="180087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E22E-7EBA-44D3-9259-AEE84798FDDC}"/>
              </a:ext>
            </a:extLst>
          </p:cNvPr>
          <p:cNvSpPr>
            <a:spLocks noGrp="1"/>
          </p:cNvSpPr>
          <p:nvPr>
            <p:ph type="title"/>
          </p:nvPr>
        </p:nvSpPr>
        <p:spPr>
          <a:xfrm>
            <a:off x="1075719" y="486027"/>
            <a:ext cx="5127031" cy="1676603"/>
          </a:xfrm>
        </p:spPr>
        <p:txBody>
          <a:bodyPr>
            <a:normAutofit/>
          </a:bodyPr>
          <a:lstStyle/>
          <a:p>
            <a:r>
              <a:rPr lang="en-US" dirty="0"/>
              <a:t>Neural Net Structure</a:t>
            </a:r>
          </a:p>
        </p:txBody>
      </p:sp>
      <p:sp>
        <p:nvSpPr>
          <p:cNvPr id="3" name="Content Placeholder 2">
            <a:extLst>
              <a:ext uri="{FF2B5EF4-FFF2-40B4-BE49-F238E27FC236}">
                <a16:creationId xmlns:a16="http://schemas.microsoft.com/office/drawing/2014/main" id="{5EFE9F3B-DB29-49F2-9D63-280F1E327CAE}"/>
              </a:ext>
            </a:extLst>
          </p:cNvPr>
          <p:cNvSpPr>
            <a:spLocks noGrp="1"/>
          </p:cNvSpPr>
          <p:nvPr>
            <p:ph idx="1"/>
          </p:nvPr>
        </p:nvSpPr>
        <p:spPr>
          <a:xfrm>
            <a:off x="980234" y="1924091"/>
            <a:ext cx="10310617" cy="4061190"/>
          </a:xfrm>
        </p:spPr>
        <p:txBody>
          <a:bodyPr>
            <a:normAutofit/>
          </a:bodyPr>
          <a:lstStyle/>
          <a:p>
            <a:r>
              <a:rPr lang="en-US" sz="2600" dirty="0"/>
              <a:t>Network is named a “Neural network” since its based on the structure of neurons in the brain</a:t>
            </a:r>
          </a:p>
          <a:p>
            <a:pPr marL="0" indent="0">
              <a:buNone/>
            </a:pPr>
            <a:endParaRPr lang="en-US" sz="2600" dirty="0"/>
          </a:p>
          <a:p>
            <a:r>
              <a:rPr lang="en-US" sz="2600" dirty="0"/>
              <a:t>The network is composed of layers</a:t>
            </a:r>
          </a:p>
          <a:p>
            <a:pPr marL="0" indent="0">
              <a:buNone/>
            </a:pPr>
            <a:endParaRPr lang="en-US" sz="2600" dirty="0"/>
          </a:p>
          <a:p>
            <a:r>
              <a:rPr lang="en-US" sz="2600" dirty="0"/>
              <a:t>Each layer is composed of nodes/neurons</a:t>
            </a:r>
          </a:p>
          <a:p>
            <a:pPr marL="0" indent="0">
              <a:buNone/>
            </a:pPr>
            <a:endParaRPr lang="en-US" sz="2600" dirty="0"/>
          </a:p>
          <a:p>
            <a:r>
              <a:rPr lang="en-US" sz="2600" b="1" dirty="0"/>
              <a:t>Each node consist of an activation function</a:t>
            </a:r>
            <a:r>
              <a:rPr lang="en-US" sz="2600" dirty="0"/>
              <a:t> </a:t>
            </a:r>
          </a:p>
        </p:txBody>
      </p:sp>
    </p:spTree>
    <p:extLst>
      <p:ext uri="{BB962C8B-B14F-4D97-AF65-F5344CB8AC3E}">
        <p14:creationId xmlns:p14="http://schemas.microsoft.com/office/powerpoint/2010/main" val="65310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FEEE-DA28-4022-91F4-49F2281821DC}"/>
              </a:ext>
            </a:extLst>
          </p:cNvPr>
          <p:cNvSpPr>
            <a:spLocks noGrp="1"/>
          </p:cNvSpPr>
          <p:nvPr>
            <p:ph type="title"/>
          </p:nvPr>
        </p:nvSpPr>
        <p:spPr/>
        <p:txBody>
          <a:bodyPr/>
          <a:lstStyle/>
          <a:p>
            <a:r>
              <a:rPr lang="en-US" dirty="0"/>
              <a:t>Activation Functions – Linear Portion</a:t>
            </a:r>
          </a:p>
        </p:txBody>
      </p:sp>
      <p:sp>
        <p:nvSpPr>
          <p:cNvPr id="3" name="Content Placeholder 2">
            <a:extLst>
              <a:ext uri="{FF2B5EF4-FFF2-40B4-BE49-F238E27FC236}">
                <a16:creationId xmlns:a16="http://schemas.microsoft.com/office/drawing/2014/main" id="{3CFDA6BE-829A-40F6-B298-577EB05E2BD9}"/>
              </a:ext>
            </a:extLst>
          </p:cNvPr>
          <p:cNvSpPr>
            <a:spLocks noGrp="1"/>
          </p:cNvSpPr>
          <p:nvPr>
            <p:ph idx="1"/>
          </p:nvPr>
        </p:nvSpPr>
        <p:spPr/>
        <p:txBody>
          <a:bodyPr/>
          <a:lstStyle/>
          <a:p>
            <a:r>
              <a:rPr lang="en-US" dirty="0"/>
              <a:t>Given a set of inputs, the activation is used to determine an output</a:t>
            </a:r>
          </a:p>
          <a:p>
            <a:r>
              <a:rPr lang="en-US" dirty="0"/>
              <a:t>These outputs are used as inputs in subsequent layers</a:t>
            </a:r>
          </a:p>
          <a:p>
            <a:r>
              <a:rPr lang="en-US" dirty="0"/>
              <a:t>The activation function has 3 input variables:</a:t>
            </a:r>
          </a:p>
          <a:p>
            <a:pPr lvl="1"/>
            <a:r>
              <a:rPr lang="en-US" dirty="0"/>
              <a:t>values Xi [ </a:t>
            </a:r>
            <a:r>
              <a:rPr lang="en-US" dirty="0" err="1"/>
              <a:t>i</a:t>
            </a:r>
            <a:r>
              <a:rPr lang="en-US" dirty="0"/>
              <a:t> ranges from 0 … n ]</a:t>
            </a:r>
          </a:p>
          <a:p>
            <a:pPr lvl="1"/>
            <a:r>
              <a:rPr lang="en-US" dirty="0"/>
              <a:t>weight Variable Wi [ </a:t>
            </a:r>
            <a:r>
              <a:rPr lang="en-US" dirty="0" err="1"/>
              <a:t>i</a:t>
            </a:r>
            <a:r>
              <a:rPr lang="en-US" dirty="0"/>
              <a:t> ranges from 0 … n ]</a:t>
            </a:r>
          </a:p>
          <a:p>
            <a:pPr lvl="1"/>
            <a:r>
              <a:rPr lang="en-US" dirty="0"/>
              <a:t>bias term b [ constant for the induvial layer]</a:t>
            </a:r>
          </a:p>
          <a:p>
            <a:pPr marL="0" indent="0">
              <a:buNone/>
            </a:pPr>
            <a:endParaRPr lang="en-US" dirty="0"/>
          </a:p>
        </p:txBody>
      </p:sp>
    </p:spTree>
    <p:extLst>
      <p:ext uri="{BB962C8B-B14F-4D97-AF65-F5344CB8AC3E}">
        <p14:creationId xmlns:p14="http://schemas.microsoft.com/office/powerpoint/2010/main" val="151770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ED4F-E515-4E7A-8FDC-E9E49262E4DE}"/>
              </a:ext>
            </a:extLst>
          </p:cNvPr>
          <p:cNvSpPr>
            <a:spLocks noGrp="1"/>
          </p:cNvSpPr>
          <p:nvPr>
            <p:ph type="title"/>
          </p:nvPr>
        </p:nvSpPr>
        <p:spPr/>
        <p:txBody>
          <a:bodyPr/>
          <a:lstStyle/>
          <a:p>
            <a:r>
              <a:rPr lang="en-US"/>
              <a:t>Activation Function Cont’d</a:t>
            </a:r>
            <a:endParaRPr lang="en-US" dirty="0"/>
          </a:p>
        </p:txBody>
      </p:sp>
      <p:pic>
        <p:nvPicPr>
          <p:cNvPr id="4" name="Picture 6" descr="Image result for linear activation function formula machine learning">
            <a:extLst>
              <a:ext uri="{FF2B5EF4-FFF2-40B4-BE49-F238E27FC236}">
                <a16:creationId xmlns:a16="http://schemas.microsoft.com/office/drawing/2014/main" id="{B8A00A95-8575-4C5B-8419-8E3E8945BF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14062" y="2286000"/>
            <a:ext cx="6516276"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15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a:xfrm>
            <a:off x="1371600" y="685800"/>
            <a:ext cx="9982200" cy="1485900"/>
          </a:xfrm>
        </p:spPr>
        <p:txBody>
          <a:bodyPr/>
          <a:lstStyle/>
          <a:p>
            <a:r>
              <a:rPr lang="en-US" dirty="0"/>
              <a:t>Activation Function – Non Linear Portion</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229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42F5-6EB9-4594-A749-CEE164707B2D}"/>
              </a:ext>
            </a:extLst>
          </p:cNvPr>
          <p:cNvSpPr>
            <a:spLocks noGrp="1"/>
          </p:cNvSpPr>
          <p:nvPr>
            <p:ph type="title"/>
          </p:nvPr>
        </p:nvSpPr>
        <p:spPr/>
        <p:txBody>
          <a:bodyPr/>
          <a:lstStyle/>
          <a:p>
            <a:r>
              <a:rPr lang="en-US" dirty="0"/>
              <a:t>Activation Function Cont’d</a:t>
            </a:r>
          </a:p>
        </p:txBody>
      </p:sp>
      <p:pic>
        <p:nvPicPr>
          <p:cNvPr id="1026" name="Picture 2" descr="Image result for single layer neural network">
            <a:extLst>
              <a:ext uri="{FF2B5EF4-FFF2-40B4-BE49-F238E27FC236}">
                <a16:creationId xmlns:a16="http://schemas.microsoft.com/office/drawing/2014/main" id="{77C1DE38-0E5B-4617-BD35-87420C60D97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0800" y="2286000"/>
            <a:ext cx="7162800" cy="35814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E9AF7726-EA85-4FAA-BE5D-79D0127A32FE}"/>
              </a:ext>
            </a:extLst>
          </p:cNvPr>
          <p:cNvCxnSpPr>
            <a:cxnSpLocks/>
          </p:cNvCxnSpPr>
          <p:nvPr/>
        </p:nvCxnSpPr>
        <p:spPr>
          <a:xfrm flipV="1">
            <a:off x="6563638" y="2981195"/>
            <a:ext cx="0" cy="72776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05B8C11B-6D64-4DFC-8AE2-1D3EACA6D9B9}"/>
              </a:ext>
            </a:extLst>
          </p:cNvPr>
          <p:cNvCxnSpPr>
            <a:cxnSpLocks/>
          </p:cNvCxnSpPr>
          <p:nvPr/>
        </p:nvCxnSpPr>
        <p:spPr>
          <a:xfrm flipH="1">
            <a:off x="6563638" y="2981195"/>
            <a:ext cx="2089760" cy="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25A73ECB-29CB-49A5-B61F-8EBD29A5F3E8}"/>
              </a:ext>
            </a:extLst>
          </p:cNvPr>
          <p:cNvCxnSpPr>
            <a:cxnSpLocks/>
          </p:cNvCxnSpPr>
          <p:nvPr/>
        </p:nvCxnSpPr>
        <p:spPr>
          <a:xfrm flipV="1">
            <a:off x="8653398" y="2981196"/>
            <a:ext cx="0" cy="672111"/>
          </a:xfrm>
          <a:prstGeom prst="line">
            <a:avLst/>
          </a:prstGeom>
        </p:spPr>
        <p:style>
          <a:lnRef idx="2">
            <a:schemeClr val="dk1"/>
          </a:lnRef>
          <a:fillRef idx="0">
            <a:schemeClr val="dk1"/>
          </a:fillRef>
          <a:effectRef idx="1">
            <a:schemeClr val="dk1"/>
          </a:effectRef>
          <a:fontRef idx="minor">
            <a:schemeClr val="tx1"/>
          </a:fontRef>
        </p:style>
      </p:cxnSp>
      <p:sp>
        <p:nvSpPr>
          <p:cNvPr id="17" name="Isosceles Triangle 16">
            <a:extLst>
              <a:ext uri="{FF2B5EF4-FFF2-40B4-BE49-F238E27FC236}">
                <a16:creationId xmlns:a16="http://schemas.microsoft.com/office/drawing/2014/main" id="{E4DAB81D-BE5A-473B-9675-5C76D4DF44BB}"/>
              </a:ext>
            </a:extLst>
          </p:cNvPr>
          <p:cNvSpPr/>
          <p:nvPr/>
        </p:nvSpPr>
        <p:spPr>
          <a:xfrm rot="10800000">
            <a:off x="8565394" y="3653307"/>
            <a:ext cx="176008" cy="1373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07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125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986D-1359-475F-808B-07AE0A9CCA41}"/>
              </a:ext>
            </a:extLst>
          </p:cNvPr>
          <p:cNvSpPr>
            <a:spLocks noGrp="1"/>
          </p:cNvSpPr>
          <p:nvPr>
            <p:ph type="title"/>
          </p:nvPr>
        </p:nvSpPr>
        <p:spPr>
          <a:xfrm>
            <a:off x="7860667" y="685800"/>
            <a:ext cx="3656419" cy="1485900"/>
          </a:xfrm>
        </p:spPr>
        <p:txBody>
          <a:bodyPr>
            <a:normAutofit/>
          </a:bodyPr>
          <a:lstStyle/>
          <a:p>
            <a:pPr algn="ctr"/>
            <a:r>
              <a:rPr lang="en-US" dirty="0"/>
              <a:t>Binary Classification</a:t>
            </a:r>
          </a:p>
        </p:txBody>
      </p:sp>
      <p:sp>
        <p:nvSpPr>
          <p:cNvPr id="71" name="Rectangle 7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Image result for binary classification">
            <a:extLst>
              <a:ext uri="{FF2B5EF4-FFF2-40B4-BE49-F238E27FC236}">
                <a16:creationId xmlns:a16="http://schemas.microsoft.com/office/drawing/2014/main" id="{36B116EB-75D0-4E74-91FA-4942F0AB9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561" y="996154"/>
            <a:ext cx="6517065" cy="45456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281F626-2DDD-42E6-BEE5-0F81099D1728}"/>
              </a:ext>
            </a:extLst>
          </p:cNvPr>
          <p:cNvSpPr>
            <a:spLocks noGrp="1"/>
          </p:cNvSpPr>
          <p:nvPr>
            <p:ph idx="1"/>
          </p:nvPr>
        </p:nvSpPr>
        <p:spPr>
          <a:xfrm>
            <a:off x="7860667" y="2286000"/>
            <a:ext cx="3656419" cy="3581400"/>
          </a:xfrm>
        </p:spPr>
        <p:txBody>
          <a:bodyPr>
            <a:normAutofit/>
          </a:bodyPr>
          <a:lstStyle/>
          <a:p>
            <a:r>
              <a:rPr lang="en-US" dirty="0"/>
              <a:t>1 == Yes/ True</a:t>
            </a:r>
          </a:p>
          <a:p>
            <a:r>
              <a:rPr lang="en-US" dirty="0"/>
              <a:t>0 == No/ False</a:t>
            </a:r>
          </a:p>
          <a:p>
            <a:pPr marL="0" indent="0">
              <a:buNone/>
            </a:pPr>
            <a:endParaRPr lang="en-US" dirty="0"/>
          </a:p>
          <a:p>
            <a:pPr marL="0" indent="0">
              <a:buNone/>
            </a:pPr>
            <a:r>
              <a:rPr lang="en-US" dirty="0"/>
              <a:t>OR</a:t>
            </a:r>
          </a:p>
          <a:p>
            <a:pPr marL="0" indent="0">
              <a:buNone/>
            </a:pPr>
            <a:endParaRPr lang="en-US" dirty="0"/>
          </a:p>
          <a:p>
            <a:r>
              <a:rPr lang="en-US" dirty="0"/>
              <a:t>Group A and B</a:t>
            </a:r>
          </a:p>
          <a:p>
            <a:pPr marL="0" indent="0">
              <a:buNone/>
            </a:pPr>
            <a:endParaRPr lang="en-US" dirty="0"/>
          </a:p>
          <a:p>
            <a:endParaRPr lang="en-US" dirty="0"/>
          </a:p>
        </p:txBody>
      </p:sp>
    </p:spTree>
    <p:extLst>
      <p:ext uri="{BB962C8B-B14F-4D97-AF65-F5344CB8AC3E}">
        <p14:creationId xmlns:p14="http://schemas.microsoft.com/office/powerpoint/2010/main" val="48914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103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b="1"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identity activation function">
            <a:extLst>
              <a:ext uri="{FF2B5EF4-FFF2-40B4-BE49-F238E27FC236}">
                <a16:creationId xmlns:a16="http://schemas.microsoft.com/office/drawing/2014/main" id="{783696E0-1E92-4C17-8A47-6FAE6A7F9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19189"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8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b="1"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age result for step activation function">
            <a:extLst>
              <a:ext uri="{FF2B5EF4-FFF2-40B4-BE49-F238E27FC236}">
                <a16:creationId xmlns:a16="http://schemas.microsoft.com/office/drawing/2014/main" id="{3C6833FD-8DB7-4AD5-8249-603B847A3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36037"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02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50C4-A87F-47CF-8598-6CFD446CC0CB}"/>
              </a:ext>
            </a:extLst>
          </p:cNvPr>
          <p:cNvSpPr>
            <a:spLocks noGrp="1"/>
          </p:cNvSpPr>
          <p:nvPr>
            <p:ph type="title"/>
          </p:nvPr>
        </p:nvSpPr>
        <p:spPr>
          <a:xfrm>
            <a:off x="640080" y="639704"/>
            <a:ext cx="3299579" cy="5577840"/>
          </a:xfrm>
        </p:spPr>
        <p:txBody>
          <a:bodyPr anchor="ctr">
            <a:normAutofit/>
          </a:bodyPr>
          <a:lstStyle/>
          <a:p>
            <a:pPr algn="ctr"/>
            <a:r>
              <a:rPr lang="en-US" dirty="0"/>
              <a:t>Brief Introduction</a:t>
            </a:r>
            <a:endParaRPr lang="en-US"/>
          </a:p>
        </p:txBody>
      </p:sp>
      <p:graphicFrame>
        <p:nvGraphicFramePr>
          <p:cNvPr id="7" name="Content Placeholder 2">
            <a:extLst>
              <a:ext uri="{FF2B5EF4-FFF2-40B4-BE49-F238E27FC236}">
                <a16:creationId xmlns:a16="http://schemas.microsoft.com/office/drawing/2014/main" id="{58FE3A0A-29A5-4953-96BF-BED5C92A9B1D}"/>
              </a:ext>
            </a:extLst>
          </p:cNvPr>
          <p:cNvGraphicFramePr>
            <a:graphicFrameLocks noGrp="1"/>
          </p:cNvGraphicFramePr>
          <p:nvPr>
            <p:ph idx="1"/>
            <p:extLst>
              <p:ext uri="{D42A27DB-BD31-4B8C-83A1-F6EECF244321}">
                <p14:modId xmlns:p14="http://schemas.microsoft.com/office/powerpoint/2010/main" val="109743337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091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b="1" dirty="0"/>
              <a:t>Rectified Linear Unit (</a:t>
            </a:r>
            <a:r>
              <a:rPr lang="en-US" b="1" dirty="0" err="1"/>
              <a:t>ReLu</a:t>
            </a:r>
            <a:r>
              <a:rPr lang="en-US" b="1" dirty="0"/>
              <a:t>): </a:t>
            </a:r>
            <a:r>
              <a:rPr lang="en-US" b="1" dirty="0" err="1"/>
              <a:t>Relu</a:t>
            </a:r>
            <a:r>
              <a:rPr lang="en-US" b="1"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lu activation function">
            <a:extLst>
              <a:ext uri="{FF2B5EF4-FFF2-40B4-BE49-F238E27FC236}">
                <a16:creationId xmlns:a16="http://schemas.microsoft.com/office/drawing/2014/main" id="{E6CC28B0-C678-4F4D-88A9-9BDB4ABD9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6" y="3532340"/>
            <a:ext cx="3219189"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58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b="1" dirty="0"/>
              <a:t>Leaky </a:t>
            </a:r>
            <a:r>
              <a:rPr lang="en-US" b="1" dirty="0" err="1"/>
              <a:t>ReLu</a:t>
            </a:r>
            <a:r>
              <a:rPr lang="en-US" b="1" dirty="0"/>
              <a:t>: </a:t>
            </a:r>
            <a:r>
              <a:rPr lang="en-US" b="1" dirty="0" err="1"/>
              <a:t>LRelu</a:t>
            </a:r>
            <a:r>
              <a:rPr lang="en-US" b="1" dirty="0"/>
              <a:t>(x) = 0.1*x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mage result for leaky relu activation function">
            <a:extLst>
              <a:ext uri="{FF2B5EF4-FFF2-40B4-BE49-F238E27FC236}">
                <a16:creationId xmlns:a16="http://schemas.microsoft.com/office/drawing/2014/main" id="{8F2BE367-4454-4B34-B973-51D568AE2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19189"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99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0.1*x if x &lt; 0 else x</a:t>
            </a:r>
          </a:p>
          <a:p>
            <a:pPr lvl="1"/>
            <a:r>
              <a:rPr lang="en-US" b="1"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Image result for sigmoid activation function">
            <a:extLst>
              <a:ext uri="{FF2B5EF4-FFF2-40B4-BE49-F238E27FC236}">
                <a16:creationId xmlns:a16="http://schemas.microsoft.com/office/drawing/2014/main" id="{6435E23D-78C5-484C-97E7-BF9706885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35049" cy="275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1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0.1*x if x &lt; 0 else x</a:t>
            </a:r>
          </a:p>
          <a:p>
            <a:pPr lvl="1"/>
            <a:r>
              <a:rPr lang="en-US" dirty="0"/>
              <a:t>Sigmoid Function: sigmoid(x) = 1/(1+e^(-x))</a:t>
            </a:r>
          </a:p>
          <a:p>
            <a:pPr lvl="1"/>
            <a:r>
              <a:rPr lang="en-US" b="1"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8" name="Picture 6" descr="Image result for tanh activation function">
            <a:extLst>
              <a:ext uri="{FF2B5EF4-FFF2-40B4-BE49-F238E27FC236}">
                <a16:creationId xmlns:a16="http://schemas.microsoft.com/office/drawing/2014/main" id="{0F5511F2-E472-4CD8-928C-87A568044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603"/>
          <a:stretch/>
        </p:blipFill>
        <p:spPr bwMode="auto">
          <a:xfrm>
            <a:off x="8617907" y="3532340"/>
            <a:ext cx="3213461"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188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48F1-6087-48FD-9207-07D828408E0C}"/>
              </a:ext>
            </a:extLst>
          </p:cNvPr>
          <p:cNvSpPr>
            <a:spLocks noGrp="1"/>
          </p:cNvSpPr>
          <p:nvPr>
            <p:ph type="title"/>
          </p:nvPr>
        </p:nvSpPr>
        <p:spPr/>
        <p:txBody>
          <a:bodyPr/>
          <a:lstStyle/>
          <a:p>
            <a:r>
              <a:rPr lang="en-US" dirty="0"/>
              <a:t>Activation Function Cont’d</a:t>
            </a:r>
          </a:p>
        </p:txBody>
      </p:sp>
      <p:pic>
        <p:nvPicPr>
          <p:cNvPr id="2050" name="Picture 2" descr="Image result for neural network linear and activation">
            <a:extLst>
              <a:ext uri="{FF2B5EF4-FFF2-40B4-BE49-F238E27FC236}">
                <a16:creationId xmlns:a16="http://schemas.microsoft.com/office/drawing/2014/main" id="{FBA9D923-D9B5-4662-BFB6-3E1050132EA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71600" y="2699096"/>
            <a:ext cx="9601200" cy="275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73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8B9E-C697-4AC5-A1FB-325062EA75FC}"/>
              </a:ext>
            </a:extLst>
          </p:cNvPr>
          <p:cNvSpPr>
            <a:spLocks noGrp="1"/>
          </p:cNvSpPr>
          <p:nvPr>
            <p:ph type="title"/>
          </p:nvPr>
        </p:nvSpPr>
        <p:spPr>
          <a:xfrm>
            <a:off x="1371600" y="685800"/>
            <a:ext cx="9601200" cy="1485900"/>
          </a:xfrm>
        </p:spPr>
        <p:txBody>
          <a:bodyPr/>
          <a:lstStyle/>
          <a:p>
            <a:r>
              <a:rPr lang="en-US" dirty="0"/>
              <a:t>Forward Propagation</a:t>
            </a:r>
          </a:p>
        </p:txBody>
      </p:sp>
      <p:sp>
        <p:nvSpPr>
          <p:cNvPr id="4" name="Content Placeholder 3">
            <a:extLst>
              <a:ext uri="{FF2B5EF4-FFF2-40B4-BE49-F238E27FC236}">
                <a16:creationId xmlns:a16="http://schemas.microsoft.com/office/drawing/2014/main" id="{02E7B951-8B45-40E2-B70A-D680C1BBE014}"/>
              </a:ext>
            </a:extLst>
          </p:cNvPr>
          <p:cNvSpPr>
            <a:spLocks noGrp="1"/>
          </p:cNvSpPr>
          <p:nvPr>
            <p:ph idx="1"/>
          </p:nvPr>
        </p:nvSpPr>
        <p:spPr/>
        <p:txBody>
          <a:bodyPr/>
          <a:lstStyle/>
          <a:p>
            <a:r>
              <a:rPr lang="en-US" dirty="0"/>
              <a:t>Forward Prop is essentially the culmination of the steps I have previously mentioned</a:t>
            </a:r>
          </a:p>
          <a:p>
            <a:r>
              <a:rPr lang="en-US" dirty="0"/>
              <a:t>It is the forward pass through the network’s layers ending at the output layer</a:t>
            </a:r>
          </a:p>
          <a:p>
            <a:r>
              <a:rPr lang="en-US" dirty="0"/>
              <a:t>This is the “simpler” portion of the math behind a Neural Net</a:t>
            </a:r>
          </a:p>
        </p:txBody>
      </p:sp>
    </p:spTree>
    <p:extLst>
      <p:ext uri="{BB962C8B-B14F-4D97-AF65-F5344CB8AC3E}">
        <p14:creationId xmlns:p14="http://schemas.microsoft.com/office/powerpoint/2010/main" val="227244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8B9E-C697-4AC5-A1FB-325062EA75FC}"/>
              </a:ext>
            </a:extLst>
          </p:cNvPr>
          <p:cNvSpPr>
            <a:spLocks noGrp="1"/>
          </p:cNvSpPr>
          <p:nvPr>
            <p:ph type="title"/>
          </p:nvPr>
        </p:nvSpPr>
        <p:spPr>
          <a:xfrm>
            <a:off x="1371600" y="685800"/>
            <a:ext cx="9601200" cy="1485900"/>
          </a:xfrm>
        </p:spPr>
        <p:txBody>
          <a:bodyPr/>
          <a:lstStyle/>
          <a:p>
            <a:r>
              <a:rPr lang="en-US"/>
              <a:t>Forward Propagation</a:t>
            </a:r>
            <a:endParaRPr lang="en-US" dirty="0"/>
          </a:p>
        </p:txBody>
      </p:sp>
      <p:pic>
        <p:nvPicPr>
          <p:cNvPr id="8194" name="Picture 2" descr="Image result for forward propagation machine learning">
            <a:extLst>
              <a:ext uri="{FF2B5EF4-FFF2-40B4-BE49-F238E27FC236}">
                <a16:creationId xmlns:a16="http://schemas.microsoft.com/office/drawing/2014/main" id="{7E4192DA-AE1F-49FD-A0A5-00AC6BC83E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61259" y="1932388"/>
            <a:ext cx="7269481" cy="4091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411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34DB-D48A-46AB-8E44-D7B2A1786B25}"/>
              </a:ext>
            </a:extLst>
          </p:cNvPr>
          <p:cNvSpPr>
            <a:spLocks noGrp="1"/>
          </p:cNvSpPr>
          <p:nvPr>
            <p:ph type="title"/>
          </p:nvPr>
        </p:nvSpPr>
        <p:spPr/>
        <p:txBody>
          <a:bodyPr/>
          <a:lstStyle/>
          <a:p>
            <a:r>
              <a:rPr lang="en-US" dirty="0"/>
              <a:t>Backward Propagation</a:t>
            </a:r>
          </a:p>
        </p:txBody>
      </p:sp>
      <p:sp>
        <p:nvSpPr>
          <p:cNvPr id="3" name="Content Placeholder 2">
            <a:extLst>
              <a:ext uri="{FF2B5EF4-FFF2-40B4-BE49-F238E27FC236}">
                <a16:creationId xmlns:a16="http://schemas.microsoft.com/office/drawing/2014/main" id="{52664708-11C3-4E3F-824A-D604B5FB53C4}"/>
              </a:ext>
            </a:extLst>
          </p:cNvPr>
          <p:cNvSpPr>
            <a:spLocks noGrp="1"/>
          </p:cNvSpPr>
          <p:nvPr>
            <p:ph idx="1"/>
          </p:nvPr>
        </p:nvSpPr>
        <p:spPr>
          <a:xfrm>
            <a:off x="1371600" y="1885167"/>
            <a:ext cx="9601200" cy="3581400"/>
          </a:xfrm>
        </p:spPr>
        <p:txBody>
          <a:bodyPr/>
          <a:lstStyle/>
          <a:p>
            <a:r>
              <a:rPr lang="en-US" dirty="0"/>
              <a:t>Backward Propagation is one of the main ways that a neural network “learns”</a:t>
            </a:r>
          </a:p>
          <a:p>
            <a:r>
              <a:rPr lang="en-US" dirty="0"/>
              <a:t>This is accomplished through use of derivatives on each of the layers</a:t>
            </a:r>
          </a:p>
          <a:p>
            <a:r>
              <a:rPr lang="en-US" dirty="0"/>
              <a:t>One must determine: </a:t>
            </a:r>
            <a:r>
              <a:rPr lang="en-US" b="1" i="1" dirty="0" err="1"/>
              <a:t>dWi</a:t>
            </a:r>
            <a:r>
              <a:rPr lang="en-US" b="1" i="1" dirty="0"/>
              <a:t>, </a:t>
            </a:r>
            <a:r>
              <a:rPr lang="en-US" b="1" i="1" dirty="0" err="1"/>
              <a:t>db</a:t>
            </a:r>
            <a:r>
              <a:rPr lang="en-US" b="1" i="1" dirty="0"/>
              <a:t>, </a:t>
            </a:r>
            <a:r>
              <a:rPr lang="en-US" b="1" i="1" dirty="0" err="1"/>
              <a:t>dZi</a:t>
            </a:r>
            <a:r>
              <a:rPr lang="en-US" b="1" i="1" dirty="0"/>
              <a:t>/</a:t>
            </a:r>
            <a:r>
              <a:rPr lang="en-US" b="1" i="1" dirty="0" err="1"/>
              <a:t>dAi</a:t>
            </a:r>
            <a:endParaRPr lang="en-US" b="1" i="1" dirty="0"/>
          </a:p>
          <a:p>
            <a:pPr marL="0" indent="0">
              <a:buNone/>
            </a:pPr>
            <a:endParaRPr lang="en-US" dirty="0"/>
          </a:p>
        </p:txBody>
      </p:sp>
      <p:pic>
        <p:nvPicPr>
          <p:cNvPr id="4" name="Picture 3">
            <a:extLst>
              <a:ext uri="{FF2B5EF4-FFF2-40B4-BE49-F238E27FC236}">
                <a16:creationId xmlns:a16="http://schemas.microsoft.com/office/drawing/2014/main" id="{000745CE-55D9-4740-9272-921282B44530}"/>
              </a:ext>
            </a:extLst>
          </p:cNvPr>
          <p:cNvPicPr>
            <a:picLocks noChangeAspect="1"/>
          </p:cNvPicPr>
          <p:nvPr/>
        </p:nvPicPr>
        <p:blipFill rotWithShape="1">
          <a:blip r:embed="rId3"/>
          <a:srcRect l="25340" t="39518" b="8436"/>
          <a:stretch/>
        </p:blipFill>
        <p:spPr>
          <a:xfrm>
            <a:off x="3191435" y="3429000"/>
            <a:ext cx="5809129" cy="3063875"/>
          </a:xfrm>
          <a:prstGeom prst="rect">
            <a:avLst/>
          </a:prstGeom>
        </p:spPr>
      </p:pic>
    </p:spTree>
    <p:extLst>
      <p:ext uri="{BB962C8B-B14F-4D97-AF65-F5344CB8AC3E}">
        <p14:creationId xmlns:p14="http://schemas.microsoft.com/office/powerpoint/2010/main" val="2776225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96E7-B7E0-437A-8CD3-3348BB63AD67}"/>
              </a:ext>
            </a:extLst>
          </p:cNvPr>
          <p:cNvSpPr>
            <a:spLocks noGrp="1"/>
          </p:cNvSpPr>
          <p:nvPr>
            <p:ph type="title"/>
          </p:nvPr>
        </p:nvSpPr>
        <p:spPr/>
        <p:txBody>
          <a:bodyPr/>
          <a:lstStyle/>
          <a:p>
            <a:r>
              <a:rPr lang="en-US" dirty="0"/>
              <a:t>So what is an Iteration?</a:t>
            </a:r>
          </a:p>
        </p:txBody>
      </p:sp>
      <p:sp>
        <p:nvSpPr>
          <p:cNvPr id="3" name="Content Placeholder 2">
            <a:extLst>
              <a:ext uri="{FF2B5EF4-FFF2-40B4-BE49-F238E27FC236}">
                <a16:creationId xmlns:a16="http://schemas.microsoft.com/office/drawing/2014/main" id="{2042411B-51C1-4A26-8E2A-0B28718257E4}"/>
              </a:ext>
            </a:extLst>
          </p:cNvPr>
          <p:cNvSpPr>
            <a:spLocks noGrp="1"/>
          </p:cNvSpPr>
          <p:nvPr>
            <p:ph idx="1"/>
          </p:nvPr>
        </p:nvSpPr>
        <p:spPr>
          <a:xfrm>
            <a:off x="1371600" y="1638300"/>
            <a:ext cx="9601200" cy="3581400"/>
          </a:xfrm>
        </p:spPr>
        <p:txBody>
          <a:bodyPr>
            <a:normAutofit/>
          </a:bodyPr>
          <a:lstStyle/>
          <a:p>
            <a:pPr marL="0" indent="0" algn="ctr">
              <a:buNone/>
            </a:pPr>
            <a:r>
              <a:rPr lang="en-US" sz="3200" b="1" i="1" dirty="0"/>
              <a:t>Iteration = Forward Pass +  Backward Pass</a:t>
            </a:r>
          </a:p>
        </p:txBody>
      </p:sp>
      <p:pic>
        <p:nvPicPr>
          <p:cNvPr id="4" name="Picture 2" descr="Image result for neural network layers">
            <a:extLst>
              <a:ext uri="{FF2B5EF4-FFF2-40B4-BE49-F238E27FC236}">
                <a16:creationId xmlns:a16="http://schemas.microsoft.com/office/drawing/2014/main" id="{4F299751-325D-40DF-8F4E-E0158C83CD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94549" y="3124200"/>
            <a:ext cx="4402901" cy="287959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2EA124DB-E44A-40A2-A35C-BE9D2D24CEE6}"/>
              </a:ext>
            </a:extLst>
          </p:cNvPr>
          <p:cNvSpPr/>
          <p:nvPr/>
        </p:nvSpPr>
        <p:spPr>
          <a:xfrm>
            <a:off x="4354881" y="2234330"/>
            <a:ext cx="3482235" cy="6315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854B5F7-AAF4-4B3A-814A-0BB4A8A6D355}"/>
              </a:ext>
            </a:extLst>
          </p:cNvPr>
          <p:cNvSpPr/>
          <p:nvPr/>
        </p:nvSpPr>
        <p:spPr>
          <a:xfrm rot="10800000">
            <a:off x="4354881" y="6172200"/>
            <a:ext cx="3482235" cy="63152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29CDB8-1B5E-4A17-B709-243C06E79EB7}"/>
              </a:ext>
            </a:extLst>
          </p:cNvPr>
          <p:cNvSpPr txBox="1"/>
          <p:nvPr/>
        </p:nvSpPr>
        <p:spPr>
          <a:xfrm>
            <a:off x="5473874" y="2340109"/>
            <a:ext cx="2480153" cy="369332"/>
          </a:xfrm>
          <a:prstGeom prst="rect">
            <a:avLst/>
          </a:prstGeom>
          <a:noFill/>
        </p:spPr>
        <p:txBody>
          <a:bodyPr wrap="square" rtlCol="0">
            <a:spAutoFit/>
          </a:bodyPr>
          <a:lstStyle/>
          <a:p>
            <a:r>
              <a:rPr lang="en-US" b="1" dirty="0"/>
              <a:t>FORWARD</a:t>
            </a:r>
          </a:p>
        </p:txBody>
      </p:sp>
      <p:sp>
        <p:nvSpPr>
          <p:cNvPr id="8" name="TextBox 7">
            <a:extLst>
              <a:ext uri="{FF2B5EF4-FFF2-40B4-BE49-F238E27FC236}">
                <a16:creationId xmlns:a16="http://schemas.microsoft.com/office/drawing/2014/main" id="{9F6E6D8F-E9E1-47AA-8221-32EE9E946BF6}"/>
              </a:ext>
            </a:extLst>
          </p:cNvPr>
          <p:cNvSpPr txBox="1"/>
          <p:nvPr/>
        </p:nvSpPr>
        <p:spPr>
          <a:xfrm>
            <a:off x="5473874" y="6303295"/>
            <a:ext cx="1427967" cy="369332"/>
          </a:xfrm>
          <a:prstGeom prst="rect">
            <a:avLst/>
          </a:prstGeom>
          <a:noFill/>
        </p:spPr>
        <p:txBody>
          <a:bodyPr wrap="square" rtlCol="0">
            <a:spAutoFit/>
          </a:bodyPr>
          <a:lstStyle/>
          <a:p>
            <a:r>
              <a:rPr lang="en-US" b="1" dirty="0"/>
              <a:t>BACKWARD</a:t>
            </a:r>
          </a:p>
        </p:txBody>
      </p:sp>
    </p:spTree>
    <p:extLst>
      <p:ext uri="{BB962C8B-B14F-4D97-AF65-F5344CB8AC3E}">
        <p14:creationId xmlns:p14="http://schemas.microsoft.com/office/powerpoint/2010/main" val="220141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B72-C1FA-4406-8A03-39EFCEEE5EFA}"/>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D6232A3F-F514-469A-827C-C48E0BFE653B}"/>
              </a:ext>
            </a:extLst>
          </p:cNvPr>
          <p:cNvSpPr>
            <a:spLocks noGrp="1"/>
          </p:cNvSpPr>
          <p:nvPr>
            <p:ph idx="1"/>
          </p:nvPr>
        </p:nvSpPr>
        <p:spPr/>
        <p:txBody>
          <a:bodyPr/>
          <a:lstStyle/>
          <a:p>
            <a:r>
              <a:rPr lang="en-US" dirty="0"/>
              <a:t>Adding several layers with various these various activation functions and (forward prop.) and then through calculating the derivatives at each of the layers (backward prop.) is the fundamental in the creation of a neural net</a:t>
            </a:r>
          </a:p>
          <a:p>
            <a:r>
              <a:rPr lang="en-US" dirty="0"/>
              <a:t>Through proper application of these techniques, various model architectures can be created such as:</a:t>
            </a:r>
          </a:p>
          <a:p>
            <a:pPr lvl="1"/>
            <a:r>
              <a:rPr lang="en-US" dirty="0"/>
              <a:t>Feedforward Neural Net: Simplest network consisting of basic neuron layers</a:t>
            </a:r>
          </a:p>
          <a:p>
            <a:pPr lvl="1"/>
            <a:r>
              <a:rPr lang="en-US" dirty="0"/>
              <a:t>CNNs: Network use for mostly image recognition tasks</a:t>
            </a:r>
          </a:p>
          <a:p>
            <a:pPr lvl="1"/>
            <a:r>
              <a:rPr lang="en-US" dirty="0"/>
              <a:t>RNNs: Network used for sequence analysis</a:t>
            </a:r>
          </a:p>
        </p:txBody>
      </p:sp>
    </p:spTree>
    <p:extLst>
      <p:ext uri="{BB962C8B-B14F-4D97-AF65-F5344CB8AC3E}">
        <p14:creationId xmlns:p14="http://schemas.microsoft.com/office/powerpoint/2010/main" val="271529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958D-12FA-4A9A-8E2B-BF9AC59E058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24C22A8-9B27-46AE-BEA4-5B657849BA93}"/>
              </a:ext>
            </a:extLst>
          </p:cNvPr>
          <p:cNvSpPr>
            <a:spLocks noGrp="1"/>
          </p:cNvSpPr>
          <p:nvPr>
            <p:ph idx="1"/>
          </p:nvPr>
        </p:nvSpPr>
        <p:spPr/>
        <p:txBody>
          <a:bodyPr/>
          <a:lstStyle/>
          <a:p>
            <a:r>
              <a:rPr lang="en-US" dirty="0"/>
              <a:t>What is the Purpose of ML</a:t>
            </a:r>
          </a:p>
          <a:p>
            <a:r>
              <a:rPr lang="en-US" dirty="0"/>
              <a:t>What is ML</a:t>
            </a:r>
          </a:p>
          <a:p>
            <a:r>
              <a:rPr lang="en-US" dirty="0"/>
              <a:t>Introduction to important math equations</a:t>
            </a:r>
          </a:p>
          <a:p>
            <a:r>
              <a:rPr lang="en-US" dirty="0"/>
              <a:t>Forward and Backward Propagation </a:t>
            </a:r>
          </a:p>
          <a:p>
            <a:r>
              <a:rPr lang="en-US" dirty="0"/>
              <a:t>Different types of Neural Networks</a:t>
            </a:r>
          </a:p>
          <a:p>
            <a:r>
              <a:rPr lang="en-US" dirty="0"/>
              <a:t>Future topics</a:t>
            </a:r>
          </a:p>
          <a:p>
            <a:r>
              <a:rPr lang="en-US" dirty="0"/>
              <a:t>Resources</a:t>
            </a:r>
          </a:p>
          <a:p>
            <a:r>
              <a:rPr lang="en-US" dirty="0"/>
              <a:t>Feedback</a:t>
            </a:r>
          </a:p>
        </p:txBody>
      </p:sp>
    </p:spTree>
    <p:extLst>
      <p:ext uri="{BB962C8B-B14F-4D97-AF65-F5344CB8AC3E}">
        <p14:creationId xmlns:p14="http://schemas.microsoft.com/office/powerpoint/2010/main" val="1840654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BD03-6090-4888-8028-3A9E2267C877}"/>
              </a:ext>
            </a:extLst>
          </p:cNvPr>
          <p:cNvSpPr>
            <a:spLocks noGrp="1"/>
          </p:cNvSpPr>
          <p:nvPr>
            <p:ph type="title"/>
          </p:nvPr>
        </p:nvSpPr>
        <p:spPr>
          <a:xfrm>
            <a:off x="1371600" y="685800"/>
            <a:ext cx="9601200" cy="1485900"/>
          </a:xfrm>
        </p:spPr>
        <p:txBody>
          <a:bodyPr/>
          <a:lstStyle/>
          <a:p>
            <a:r>
              <a:rPr lang="en-US" dirty="0"/>
              <a:t>Demo – Using TensorFlow Playground</a:t>
            </a:r>
          </a:p>
        </p:txBody>
      </p:sp>
      <p:sp>
        <p:nvSpPr>
          <p:cNvPr id="3" name="Content Placeholder 2">
            <a:extLst>
              <a:ext uri="{FF2B5EF4-FFF2-40B4-BE49-F238E27FC236}">
                <a16:creationId xmlns:a16="http://schemas.microsoft.com/office/drawing/2014/main" id="{1AA82A74-5513-440A-A289-7D4860F77A26}"/>
              </a:ext>
            </a:extLst>
          </p:cNvPr>
          <p:cNvSpPr>
            <a:spLocks noGrp="1"/>
          </p:cNvSpPr>
          <p:nvPr>
            <p:ph idx="1"/>
          </p:nvPr>
        </p:nvSpPr>
        <p:spPr/>
        <p:txBody>
          <a:bodyPr/>
          <a:lstStyle/>
          <a:p>
            <a:endParaRPr lang="en-US" dirty="0"/>
          </a:p>
          <a:p>
            <a:r>
              <a:rPr lang="en-US" dirty="0">
                <a:hlinkClick r:id="rId3"/>
              </a:rPr>
              <a:t>https://bit.ly/2RVoniB</a:t>
            </a:r>
            <a:endParaRPr lang="en-US" dirty="0"/>
          </a:p>
        </p:txBody>
      </p:sp>
    </p:spTree>
    <p:extLst>
      <p:ext uri="{BB962C8B-B14F-4D97-AF65-F5344CB8AC3E}">
        <p14:creationId xmlns:p14="http://schemas.microsoft.com/office/powerpoint/2010/main" val="2808461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EDE5-07B8-475B-BBF7-3D791BD665C0}"/>
              </a:ext>
            </a:extLst>
          </p:cNvPr>
          <p:cNvSpPr>
            <a:spLocks noGrp="1"/>
          </p:cNvSpPr>
          <p:nvPr>
            <p:ph type="title"/>
          </p:nvPr>
        </p:nvSpPr>
        <p:spPr>
          <a:xfrm>
            <a:off x="1371600" y="800100"/>
            <a:ext cx="9601200" cy="1485900"/>
          </a:xfrm>
        </p:spPr>
        <p:txBody>
          <a:bodyPr>
            <a:normAutofit/>
          </a:bodyPr>
          <a:lstStyle/>
          <a:p>
            <a:r>
              <a:rPr lang="en-US" sz="5400" dirty="0"/>
              <a:t>Future Topics</a:t>
            </a:r>
          </a:p>
        </p:txBody>
      </p:sp>
      <p:graphicFrame>
        <p:nvGraphicFramePr>
          <p:cNvPr id="5" name="Content Placeholder 2">
            <a:extLst>
              <a:ext uri="{FF2B5EF4-FFF2-40B4-BE49-F238E27FC236}">
                <a16:creationId xmlns:a16="http://schemas.microsoft.com/office/drawing/2014/main" id="{42E61BAC-DD90-4FC6-9564-6F02D5041241}"/>
              </a:ext>
            </a:extLst>
          </p:cNvPr>
          <p:cNvGraphicFramePr>
            <a:graphicFrameLocks noGrp="1"/>
          </p:cNvGraphicFramePr>
          <p:nvPr>
            <p:ph idx="1"/>
            <p:extLst>
              <p:ext uri="{D42A27DB-BD31-4B8C-83A1-F6EECF244321}">
                <p14:modId xmlns:p14="http://schemas.microsoft.com/office/powerpoint/2010/main" val="35015039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4550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A76-CBBD-4A1F-B2C8-29F7AE55776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434FAC3-8292-4795-9BEC-A8345EC22E61}"/>
              </a:ext>
            </a:extLst>
          </p:cNvPr>
          <p:cNvSpPr>
            <a:spLocks noGrp="1"/>
          </p:cNvSpPr>
          <p:nvPr>
            <p:ph idx="1"/>
          </p:nvPr>
        </p:nvSpPr>
        <p:spPr>
          <a:xfrm>
            <a:off x="1371600" y="1916482"/>
            <a:ext cx="9601200" cy="3950918"/>
          </a:xfrm>
        </p:spPr>
        <p:txBody>
          <a:bodyPr>
            <a:normAutofit fontScale="85000" lnSpcReduction="20000"/>
          </a:bodyPr>
          <a:lstStyle/>
          <a:p>
            <a:pPr marL="0" indent="0">
              <a:buNone/>
            </a:pPr>
            <a:r>
              <a:rPr lang="en-US" dirty="0"/>
              <a:t>Written explanation you might find useful:</a:t>
            </a:r>
          </a:p>
          <a:p>
            <a:r>
              <a:rPr lang="en-US" dirty="0">
                <a:hlinkClick r:id="rId3"/>
              </a:rPr>
              <a:t>https://bit.ly/2EzoY6D</a:t>
            </a:r>
            <a:endParaRPr lang="en-US" dirty="0"/>
          </a:p>
          <a:p>
            <a:pPr marL="0" indent="0">
              <a:buNone/>
            </a:pPr>
            <a:endParaRPr lang="en-US" dirty="0"/>
          </a:p>
          <a:p>
            <a:pPr marL="0" indent="0">
              <a:buNone/>
            </a:pPr>
            <a:r>
              <a:rPr lang="en-US" dirty="0"/>
              <a:t>Coursera Courses:</a:t>
            </a:r>
          </a:p>
          <a:p>
            <a:r>
              <a:rPr lang="en-US" dirty="0"/>
              <a:t>Andrew Ng’s Deep Learning Course 1</a:t>
            </a:r>
          </a:p>
          <a:p>
            <a:r>
              <a:rPr lang="en-US" dirty="0"/>
              <a:t>Andrew Ng’s Machine Learning Course</a:t>
            </a:r>
          </a:p>
          <a:p>
            <a:endParaRPr lang="en-US" dirty="0"/>
          </a:p>
          <a:p>
            <a:pPr marL="0" indent="0">
              <a:buNone/>
            </a:pPr>
            <a:r>
              <a:rPr lang="en-US" dirty="0"/>
              <a:t>Udemy Courses:</a:t>
            </a:r>
          </a:p>
          <a:p>
            <a:r>
              <a:rPr lang="en-US" dirty="0"/>
              <a:t>Introduction to TensorFlow</a:t>
            </a:r>
          </a:p>
          <a:p>
            <a:r>
              <a:rPr lang="en-US" dirty="0"/>
              <a:t>Machine Vision</a:t>
            </a:r>
          </a:p>
          <a:p>
            <a:r>
              <a:rPr lang="en-US" dirty="0"/>
              <a:t>Modern Deep Learning</a:t>
            </a:r>
          </a:p>
        </p:txBody>
      </p:sp>
    </p:spTree>
    <p:extLst>
      <p:ext uri="{BB962C8B-B14F-4D97-AF65-F5344CB8AC3E}">
        <p14:creationId xmlns:p14="http://schemas.microsoft.com/office/powerpoint/2010/main" val="3972757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1BEC-6C2D-4505-8A92-3AFFD720F259}"/>
              </a:ext>
            </a:extLst>
          </p:cNvPr>
          <p:cNvSpPr>
            <a:spLocks noGrp="1"/>
          </p:cNvSpPr>
          <p:nvPr>
            <p:ph type="title"/>
          </p:nvPr>
        </p:nvSpPr>
        <p:spPr/>
        <p:txBody>
          <a:bodyPr/>
          <a:lstStyle/>
          <a:p>
            <a:r>
              <a:rPr lang="en-US" dirty="0"/>
              <a:t>Feedback </a:t>
            </a:r>
          </a:p>
        </p:txBody>
      </p:sp>
      <p:sp>
        <p:nvSpPr>
          <p:cNvPr id="3" name="Content Placeholder 2">
            <a:extLst>
              <a:ext uri="{FF2B5EF4-FFF2-40B4-BE49-F238E27FC236}">
                <a16:creationId xmlns:a16="http://schemas.microsoft.com/office/drawing/2014/main" id="{5662F7F2-BB50-460A-90B4-2C7DBCA2D86C}"/>
              </a:ext>
            </a:extLst>
          </p:cNvPr>
          <p:cNvSpPr>
            <a:spLocks noGrp="1"/>
          </p:cNvSpPr>
          <p:nvPr>
            <p:ph idx="1"/>
          </p:nvPr>
        </p:nvSpPr>
        <p:spPr/>
        <p:txBody>
          <a:bodyPr/>
          <a:lstStyle/>
          <a:p>
            <a:pPr marL="0" indent="0">
              <a:buNone/>
            </a:pPr>
            <a:r>
              <a:rPr lang="en-US" dirty="0"/>
              <a:t>Links: </a:t>
            </a:r>
          </a:p>
          <a:p>
            <a:r>
              <a:rPr lang="en-US" dirty="0"/>
              <a:t>Lesson Ideas/Topics you want covered: </a:t>
            </a:r>
            <a:r>
              <a:rPr lang="en-US" dirty="0">
                <a:hlinkClick r:id="rId2"/>
              </a:rPr>
              <a:t>hamila10@mcmaster.ca</a:t>
            </a:r>
            <a:endParaRPr lang="en-US" dirty="0"/>
          </a:p>
          <a:p>
            <a:r>
              <a:rPr lang="en-US" dirty="0">
                <a:hlinkClick r:id="rId3"/>
              </a:rPr>
              <a:t>https://github.com/akiljames83/MacAI-2018</a:t>
            </a:r>
            <a:endParaRPr lang="en-US" dirty="0"/>
          </a:p>
          <a:p>
            <a:pPr lvl="1"/>
            <a:r>
              <a:rPr lang="en-US" dirty="0"/>
              <a:t>Star the repo so you can easily access it</a:t>
            </a:r>
          </a:p>
          <a:p>
            <a:pPr lvl="1"/>
            <a:r>
              <a:rPr lang="en-US" dirty="0"/>
              <a:t>Check it for updates and solutions to tutorial exercises</a:t>
            </a:r>
          </a:p>
          <a:p>
            <a:pPr lvl="1"/>
            <a:r>
              <a:rPr lang="en-US" dirty="0"/>
              <a:t>Resources folder for relevant course and </a:t>
            </a:r>
            <a:r>
              <a:rPr lang="en-US" dirty="0" err="1"/>
              <a:t>aritcles</a:t>
            </a:r>
            <a:endParaRPr lang="en-US" dirty="0"/>
          </a:p>
        </p:txBody>
      </p:sp>
    </p:spTree>
    <p:extLst>
      <p:ext uri="{BB962C8B-B14F-4D97-AF65-F5344CB8AC3E}">
        <p14:creationId xmlns:p14="http://schemas.microsoft.com/office/powerpoint/2010/main" val="292289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DEC1-E00B-4D11-8759-9C382D7554BA}"/>
              </a:ext>
            </a:extLst>
          </p:cNvPr>
          <p:cNvSpPr>
            <a:spLocks noGrp="1"/>
          </p:cNvSpPr>
          <p:nvPr>
            <p:ph type="title"/>
          </p:nvPr>
        </p:nvSpPr>
        <p:spPr/>
        <p:txBody>
          <a:bodyPr/>
          <a:lstStyle/>
          <a:p>
            <a:r>
              <a:rPr lang="en-US" dirty="0"/>
              <a:t>What is the Purpose of ML</a:t>
            </a:r>
          </a:p>
        </p:txBody>
      </p:sp>
      <p:sp>
        <p:nvSpPr>
          <p:cNvPr id="3" name="Content Placeholder 2">
            <a:extLst>
              <a:ext uri="{FF2B5EF4-FFF2-40B4-BE49-F238E27FC236}">
                <a16:creationId xmlns:a16="http://schemas.microsoft.com/office/drawing/2014/main" id="{B5C83B3C-F03E-4F0D-B329-80A8EE50DD92}"/>
              </a:ext>
            </a:extLst>
          </p:cNvPr>
          <p:cNvSpPr>
            <a:spLocks noGrp="1"/>
          </p:cNvSpPr>
          <p:nvPr>
            <p:ph idx="1"/>
          </p:nvPr>
        </p:nvSpPr>
        <p:spPr/>
        <p:txBody>
          <a:bodyPr/>
          <a:lstStyle/>
          <a:p>
            <a:r>
              <a:rPr lang="en-US" dirty="0"/>
              <a:t>At its simplest, ML is pattern matching for function arguments</a:t>
            </a:r>
          </a:p>
          <a:p>
            <a:r>
              <a:rPr lang="en-US" dirty="0"/>
              <a:t>Given some input X it needs to accurately predict F(X)</a:t>
            </a:r>
          </a:p>
          <a:p>
            <a:r>
              <a:rPr lang="en-US" dirty="0"/>
              <a:t>Through accurate representation of the function, there are many possible implications/ use cases:</a:t>
            </a:r>
          </a:p>
          <a:p>
            <a:pPr lvl="1"/>
            <a:r>
              <a:rPr lang="en-US" dirty="0"/>
              <a:t>Virtual Assistants</a:t>
            </a:r>
          </a:p>
          <a:p>
            <a:pPr lvl="1"/>
            <a:r>
              <a:rPr lang="en-US" dirty="0"/>
              <a:t>Machine Vision (Object Detection/ Image Recognition)</a:t>
            </a:r>
          </a:p>
          <a:p>
            <a:pPr lvl="1"/>
            <a:r>
              <a:rPr lang="en-US" dirty="0"/>
              <a:t>Pattern Replication in Art</a:t>
            </a:r>
          </a:p>
          <a:p>
            <a:pPr lvl="1"/>
            <a:r>
              <a:rPr lang="en-US" dirty="0"/>
              <a:t>Market Prediction in Finance</a:t>
            </a:r>
          </a:p>
          <a:p>
            <a:pPr lvl="1"/>
            <a:r>
              <a:rPr lang="en-US" dirty="0"/>
              <a:t>Etc.</a:t>
            </a:r>
          </a:p>
        </p:txBody>
      </p:sp>
    </p:spTree>
    <p:extLst>
      <p:ext uri="{BB962C8B-B14F-4D97-AF65-F5344CB8AC3E}">
        <p14:creationId xmlns:p14="http://schemas.microsoft.com/office/powerpoint/2010/main" val="241636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C648-7BEE-46DD-8A55-103962EC3C7F}"/>
              </a:ext>
            </a:extLst>
          </p:cNvPr>
          <p:cNvSpPr>
            <a:spLocks noGrp="1"/>
          </p:cNvSpPr>
          <p:nvPr>
            <p:ph type="title"/>
          </p:nvPr>
        </p:nvSpPr>
        <p:spPr/>
        <p:txBody>
          <a:bodyPr>
            <a:normAutofit/>
          </a:bodyPr>
          <a:lstStyle/>
          <a:p>
            <a:r>
              <a:rPr lang="en-US"/>
              <a:t>What is Machine Learning</a:t>
            </a:r>
          </a:p>
        </p:txBody>
      </p:sp>
      <p:graphicFrame>
        <p:nvGraphicFramePr>
          <p:cNvPr id="5" name="Content Placeholder 2">
            <a:extLst>
              <a:ext uri="{FF2B5EF4-FFF2-40B4-BE49-F238E27FC236}">
                <a16:creationId xmlns:a16="http://schemas.microsoft.com/office/drawing/2014/main" id="{0E2D4316-CA7E-48F2-BA49-2DCAFD4EC980}"/>
              </a:ext>
            </a:extLst>
          </p:cNvPr>
          <p:cNvGraphicFramePr>
            <a:graphicFrameLocks noGrp="1"/>
          </p:cNvGraphicFramePr>
          <p:nvPr>
            <p:ph idx="1"/>
            <p:extLst>
              <p:ext uri="{D42A27DB-BD31-4B8C-83A1-F6EECF244321}">
                <p14:modId xmlns:p14="http://schemas.microsoft.com/office/powerpoint/2010/main" val="399514663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8F95D1E7-A99F-46FD-8FBB-9EBE9FB71198}"/>
              </a:ext>
            </a:extLst>
          </p:cNvPr>
          <p:cNvSpPr/>
          <p:nvPr/>
        </p:nvSpPr>
        <p:spPr>
          <a:xfrm>
            <a:off x="1789043" y="2703443"/>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E84FCA-AAC5-41D3-8B66-4A4AAA7273DB}"/>
              </a:ext>
            </a:extLst>
          </p:cNvPr>
          <p:cNvSpPr/>
          <p:nvPr/>
        </p:nvSpPr>
        <p:spPr>
          <a:xfrm>
            <a:off x="1795668" y="3929271"/>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075541-B6C1-45F6-807F-523826D37B47}"/>
              </a:ext>
            </a:extLst>
          </p:cNvPr>
          <p:cNvSpPr/>
          <p:nvPr/>
        </p:nvSpPr>
        <p:spPr>
          <a:xfrm>
            <a:off x="1795668" y="5155099"/>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40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E22E-7EBA-44D3-9259-AEE84798FDDC}"/>
              </a:ext>
            </a:extLst>
          </p:cNvPr>
          <p:cNvSpPr>
            <a:spLocks noGrp="1"/>
          </p:cNvSpPr>
          <p:nvPr>
            <p:ph type="title"/>
          </p:nvPr>
        </p:nvSpPr>
        <p:spPr>
          <a:xfrm>
            <a:off x="1075719" y="486027"/>
            <a:ext cx="5127031" cy="1676603"/>
          </a:xfrm>
        </p:spPr>
        <p:txBody>
          <a:bodyPr>
            <a:normAutofit/>
          </a:bodyPr>
          <a:lstStyle/>
          <a:p>
            <a:r>
              <a:rPr lang="en-US" dirty="0"/>
              <a:t>Neural Net Structure</a:t>
            </a:r>
          </a:p>
        </p:txBody>
      </p:sp>
      <p:sp>
        <p:nvSpPr>
          <p:cNvPr id="3" name="Content Placeholder 2">
            <a:extLst>
              <a:ext uri="{FF2B5EF4-FFF2-40B4-BE49-F238E27FC236}">
                <a16:creationId xmlns:a16="http://schemas.microsoft.com/office/drawing/2014/main" id="{5EFE9F3B-DB29-49F2-9D63-280F1E327CAE}"/>
              </a:ext>
            </a:extLst>
          </p:cNvPr>
          <p:cNvSpPr>
            <a:spLocks noGrp="1"/>
          </p:cNvSpPr>
          <p:nvPr>
            <p:ph idx="1"/>
          </p:nvPr>
        </p:nvSpPr>
        <p:spPr>
          <a:xfrm>
            <a:off x="980234" y="1924091"/>
            <a:ext cx="10310617" cy="4061190"/>
          </a:xfrm>
        </p:spPr>
        <p:txBody>
          <a:bodyPr>
            <a:normAutofit/>
          </a:bodyPr>
          <a:lstStyle/>
          <a:p>
            <a:r>
              <a:rPr lang="en-US" sz="2600" b="1" dirty="0"/>
              <a:t>Network is named a “Neural network” since its based on the structure of neurons in the brain</a:t>
            </a:r>
          </a:p>
          <a:p>
            <a:pPr marL="0" indent="0">
              <a:buNone/>
            </a:pPr>
            <a:endParaRPr lang="en-US" sz="2600" dirty="0"/>
          </a:p>
          <a:p>
            <a:r>
              <a:rPr lang="en-US" sz="2600" dirty="0"/>
              <a:t>The network is composed of layers</a:t>
            </a:r>
          </a:p>
          <a:p>
            <a:pPr marL="0" indent="0">
              <a:buNone/>
            </a:pPr>
            <a:endParaRPr lang="en-US" sz="2600" dirty="0"/>
          </a:p>
          <a:p>
            <a:r>
              <a:rPr lang="en-US" sz="2600" dirty="0"/>
              <a:t>Each layer is composed of nodes/neurons</a:t>
            </a:r>
          </a:p>
          <a:p>
            <a:pPr marL="0" indent="0">
              <a:buNone/>
            </a:pPr>
            <a:endParaRPr lang="en-US" sz="2600" dirty="0"/>
          </a:p>
          <a:p>
            <a:r>
              <a:rPr lang="en-US" sz="2600" dirty="0"/>
              <a:t>Each node consist of an activation function </a:t>
            </a:r>
          </a:p>
        </p:txBody>
      </p:sp>
    </p:spTree>
    <p:extLst>
      <p:ext uri="{BB962C8B-B14F-4D97-AF65-F5344CB8AC3E}">
        <p14:creationId xmlns:p14="http://schemas.microsoft.com/office/powerpoint/2010/main" val="379332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02FB-D759-4278-9910-51221792C5A1}"/>
              </a:ext>
            </a:extLst>
          </p:cNvPr>
          <p:cNvSpPr>
            <a:spLocks noGrp="1"/>
          </p:cNvSpPr>
          <p:nvPr>
            <p:ph type="title"/>
          </p:nvPr>
        </p:nvSpPr>
        <p:spPr/>
        <p:txBody>
          <a:bodyPr/>
          <a:lstStyle/>
          <a:p>
            <a:r>
              <a:rPr lang="en-US" dirty="0"/>
              <a:t>Neuron and ML Node</a:t>
            </a:r>
          </a:p>
        </p:txBody>
      </p:sp>
      <p:pic>
        <p:nvPicPr>
          <p:cNvPr id="4098" name="Picture 2" descr="introduction">
            <a:extLst>
              <a:ext uri="{FF2B5EF4-FFF2-40B4-BE49-F238E27FC236}">
                <a16:creationId xmlns:a16="http://schemas.microsoft.com/office/drawing/2014/main" id="{DB210D11-B367-4DB9-9FAF-347A96B93D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71600" y="2324481"/>
            <a:ext cx="9601200" cy="350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6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E22E-7EBA-44D3-9259-AEE84798FDDC}"/>
              </a:ext>
            </a:extLst>
          </p:cNvPr>
          <p:cNvSpPr>
            <a:spLocks noGrp="1"/>
          </p:cNvSpPr>
          <p:nvPr>
            <p:ph type="title"/>
          </p:nvPr>
        </p:nvSpPr>
        <p:spPr>
          <a:xfrm>
            <a:off x="1075719" y="486027"/>
            <a:ext cx="5127031" cy="1676603"/>
          </a:xfrm>
        </p:spPr>
        <p:txBody>
          <a:bodyPr>
            <a:normAutofit/>
          </a:bodyPr>
          <a:lstStyle/>
          <a:p>
            <a:r>
              <a:rPr lang="en-US" dirty="0"/>
              <a:t>Neural Net Structure</a:t>
            </a:r>
          </a:p>
        </p:txBody>
      </p:sp>
      <p:sp>
        <p:nvSpPr>
          <p:cNvPr id="3" name="Content Placeholder 2">
            <a:extLst>
              <a:ext uri="{FF2B5EF4-FFF2-40B4-BE49-F238E27FC236}">
                <a16:creationId xmlns:a16="http://schemas.microsoft.com/office/drawing/2014/main" id="{5EFE9F3B-DB29-49F2-9D63-280F1E327CAE}"/>
              </a:ext>
            </a:extLst>
          </p:cNvPr>
          <p:cNvSpPr>
            <a:spLocks noGrp="1"/>
          </p:cNvSpPr>
          <p:nvPr>
            <p:ph idx="1"/>
          </p:nvPr>
        </p:nvSpPr>
        <p:spPr>
          <a:xfrm>
            <a:off x="980234" y="1924091"/>
            <a:ext cx="10310617" cy="4061190"/>
          </a:xfrm>
        </p:spPr>
        <p:txBody>
          <a:bodyPr>
            <a:normAutofit/>
          </a:bodyPr>
          <a:lstStyle/>
          <a:p>
            <a:r>
              <a:rPr lang="en-US" sz="2600" dirty="0"/>
              <a:t>Network is named a “Neural network” since its based on the structure of neurons in the brain</a:t>
            </a:r>
          </a:p>
          <a:p>
            <a:pPr marL="0" indent="0">
              <a:buNone/>
            </a:pPr>
            <a:endParaRPr lang="en-US" sz="2600" dirty="0"/>
          </a:p>
          <a:p>
            <a:r>
              <a:rPr lang="en-US" sz="2600" b="1" dirty="0"/>
              <a:t>The network is composed of layers</a:t>
            </a:r>
          </a:p>
          <a:p>
            <a:pPr marL="0" indent="0">
              <a:buNone/>
            </a:pPr>
            <a:endParaRPr lang="en-US" sz="2600" dirty="0"/>
          </a:p>
          <a:p>
            <a:r>
              <a:rPr lang="en-US" sz="2600" b="1" dirty="0"/>
              <a:t>Each layer is composed of nodes/neurons</a:t>
            </a:r>
          </a:p>
          <a:p>
            <a:pPr marL="0" indent="0">
              <a:buNone/>
            </a:pPr>
            <a:endParaRPr lang="en-US" sz="2600" dirty="0"/>
          </a:p>
          <a:p>
            <a:r>
              <a:rPr lang="en-US" sz="2600" dirty="0"/>
              <a:t>Each node consist of an activation function </a:t>
            </a:r>
          </a:p>
        </p:txBody>
      </p:sp>
    </p:spTree>
    <p:extLst>
      <p:ext uri="{BB962C8B-B14F-4D97-AF65-F5344CB8AC3E}">
        <p14:creationId xmlns:p14="http://schemas.microsoft.com/office/powerpoint/2010/main" val="264073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C840-BDAF-4E0F-A4D1-2EB7B1F0BD29}"/>
              </a:ext>
            </a:extLst>
          </p:cNvPr>
          <p:cNvSpPr>
            <a:spLocks noGrp="1"/>
          </p:cNvSpPr>
          <p:nvPr>
            <p:ph type="title"/>
          </p:nvPr>
        </p:nvSpPr>
        <p:spPr>
          <a:xfrm>
            <a:off x="1371600" y="685800"/>
            <a:ext cx="9601200" cy="729641"/>
          </a:xfrm>
        </p:spPr>
        <p:txBody>
          <a:bodyPr/>
          <a:lstStyle/>
          <a:p>
            <a:r>
              <a:rPr lang="en-US" dirty="0"/>
              <a:t>Layers of a Neural Network</a:t>
            </a:r>
          </a:p>
        </p:txBody>
      </p:sp>
      <p:pic>
        <p:nvPicPr>
          <p:cNvPr id="3074" name="Picture 2" descr="Image result for neural network layers">
            <a:extLst>
              <a:ext uri="{FF2B5EF4-FFF2-40B4-BE49-F238E27FC236}">
                <a16:creationId xmlns:a16="http://schemas.microsoft.com/office/drawing/2014/main" id="{120FD302-19F8-464F-9A3A-E84DBF893D8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34216" y="2286000"/>
            <a:ext cx="5475968"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5CCACA-37B3-484E-ADC7-7727223AC71A}"/>
              </a:ext>
            </a:extLst>
          </p:cNvPr>
          <p:cNvSpPr txBox="1"/>
          <p:nvPr/>
        </p:nvSpPr>
        <p:spPr>
          <a:xfrm>
            <a:off x="3684736" y="1415441"/>
            <a:ext cx="586639" cy="707886"/>
          </a:xfrm>
          <a:prstGeom prst="rect">
            <a:avLst/>
          </a:prstGeom>
          <a:noFill/>
        </p:spPr>
        <p:txBody>
          <a:bodyPr wrap="square" rtlCol="0">
            <a:spAutoFit/>
          </a:bodyPr>
          <a:lstStyle/>
          <a:p>
            <a:r>
              <a:rPr lang="en-US" sz="4000" b="1" dirty="0"/>
              <a:t>0</a:t>
            </a:r>
          </a:p>
        </p:txBody>
      </p:sp>
      <p:sp>
        <p:nvSpPr>
          <p:cNvPr id="8" name="TextBox 7">
            <a:extLst>
              <a:ext uri="{FF2B5EF4-FFF2-40B4-BE49-F238E27FC236}">
                <a16:creationId xmlns:a16="http://schemas.microsoft.com/office/drawing/2014/main" id="{69D1DAC0-7F0F-411C-874F-B5EE25202600}"/>
              </a:ext>
            </a:extLst>
          </p:cNvPr>
          <p:cNvSpPr txBox="1"/>
          <p:nvPr/>
        </p:nvSpPr>
        <p:spPr>
          <a:xfrm>
            <a:off x="6449860" y="1415441"/>
            <a:ext cx="586639" cy="707886"/>
          </a:xfrm>
          <a:prstGeom prst="rect">
            <a:avLst/>
          </a:prstGeom>
          <a:noFill/>
        </p:spPr>
        <p:txBody>
          <a:bodyPr wrap="square" rtlCol="0">
            <a:spAutoFit/>
          </a:bodyPr>
          <a:lstStyle/>
          <a:p>
            <a:r>
              <a:rPr lang="en-US" sz="4000" b="1" dirty="0"/>
              <a:t>2</a:t>
            </a:r>
          </a:p>
        </p:txBody>
      </p:sp>
      <p:sp>
        <p:nvSpPr>
          <p:cNvPr id="9" name="TextBox 8">
            <a:extLst>
              <a:ext uri="{FF2B5EF4-FFF2-40B4-BE49-F238E27FC236}">
                <a16:creationId xmlns:a16="http://schemas.microsoft.com/office/drawing/2014/main" id="{03ED2BAE-076A-48A1-AC8A-55C5996FF820}"/>
              </a:ext>
            </a:extLst>
          </p:cNvPr>
          <p:cNvSpPr txBox="1"/>
          <p:nvPr/>
        </p:nvSpPr>
        <p:spPr>
          <a:xfrm>
            <a:off x="5067298" y="1415441"/>
            <a:ext cx="586639" cy="707886"/>
          </a:xfrm>
          <a:prstGeom prst="rect">
            <a:avLst/>
          </a:prstGeom>
          <a:noFill/>
        </p:spPr>
        <p:txBody>
          <a:bodyPr wrap="square" rtlCol="0">
            <a:spAutoFit/>
          </a:bodyPr>
          <a:lstStyle/>
          <a:p>
            <a:r>
              <a:rPr lang="en-US" sz="4000" b="1" dirty="0"/>
              <a:t>1</a:t>
            </a:r>
          </a:p>
        </p:txBody>
      </p:sp>
      <p:sp>
        <p:nvSpPr>
          <p:cNvPr id="10" name="TextBox 9">
            <a:extLst>
              <a:ext uri="{FF2B5EF4-FFF2-40B4-BE49-F238E27FC236}">
                <a16:creationId xmlns:a16="http://schemas.microsoft.com/office/drawing/2014/main" id="{20A7839F-2B3D-4CD0-AED9-99FB23B078E4}"/>
              </a:ext>
            </a:extLst>
          </p:cNvPr>
          <p:cNvSpPr txBox="1"/>
          <p:nvPr/>
        </p:nvSpPr>
        <p:spPr>
          <a:xfrm>
            <a:off x="8062583" y="1415441"/>
            <a:ext cx="586639" cy="707886"/>
          </a:xfrm>
          <a:prstGeom prst="rect">
            <a:avLst/>
          </a:prstGeom>
          <a:noFill/>
        </p:spPr>
        <p:txBody>
          <a:bodyPr wrap="square" rtlCol="0">
            <a:spAutoFit/>
          </a:bodyPr>
          <a:lstStyle/>
          <a:p>
            <a:r>
              <a:rPr lang="en-US" sz="4000" b="1" dirty="0"/>
              <a:t>3</a:t>
            </a:r>
          </a:p>
        </p:txBody>
      </p:sp>
    </p:spTree>
    <p:extLst>
      <p:ext uri="{BB962C8B-B14F-4D97-AF65-F5344CB8AC3E}">
        <p14:creationId xmlns:p14="http://schemas.microsoft.com/office/powerpoint/2010/main" val="9838555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3047</Words>
  <Application>Microsoft Office PowerPoint</Application>
  <PresentationFormat>Widescreen</PresentationFormat>
  <Paragraphs>314</Paragraphs>
  <Slides>33</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Franklin Gothic Book</vt:lpstr>
      <vt:lpstr>Crop</vt:lpstr>
      <vt:lpstr>Beginner ML Course</vt:lpstr>
      <vt:lpstr>Brief Introduction</vt:lpstr>
      <vt:lpstr>Overview</vt:lpstr>
      <vt:lpstr>What is the Purpose of ML</vt:lpstr>
      <vt:lpstr>What is Machine Learning</vt:lpstr>
      <vt:lpstr>Neural Net Structure</vt:lpstr>
      <vt:lpstr>Neuron and ML Node</vt:lpstr>
      <vt:lpstr>Neural Net Structure</vt:lpstr>
      <vt:lpstr>Layers of a Neural Network</vt:lpstr>
      <vt:lpstr>Neural Net Structure</vt:lpstr>
      <vt:lpstr>Activation Functions – Linear Portion</vt:lpstr>
      <vt:lpstr>Activation Function Cont’d</vt:lpstr>
      <vt:lpstr>Activation Function – Non Linear Portion</vt:lpstr>
      <vt:lpstr>Activation Function Cont’d</vt:lpstr>
      <vt:lpstr>Activation Function Cont’d</vt:lpstr>
      <vt:lpstr>Binary Classification</vt:lpstr>
      <vt:lpstr>Activation Function Cont’d</vt:lpstr>
      <vt:lpstr>Activation Function Cont’d</vt:lpstr>
      <vt:lpstr>Activation Function Cont’d</vt:lpstr>
      <vt:lpstr>Activation Function Cont’d</vt:lpstr>
      <vt:lpstr>Activation Function Cont’d</vt:lpstr>
      <vt:lpstr>Activation Function Cont’d</vt:lpstr>
      <vt:lpstr>Activation Function Cont’d</vt:lpstr>
      <vt:lpstr>Activation Function Cont’d</vt:lpstr>
      <vt:lpstr>Forward Propagation</vt:lpstr>
      <vt:lpstr>Forward Propagation</vt:lpstr>
      <vt:lpstr>Backward Propagation</vt:lpstr>
      <vt:lpstr>So what is an Iteration?</vt:lpstr>
      <vt:lpstr>Putting it all together</vt:lpstr>
      <vt:lpstr>Demo – Using TensorFlow Playground</vt:lpstr>
      <vt:lpstr>Future Topics</vt:lpstr>
      <vt:lpstr>Resources</vt:lpstr>
      <vt:lpstr>Feedback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Course</dc:title>
  <dc:creator>Akil Hamilton</dc:creator>
  <cp:lastModifiedBy>Akil Hamilton</cp:lastModifiedBy>
  <cp:revision>17</cp:revision>
  <dcterms:created xsi:type="dcterms:W3CDTF">2018-10-22T04:49:41Z</dcterms:created>
  <dcterms:modified xsi:type="dcterms:W3CDTF">2018-11-01T21:18:51Z</dcterms:modified>
</cp:coreProperties>
</file>