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1" r:id="rId4"/>
    <p:sldId id="265" r:id="rId5"/>
    <p:sldId id="266" r:id="rId6"/>
    <p:sldId id="282" r:id="rId7"/>
    <p:sldId id="262" r:id="rId8"/>
    <p:sldId id="268" r:id="rId9"/>
    <p:sldId id="269" r:id="rId10"/>
    <p:sldId id="271" r:id="rId11"/>
    <p:sldId id="272" r:id="rId12"/>
    <p:sldId id="274" r:id="rId13"/>
    <p:sldId id="275" r:id="rId14"/>
    <p:sldId id="276" r:id="rId15"/>
    <p:sldId id="270" r:id="rId16"/>
    <p:sldId id="281" r:id="rId17"/>
    <p:sldId id="279" r:id="rId18"/>
    <p:sldId id="280" r:id="rId19"/>
    <p:sldId id="278" r:id="rId20"/>
    <p:sldId id="263" r:id="rId21"/>
    <p:sldId id="264" r:id="rId22"/>
    <p:sldId id="25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267" autoAdjust="0"/>
  </p:normalViewPr>
  <p:slideViewPr>
    <p:cSldViewPr snapToGrid="0">
      <p:cViewPr>
        <p:scale>
          <a:sx n="49" d="100"/>
          <a:sy n="49" d="100"/>
        </p:scale>
        <p:origin x="13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B96EE-A88A-4F53-824F-757220476D78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F6275-0E25-4E4E-99DE-2002C9C04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02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aspect we should cover is an elaboration of the Iteration; epoch and training batch</a:t>
            </a:r>
          </a:p>
          <a:p>
            <a:r>
              <a:rPr lang="en-US" dirty="0"/>
              <a:t>Training batch is 2^n; n = 4..8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F6275-0E25-4E4E-99DE-2002C9C04F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7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how does it improve upon the initial predictions that it has made; before we go into that, I need to go over a few more key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F6275-0E25-4E4E-99DE-2002C9C04F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82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 will give a relatively simplistic over view of cost and loss and how that applies to learning, for a comprehensive understanding, refer to resources mentioned at end of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F6275-0E25-4E4E-99DE-2002C9C04F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6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topic I will briefly go over is Xavier </a:t>
            </a:r>
            <a:r>
              <a:rPr lang="en-US" dirty="0" err="1"/>
              <a:t>initalization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F6275-0E25-4E4E-99DE-2002C9C04F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DBB3A1-2EF5-4059-B138-43CC68EA68D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73546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3A1-2EF5-4059-B138-43CC68EA68D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7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3A1-2EF5-4059-B138-43CC68EA68D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7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3A1-2EF5-4059-B138-43CC68EA68D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6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DBB3A1-2EF5-4059-B138-43CC68EA68D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08690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3A1-2EF5-4059-B138-43CC68EA68D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8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3A1-2EF5-4059-B138-43CC68EA68D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0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3A1-2EF5-4059-B138-43CC68EA68D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7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B3A1-2EF5-4059-B138-43CC68EA68D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7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DBB3A1-2EF5-4059-B138-43CC68EA68D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564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DBB3A1-2EF5-4059-B138-43CC68EA68D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43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BDBB3A1-2EF5-4059-B138-43CC68EA68D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EF32F1C-D2FE-4FE3-A514-699B58EBF0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280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gif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qsUUzS" TargetMode="External"/><Relationship Id="rId7" Type="http://schemas.openxmlformats.org/officeDocument/2006/relationships/hyperlink" Target="https://bit.ly/2CUrZN7" TargetMode="External"/><Relationship Id="rId2" Type="http://schemas.openxmlformats.org/officeDocument/2006/relationships/hyperlink" Target="https://bit.ly/2yQEKV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2o0BK3a" TargetMode="External"/><Relationship Id="rId5" Type="http://schemas.openxmlformats.org/officeDocument/2006/relationships/hyperlink" Target="https://bit.ly/2LXKHEb" TargetMode="External"/><Relationship Id="rId4" Type="http://schemas.openxmlformats.org/officeDocument/2006/relationships/hyperlink" Target="https://bit.ly/2j4kjM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95AD-B2CC-41FD-8A45-658D0AE40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828" y="1201530"/>
            <a:ext cx="11495313" cy="3603582"/>
          </a:xfrm>
        </p:spPr>
        <p:txBody>
          <a:bodyPr/>
          <a:lstStyle/>
          <a:p>
            <a:r>
              <a:rPr lang="en-US" sz="6000" dirty="0"/>
              <a:t>Lesson 2: </a:t>
            </a:r>
            <a:br>
              <a:rPr lang="en-US" sz="6000" dirty="0"/>
            </a:br>
            <a:r>
              <a:rPr lang="en-US" sz="6000" dirty="0"/>
              <a:t>How Neural Networks</a:t>
            </a:r>
            <a:br>
              <a:rPr lang="en-US" sz="6000" dirty="0"/>
            </a:br>
            <a:r>
              <a:rPr lang="en-US" sz="6000" dirty="0"/>
              <a:t> Learn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3E15F-A7F2-4DAF-BF86-9CDDF8492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5053559"/>
            <a:ext cx="6831673" cy="1086237"/>
          </a:xfrm>
        </p:spPr>
        <p:txBody>
          <a:bodyPr/>
          <a:lstStyle/>
          <a:p>
            <a:r>
              <a:rPr lang="en-US" dirty="0"/>
              <a:t>Mac AI</a:t>
            </a:r>
          </a:p>
        </p:txBody>
      </p:sp>
    </p:spTree>
    <p:extLst>
      <p:ext uri="{BB962C8B-B14F-4D97-AF65-F5344CB8AC3E}">
        <p14:creationId xmlns:p14="http://schemas.microsoft.com/office/powerpoint/2010/main" val="2187285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3539-75DA-4ECB-96DA-4ADA2B19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33A35F-E784-461C-9B6D-D917D6310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Simplistic function most of you should be familiar with to compute loss</a:t>
                </a:r>
              </a:p>
              <a:p>
                <a:r>
                  <a:rPr lang="en-US" dirty="0"/>
                  <a:t>This function also penalizes error heavily: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y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Implementation in </a:t>
                </a:r>
                <a:r>
                  <a:rPr lang="en-US" dirty="0" err="1"/>
                  <a:t>Keras</a:t>
                </a:r>
                <a:r>
                  <a:rPr lang="en-US" dirty="0"/>
                  <a:t>:</a:t>
                </a:r>
              </a:p>
              <a:p>
                <a:pPr marL="530352" lvl="1" indent="0">
                  <a:buNone/>
                </a:pPr>
                <a:endParaRPr lang="en-US" dirty="0"/>
              </a:p>
              <a:p>
                <a:pPr marL="530352" lvl="1" indent="0"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import </a:t>
                </a:r>
                <a:r>
                  <a:rPr lang="en-US" dirty="0" err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keras</a:t>
                </a:r>
                <a:endParaRPr lang="en-US" dirty="0">
                  <a:solidFill>
                    <a:srgbClr val="0070C0"/>
                  </a:solidFill>
                  <a:latin typeface="Consolas" panose="020B0609020204030204" pitchFamily="49" charset="0"/>
                </a:endParaRPr>
              </a:p>
              <a:p>
                <a:pPr marL="530352" lvl="1" indent="0">
                  <a:buNone/>
                </a:pPr>
                <a:r>
                  <a:rPr lang="en-US" dirty="0" err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keras.losses.mean_squared_error</a:t>
                </a:r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y_true</a:t>
                </a:r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dirty="0" err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y_pred</a:t>
                </a:r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33A35F-E784-461C-9B6D-D917D6310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188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AE5A-1077-47A0-B6D7-370E18E9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Cost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9B645-78A3-4980-B22C-28342DA85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mentioned, cost is used to determine how accurate the model is through comparing the predicted values with labeled values.</a:t>
            </a:r>
          </a:p>
          <a:p>
            <a:r>
              <a:rPr lang="en-US" dirty="0"/>
              <a:t>Ideally, this value needs to be minimized so that we will achieve high accuracy with our model</a:t>
            </a:r>
          </a:p>
          <a:p>
            <a:r>
              <a:rPr lang="en-US" dirty="0"/>
              <a:t>To actually minimize this value, we have to apply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16860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2D45-66C7-4D12-90C0-3DA1B097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Steps 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9DF8-0DE0-45FC-9131-CE51AD381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139"/>
            <a:ext cx="10515600" cy="4351338"/>
          </a:xfrm>
        </p:spPr>
        <p:txBody>
          <a:bodyPr/>
          <a:lstStyle/>
          <a:p>
            <a:r>
              <a:rPr lang="en-US" dirty="0"/>
              <a:t>Each step progressively decreases the error as it approaches global minimum</a:t>
            </a:r>
          </a:p>
          <a:p>
            <a:r>
              <a:rPr lang="en-US" dirty="0"/>
              <a:t>As we mentioned earlier, a global minimum will best accuracy of the model</a:t>
            </a:r>
          </a:p>
        </p:txBody>
      </p:sp>
      <p:pic>
        <p:nvPicPr>
          <p:cNvPr id="4" name="Picture 2" descr="https://cdn-images-1.medium.com/max/1600/0*qtiSV8B2__XR52XP.jpg">
            <a:extLst>
              <a:ext uri="{FF2B5EF4-FFF2-40B4-BE49-F238E27FC236}">
                <a16:creationId xmlns:a16="http://schemas.microsoft.com/office/drawing/2014/main" id="{2EF03020-910B-472F-B82A-10CFBFDD5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56" y="3429000"/>
            <a:ext cx="5985802" cy="311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742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91DB-301F-43C0-A103-90B2FF5D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Gradient Descent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69B38-3F37-48D3-BCEB-D8E41ADB1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n-US" sz="1800" dirty="0"/>
              <a:t>Using calculus, we are able to determine the slope of the loss and then take a “step” downward to approach the global minimum</a:t>
            </a:r>
          </a:p>
          <a:p>
            <a:r>
              <a:rPr lang="en-US" sz="1800" dirty="0"/>
              <a:t>However, as we will have many hundreds or thousands of parameters (each w and b term associated with the algorithm) we would not be calculating slopes, but instead gradients</a:t>
            </a:r>
          </a:p>
          <a:p>
            <a:r>
              <a:rPr lang="en-US" sz="1800" dirty="0"/>
              <a:t>This will allow us to determine which area in space we should step, with respect to all of the input variables, to get to the next smaller value</a:t>
            </a:r>
          </a:p>
          <a:p>
            <a:endParaRPr lang="en-US" sz="1800" dirty="0"/>
          </a:p>
        </p:txBody>
      </p:sp>
      <p:pic>
        <p:nvPicPr>
          <p:cNvPr id="1026" name="Picture 2" descr="Image result for gradient descent gif">
            <a:extLst>
              <a:ext uri="{FF2B5EF4-FFF2-40B4-BE49-F238E27FC236}">
                <a16:creationId xmlns:a16="http://schemas.microsoft.com/office/drawing/2014/main" id="{964E6CF3-3C63-47E1-99B6-2ACAB2D91F5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618" y="2350235"/>
            <a:ext cx="4723490" cy="35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976C9E1-47E1-4E9C-927A-B537D4356505}"/>
              </a:ext>
            </a:extLst>
          </p:cNvPr>
          <p:cNvSpPr/>
          <p:nvPr/>
        </p:nvSpPr>
        <p:spPr>
          <a:xfrm>
            <a:off x="8964363" y="4820194"/>
            <a:ext cx="179637" cy="1436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7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BEB7-A1E8-4475-88F5-7D9AE874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Visualization of GD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4BC70-192E-4B54-BE6A-915DAC6FA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way to think of this is a ball rolling down a hill, it is trying to find a valley (our global minimum)</a:t>
            </a:r>
          </a:p>
        </p:txBody>
      </p:sp>
      <p:pic>
        <p:nvPicPr>
          <p:cNvPr id="4100" name="Picture 4" descr="Image result for gradient descent 3d representation">
            <a:extLst>
              <a:ext uri="{FF2B5EF4-FFF2-40B4-BE49-F238E27FC236}">
                <a16:creationId xmlns:a16="http://schemas.microsoft.com/office/drawing/2014/main" id="{BCCF8092-F1A0-492A-A8D0-5DE952669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8" y="2822122"/>
            <a:ext cx="4550228" cy="398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048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7AD4-9090-4603-9484-3DFCFA0A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Cost to Update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C22D-6C2B-40F7-914A-86C6E01AE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value from the cost function as well as the computed derivatives for the specific layer, the weight and bias variables can now be updated</a:t>
            </a:r>
          </a:p>
          <a:p>
            <a:r>
              <a:rPr lang="en-US" dirty="0"/>
              <a:t>Essentially, partial derivatives are used to calculate the gradient, and this is used to update the parameter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D6A20720-3209-4E8A-B108-B5AC17C4B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725" y="4001294"/>
            <a:ext cx="4954663" cy="205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817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5A16-E5F6-412F-AEA1-D778CC52C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98551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Recap </a:t>
            </a:r>
          </a:p>
        </p:txBody>
      </p:sp>
      <p:pic>
        <p:nvPicPr>
          <p:cNvPr id="4" name="Picture 2" descr="Image result for neural network layers">
            <a:extLst>
              <a:ext uri="{FF2B5EF4-FFF2-40B4-BE49-F238E27FC236}">
                <a16:creationId xmlns:a16="http://schemas.microsoft.com/office/drawing/2014/main" id="{2159E685-4025-4CB8-94FF-FC18451B8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3288" y="1353586"/>
            <a:ext cx="2360022" cy="183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52EA2F-E8AB-4647-81E1-41A89A163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801" y="1378606"/>
            <a:ext cx="3772733" cy="1390650"/>
          </a:xfrm>
          <a:prstGeom prst="rect">
            <a:avLst/>
          </a:prstGeom>
        </p:spPr>
      </p:pic>
      <p:pic>
        <p:nvPicPr>
          <p:cNvPr id="6" name="Picture 6" descr="Related image">
            <a:extLst>
              <a:ext uri="{FF2B5EF4-FFF2-40B4-BE49-F238E27FC236}">
                <a16:creationId xmlns:a16="http://schemas.microsoft.com/office/drawing/2014/main" id="{A1FA6F62-9A72-4BB2-8AD7-3AB9DA5A3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01" y="4990490"/>
            <a:ext cx="3772732" cy="156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gradient descent gif">
            <a:extLst>
              <a:ext uri="{FF2B5EF4-FFF2-40B4-BE49-F238E27FC236}">
                <a16:creationId xmlns:a16="http://schemas.microsoft.com/office/drawing/2014/main" id="{FEF6A2A5-3688-44FF-9F10-4DBF61BB889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869" y="4725317"/>
            <a:ext cx="2440441" cy="183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41B43698-3434-4DA1-AB91-AF400F799753}"/>
              </a:ext>
            </a:extLst>
          </p:cNvPr>
          <p:cNvSpPr/>
          <p:nvPr/>
        </p:nvSpPr>
        <p:spPr>
          <a:xfrm>
            <a:off x="9062164" y="3243465"/>
            <a:ext cx="864006" cy="1272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D7B958-ABC9-4492-BBE5-49698F3FD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335701" y="5114644"/>
            <a:ext cx="963251" cy="1316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B15BB7-352E-4008-B939-BCA8D235F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5313930" y="1415506"/>
            <a:ext cx="963251" cy="1316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EA8AA9-2CD3-4BCF-8FD1-80B06EC294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2321673" y="3296192"/>
            <a:ext cx="963251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69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70FD-3E13-4506-B158-FABDC0CC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Moment Estimation (Adam)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7F706-E92A-4B72-A8E9-233EB17B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very popular way update the parameters W and B</a:t>
            </a:r>
          </a:p>
          <a:p>
            <a:r>
              <a:rPr lang="en-US" dirty="0"/>
              <a:t>Essentially </a:t>
            </a:r>
            <a:r>
              <a:rPr lang="en-US" dirty="0" err="1"/>
              <a:t>adam</a:t>
            </a:r>
            <a:r>
              <a:rPr lang="en-US" dirty="0"/>
              <a:t> is an improved approach to the typical gradient descent which allows for optimized learning and smoother steps</a:t>
            </a:r>
          </a:p>
          <a:p>
            <a:r>
              <a:rPr lang="en-US" dirty="0"/>
              <a:t>Again, the math behind this is somewhat complex but what makes this algorithm so efficient is due to the following properties:</a:t>
            </a:r>
          </a:p>
          <a:p>
            <a:pPr lvl="2"/>
            <a:r>
              <a:rPr lang="en-US" dirty="0"/>
              <a:t>It stores an exponentially decaying average of past squared gradients</a:t>
            </a:r>
          </a:p>
          <a:p>
            <a:pPr lvl="2"/>
            <a:r>
              <a:rPr lang="en-US" dirty="0"/>
              <a:t>It keeps an exponentially decaying average of past gradients</a:t>
            </a:r>
          </a:p>
          <a:p>
            <a:r>
              <a:rPr lang="en-US" dirty="0"/>
              <a:t>This is the algorithm that we will be typically be using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38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B40D-F041-4BBE-9A1E-B927AED2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Glorot</a:t>
            </a:r>
            <a:r>
              <a:rPr lang="en-US" dirty="0"/>
              <a:t> Uniform / Xavier</a:t>
            </a:r>
            <a:br>
              <a:rPr lang="en-US" dirty="0"/>
            </a:br>
            <a:r>
              <a:rPr lang="en-US" dirty="0"/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101C1-AA66-44EA-8466-5C3A8AD93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 the initialization of weights and biases, there can be 2 problems:</a:t>
            </a:r>
          </a:p>
          <a:p>
            <a:pPr lvl="2" fontAlgn="base"/>
            <a:r>
              <a:rPr lang="en-US" dirty="0"/>
              <a:t>If the weights in a network start too small, then the signal shrinks as it passes through each layer until it’s too tiny to be useful.</a:t>
            </a:r>
          </a:p>
          <a:p>
            <a:pPr lvl="2" fontAlgn="base"/>
            <a:r>
              <a:rPr lang="en-US" dirty="0"/>
              <a:t>If the weights in a network start too large, then the signal grows as it passes through each layer until it’s too massive to be useful.</a:t>
            </a:r>
          </a:p>
          <a:p>
            <a:r>
              <a:rPr lang="en-US" dirty="0"/>
              <a:t>To address this problem Xavier Initialization is used</a:t>
            </a:r>
          </a:p>
        </p:txBody>
      </p:sp>
    </p:spTree>
    <p:extLst>
      <p:ext uri="{BB962C8B-B14F-4D97-AF65-F5344CB8AC3E}">
        <p14:creationId xmlns:p14="http://schemas.microsoft.com/office/powerpoint/2010/main" val="692978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720F-6437-44AB-B7FD-E1F1C25B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97721-23AE-49AF-B6EC-E0F2F585E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than the weight and bias terms, there are also a few other aspects to training that are important to consider to get good accuracy of your model:</a:t>
            </a:r>
          </a:p>
          <a:p>
            <a:pPr lvl="2"/>
            <a:r>
              <a:rPr lang="en-US" dirty="0"/>
              <a:t>Learning Rate α</a:t>
            </a:r>
          </a:p>
          <a:p>
            <a:pPr lvl="2"/>
            <a:r>
              <a:rPr lang="en-US" dirty="0"/>
              <a:t>Number of Epochs</a:t>
            </a:r>
          </a:p>
          <a:p>
            <a:pPr lvl="2"/>
            <a:r>
              <a:rPr lang="en-US" dirty="0"/>
              <a:t>Method of Initialization (weights and biases)</a:t>
            </a:r>
          </a:p>
          <a:p>
            <a:pPr lvl="2"/>
            <a:r>
              <a:rPr lang="en-US" dirty="0"/>
              <a:t>Number of Nodes and Layers in Model</a:t>
            </a:r>
          </a:p>
          <a:p>
            <a:pPr lvl="2"/>
            <a:r>
              <a:rPr lang="en-US" dirty="0"/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287310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53A4F-6AC9-47E5-A882-35548FA7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EF2B-BE64-420A-9B4C-BD482250E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400"/>
              <a:t>Recap of last lesson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/>
              <a:t>Training and Test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/>
              <a:t>Epochs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/>
              <a:t>Learning Rate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/>
              <a:t>Loss and Cost 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/>
              <a:t>Gradient Descent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/>
              <a:t>Adam Optimization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err="1"/>
              <a:t>Glorot</a:t>
            </a:r>
            <a:r>
              <a:rPr lang="en-US" sz="1400"/>
              <a:t>/Xavier Initialization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/>
              <a:t>Resources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/>
              <a:t>Installation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29832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E499-2383-4897-9029-779DABE9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09E8A-FD72-4468-A12D-9354F3CC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YouTube video: </a:t>
            </a:r>
            <a:r>
              <a:rPr lang="en-US" dirty="0">
                <a:hlinkClick r:id="rId2"/>
              </a:rPr>
              <a:t>https://bit.ly/2yQEKVP</a:t>
            </a:r>
            <a:endParaRPr lang="en-US" dirty="0"/>
          </a:p>
          <a:p>
            <a:r>
              <a:rPr lang="en-US" dirty="0"/>
              <a:t>Article on Gradient Descent + Momentum: </a:t>
            </a:r>
            <a:r>
              <a:rPr lang="en-US" dirty="0">
                <a:hlinkClick r:id="rId3"/>
              </a:rPr>
              <a:t>https://bit.ly/2qsUUzS</a:t>
            </a:r>
            <a:endParaRPr lang="en-US" dirty="0"/>
          </a:p>
          <a:p>
            <a:r>
              <a:rPr lang="en-US" dirty="0"/>
              <a:t>Great Blog on Math Behind ML: </a:t>
            </a:r>
            <a:r>
              <a:rPr lang="en-US" dirty="0">
                <a:hlinkClick r:id="rId4"/>
              </a:rPr>
              <a:t>https://bit.ly/2j4kjME</a:t>
            </a:r>
            <a:endParaRPr lang="en-US" dirty="0"/>
          </a:p>
          <a:p>
            <a:r>
              <a:rPr lang="en-US" dirty="0"/>
              <a:t>Article on SGD: </a:t>
            </a:r>
            <a:r>
              <a:rPr lang="en-US" dirty="0">
                <a:hlinkClick r:id="rId5"/>
              </a:rPr>
              <a:t>https://bit.ly/2LXKHEb</a:t>
            </a:r>
            <a:endParaRPr lang="en-US" dirty="0"/>
          </a:p>
          <a:p>
            <a:r>
              <a:rPr lang="en-US" dirty="0"/>
              <a:t>Article on Loss Functions: </a:t>
            </a:r>
            <a:r>
              <a:rPr lang="en-US" dirty="0">
                <a:hlinkClick r:id="rId6"/>
              </a:rPr>
              <a:t>https://bit.ly/2o0BK3a</a:t>
            </a:r>
            <a:endParaRPr lang="en-US" dirty="0"/>
          </a:p>
          <a:p>
            <a:r>
              <a:rPr lang="en-US" dirty="0"/>
              <a:t>Paper on </a:t>
            </a:r>
            <a:r>
              <a:rPr lang="en-US" dirty="0" err="1"/>
              <a:t>Glorot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https://bit.ly/2CUrZN7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45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09A8-CA65-4665-B91D-29C933BC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960"/>
            <a:ext cx="10515600" cy="4135119"/>
          </a:xfrm>
        </p:spPr>
        <p:txBody>
          <a:bodyPr/>
          <a:lstStyle/>
          <a:p>
            <a:pPr algn="ctr"/>
            <a:r>
              <a:rPr lang="en-US" dirty="0"/>
              <a:t>Second Part of Lesson:</a:t>
            </a:r>
            <a:br>
              <a:rPr lang="en-US" dirty="0"/>
            </a:br>
            <a:r>
              <a:rPr lang="en-US" dirty="0"/>
              <a:t>Installation </a:t>
            </a:r>
          </a:p>
        </p:txBody>
      </p:sp>
    </p:spTree>
    <p:extLst>
      <p:ext uri="{BB962C8B-B14F-4D97-AF65-F5344CB8AC3E}">
        <p14:creationId xmlns:p14="http://schemas.microsoft.com/office/powerpoint/2010/main" val="3052846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DF1E-EBF0-4D81-A0DD-751F4B85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for Programming Lesson: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99A1A-C9FA-4DA2-8A3F-553E6026E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python to path (3.5.0+) if on Windows</a:t>
            </a:r>
          </a:p>
          <a:p>
            <a:r>
              <a:rPr lang="en-US" dirty="0"/>
              <a:t>From command line: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Pip install matplotlib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Pip install </a:t>
            </a:r>
            <a:r>
              <a:rPr lang="en-US" dirty="0" err="1"/>
              <a:t>jupyter</a:t>
            </a:r>
            <a:endParaRPr lang="en-US" dirty="0"/>
          </a:p>
          <a:p>
            <a:pPr lvl="1"/>
            <a:r>
              <a:rPr lang="en-US" dirty="0"/>
              <a:t>Pip install </a:t>
            </a:r>
            <a:r>
              <a:rPr lang="en-US" dirty="0" err="1"/>
              <a:t>opencv</a:t>
            </a:r>
            <a:r>
              <a:rPr lang="en-US" dirty="0"/>
              <a:t>-python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sklearn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7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8CAF-0859-4A2F-A82B-896E1799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81C0-1D91-4030-8F34-74901B742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en-US" dirty="0"/>
              <a:t>We covered Activation functions, forward propagation and touched on backward propagation</a:t>
            </a:r>
          </a:p>
        </p:txBody>
      </p:sp>
      <p:pic>
        <p:nvPicPr>
          <p:cNvPr id="4" name="Picture 2" descr="Image result for single layer neural network">
            <a:extLst>
              <a:ext uri="{FF2B5EF4-FFF2-40B4-BE49-F238E27FC236}">
                <a16:creationId xmlns:a16="http://schemas.microsoft.com/office/drawing/2014/main" id="{4649C792-F977-4E0D-8509-AF7C10967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95563"/>
            <a:ext cx="71628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08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0DAA-5C1B-482B-BEDC-BE4E66D5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E3F26-A05F-4D26-958F-1CB4502E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approach any ML problem, you will need a lot of data</a:t>
            </a:r>
          </a:p>
          <a:p>
            <a:r>
              <a:rPr lang="en-US" dirty="0"/>
              <a:t>Typically, for supervised learning problems, this data will contain the input features and corresponding label</a:t>
            </a:r>
          </a:p>
          <a:p>
            <a:r>
              <a:rPr lang="en-US" dirty="0"/>
              <a:t>It is common practice to randomize and then split data into 2 groups</a:t>
            </a:r>
          </a:p>
          <a:p>
            <a:pPr lvl="1"/>
            <a:r>
              <a:rPr lang="en-US" dirty="0"/>
              <a:t>Train group (what algorithm will learn with)</a:t>
            </a:r>
          </a:p>
          <a:p>
            <a:pPr lvl="1"/>
            <a:r>
              <a:rPr lang="en-US" dirty="0"/>
              <a:t>Test and/or Validation group (validate how algorithm is working on unseen data)</a:t>
            </a:r>
          </a:p>
          <a:p>
            <a:r>
              <a:rPr lang="en-US" dirty="0"/>
              <a:t>Different data splits depending on amount of data available</a:t>
            </a:r>
          </a:p>
          <a:p>
            <a:pPr lvl="1"/>
            <a:r>
              <a:rPr lang="en-US" dirty="0"/>
              <a:t>70/30 : Train Test Split for medium size data (few thousand)</a:t>
            </a:r>
          </a:p>
          <a:p>
            <a:pPr lvl="1"/>
            <a:r>
              <a:rPr lang="en-US" dirty="0"/>
              <a:t>70/15/15: Train Test Validation for medium size data</a:t>
            </a:r>
          </a:p>
          <a:p>
            <a:pPr lvl="1"/>
            <a:r>
              <a:rPr lang="en-US" dirty="0"/>
              <a:t>90/5/5: Train Test Validation for large amounts of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6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30D6-2903-464A-9015-343CE59B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 and Training 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0636C-1321-4CDF-982A-EC528AF7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epoch is a single pass through </a:t>
            </a:r>
            <a:r>
              <a:rPr lang="en-US" b="1" dirty="0"/>
              <a:t>all</a:t>
            </a:r>
            <a:r>
              <a:rPr lang="en-US" dirty="0"/>
              <a:t> the training data</a:t>
            </a:r>
          </a:p>
          <a:p>
            <a:r>
              <a:rPr lang="en-US" dirty="0"/>
              <a:t>To improve upon learning, the data is subdivided into small groups called training batches</a:t>
            </a:r>
          </a:p>
          <a:p>
            <a:r>
              <a:rPr lang="en-US" dirty="0"/>
              <a:t>Training batches allow for updates to algorithm at a faster rate than through an entire epoch</a:t>
            </a:r>
          </a:p>
        </p:txBody>
      </p:sp>
    </p:spTree>
    <p:extLst>
      <p:ext uri="{BB962C8B-B14F-4D97-AF65-F5344CB8AC3E}">
        <p14:creationId xmlns:p14="http://schemas.microsoft.com/office/powerpoint/2010/main" val="176590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1575-3026-4565-9BDB-39D7D005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A7C39-17E5-4A8C-8129-B4D5ED565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5831"/>
            <a:ext cx="9601200" cy="3581400"/>
          </a:xfrm>
        </p:spPr>
        <p:txBody>
          <a:bodyPr/>
          <a:lstStyle/>
          <a:p>
            <a:r>
              <a:rPr lang="en-US" dirty="0"/>
              <a:t>In the learning process, the rate at which the model updates it parameters or “learns” is predetermined by a value learning rate</a:t>
            </a:r>
          </a:p>
          <a:p>
            <a:r>
              <a:rPr lang="en-US" dirty="0"/>
              <a:t>This is typically a constant term that is applied in the Update Rule of a given function</a:t>
            </a:r>
          </a:p>
          <a:p>
            <a:r>
              <a:rPr lang="en-US" dirty="0"/>
              <a:t>More detail will be given later on in the presentation on this topic</a:t>
            </a:r>
          </a:p>
          <a:p>
            <a:endParaRPr lang="en-US" dirty="0"/>
          </a:p>
        </p:txBody>
      </p:sp>
      <p:pic>
        <p:nvPicPr>
          <p:cNvPr id="1026" name="Picture 2" descr="Image result for learning rate">
            <a:extLst>
              <a:ext uri="{FF2B5EF4-FFF2-40B4-BE49-F238E27FC236}">
                <a16:creationId xmlns:a16="http://schemas.microsoft.com/office/drawing/2014/main" id="{416C85A0-EA32-4061-88A4-820F3ABA2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685" y="3546531"/>
            <a:ext cx="5617029" cy="262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06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BA1D-9478-43F1-A5D2-2D0EE8AA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Network Learn ?</a:t>
            </a:r>
          </a:p>
        </p:txBody>
      </p:sp>
      <p:pic>
        <p:nvPicPr>
          <p:cNvPr id="4" name="Picture 2" descr="Image result for neural network layers">
            <a:extLst>
              <a:ext uri="{FF2B5EF4-FFF2-40B4-BE49-F238E27FC236}">
                <a16:creationId xmlns:a16="http://schemas.microsoft.com/office/drawing/2014/main" id="{78B58DBF-520F-407E-9D3D-9770C77E18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4216" y="2286000"/>
            <a:ext cx="5475968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64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B420-6532-4AB2-BD20-61B4AA43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and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BE144-D9DD-4D00-A9AD-103C1D224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(or error) function is used to determine how good </a:t>
            </a:r>
            <a:r>
              <a:rPr lang="cy-GB" dirty="0"/>
              <a:t>ŷ (predicted vale from algorithm’s output)</a:t>
            </a:r>
            <a:r>
              <a:rPr lang="en-US" dirty="0"/>
              <a:t> is in relation to </a:t>
            </a:r>
            <a:r>
              <a:rPr lang="cy-GB" dirty="0"/>
              <a:t>y (labeled value) on a single training example</a:t>
            </a:r>
          </a:p>
          <a:p>
            <a:r>
              <a:rPr lang="cy-GB" dirty="0"/>
              <a:t>Conversely cost, is the loss function applied to a group of data with their values averaged</a:t>
            </a:r>
          </a:p>
          <a:p>
            <a:r>
              <a:rPr lang="cy-GB" dirty="0"/>
              <a:t>These values are to be minimized over time as we want:</a:t>
            </a:r>
          </a:p>
          <a:p>
            <a:pPr marL="914400" lvl="2" indent="0">
              <a:buNone/>
            </a:pPr>
            <a:r>
              <a:rPr lang="cy-GB" dirty="0"/>
              <a:t>			</a:t>
            </a:r>
            <a:r>
              <a:rPr lang="cy-GB" sz="3600" dirty="0"/>
              <a:t> ŷ </a:t>
            </a:r>
            <a:r>
              <a:rPr lang="en-US" sz="3600" b="1" dirty="0"/>
              <a:t>≈ </a:t>
            </a:r>
            <a:r>
              <a:rPr lang="en-US" sz="3600" dirty="0"/>
              <a:t>y</a:t>
            </a:r>
            <a:endParaRPr lang="cy-GB" sz="3600" dirty="0"/>
          </a:p>
          <a:p>
            <a:r>
              <a:rPr lang="cy-GB" dirty="0"/>
              <a:t>There are many loss functions but we will briefly go over 2 most common 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3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856F-2BD0-47D4-A16F-C2954D971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Logarithmic (Log)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C5A33-C1B4-44DE-BD96-3EA94305A6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9601200" cy="424542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900" dirty="0"/>
                  <a:t>Log Loss quantifies the accuracy of a classifier by penalizing false classifications</a:t>
                </a:r>
              </a:p>
              <a:p>
                <a:r>
                  <a:rPr lang="en-US" sz="2900" dirty="0"/>
                  <a:t>Minimizing the Log Loss is basically equivalent to maximizing the accuracy of the classifier</a:t>
                </a:r>
              </a:p>
              <a:p>
                <a:r>
                  <a:rPr lang="en-US" sz="2900" dirty="0"/>
                  <a:t>When there are two classes the following is used:</a:t>
                </a:r>
              </a:p>
              <a:p>
                <a:endParaRPr lang="en-US" sz="2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i="1">
                          <a:latin typeface="Cambria Math" panose="02040503050406030204" pitchFamily="18" charset="0"/>
                        </a:rPr>
                        <m:t>𝐿𝑜𝑔</m:t>
                      </m:r>
                      <m:r>
                        <a:rPr lang="en-US" sz="29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9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y-GB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ŷ</m:t>
                                      </m:r>
                                    </m:e>
                                    <m:sub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+(1 −</m:t>
                          </m:r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</m:t>
                          </m:r>
                          <m:r>
                            <m:rPr>
                              <m:sty m:val="p"/>
                            </m:rPr>
                            <a:rPr lang="en-US" sz="29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⁡(1 − </m:t>
                          </m:r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y-GB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ŷ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900" dirty="0"/>
              </a:p>
              <a:p>
                <a:r>
                  <a:rPr lang="en-US" sz="2900" dirty="0"/>
                  <a:t>Implementation using </a:t>
                </a:r>
                <a:r>
                  <a:rPr lang="en-US" sz="2900" dirty="0" err="1"/>
                  <a:t>keras</a:t>
                </a:r>
                <a:r>
                  <a:rPr lang="en-US" sz="2900" dirty="0"/>
                  <a:t> (a slight variant to log loss):</a:t>
                </a:r>
              </a:p>
              <a:p>
                <a:pPr marL="0" indent="0">
                  <a:buNone/>
                </a:pPr>
                <a:endParaRPr lang="en-US" sz="2100" dirty="0">
                  <a:solidFill>
                    <a:srgbClr val="0070C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	import </a:t>
                </a:r>
                <a:r>
                  <a:rPr lang="en-US" sz="2600" dirty="0" err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keras</a:t>
                </a:r>
                <a:endParaRPr lang="en-US" sz="2600" dirty="0">
                  <a:solidFill>
                    <a:srgbClr val="0070C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sz="2600" dirty="0" err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keras.losses.mean_squared_logarithmic_error</a:t>
                </a:r>
                <a:r>
                  <a:rPr lang="en-US" sz="26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600" dirty="0" err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y_true</a:t>
                </a:r>
                <a:r>
                  <a:rPr lang="en-US" sz="26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2600" dirty="0" err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y_pred</a:t>
                </a:r>
                <a:r>
                  <a:rPr lang="en-US" sz="26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C5A33-C1B4-44DE-BD96-3EA94305A6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9601200" cy="4245429"/>
              </a:xfrm>
              <a:blipFill>
                <a:blip r:embed="rId2"/>
                <a:stretch>
                  <a:fillRect l="-444" t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3275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1147</Words>
  <Application>Microsoft Office PowerPoint</Application>
  <PresentationFormat>Widescreen</PresentationFormat>
  <Paragraphs>125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Consolas</vt:lpstr>
      <vt:lpstr>Franklin Gothic Book</vt:lpstr>
      <vt:lpstr>Wingdings</vt:lpstr>
      <vt:lpstr>Crop</vt:lpstr>
      <vt:lpstr>Lesson 2:  How Neural Networks  Learn</vt:lpstr>
      <vt:lpstr>Overview</vt:lpstr>
      <vt:lpstr>Recap</vt:lpstr>
      <vt:lpstr>Train Test Split</vt:lpstr>
      <vt:lpstr>Epoch and Training Batch</vt:lpstr>
      <vt:lpstr>Learning Rate</vt:lpstr>
      <vt:lpstr>How Does the Network Learn ?</vt:lpstr>
      <vt:lpstr>Loss and Cost</vt:lpstr>
      <vt:lpstr>Logarithmic (Log) Loss</vt:lpstr>
      <vt:lpstr>Mean Squared Error</vt:lpstr>
      <vt:lpstr>So what is Cost used for?</vt:lpstr>
      <vt:lpstr>Example of Steps Taken</vt:lpstr>
      <vt:lpstr>Gradient Descent</vt:lpstr>
      <vt:lpstr>3D Visualization of GD</vt:lpstr>
      <vt:lpstr>Applying Cost to Update Parameters</vt:lpstr>
      <vt:lpstr>Recap </vt:lpstr>
      <vt:lpstr>Adaptive Moment Estimation (Adam) Optimization</vt:lpstr>
      <vt:lpstr>Glorot Uniform / Xavier Initialization</vt:lpstr>
      <vt:lpstr>Hyperparameters</vt:lpstr>
      <vt:lpstr>Resources</vt:lpstr>
      <vt:lpstr>Second Part of Lesson: Installation </vt:lpstr>
      <vt:lpstr>Setup for Programming Lesson: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2:  How Neural Networks  Learn</dc:title>
  <dc:creator>Akil Hamilton</dc:creator>
  <cp:lastModifiedBy>Akil Hamilton</cp:lastModifiedBy>
  <cp:revision>3</cp:revision>
  <dcterms:created xsi:type="dcterms:W3CDTF">2018-11-06T08:32:46Z</dcterms:created>
  <dcterms:modified xsi:type="dcterms:W3CDTF">2018-11-06T08:57:27Z</dcterms:modified>
</cp:coreProperties>
</file>