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1221" y="203517"/>
            <a:ext cx="728155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040" y="1607308"/>
            <a:ext cx="7967918" cy="289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826" y="1161285"/>
            <a:ext cx="718058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863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latin typeface="Arial"/>
                <a:cs typeface="Arial"/>
              </a:rPr>
              <a:t>Assignment-Discussion  </a:t>
            </a:r>
            <a:r>
              <a:rPr dirty="0" sz="4400" spc="-45" b="1">
                <a:latin typeface="Arial"/>
                <a:cs typeface="Arial"/>
              </a:rPr>
              <a:t>Vector </a:t>
            </a:r>
            <a:r>
              <a:rPr dirty="0" sz="4400" spc="-5" b="1">
                <a:latin typeface="Arial"/>
                <a:cs typeface="Arial"/>
              </a:rPr>
              <a:t>Based </a:t>
            </a:r>
            <a:r>
              <a:rPr dirty="0" sz="4400" spc="-10" b="1">
                <a:latin typeface="Arial"/>
                <a:cs typeface="Arial"/>
              </a:rPr>
              <a:t>POS</a:t>
            </a:r>
            <a:r>
              <a:rPr dirty="0" sz="4400" spc="-40" b="1">
                <a:latin typeface="Arial"/>
                <a:cs typeface="Arial"/>
              </a:rPr>
              <a:t> </a:t>
            </a:r>
            <a:r>
              <a:rPr dirty="0" sz="4400" spc="-55" b="1">
                <a:latin typeface="Arial"/>
                <a:cs typeface="Arial"/>
              </a:rPr>
              <a:t>Tagging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861" y="3246722"/>
            <a:ext cx="414782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650"/>
              </a:lnSpc>
              <a:spcBef>
                <a:spcPts val="100"/>
              </a:spcBef>
            </a:pPr>
            <a:r>
              <a:rPr dirty="0" sz="3200" spc="-10">
                <a:solidFill>
                  <a:srgbClr val="0000FF"/>
                </a:solidFill>
                <a:latin typeface="Arial"/>
                <a:cs typeface="Arial"/>
              </a:rPr>
              <a:t>&lt;name-1&gt;, &lt;roll</a:t>
            </a:r>
            <a:r>
              <a:rPr dirty="0" sz="3200" spc="-9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Arial"/>
                <a:cs typeface="Arial"/>
              </a:rPr>
              <a:t>no.-1&gt;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454"/>
              </a:lnSpc>
            </a:pPr>
            <a:r>
              <a:rPr dirty="0" sz="3200" spc="-10">
                <a:solidFill>
                  <a:srgbClr val="0000FF"/>
                </a:solidFill>
                <a:latin typeface="Arial"/>
                <a:cs typeface="Arial"/>
              </a:rPr>
              <a:t>&lt;name-2&gt;, &lt;roll</a:t>
            </a:r>
            <a:r>
              <a:rPr dirty="0" sz="3200" spc="-9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FF"/>
                </a:solidFill>
                <a:latin typeface="Arial"/>
                <a:cs typeface="Arial"/>
              </a:rPr>
              <a:t>no.-2&gt;</a:t>
            </a:r>
            <a:endParaRPr sz="3200">
              <a:latin typeface="Arial"/>
              <a:cs typeface="Arial"/>
            </a:endParaRPr>
          </a:p>
          <a:p>
            <a:pPr algn="ctr" marL="10795">
              <a:lnSpc>
                <a:spcPts val="3650"/>
              </a:lnSpc>
            </a:pPr>
            <a:r>
              <a:rPr dirty="0" sz="320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  <a:p>
            <a:pPr algn="ctr" marL="8890">
              <a:lnSpc>
                <a:spcPct val="100000"/>
              </a:lnSpc>
              <a:spcBef>
                <a:spcPts val="215"/>
              </a:spcBef>
            </a:pPr>
            <a:r>
              <a:rPr dirty="0" sz="3200" spc="-5">
                <a:solidFill>
                  <a:srgbClr val="0000FF"/>
                </a:solidFill>
                <a:latin typeface="Arial"/>
                <a:cs typeface="Arial"/>
              </a:rPr>
              <a:t>&lt;date&gt;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644" y="251256"/>
            <a:ext cx="60350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 Statement: </a:t>
            </a:r>
            <a:r>
              <a:rPr dirty="0" spc="-10" b="1">
                <a:latin typeface="Arial"/>
                <a:cs typeface="Arial"/>
              </a:rPr>
              <a:t>part</a:t>
            </a:r>
            <a:r>
              <a:rPr dirty="0" spc="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000" y="1058231"/>
            <a:ext cx="8564245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Given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a sequence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of words, produce the POS tag</a:t>
            </a:r>
            <a:r>
              <a:rPr dirty="0" sz="24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347980" marR="50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35">
                <a:solidFill>
                  <a:srgbClr val="0000FF"/>
                </a:solidFill>
                <a:latin typeface="Arial"/>
                <a:cs typeface="Arial"/>
              </a:rPr>
              <a:t>Technique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to be used: </a:t>
            </a:r>
            <a:r>
              <a:rPr dirty="0" sz="2400" spc="-10">
                <a:solidFill>
                  <a:srgbClr val="0000FF"/>
                </a:solidFill>
                <a:latin typeface="Arial"/>
                <a:cs typeface="Arial"/>
              </a:rPr>
              <a:t>HMM-Viterbi-vector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(vector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based; the  whole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corpus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corpus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of word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vectors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replace</a:t>
            </a:r>
            <a:r>
              <a:rPr dirty="0" sz="24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words)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Use Universal </a:t>
            </a:r>
            <a:r>
              <a:rPr dirty="0" sz="2400" spc="-95">
                <a:solidFill>
                  <a:srgbClr val="0000FF"/>
                </a:solidFill>
                <a:latin typeface="Arial"/>
                <a:cs typeface="Arial"/>
              </a:rPr>
              <a:t>Tag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(12 </a:t>
            </a: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in number); &lt;list the tags&gt;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0000FF"/>
                </a:solidFill>
                <a:latin typeface="Arial"/>
                <a:cs typeface="Arial"/>
              </a:rPr>
              <a:t>5-fold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cross</a:t>
            </a:r>
            <a:r>
              <a:rPr dirty="0" sz="24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00" y="4837744"/>
            <a:ext cx="5298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Char char="•"/>
              <a:tabLst>
                <a:tab pos="347345" algn="l"/>
                <a:tab pos="34861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Compare with</a:t>
            </a:r>
            <a:r>
              <a:rPr dirty="0" sz="2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"/>
                <a:cs typeface="Arial"/>
              </a:rPr>
              <a:t>HMM-Viterbi-symbolic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802" y="508317"/>
            <a:ext cx="59359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 Statement: </a:t>
            </a:r>
            <a:r>
              <a:rPr dirty="0" spc="-5"/>
              <a:t>part</a:t>
            </a:r>
            <a:r>
              <a:rPr dirty="0" spc="-9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428" y="1273922"/>
            <a:ext cx="869315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marR="521334" indent="-335915">
              <a:lnSpc>
                <a:spcPct val="100000"/>
              </a:lnSpc>
              <a:spcBef>
                <a:spcPts val="100"/>
              </a:spcBef>
              <a:buSzPct val="85714"/>
              <a:buChar char="•"/>
              <a:tabLst>
                <a:tab pos="347345" algn="l"/>
                <a:tab pos="348615" algn="l"/>
              </a:tabLst>
            </a:pP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Given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a sequence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of words, produce the </a:t>
            </a:r>
            <a:r>
              <a:rPr dirty="0" sz="2800" spc="-10">
                <a:solidFill>
                  <a:srgbClr val="0000FF"/>
                </a:solidFill>
                <a:latin typeface="Arial"/>
                <a:cs typeface="Arial"/>
              </a:rPr>
              <a:t>POS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tag 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sequence</a:t>
            </a:r>
            <a:endParaRPr sz="2800">
              <a:latin typeface="Arial"/>
              <a:cs typeface="Arial"/>
            </a:endParaRPr>
          </a:p>
          <a:p>
            <a:pPr marL="347980" marR="161925" indent="-335915">
              <a:lnSpc>
                <a:spcPct val="100000"/>
              </a:lnSpc>
              <a:spcBef>
                <a:spcPts val="480"/>
              </a:spcBef>
              <a:buSzPct val="85714"/>
              <a:buChar char="•"/>
              <a:tabLst>
                <a:tab pos="347345" algn="l"/>
                <a:tab pos="348615" algn="l"/>
              </a:tabLst>
            </a:pPr>
            <a:r>
              <a:rPr dirty="0" sz="2800" spc="-40">
                <a:solidFill>
                  <a:srgbClr val="0000FF"/>
                </a:solidFill>
                <a:latin typeface="Arial"/>
                <a:cs typeface="Arial"/>
              </a:rPr>
              <a:t>Technique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to be used: word2vec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vectors,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FFNN and  BP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(a slide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on FFNN-BP architecture is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2800" spc="-1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must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85714"/>
              <a:buChar char="•"/>
              <a:tabLst>
                <a:tab pos="347345" algn="l"/>
                <a:tab pos="348615" algn="l"/>
              </a:tabLst>
            </a:pP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Use Universal </a:t>
            </a:r>
            <a:r>
              <a:rPr dirty="0" sz="2800" spc="-110">
                <a:solidFill>
                  <a:srgbClr val="0000FF"/>
                </a:solidFill>
                <a:latin typeface="Arial"/>
                <a:cs typeface="Arial"/>
              </a:rPr>
              <a:t>Tag </a:t>
            </a:r>
            <a:r>
              <a:rPr dirty="0" sz="2800" spc="-10">
                <a:solidFill>
                  <a:srgbClr val="0000FF"/>
                </a:solidFill>
                <a:latin typeface="Arial"/>
                <a:cs typeface="Arial"/>
              </a:rPr>
              <a:t>Set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(12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in number); </a:t>
            </a:r>
            <a:r>
              <a:rPr dirty="0" sz="2800" spc="-10">
                <a:solidFill>
                  <a:srgbClr val="0000FF"/>
                </a:solidFill>
                <a:latin typeface="Arial"/>
                <a:cs typeface="Arial"/>
              </a:rPr>
              <a:t>&lt;list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dirty="0" sz="2800" spc="9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tags&gt;</a:t>
            </a:r>
            <a:endParaRPr sz="28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85714"/>
              <a:buChar char="•"/>
              <a:tabLst>
                <a:tab pos="347345" algn="l"/>
                <a:tab pos="348615" algn="l"/>
              </a:tabLst>
            </a:pP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5-fold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cross</a:t>
            </a:r>
            <a:r>
              <a:rPr dirty="0" sz="28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validation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428" y="4565755"/>
            <a:ext cx="61214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85714"/>
              <a:buChar char="•"/>
              <a:tabLst>
                <a:tab pos="347345" algn="l"/>
                <a:tab pos="348615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Compare with</a:t>
            </a:r>
            <a:r>
              <a:rPr dirty="0" sz="2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Arial"/>
                <a:cs typeface="Arial"/>
              </a:rPr>
              <a:t>HMM-Viterbi-symbolic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512" y="508317"/>
            <a:ext cx="46202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Overall</a:t>
            </a:r>
            <a:r>
              <a:rPr dirty="0" spc="-90"/>
              <a:t> </a:t>
            </a:r>
            <a:r>
              <a:rPr dirty="0" spc="-5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915" y="1363783"/>
            <a:ext cx="8779510" cy="49022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5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Precision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Recall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10">
                <a:solidFill>
                  <a:srgbClr val="0000FF"/>
                </a:solidFill>
                <a:latin typeface="Arial"/>
                <a:cs typeface="Arial"/>
              </a:rPr>
              <a:t>F-score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(3</a:t>
            </a:r>
            <a:r>
              <a:rPr dirty="0" sz="36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values)</a:t>
            </a:r>
            <a:endParaRPr sz="3600">
              <a:latin typeface="Arial"/>
              <a:cs typeface="Arial"/>
            </a:endParaRPr>
          </a:p>
          <a:p>
            <a:pPr lvl="1" marL="805180" indent="-398780">
              <a:lnSpc>
                <a:spcPct val="100000"/>
              </a:lnSpc>
              <a:spcBef>
                <a:spcPts val="480"/>
              </a:spcBef>
              <a:buSzPct val="66666"/>
              <a:buChar char="–"/>
              <a:tabLst>
                <a:tab pos="804545" algn="l"/>
                <a:tab pos="805815" algn="l"/>
              </a:tabLst>
            </a:pP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F1-score</a:t>
            </a:r>
            <a:endParaRPr sz="3600">
              <a:latin typeface="Arial"/>
              <a:cs typeface="Arial"/>
            </a:endParaRPr>
          </a:p>
          <a:p>
            <a:pPr lvl="1" marL="805180" indent="-398780">
              <a:lnSpc>
                <a:spcPct val="100000"/>
              </a:lnSpc>
              <a:spcBef>
                <a:spcPts val="480"/>
              </a:spcBef>
              <a:buSzPct val="66666"/>
              <a:buChar char="–"/>
              <a:tabLst>
                <a:tab pos="804545" algn="l"/>
                <a:tab pos="805815" algn="l"/>
              </a:tabLst>
            </a:pP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F0.5-score</a:t>
            </a:r>
            <a:endParaRPr sz="3600">
              <a:latin typeface="Arial"/>
              <a:cs typeface="Arial"/>
            </a:endParaRPr>
          </a:p>
          <a:p>
            <a:pPr lvl="1" marL="805180" indent="-398780">
              <a:lnSpc>
                <a:spcPct val="100000"/>
              </a:lnSpc>
              <a:spcBef>
                <a:spcPts val="480"/>
              </a:spcBef>
              <a:buSzPct val="66666"/>
              <a:buChar char="–"/>
              <a:tabLst>
                <a:tab pos="804545" algn="l"/>
                <a:tab pos="805815" algn="l"/>
              </a:tabLst>
            </a:pP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F2-score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1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both part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dirty="0" sz="3600" spc="-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compare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1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Compare with</a:t>
            </a:r>
            <a:r>
              <a:rPr dirty="0" sz="36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0000"/>
                </a:solidFill>
                <a:latin typeface="Arial"/>
                <a:cs typeface="Arial"/>
              </a:rPr>
              <a:t>HMM-Viterbi-symbolic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0" y="508317"/>
            <a:ext cx="50152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Per POS</a:t>
            </a:r>
            <a:r>
              <a:rPr dirty="0" spc="-95"/>
              <a:t> </a:t>
            </a:r>
            <a:r>
              <a:rPr dirty="0" spc="-5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000" y="1546348"/>
            <a:ext cx="3627120" cy="30734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5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85">
                <a:solidFill>
                  <a:srgbClr val="0000FF"/>
                </a:solidFill>
                <a:latin typeface="Arial"/>
                <a:cs typeface="Arial"/>
              </a:rPr>
              <a:t>Tag1: </a:t>
            </a:r>
            <a:r>
              <a:rPr dirty="0" sz="3600" spc="-235">
                <a:solidFill>
                  <a:srgbClr val="0000FF"/>
                </a:solidFill>
                <a:latin typeface="Arial"/>
                <a:cs typeface="Arial"/>
              </a:rPr>
              <a:t>P,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R,</a:t>
            </a:r>
            <a:r>
              <a:rPr dirty="0" sz="3600" spc="2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F1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85">
                <a:solidFill>
                  <a:srgbClr val="0000FF"/>
                </a:solidFill>
                <a:latin typeface="Arial"/>
                <a:cs typeface="Arial"/>
              </a:rPr>
              <a:t>Tag2: </a:t>
            </a:r>
            <a:r>
              <a:rPr dirty="0" sz="3600" spc="-235">
                <a:solidFill>
                  <a:srgbClr val="0000FF"/>
                </a:solidFill>
                <a:latin typeface="Arial"/>
                <a:cs typeface="Arial"/>
              </a:rPr>
              <a:t>P,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R,</a:t>
            </a:r>
            <a:r>
              <a:rPr dirty="0" sz="3600" spc="2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F1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48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65">
                <a:solidFill>
                  <a:srgbClr val="0000FF"/>
                </a:solidFill>
                <a:latin typeface="Arial"/>
                <a:cs typeface="Arial"/>
              </a:rPr>
              <a:t>Tag-12: </a:t>
            </a:r>
            <a:r>
              <a:rPr dirty="0" sz="3600" spc="-235">
                <a:solidFill>
                  <a:srgbClr val="0000FF"/>
                </a:solidFill>
                <a:latin typeface="Arial"/>
                <a:cs typeface="Arial"/>
              </a:rPr>
              <a:t>P,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R,</a:t>
            </a:r>
            <a:r>
              <a:rPr dirty="0" sz="3600" spc="2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F1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00" y="5264901"/>
            <a:ext cx="5589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Compare all </a:t>
            </a:r>
            <a:r>
              <a:rPr dirty="0" sz="3600" spc="-1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dirty="0" sz="36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881" y="0"/>
            <a:ext cx="7192009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370" marR="5080" indent="-273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Confusion Matrix (12 </a:t>
            </a:r>
            <a:r>
              <a:rPr dirty="0"/>
              <a:t>X </a:t>
            </a:r>
            <a:r>
              <a:rPr dirty="0" spc="-5"/>
              <a:t>12) (can  give heat map) </a:t>
            </a:r>
            <a:r>
              <a:rPr dirty="0" sz="2800" spc="-5"/>
              <a:t>(</a:t>
            </a:r>
            <a:r>
              <a:rPr dirty="0" sz="2800" spc="-5">
                <a:solidFill>
                  <a:srgbClr val="FF0000"/>
                </a:solidFill>
              </a:rPr>
              <a:t>compare all </a:t>
            </a:r>
            <a:r>
              <a:rPr dirty="0" sz="2800">
                <a:solidFill>
                  <a:srgbClr val="FF0000"/>
                </a:solidFill>
              </a:rPr>
              <a:t>3</a:t>
            </a:r>
            <a:r>
              <a:rPr dirty="0" sz="2800" spc="-30">
                <a:solidFill>
                  <a:srgbClr val="FF0000"/>
                </a:solidFill>
              </a:rPr>
              <a:t> </a:t>
            </a:r>
            <a:r>
              <a:rPr dirty="0" sz="2800">
                <a:solidFill>
                  <a:srgbClr val="FF0000"/>
                </a:solidFill>
              </a:rPr>
              <a:t>models</a:t>
            </a:r>
            <a:r>
              <a:rPr dirty="0" sz="2800">
                <a:solidFill>
                  <a:srgbClr val="00AF4F"/>
                </a:solidFill>
              </a:rPr>
              <a:t>)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38425" marR="5080" indent="-26263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Interpretation </a:t>
            </a:r>
            <a:r>
              <a:rPr dirty="0" spc="-5"/>
              <a:t>of </a:t>
            </a:r>
            <a:r>
              <a:rPr dirty="0"/>
              <a:t>confusion</a:t>
            </a:r>
            <a:r>
              <a:rPr dirty="0" spc="-90"/>
              <a:t> </a:t>
            </a:r>
            <a:r>
              <a:rPr dirty="0" spc="-5"/>
              <a:t>(error  analysis)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4" y="1607308"/>
            <a:ext cx="7505065" cy="3561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10">
                <a:solidFill>
                  <a:srgbClr val="0000FF"/>
                </a:solidFill>
                <a:latin typeface="Arial"/>
                <a:cs typeface="Arial"/>
              </a:rPr>
              <a:t>&lt;list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maximal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confusions;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r>
              <a:rPr dirty="0" sz="3600" spc="-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0000FF"/>
                </a:solidFill>
                <a:latin typeface="Arial"/>
                <a:cs typeface="Arial"/>
              </a:rPr>
              <a:t>tag 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confused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with which </a:t>
            </a:r>
            <a:r>
              <a:rPr dirty="0" sz="3600" spc="-10">
                <a:solidFill>
                  <a:srgbClr val="0000FF"/>
                </a:solidFill>
                <a:latin typeface="Arial"/>
                <a:cs typeface="Arial"/>
              </a:rPr>
              <a:t>tag</a:t>
            </a:r>
            <a:r>
              <a:rPr dirty="0" sz="3600" spc="-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most&gt;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455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10">
                <a:solidFill>
                  <a:srgbClr val="0000FF"/>
                </a:solidFill>
                <a:latin typeface="Arial"/>
                <a:cs typeface="Arial"/>
              </a:rPr>
              <a:t>&lt;try </a:t>
            </a:r>
            <a:r>
              <a:rPr dirty="0" sz="3600" spc="-5">
                <a:solidFill>
                  <a:srgbClr val="0000FF"/>
                </a:solidFill>
                <a:latin typeface="Arial"/>
                <a:cs typeface="Arial"/>
              </a:rPr>
              <a:t>giving</a:t>
            </a:r>
            <a:r>
              <a:rPr dirty="0" sz="36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0000FF"/>
                </a:solidFill>
                <a:latin typeface="Arial"/>
                <a:cs typeface="Arial"/>
              </a:rPr>
              <a:t>reasons&gt;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"/>
              <a:buChar char="•"/>
            </a:pPr>
            <a:endParaRPr sz="455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buClr>
                <a:srgbClr val="0000FF"/>
              </a:buClr>
              <a:buSzPct val="66666"/>
              <a:buChar char="•"/>
              <a:tabLst>
                <a:tab pos="347345" algn="l"/>
                <a:tab pos="348615" algn="l"/>
              </a:tabLst>
            </a:pPr>
            <a:r>
              <a:rPr dirty="0" sz="3600" spc="-5">
                <a:solidFill>
                  <a:srgbClr val="FF0000"/>
                </a:solidFill>
                <a:latin typeface="Arial"/>
                <a:cs typeface="Arial"/>
              </a:rPr>
              <a:t>Compare all 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z="3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0000"/>
                </a:solidFill>
                <a:latin typeface="Arial"/>
                <a:cs typeface="Arial"/>
              </a:rPr>
              <a:t>models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560" y="508317"/>
            <a:ext cx="79140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 </a:t>
            </a:r>
            <a:r>
              <a:rPr dirty="0" spc="-10"/>
              <a:t>Processing </a:t>
            </a:r>
            <a:r>
              <a:rPr dirty="0" spc="-5"/>
              <a:t>and Data</a:t>
            </a:r>
            <a:r>
              <a:rPr dirty="0" spc="-85"/>
              <a:t> </a:t>
            </a:r>
            <a:r>
              <a:rPr dirty="0" spc="-5"/>
              <a:t>Sparsity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1480" marR="1016000" indent="-335915">
              <a:lnSpc>
                <a:spcPct val="100000"/>
              </a:lnSpc>
              <a:spcBef>
                <a:spcPts val="100"/>
              </a:spcBef>
              <a:buSzPct val="66666"/>
              <a:buChar char="•"/>
              <a:tabLst>
                <a:tab pos="411480" algn="l"/>
                <a:tab pos="412750" algn="l"/>
              </a:tabLst>
            </a:pPr>
            <a:r>
              <a:rPr dirty="0" spc="-10"/>
              <a:t>&lt;Describe </a:t>
            </a:r>
            <a:r>
              <a:rPr dirty="0" spc="-5"/>
              <a:t>how </a:t>
            </a:r>
            <a:r>
              <a:rPr dirty="0"/>
              <a:t>you </a:t>
            </a:r>
            <a:r>
              <a:rPr dirty="0" spc="-5"/>
              <a:t>obtained</a:t>
            </a:r>
            <a:r>
              <a:rPr dirty="0" spc="-95"/>
              <a:t> </a:t>
            </a:r>
            <a:r>
              <a:rPr dirty="0" spc="-10"/>
              <a:t>the  </a:t>
            </a:r>
            <a:r>
              <a:rPr dirty="0" spc="-5"/>
              <a:t>word</a:t>
            </a:r>
            <a:r>
              <a:rPr dirty="0" spc="-10"/>
              <a:t> </a:t>
            </a:r>
            <a:r>
              <a:rPr dirty="0"/>
              <a:t>vectors&gt;</a:t>
            </a:r>
          </a:p>
          <a:p>
            <a:pPr marL="63500"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4550"/>
          </a:p>
          <a:p>
            <a:pPr marL="411480" marR="5080" indent="-335915">
              <a:lnSpc>
                <a:spcPct val="100000"/>
              </a:lnSpc>
              <a:buSzPct val="66666"/>
              <a:buChar char="•"/>
              <a:tabLst>
                <a:tab pos="411480" algn="l"/>
                <a:tab pos="412750" algn="l"/>
              </a:tabLst>
            </a:pPr>
            <a:r>
              <a:rPr dirty="0" spc="-10"/>
              <a:t>For </a:t>
            </a:r>
            <a:r>
              <a:rPr dirty="0"/>
              <a:t>solving </a:t>
            </a:r>
            <a:r>
              <a:rPr dirty="0" spc="-10"/>
              <a:t>the </a:t>
            </a:r>
            <a:r>
              <a:rPr dirty="0" spc="-5"/>
              <a:t>problem of unseen  words use </a:t>
            </a:r>
            <a:r>
              <a:rPr dirty="0"/>
              <a:t>cosine similarity </a:t>
            </a:r>
            <a:r>
              <a:rPr dirty="0" spc="-5"/>
              <a:t>of</a:t>
            </a:r>
            <a:r>
              <a:rPr dirty="0" spc="-100"/>
              <a:t> </a:t>
            </a:r>
            <a:r>
              <a:rPr dirty="0"/>
              <a:t>vectors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assignment-discussion-format-slide-word-vector-POS-3oct22.pptx</dc:title>
  <dcterms:created xsi:type="dcterms:W3CDTF">2022-10-08T14:38:47Z</dcterms:created>
  <dcterms:modified xsi:type="dcterms:W3CDTF">2022-10-08T14:38:47Z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2022-10-08T00:00:00Z</vt:filetime>
  </property>
</Properties>
</file>