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9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9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9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511" y="203518"/>
            <a:ext cx="776097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99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115" y="1613408"/>
            <a:ext cx="7839769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950" y="1161288"/>
            <a:ext cx="638937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4205" marR="5080" indent="-61214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Arial"/>
                <a:cs typeface="Arial"/>
              </a:rPr>
              <a:t>Assignment-Discussion  </a:t>
            </a:r>
            <a:r>
              <a:rPr dirty="0" sz="4400" spc="-45" b="1">
                <a:latin typeface="Arial"/>
                <a:cs typeface="Arial"/>
              </a:rPr>
              <a:t>Vector</a:t>
            </a:r>
            <a:r>
              <a:rPr dirty="0" sz="4400" spc="-20" b="1">
                <a:latin typeface="Arial"/>
                <a:cs typeface="Arial"/>
              </a:rPr>
              <a:t> </a:t>
            </a:r>
            <a:r>
              <a:rPr dirty="0" sz="4400" spc="-5" b="1">
                <a:latin typeface="Arial"/>
                <a:cs typeface="Arial"/>
              </a:rPr>
              <a:t>Based</a:t>
            </a:r>
            <a:r>
              <a:rPr dirty="0" sz="4400" spc="-25" b="1">
                <a:latin typeface="Arial"/>
                <a:cs typeface="Arial"/>
              </a:rPr>
              <a:t> </a:t>
            </a:r>
            <a:r>
              <a:rPr dirty="0" sz="4400" spc="-5" b="1">
                <a:latin typeface="Arial"/>
                <a:cs typeface="Arial"/>
              </a:rPr>
              <a:t>WSD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1868" y="3246729"/>
            <a:ext cx="4147820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650"/>
              </a:lnSpc>
              <a:spcBef>
                <a:spcPts val="100"/>
              </a:spcBef>
            </a:pPr>
            <a:r>
              <a:rPr dirty="0" sz="3200" spc="-10">
                <a:solidFill>
                  <a:srgbClr val="0000FF"/>
                </a:solidFill>
                <a:latin typeface="Arial MT"/>
                <a:cs typeface="Arial MT"/>
              </a:rPr>
              <a:t>&lt;name-1&gt;,</a:t>
            </a:r>
            <a:r>
              <a:rPr dirty="0" sz="32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Arial MT"/>
                <a:cs typeface="Arial MT"/>
              </a:rPr>
              <a:t>&lt;roll</a:t>
            </a:r>
            <a:r>
              <a:rPr dirty="0" sz="32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Arial MT"/>
                <a:cs typeface="Arial MT"/>
              </a:rPr>
              <a:t>no.-1&gt;</a:t>
            </a:r>
            <a:endParaRPr sz="3200">
              <a:latin typeface="Arial MT"/>
              <a:cs typeface="Arial MT"/>
            </a:endParaRPr>
          </a:p>
          <a:p>
            <a:pPr algn="ctr">
              <a:lnSpc>
                <a:spcPts val="3454"/>
              </a:lnSpc>
            </a:pPr>
            <a:r>
              <a:rPr dirty="0" sz="3200" spc="-10">
                <a:solidFill>
                  <a:srgbClr val="0000FF"/>
                </a:solidFill>
                <a:latin typeface="Arial MT"/>
                <a:cs typeface="Arial MT"/>
              </a:rPr>
              <a:t>&lt;name-2&gt;,</a:t>
            </a:r>
            <a:r>
              <a:rPr dirty="0" sz="32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Arial MT"/>
                <a:cs typeface="Arial MT"/>
              </a:rPr>
              <a:t>&lt;roll</a:t>
            </a:r>
            <a:r>
              <a:rPr dirty="0" sz="32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Arial MT"/>
                <a:cs typeface="Arial MT"/>
              </a:rPr>
              <a:t>no.-2&gt;</a:t>
            </a:r>
            <a:endParaRPr sz="3200">
              <a:latin typeface="Arial MT"/>
              <a:cs typeface="Arial MT"/>
            </a:endParaRPr>
          </a:p>
          <a:p>
            <a:pPr algn="ctr" marL="10795">
              <a:lnSpc>
                <a:spcPts val="3650"/>
              </a:lnSpc>
            </a:pPr>
            <a:r>
              <a:rPr dirty="0" sz="3200">
                <a:solidFill>
                  <a:srgbClr val="0000FF"/>
                </a:solidFill>
                <a:latin typeface="Arial MT"/>
                <a:cs typeface="Arial MT"/>
              </a:rPr>
              <a:t>…</a:t>
            </a:r>
            <a:endParaRPr sz="3200">
              <a:latin typeface="Arial MT"/>
              <a:cs typeface="Arial MT"/>
            </a:endParaRPr>
          </a:p>
          <a:p>
            <a:pPr algn="ctr" marL="8890">
              <a:lnSpc>
                <a:spcPct val="100000"/>
              </a:lnSpc>
              <a:spcBef>
                <a:spcPts val="215"/>
              </a:spcBef>
            </a:pPr>
            <a:r>
              <a:rPr dirty="0" sz="3200" spc="-5">
                <a:solidFill>
                  <a:srgbClr val="0000FF"/>
                </a:solidFill>
                <a:latin typeface="Arial MT"/>
                <a:cs typeface="Arial MT"/>
              </a:rPr>
              <a:t>&lt;date&gt;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83790" marR="5080" indent="-213233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Interpretation</a:t>
            </a:r>
            <a:r>
              <a:rPr dirty="0" spc="-40"/>
              <a:t> </a:t>
            </a:r>
            <a:r>
              <a:rPr dirty="0" spc="-5"/>
              <a:t>of</a:t>
            </a:r>
            <a:r>
              <a:rPr dirty="0" spc="-35"/>
              <a:t> </a:t>
            </a:r>
            <a:r>
              <a:rPr dirty="0"/>
              <a:t>confusion</a:t>
            </a:r>
            <a:r>
              <a:rPr dirty="0" spc="-30"/>
              <a:t> </a:t>
            </a:r>
            <a:r>
              <a:rPr dirty="0" spc="-5"/>
              <a:t>(error </a:t>
            </a:r>
            <a:r>
              <a:rPr dirty="0" spc="-1095"/>
              <a:t> </a:t>
            </a:r>
            <a:r>
              <a:rPr dirty="0" spc="-5"/>
              <a:t>analysis:</a:t>
            </a:r>
            <a:r>
              <a:rPr dirty="0" spc="-15"/>
              <a:t> </a:t>
            </a:r>
            <a:r>
              <a:rPr dirty="0" spc="-5"/>
              <a:t>PR)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5" y="1613408"/>
            <a:ext cx="3101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&lt;try</a:t>
            </a:r>
            <a:r>
              <a:rPr dirty="0" sz="24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giving</a:t>
            </a:r>
            <a:r>
              <a:rPr dirty="0" sz="24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reasons&gt;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720" y="508318"/>
            <a:ext cx="47282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50"/>
              <a:t> </a:t>
            </a:r>
            <a:r>
              <a:rPr dirty="0" spc="-10"/>
              <a:t>Processing</a:t>
            </a:r>
            <a:r>
              <a:rPr dirty="0" spc="-50"/>
              <a:t> </a:t>
            </a:r>
            <a:r>
              <a:rPr dirty="0" spc="-5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5" y="2040128"/>
            <a:ext cx="600964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Word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0000FF"/>
                </a:solidFill>
                <a:latin typeface="Arial MT"/>
                <a:cs typeface="Arial MT"/>
              </a:rPr>
              <a:t>Vectors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how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you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obtained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them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0">
                <a:solidFill>
                  <a:srgbClr val="0000FF"/>
                </a:solidFill>
                <a:latin typeface="Arial MT"/>
                <a:cs typeface="Arial MT"/>
              </a:rPr>
              <a:t>ONLY</a:t>
            </a:r>
            <a:r>
              <a:rPr dirty="0" sz="2400" spc="-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word2vec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289" y="508318"/>
            <a:ext cx="25920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MUST:</a:t>
            </a:r>
            <a:r>
              <a:rPr dirty="0" spc="-95"/>
              <a:t> </a:t>
            </a:r>
            <a:r>
              <a:rPr dirty="0" spc="-5"/>
              <a:t>GUI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5" y="1613408"/>
            <a:ext cx="2560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Give</a:t>
            </a:r>
            <a:r>
              <a:rPr dirty="0" sz="2400" spc="-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screenshot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5580" marR="5080" indent="-145351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Problem Statement: Part-1: </a:t>
            </a:r>
            <a:r>
              <a:rPr dirty="0" spc="-45"/>
              <a:t>Vector </a:t>
            </a:r>
            <a:r>
              <a:rPr dirty="0" spc="-1100"/>
              <a:t> </a:t>
            </a:r>
            <a:r>
              <a:rPr dirty="0" spc="-5"/>
              <a:t>based</a:t>
            </a:r>
            <a:r>
              <a:rPr dirty="0" spc="-15"/>
              <a:t> </a:t>
            </a:r>
            <a:r>
              <a:rPr dirty="0" spc="-5"/>
              <a:t>extended</a:t>
            </a:r>
            <a:r>
              <a:rPr dirty="0" spc="-10"/>
              <a:t> </a:t>
            </a:r>
            <a:r>
              <a:rPr dirty="0" spc="-5"/>
              <a:t>Lesk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5" y="1613408"/>
            <a:ext cx="7670800" cy="4170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marR="50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Given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sequence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words,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produce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synset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IDs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2400" spc="-6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only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NOUNS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dirty="0" sz="24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SemCor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First</a:t>
            </a:r>
            <a:r>
              <a:rPr dirty="0" sz="24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0000FF"/>
                </a:solidFill>
                <a:latin typeface="Arial MT"/>
                <a:cs typeface="Arial MT"/>
              </a:rPr>
              <a:t>Technique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used: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Extended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Lesk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5-fold</a:t>
            </a:r>
            <a:r>
              <a:rPr dirty="0" sz="24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cross</a:t>
            </a:r>
            <a:r>
              <a:rPr dirty="0" sz="24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validation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See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baselines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crossed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(WFS,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MFS)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815" y="508318"/>
            <a:ext cx="30943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First</a:t>
            </a:r>
            <a:r>
              <a:rPr dirty="0" spc="-95"/>
              <a:t> </a:t>
            </a:r>
            <a:r>
              <a:rPr dirty="0" spc="-5"/>
              <a:t>Baseline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5" y="1613408"/>
            <a:ext cx="419798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Most</a:t>
            </a:r>
            <a:r>
              <a:rPr dirty="0" sz="24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Frequent</a:t>
            </a:r>
            <a:r>
              <a:rPr dirty="0" sz="24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Sense</a:t>
            </a:r>
            <a:r>
              <a:rPr dirty="0" sz="24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(MFS)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&lt;Give</a:t>
            </a:r>
            <a:r>
              <a:rPr dirty="0" sz="24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0000FF"/>
                </a:solidFill>
                <a:latin typeface="Arial MT"/>
                <a:cs typeface="Arial MT"/>
              </a:rPr>
              <a:t>Values&gt;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121" y="508318"/>
            <a:ext cx="382777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Second</a:t>
            </a:r>
            <a:r>
              <a:rPr dirty="0" spc="-100"/>
              <a:t> </a:t>
            </a:r>
            <a:r>
              <a:rPr dirty="0" spc="-5"/>
              <a:t>Baseline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5" y="1613408"/>
            <a:ext cx="4091304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Wordnet</a:t>
            </a:r>
            <a:r>
              <a:rPr dirty="0" sz="24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First</a:t>
            </a:r>
            <a:r>
              <a:rPr dirty="0" sz="24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Sense</a:t>
            </a:r>
            <a:r>
              <a:rPr dirty="0" sz="24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(WFS)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&lt;Give</a:t>
            </a:r>
            <a:r>
              <a:rPr dirty="0" sz="24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0000FF"/>
                </a:solidFill>
                <a:latin typeface="Arial MT"/>
                <a:cs typeface="Arial MT"/>
              </a:rPr>
              <a:t>Values&gt;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43275" marR="5080" indent="-307784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Performance</a:t>
            </a:r>
            <a:r>
              <a:rPr dirty="0" spc="-45"/>
              <a:t> </a:t>
            </a:r>
            <a:r>
              <a:rPr dirty="0" spc="-5"/>
              <a:t>report</a:t>
            </a:r>
            <a:r>
              <a:rPr dirty="0" spc="-30"/>
              <a:t> </a:t>
            </a:r>
            <a:r>
              <a:rPr dirty="0" spc="-5"/>
              <a:t>of</a:t>
            </a:r>
            <a:r>
              <a:rPr dirty="0" spc="-30"/>
              <a:t> </a:t>
            </a:r>
            <a:r>
              <a:rPr dirty="0" spc="-10"/>
              <a:t>Extended </a:t>
            </a:r>
            <a:r>
              <a:rPr dirty="0" spc="-1095"/>
              <a:t> </a:t>
            </a:r>
            <a:r>
              <a:rPr dirty="0" spc="-5"/>
              <a:t>Lesk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5" y="1613408"/>
            <a:ext cx="174752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Precision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Recall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F1-score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dirty="0" sz="24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dirty="0" sz="24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folds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260" y="508318"/>
            <a:ext cx="577088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Part-2:</a:t>
            </a:r>
            <a:r>
              <a:rPr dirty="0" spc="-40"/>
              <a:t> </a:t>
            </a:r>
            <a:r>
              <a:rPr dirty="0" spc="-10"/>
              <a:t>Page</a:t>
            </a:r>
            <a:r>
              <a:rPr dirty="0" spc="-40"/>
              <a:t> </a:t>
            </a:r>
            <a:r>
              <a:rPr dirty="0" spc="-5"/>
              <a:t>Rank</a:t>
            </a:r>
            <a:r>
              <a:rPr dirty="0" spc="-30"/>
              <a:t> </a:t>
            </a:r>
            <a:r>
              <a:rPr dirty="0" spc="-5"/>
              <a:t>Based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5" y="1613408"/>
            <a:ext cx="738759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marR="47625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Repeat the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slides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as given in Extended Lesk for this </a:t>
            </a:r>
            <a:r>
              <a:rPr dirty="0" sz="2400" spc="-6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approach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25">
                <a:solidFill>
                  <a:srgbClr val="0000FF"/>
                </a:solidFill>
                <a:latin typeface="Arial MT"/>
                <a:cs typeface="Arial MT"/>
              </a:rPr>
              <a:t>However,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PR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all-words-wsd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80">
                <a:solidFill>
                  <a:srgbClr val="0000FF"/>
                </a:solidFill>
                <a:latin typeface="Arial MT"/>
                <a:cs typeface="Arial MT"/>
              </a:rPr>
              <a:t>You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have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give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performance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figures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only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nouns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906" y="508318"/>
            <a:ext cx="57238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Confusion</a:t>
            </a:r>
            <a:r>
              <a:rPr dirty="0" spc="-35"/>
              <a:t> </a:t>
            </a:r>
            <a:r>
              <a:rPr dirty="0" spc="-5"/>
              <a:t>Cases</a:t>
            </a:r>
            <a:r>
              <a:rPr dirty="0" spc="-30"/>
              <a:t> </a:t>
            </a:r>
            <a:r>
              <a:rPr dirty="0" spc="-5"/>
              <a:t>(for</a:t>
            </a:r>
            <a:r>
              <a:rPr dirty="0" spc="-35"/>
              <a:t> </a:t>
            </a:r>
            <a:r>
              <a:rPr dirty="0" spc="-5"/>
              <a:t>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5" y="1613408"/>
            <a:ext cx="764540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Present</a:t>
            </a:r>
            <a:r>
              <a:rPr dirty="0" sz="24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discuss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confusion</a:t>
            </a:r>
            <a:r>
              <a:rPr dirty="0" sz="24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cases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marR="50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For example, is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“finance” sense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2400" spc="-5" i="1">
                <a:solidFill>
                  <a:srgbClr val="0000FF"/>
                </a:solidFill>
                <a:latin typeface="Arial"/>
                <a:cs typeface="Arial"/>
              </a:rPr>
              <a:t>bank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confused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with </a:t>
            </a:r>
            <a:r>
              <a:rPr dirty="0" sz="2400" spc="-6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“water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body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side”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sense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 of</a:t>
            </a:r>
            <a:r>
              <a:rPr dirty="0" sz="24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0000FF"/>
                </a:solidFill>
                <a:latin typeface="Arial"/>
                <a:cs typeface="Arial"/>
              </a:rPr>
              <a:t>bank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Give</a:t>
            </a:r>
            <a:r>
              <a:rPr dirty="0" sz="24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dirty="0" sz="24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such</a:t>
            </a:r>
            <a:r>
              <a:rPr dirty="0" sz="24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observations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5742" y="508318"/>
            <a:ext cx="58083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Confusion</a:t>
            </a:r>
            <a:r>
              <a:rPr dirty="0" spc="-35"/>
              <a:t> </a:t>
            </a:r>
            <a:r>
              <a:rPr dirty="0" spc="-5"/>
              <a:t>Cases</a:t>
            </a:r>
            <a:r>
              <a:rPr dirty="0" spc="-30"/>
              <a:t> </a:t>
            </a:r>
            <a:r>
              <a:rPr dirty="0" spc="-5"/>
              <a:t>(for</a:t>
            </a:r>
            <a:r>
              <a:rPr dirty="0" spc="-35"/>
              <a:t> </a:t>
            </a:r>
            <a:r>
              <a:rPr dirty="0" spc="-5"/>
              <a:t>PR)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5" y="1613408"/>
            <a:ext cx="764540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Present</a:t>
            </a:r>
            <a:r>
              <a:rPr dirty="0" sz="24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discuss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confusion</a:t>
            </a:r>
            <a:r>
              <a:rPr dirty="0" sz="24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cases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marR="50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For example, is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“finance” sense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2400" spc="-5" i="1">
                <a:solidFill>
                  <a:srgbClr val="0000FF"/>
                </a:solidFill>
                <a:latin typeface="Arial"/>
                <a:cs typeface="Arial"/>
              </a:rPr>
              <a:t>bank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confused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with </a:t>
            </a:r>
            <a:r>
              <a:rPr dirty="0" sz="2400" spc="-6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“water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body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side”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sense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 of</a:t>
            </a:r>
            <a:r>
              <a:rPr dirty="0" sz="24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0000FF"/>
                </a:solidFill>
                <a:latin typeface="Arial"/>
                <a:cs typeface="Arial"/>
              </a:rPr>
              <a:t>bank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Give</a:t>
            </a:r>
            <a:r>
              <a:rPr dirty="0" sz="24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dirty="0" sz="24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such</a:t>
            </a:r>
            <a:r>
              <a:rPr dirty="0" sz="24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observations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25700" marR="5080" indent="-217424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Interpretation</a:t>
            </a:r>
            <a:r>
              <a:rPr dirty="0" spc="-40"/>
              <a:t> </a:t>
            </a:r>
            <a:r>
              <a:rPr dirty="0" spc="-5"/>
              <a:t>of</a:t>
            </a:r>
            <a:r>
              <a:rPr dirty="0" spc="-35"/>
              <a:t> </a:t>
            </a:r>
            <a:r>
              <a:rPr dirty="0"/>
              <a:t>confusion</a:t>
            </a:r>
            <a:r>
              <a:rPr dirty="0" spc="-30"/>
              <a:t> </a:t>
            </a:r>
            <a:r>
              <a:rPr dirty="0" spc="-5"/>
              <a:t>(error </a:t>
            </a:r>
            <a:r>
              <a:rPr dirty="0" spc="-1095"/>
              <a:t> </a:t>
            </a:r>
            <a:r>
              <a:rPr dirty="0" spc="-5"/>
              <a:t>analysis:</a:t>
            </a:r>
            <a:r>
              <a:rPr dirty="0" spc="-15"/>
              <a:t> </a:t>
            </a:r>
            <a:r>
              <a:rPr dirty="0" spc="-5"/>
              <a:t>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5" y="1613408"/>
            <a:ext cx="3101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&lt;try</a:t>
            </a:r>
            <a:r>
              <a:rPr dirty="0" sz="24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giving</a:t>
            </a:r>
            <a:r>
              <a:rPr dirty="0" sz="24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reasons&gt;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assignment-discussion-wsd-vector-POS-18oct22.pptx</dc:title>
  <dcterms:created xsi:type="dcterms:W3CDTF">2022-11-23T04:49:22Z</dcterms:created>
  <dcterms:modified xsi:type="dcterms:W3CDTF">2022-11-23T04:49:22Z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