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f5ddee3a7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f5ddee3a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f7fa0f65b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f7fa0f6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f7fa0f65b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f7fa0f6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f7fa0f65b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f7fa0f6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f5ddee3a7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f5ddee3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f5ddee3a7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f5ddee3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9f5ddee3a7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9f5ddee3a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f7fa0f65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f7fa0f6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f7fa0f65b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f7fa0f65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grouplens.org/datasets/moviele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AI-ML Project</a:t>
            </a:r>
            <a:endParaRPr/>
          </a:p>
          <a:p>
            <a:pPr indent="0" lvl="0" marL="0" rtl="0" algn="l">
              <a:spcBef>
                <a:spcPts val="0"/>
              </a:spcBef>
              <a:spcAft>
                <a:spcPts val="0"/>
              </a:spcAft>
              <a:buNone/>
            </a:pPr>
            <a:r>
              <a:rPr lang="en"/>
              <a:t>Movie Recommendation System</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Group No : 35</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Conclusion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490250" y="526350"/>
            <a:ext cx="8019300" cy="8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Final Thoughts...</a:t>
            </a:r>
            <a:endParaRPr sz="3600"/>
          </a:p>
        </p:txBody>
      </p:sp>
      <p:sp>
        <p:nvSpPr>
          <p:cNvPr id="120" name="Google Shape;120;p23"/>
          <p:cNvSpPr txBox="1"/>
          <p:nvPr/>
        </p:nvSpPr>
        <p:spPr>
          <a:xfrm>
            <a:off x="490250" y="1370625"/>
            <a:ext cx="7961700" cy="3678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Old Standard TT"/>
              <a:buChar char="●"/>
            </a:pPr>
            <a:r>
              <a:rPr lang="en" sz="2100">
                <a:latin typeface="Old Standard TT"/>
                <a:ea typeface="Old Standard TT"/>
                <a:cs typeface="Old Standard TT"/>
                <a:sym typeface="Old Standard TT"/>
              </a:rPr>
              <a:t>Collaborative Filtering </a:t>
            </a:r>
            <a:endParaRPr sz="2100">
              <a:latin typeface="Old Standard TT"/>
              <a:ea typeface="Old Standard TT"/>
              <a:cs typeface="Old Standard TT"/>
              <a:sym typeface="Old Standard TT"/>
            </a:endParaRPr>
          </a:p>
          <a:p>
            <a:pPr indent="-342900" lvl="1" marL="9144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Advantages</a:t>
            </a:r>
            <a:endParaRPr sz="1800">
              <a:latin typeface="Old Standard TT"/>
              <a:ea typeface="Old Standard TT"/>
              <a:cs typeface="Old Standard TT"/>
              <a:sym typeface="Old Standard TT"/>
            </a:endParaRPr>
          </a:p>
          <a:p>
            <a:pPr indent="-336550" lvl="2" marL="13716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We don't need domain knowledge because the embeddings are automatically learned.</a:t>
            </a:r>
            <a:endParaRPr sz="1700">
              <a:latin typeface="Old Standard TT"/>
              <a:ea typeface="Old Standard TT"/>
              <a:cs typeface="Old Standard TT"/>
              <a:sym typeface="Old Standard TT"/>
            </a:endParaRPr>
          </a:p>
          <a:p>
            <a:pPr indent="-336550" lvl="2" marL="13716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The model can help users discover new interests. In isolation, the ML system may not know the user is interested in a given item, but the model might still recommend it because similar users are interested in that item.</a:t>
            </a:r>
            <a:endParaRPr sz="1700">
              <a:latin typeface="Old Standard TT"/>
              <a:ea typeface="Old Standard TT"/>
              <a:cs typeface="Old Standard TT"/>
              <a:sym typeface="Old Standard TT"/>
            </a:endParaRPr>
          </a:p>
          <a:p>
            <a:pPr indent="-342900" lvl="1" marL="9144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Disadvantages</a:t>
            </a:r>
            <a:endParaRPr sz="1800">
              <a:latin typeface="Old Standard TT"/>
              <a:ea typeface="Old Standard TT"/>
              <a:cs typeface="Old Standard TT"/>
              <a:sym typeface="Old Standard TT"/>
            </a:endParaRPr>
          </a:p>
          <a:p>
            <a:pPr indent="-336550" lvl="2" marL="13716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Cold start is an even bigger problem when using this approach. As the information used is primarily the behaviour of the users of the system, a big number of behavioural interactions must take place before the system becomes useful.</a:t>
            </a:r>
            <a:endParaRPr sz="1700">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490250" y="526350"/>
            <a:ext cx="8019300" cy="8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Final Thoughts...</a:t>
            </a:r>
            <a:endParaRPr sz="3600"/>
          </a:p>
        </p:txBody>
      </p:sp>
      <p:sp>
        <p:nvSpPr>
          <p:cNvPr id="126" name="Google Shape;126;p24"/>
          <p:cNvSpPr txBox="1"/>
          <p:nvPr/>
        </p:nvSpPr>
        <p:spPr>
          <a:xfrm>
            <a:off x="490250" y="1370625"/>
            <a:ext cx="7961700" cy="3155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Old Standard TT"/>
              <a:buChar char="●"/>
            </a:pPr>
            <a:r>
              <a:rPr lang="en" sz="2100">
                <a:latin typeface="Old Standard TT"/>
                <a:ea typeface="Old Standard TT"/>
                <a:cs typeface="Old Standard TT"/>
                <a:sym typeface="Old Standard TT"/>
              </a:rPr>
              <a:t>Content-based Filtering</a:t>
            </a:r>
            <a:r>
              <a:rPr lang="en" sz="2100">
                <a:latin typeface="Old Standard TT"/>
                <a:ea typeface="Old Standard TT"/>
                <a:cs typeface="Old Standard TT"/>
                <a:sym typeface="Old Standard TT"/>
              </a:rPr>
              <a:t> </a:t>
            </a:r>
            <a:endParaRPr sz="2100">
              <a:latin typeface="Old Standard TT"/>
              <a:ea typeface="Old Standard TT"/>
              <a:cs typeface="Old Standard TT"/>
              <a:sym typeface="Old Standard TT"/>
            </a:endParaRPr>
          </a:p>
          <a:p>
            <a:pPr indent="-342900" lvl="1" marL="9144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Advantages</a:t>
            </a:r>
            <a:endParaRPr sz="1800">
              <a:latin typeface="Old Standard TT"/>
              <a:ea typeface="Old Standard TT"/>
              <a:cs typeface="Old Standard TT"/>
              <a:sym typeface="Old Standard TT"/>
            </a:endParaRPr>
          </a:p>
          <a:p>
            <a:pPr indent="-336550" lvl="2" marL="13716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The model doesn't need any data about other users, since the recommendations are specific to this user. This makes it easier to scale to a large number of users.</a:t>
            </a:r>
            <a:endParaRPr sz="1700">
              <a:latin typeface="Old Standard TT"/>
              <a:ea typeface="Old Standard TT"/>
              <a:cs typeface="Old Standard TT"/>
              <a:sym typeface="Old Standard TT"/>
            </a:endParaRPr>
          </a:p>
          <a:p>
            <a:pPr indent="-336550" lvl="2" marL="13716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The model can capture the specific interests of a user, and can recommend niche items that very few other users are interested in.</a:t>
            </a:r>
            <a:endParaRPr sz="1700">
              <a:latin typeface="Old Standard TT"/>
              <a:ea typeface="Old Standard TT"/>
              <a:cs typeface="Old Standard TT"/>
              <a:sym typeface="Old Standard TT"/>
            </a:endParaRPr>
          </a:p>
          <a:p>
            <a:pPr indent="-342900" lvl="1" marL="9144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Disadvantages</a:t>
            </a:r>
            <a:endParaRPr sz="1800">
              <a:latin typeface="Old Standard TT"/>
              <a:ea typeface="Old Standard TT"/>
              <a:cs typeface="Old Standard TT"/>
              <a:sym typeface="Old Standard TT"/>
            </a:endParaRPr>
          </a:p>
          <a:p>
            <a:pPr indent="-336550" lvl="2" marL="13716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The model can only make recommendations based on existing interests of the user. In other words, the model has limited ability to expand on the users' existing interests.</a:t>
            </a:r>
            <a:endParaRPr sz="1700">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8019300" cy="8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Why Recommendation System?</a:t>
            </a:r>
            <a:endParaRPr sz="3600"/>
          </a:p>
        </p:txBody>
      </p:sp>
      <p:sp>
        <p:nvSpPr>
          <p:cNvPr id="66" name="Google Shape;66;p14"/>
          <p:cNvSpPr txBox="1"/>
          <p:nvPr/>
        </p:nvSpPr>
        <p:spPr>
          <a:xfrm>
            <a:off x="490250" y="1523025"/>
            <a:ext cx="7961700" cy="3078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In this “</a:t>
            </a:r>
            <a:r>
              <a:rPr i="1" lang="en" sz="1800">
                <a:latin typeface="Old Standard TT"/>
                <a:ea typeface="Old Standard TT"/>
                <a:cs typeface="Old Standard TT"/>
                <a:sym typeface="Old Standard TT"/>
              </a:rPr>
              <a:t>era of abundance</a:t>
            </a:r>
            <a:r>
              <a:rPr lang="en" sz="1700">
                <a:latin typeface="Old Standard TT"/>
                <a:ea typeface="Old Standard TT"/>
                <a:cs typeface="Old Standard TT"/>
                <a:sym typeface="Old Standard TT"/>
              </a:rPr>
              <a:t>”, for any given product, there are sometimes thousands of options to choose from. Recommender systems help to personalize a platform and help the user find something they like.</a:t>
            </a:r>
            <a:endParaRPr sz="1700">
              <a:latin typeface="Old Standard TT"/>
              <a:ea typeface="Old Standard TT"/>
              <a:cs typeface="Old Standard TT"/>
              <a:sym typeface="Old Standard TT"/>
            </a:endParaRPr>
          </a:p>
          <a:p>
            <a:pPr indent="0" lvl="0" marL="457200" rtl="0" algn="l">
              <a:spcBef>
                <a:spcPts val="0"/>
              </a:spcBef>
              <a:spcAft>
                <a:spcPts val="0"/>
              </a:spcAft>
              <a:buNone/>
            </a:pPr>
            <a:r>
              <a:t/>
            </a:r>
            <a:endParaRPr sz="1700">
              <a:latin typeface="Old Standard TT"/>
              <a:ea typeface="Old Standard TT"/>
              <a:cs typeface="Old Standard TT"/>
              <a:sym typeface="Old Standard TT"/>
            </a:endParaRPr>
          </a:p>
          <a:p>
            <a:pPr indent="-336550" lvl="0" marL="4572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From a business standpoint, the more relevant products a user finds on the platform, the higher their engagement. This often results in increased revenue for the platform itself.</a:t>
            </a:r>
            <a:endParaRPr sz="1700">
              <a:latin typeface="Old Standard TT"/>
              <a:ea typeface="Old Standard TT"/>
              <a:cs typeface="Old Standard TT"/>
              <a:sym typeface="Old Standard TT"/>
            </a:endParaRPr>
          </a:p>
          <a:p>
            <a:pPr indent="0" lvl="0" marL="457200" rtl="0" algn="l">
              <a:spcBef>
                <a:spcPts val="0"/>
              </a:spcBef>
              <a:spcAft>
                <a:spcPts val="0"/>
              </a:spcAft>
              <a:buNone/>
            </a:pPr>
            <a:r>
              <a:t/>
            </a:r>
            <a:endParaRPr sz="1700">
              <a:latin typeface="Old Standard TT"/>
              <a:ea typeface="Old Standard TT"/>
              <a:cs typeface="Old Standard TT"/>
              <a:sym typeface="Old Standard TT"/>
            </a:endParaRPr>
          </a:p>
          <a:p>
            <a:pPr indent="-336550" lvl="0" marL="4572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Recommender systems encompass a class of techniques and algorithms that can suggest “relevant” items to users. They predict future behavior based on past data through a multitude of techniques including matrix factorization.</a:t>
            </a:r>
            <a:endParaRPr sz="1700">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8019300" cy="8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Types of Recommendations Systems</a:t>
            </a:r>
            <a:endParaRPr sz="3600"/>
          </a:p>
        </p:txBody>
      </p:sp>
      <p:sp>
        <p:nvSpPr>
          <p:cNvPr id="72" name="Google Shape;72;p15"/>
          <p:cNvSpPr txBox="1"/>
          <p:nvPr/>
        </p:nvSpPr>
        <p:spPr>
          <a:xfrm>
            <a:off x="414050" y="1523025"/>
            <a:ext cx="7272600" cy="3232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Old Standard TT"/>
              <a:buChar char="●"/>
            </a:pPr>
            <a:r>
              <a:rPr lang="en" sz="1900">
                <a:solidFill>
                  <a:schemeClr val="dk1"/>
                </a:solidFill>
                <a:latin typeface="Old Standard TT"/>
                <a:ea typeface="Old Standard TT"/>
                <a:cs typeface="Old Standard TT"/>
                <a:sym typeface="Old Standard TT"/>
              </a:rPr>
              <a:t>Content-based filtering</a:t>
            </a:r>
            <a:endParaRPr sz="1900">
              <a:solidFill>
                <a:schemeClr val="dk1"/>
              </a:solidFill>
              <a:latin typeface="Old Standard TT"/>
              <a:ea typeface="Old Standard TT"/>
              <a:cs typeface="Old Standard TT"/>
              <a:sym typeface="Old Standard TT"/>
            </a:endParaRPr>
          </a:p>
          <a:p>
            <a:pPr indent="-330200" lvl="1" marL="914400" rtl="0" algn="l">
              <a:spcBef>
                <a:spcPts val="0"/>
              </a:spcBef>
              <a:spcAft>
                <a:spcPts val="0"/>
              </a:spcAft>
              <a:buSzPts val="1600"/>
              <a:buFont typeface="Old Standard TT"/>
              <a:buChar char="○"/>
            </a:pPr>
            <a:r>
              <a:rPr lang="en" sz="1600">
                <a:latin typeface="Old Standard TT"/>
                <a:ea typeface="Old Standard TT"/>
                <a:cs typeface="Old Standard TT"/>
                <a:sym typeface="Old Standard TT"/>
              </a:rPr>
              <a:t>Content-based methods are based on the similarity of movie attributes.</a:t>
            </a:r>
            <a:endParaRPr sz="1600">
              <a:latin typeface="Old Standard TT"/>
              <a:ea typeface="Old Standard TT"/>
              <a:cs typeface="Old Standard TT"/>
              <a:sym typeface="Old Standard TT"/>
            </a:endParaRPr>
          </a:p>
          <a:p>
            <a:pPr indent="-330200" lvl="1" marL="914400" rtl="0" algn="l">
              <a:spcBef>
                <a:spcPts val="0"/>
              </a:spcBef>
              <a:spcAft>
                <a:spcPts val="0"/>
              </a:spcAft>
              <a:buSzPts val="1600"/>
              <a:buFont typeface="Old Standard TT"/>
              <a:buChar char="○"/>
            </a:pPr>
            <a:r>
              <a:rPr lang="en" sz="1600">
                <a:latin typeface="Old Standard TT"/>
                <a:ea typeface="Old Standard TT"/>
                <a:cs typeface="Old Standard TT"/>
                <a:sym typeface="Old Standard TT"/>
              </a:rPr>
              <a:t>Using this type of recommender system, if a user watches one movie, similar movies are recommended.</a:t>
            </a:r>
            <a:endParaRPr sz="1600">
              <a:latin typeface="Old Standard TT"/>
              <a:ea typeface="Old Standard TT"/>
              <a:cs typeface="Old Standard TT"/>
              <a:sym typeface="Old Standard TT"/>
            </a:endParaRPr>
          </a:p>
          <a:p>
            <a:pPr indent="0" lvl="0" marL="914400" rtl="0" algn="l">
              <a:spcBef>
                <a:spcPts val="0"/>
              </a:spcBef>
              <a:spcAft>
                <a:spcPts val="0"/>
              </a:spcAft>
              <a:buNone/>
            </a:pPr>
            <a:r>
              <a:t/>
            </a:r>
            <a:endParaRPr sz="1600">
              <a:latin typeface="Old Standard TT"/>
              <a:ea typeface="Old Standard TT"/>
              <a:cs typeface="Old Standard TT"/>
              <a:sym typeface="Old Standard TT"/>
            </a:endParaRPr>
          </a:p>
          <a:p>
            <a:pPr indent="-349250" lvl="0" marL="457200" rtl="0" algn="l">
              <a:spcBef>
                <a:spcPts val="0"/>
              </a:spcBef>
              <a:spcAft>
                <a:spcPts val="0"/>
              </a:spcAft>
              <a:buSzPts val="1900"/>
              <a:buFont typeface="Old Standard TT"/>
              <a:buChar char="●"/>
            </a:pPr>
            <a:r>
              <a:rPr lang="en" sz="1900">
                <a:latin typeface="Old Standard TT"/>
                <a:ea typeface="Old Standard TT"/>
                <a:cs typeface="Old Standard TT"/>
                <a:sym typeface="Old Standard TT"/>
              </a:rPr>
              <a:t>Collaborative filtering</a:t>
            </a:r>
            <a:endParaRPr sz="1900">
              <a:latin typeface="Old Standard TT"/>
              <a:ea typeface="Old Standard TT"/>
              <a:cs typeface="Old Standard TT"/>
              <a:sym typeface="Old Standard TT"/>
            </a:endParaRPr>
          </a:p>
          <a:p>
            <a:pPr indent="-330200" lvl="1" marL="914400" rtl="0" algn="l">
              <a:spcBef>
                <a:spcPts val="0"/>
              </a:spcBef>
              <a:spcAft>
                <a:spcPts val="0"/>
              </a:spcAft>
              <a:buSzPts val="1600"/>
              <a:buFont typeface="Old Standard TT"/>
              <a:buChar char="○"/>
            </a:pPr>
            <a:r>
              <a:rPr lang="en" sz="1600">
                <a:latin typeface="Old Standard TT"/>
                <a:ea typeface="Old Standard TT"/>
                <a:cs typeface="Old Standard TT"/>
                <a:sym typeface="Old Standard TT"/>
              </a:rPr>
              <a:t>With collaborative filtering, the system is based on past interactions between users and movies.</a:t>
            </a:r>
            <a:endParaRPr sz="1600">
              <a:latin typeface="Old Standard TT"/>
              <a:ea typeface="Old Standard TT"/>
              <a:cs typeface="Old Standard TT"/>
              <a:sym typeface="Old Standard TT"/>
            </a:endParaRPr>
          </a:p>
          <a:p>
            <a:pPr indent="-330200" lvl="1" marL="914400" rtl="0" algn="l">
              <a:spcBef>
                <a:spcPts val="0"/>
              </a:spcBef>
              <a:spcAft>
                <a:spcPts val="0"/>
              </a:spcAft>
              <a:buSzPts val="1600"/>
              <a:buFont typeface="Old Standard TT"/>
              <a:buChar char="○"/>
            </a:pPr>
            <a:r>
              <a:rPr lang="en" sz="1600">
                <a:latin typeface="Old Standard TT"/>
                <a:ea typeface="Old Standard TT"/>
                <a:cs typeface="Old Standard TT"/>
                <a:sym typeface="Old Standard TT"/>
              </a:rPr>
              <a:t>They rely on the assumption that similar users like similar items. Similarity measures between users and/or items are used to make recommendations.</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73" name="Google Shape;73;p15"/>
          <p:cNvPicPr preferRelativeResize="0"/>
          <p:nvPr/>
        </p:nvPicPr>
        <p:blipFill rotWithShape="1">
          <a:blip r:embed="rId3">
            <a:alphaModFix/>
          </a:blip>
          <a:srcRect b="0" l="0" r="56385" t="0"/>
          <a:stretch/>
        </p:blipFill>
        <p:spPr>
          <a:xfrm>
            <a:off x="7445000" y="3032925"/>
            <a:ext cx="1699000" cy="2070050"/>
          </a:xfrm>
          <a:prstGeom prst="rect">
            <a:avLst/>
          </a:prstGeom>
          <a:noFill/>
          <a:ln>
            <a:noFill/>
          </a:ln>
        </p:spPr>
      </p:pic>
      <p:pic>
        <p:nvPicPr>
          <p:cNvPr id="74" name="Google Shape;74;p15"/>
          <p:cNvPicPr preferRelativeResize="0"/>
          <p:nvPr/>
        </p:nvPicPr>
        <p:blipFill rotWithShape="1">
          <a:blip r:embed="rId3">
            <a:alphaModFix/>
          </a:blip>
          <a:srcRect b="0" l="51224" r="0" t="0"/>
          <a:stretch/>
        </p:blipFill>
        <p:spPr>
          <a:xfrm>
            <a:off x="7521200" y="1016050"/>
            <a:ext cx="1900050" cy="207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490250" y="526350"/>
            <a:ext cx="8019300" cy="8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The MovieLens Dataset</a:t>
            </a:r>
            <a:endParaRPr sz="3600"/>
          </a:p>
        </p:txBody>
      </p:sp>
      <p:sp>
        <p:nvSpPr>
          <p:cNvPr id="85" name="Google Shape;85;p17"/>
          <p:cNvSpPr txBox="1"/>
          <p:nvPr/>
        </p:nvSpPr>
        <p:spPr>
          <a:xfrm>
            <a:off x="490250" y="1523025"/>
            <a:ext cx="7961700" cy="3154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Font typeface="Old Standard TT"/>
              <a:buChar char="●"/>
            </a:pPr>
            <a:r>
              <a:rPr lang="en" sz="1700">
                <a:latin typeface="Old Standard TT"/>
                <a:ea typeface="Old Standard TT"/>
                <a:cs typeface="Old Standard TT"/>
                <a:sym typeface="Old Standard TT"/>
              </a:rPr>
              <a:t>The MovieLens datasets was used to test the implemented algorithms. The datasets consist of multiple collections of anonymized data from the MovieLens website. The rating data consist of user id, movie id, a 1-5 rating, and a timestamp.</a:t>
            </a:r>
            <a:endParaRPr sz="1700">
              <a:latin typeface="Old Standard TT"/>
              <a:ea typeface="Old Standard TT"/>
              <a:cs typeface="Old Standard TT"/>
              <a:sym typeface="Old Standard TT"/>
            </a:endParaRPr>
          </a:p>
          <a:p>
            <a:pPr indent="-336550" lvl="0" marL="457200" rtl="0" algn="l">
              <a:lnSpc>
                <a:spcPct val="115000"/>
              </a:lnSpc>
              <a:spcBef>
                <a:spcPts val="0"/>
              </a:spcBef>
              <a:spcAft>
                <a:spcPts val="0"/>
              </a:spcAft>
              <a:buSzPts val="1700"/>
              <a:buFont typeface="Old Standard TT"/>
              <a:buChar char="●"/>
            </a:pPr>
            <a:r>
              <a:rPr lang="en" sz="1700">
                <a:latin typeface="Old Standard TT"/>
                <a:ea typeface="Old Standard TT"/>
                <a:cs typeface="Old Standard TT"/>
                <a:sym typeface="Old Standard TT"/>
              </a:rPr>
              <a:t>For our project we have used of 22M ratings by 240,000 users and 33,000 movies. In addition to the rating data, there are movie data consisting of movie id, title and a list of genres.</a:t>
            </a:r>
            <a:endParaRPr sz="1700">
              <a:latin typeface="Old Standard TT"/>
              <a:ea typeface="Old Standard TT"/>
              <a:cs typeface="Old Standard TT"/>
              <a:sym typeface="Old Standard TT"/>
            </a:endParaRPr>
          </a:p>
          <a:p>
            <a:pPr indent="-336550" lvl="0" marL="457200" rtl="0" algn="l">
              <a:lnSpc>
                <a:spcPct val="115000"/>
              </a:lnSpc>
              <a:spcBef>
                <a:spcPts val="0"/>
              </a:spcBef>
              <a:spcAft>
                <a:spcPts val="0"/>
              </a:spcAft>
              <a:buSzPts val="1700"/>
              <a:buFont typeface="Old Standard TT"/>
              <a:buChar char="●"/>
            </a:pPr>
            <a:r>
              <a:rPr lang="en" sz="1700">
                <a:latin typeface="Old Standard TT"/>
                <a:ea typeface="Old Standard TT"/>
                <a:cs typeface="Old Standard TT"/>
                <a:sym typeface="Old Standard TT"/>
              </a:rPr>
              <a:t>MovieLens data was used because it contained high quality of the data and there being multiple datasets in different sizes.</a:t>
            </a:r>
            <a:endParaRPr sz="1700">
              <a:latin typeface="Old Standard TT"/>
              <a:ea typeface="Old Standard TT"/>
              <a:cs typeface="Old Standard TT"/>
              <a:sym typeface="Old Standard TT"/>
            </a:endParaRPr>
          </a:p>
          <a:p>
            <a:pPr indent="-336550" lvl="0" marL="457200" rtl="0" algn="l">
              <a:lnSpc>
                <a:spcPct val="115000"/>
              </a:lnSpc>
              <a:spcBef>
                <a:spcPts val="0"/>
              </a:spcBef>
              <a:spcAft>
                <a:spcPts val="0"/>
              </a:spcAft>
              <a:buSzPts val="1700"/>
              <a:buFont typeface="Old Standard TT"/>
              <a:buChar char="●"/>
            </a:pPr>
            <a:r>
              <a:rPr lang="en" sz="1700" u="sng">
                <a:solidFill>
                  <a:schemeClr val="hlink"/>
                </a:solidFill>
                <a:latin typeface="Old Standard TT"/>
                <a:ea typeface="Old Standard TT"/>
                <a:cs typeface="Old Standard TT"/>
                <a:sym typeface="Old Standard TT"/>
                <a:hlinkClick r:id="rId3"/>
              </a:rPr>
              <a:t>Link to MovieLens Dataset</a:t>
            </a:r>
            <a:r>
              <a:rPr lang="en" sz="1700">
                <a:latin typeface="Old Standard TT"/>
                <a:ea typeface="Old Standard TT"/>
                <a:cs typeface="Old Standard TT"/>
                <a:sym typeface="Old Standard TT"/>
              </a:rPr>
              <a:t> </a:t>
            </a:r>
            <a:endParaRPr sz="17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490250" y="373950"/>
            <a:ext cx="8019300" cy="8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Matrix Factorization(Collaborative Filtering)</a:t>
            </a:r>
            <a:endParaRPr sz="3100"/>
          </a:p>
        </p:txBody>
      </p:sp>
      <p:sp>
        <p:nvSpPr>
          <p:cNvPr id="96" name="Google Shape;96;p19"/>
          <p:cNvSpPr txBox="1"/>
          <p:nvPr/>
        </p:nvSpPr>
        <p:spPr>
          <a:xfrm>
            <a:off x="490250" y="1218225"/>
            <a:ext cx="79617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Matrix factorization is a class of collaborative filtering algorithms used in recommender systems. This</a:t>
            </a:r>
            <a:r>
              <a:rPr lang="en" sz="1700">
                <a:solidFill>
                  <a:schemeClr val="dk1"/>
                </a:solidFill>
                <a:latin typeface="Old Standard TT"/>
                <a:ea typeface="Old Standard TT"/>
                <a:cs typeface="Old Standard TT"/>
                <a:sym typeface="Old Standard TT"/>
              </a:rPr>
              <a:t> algorithm works by decomposing the user-movie interaction matrix into the product of two lower dimensionality rectangular matrices(User Matrix and Movie Matrix). This helps us to populate the missing user-movie pairs in the interaction matrix.</a:t>
            </a:r>
            <a:endParaRPr sz="17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700">
              <a:solidFill>
                <a:schemeClr val="dk1"/>
              </a:solidFill>
              <a:latin typeface="Old Standard TT"/>
              <a:ea typeface="Old Standard TT"/>
              <a:cs typeface="Old Standard TT"/>
              <a:sym typeface="Old Standard TT"/>
            </a:endParaRPr>
          </a:p>
          <a:p>
            <a:pPr indent="-336550" lvl="0" marL="457200" rtl="0" algn="l">
              <a:spcBef>
                <a:spcPts val="0"/>
              </a:spcBef>
              <a:spcAft>
                <a:spcPts val="0"/>
              </a:spcAft>
              <a:buClr>
                <a:schemeClr val="dk1"/>
              </a:buClr>
              <a:buSzPts val="1700"/>
              <a:buFont typeface="Old Standard TT"/>
              <a:buChar char="●"/>
            </a:pPr>
            <a:r>
              <a:rPr lang="en" sz="1700">
                <a:solidFill>
                  <a:schemeClr val="dk1"/>
                </a:solidFill>
                <a:latin typeface="Old Standard TT"/>
                <a:ea typeface="Old Standard TT"/>
                <a:cs typeface="Old Standard TT"/>
                <a:sym typeface="Old Standard TT"/>
              </a:rPr>
              <a:t>Say user-movie interaction matrix is of </a:t>
            </a:r>
            <a:r>
              <a:rPr b="1" lang="en" sz="1700">
                <a:solidFill>
                  <a:schemeClr val="dk1"/>
                </a:solidFill>
                <a:latin typeface="Old Standard TT"/>
                <a:ea typeface="Old Standard TT"/>
                <a:cs typeface="Old Standard TT"/>
                <a:sym typeface="Old Standard TT"/>
              </a:rPr>
              <a:t>n x m</a:t>
            </a:r>
            <a:r>
              <a:rPr lang="en" sz="1700">
                <a:solidFill>
                  <a:schemeClr val="dk1"/>
                </a:solidFill>
                <a:latin typeface="Old Standard TT"/>
                <a:ea typeface="Old Standard TT"/>
                <a:cs typeface="Old Standard TT"/>
                <a:sym typeface="Old Standard TT"/>
              </a:rPr>
              <a:t> matrix,</a:t>
            </a:r>
            <a:endParaRPr sz="17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700">
              <a:latin typeface="Old Standard TT"/>
              <a:ea typeface="Old Standard TT"/>
              <a:cs typeface="Old Standard TT"/>
              <a:sym typeface="Old Standard TT"/>
            </a:endParaRPr>
          </a:p>
        </p:txBody>
      </p:sp>
      <p:pic>
        <p:nvPicPr>
          <p:cNvPr id="97" name="Google Shape;97;p19"/>
          <p:cNvPicPr preferRelativeResize="0"/>
          <p:nvPr/>
        </p:nvPicPr>
        <p:blipFill>
          <a:blip r:embed="rId3">
            <a:alphaModFix/>
          </a:blip>
          <a:stretch>
            <a:fillRect/>
          </a:stretch>
        </p:blipFill>
        <p:spPr>
          <a:xfrm>
            <a:off x="2005950" y="3252800"/>
            <a:ext cx="4701350" cy="178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490250" y="526350"/>
            <a:ext cx="8019300" cy="8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Implementation of Matrix Factorization</a:t>
            </a:r>
            <a:endParaRPr sz="3600"/>
          </a:p>
        </p:txBody>
      </p:sp>
      <p:sp>
        <p:nvSpPr>
          <p:cNvPr id="103" name="Google Shape;103;p20"/>
          <p:cNvSpPr txBox="1"/>
          <p:nvPr/>
        </p:nvSpPr>
        <p:spPr>
          <a:xfrm>
            <a:off x="490250" y="1370625"/>
            <a:ext cx="79617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To implementation of Matrix Factorization was constructed by using Stochastic Gradient Descent. The SGD algorithms was also easy to implement and efficient enough to run linearly over huge training data consisting of 10 million data points.We used Pytorch to implement this algorithm.</a:t>
            </a:r>
            <a:endParaRPr sz="1800">
              <a:latin typeface="Old Standard TT"/>
              <a:ea typeface="Old Standard TT"/>
              <a:cs typeface="Old Standard TT"/>
              <a:sym typeface="Old Standard TT"/>
            </a:endParaRPr>
          </a:p>
          <a:p>
            <a:pPr indent="0" lvl="0" marL="45720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First we </a:t>
            </a:r>
            <a:r>
              <a:rPr lang="en" sz="1800">
                <a:latin typeface="Old Standard TT"/>
                <a:ea typeface="Old Standard TT"/>
                <a:cs typeface="Old Standard TT"/>
                <a:sym typeface="Old Standard TT"/>
              </a:rPr>
              <a:t>needed to get the continuous IDs in order to understand the meaning properly.</a:t>
            </a:r>
            <a:endParaRPr sz="1800">
              <a:latin typeface="Old Standard TT"/>
              <a:ea typeface="Old Standard TT"/>
              <a:cs typeface="Old Standard TT"/>
              <a:sym typeface="Old Standard TT"/>
            </a:endParaRPr>
          </a:p>
          <a:p>
            <a:pPr indent="0" lvl="0" marL="45720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When evaluating rating predictions, we have used Root Mean Squared Error (RMSE) as a common metric. The rating data was split into 80/20% training and testing data.</a:t>
            </a:r>
            <a:endParaRPr sz="18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90250" y="526350"/>
            <a:ext cx="8019300" cy="8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Content-Based Filtering Implementation</a:t>
            </a:r>
            <a:endParaRPr sz="3400"/>
          </a:p>
        </p:txBody>
      </p:sp>
      <p:sp>
        <p:nvSpPr>
          <p:cNvPr id="109" name="Google Shape;109;p21"/>
          <p:cNvSpPr txBox="1"/>
          <p:nvPr/>
        </p:nvSpPr>
        <p:spPr>
          <a:xfrm>
            <a:off x="490250" y="1370625"/>
            <a:ext cx="8208600" cy="3401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Old Standard TT"/>
              <a:buChar char="●"/>
            </a:pPr>
            <a:r>
              <a:rPr lang="en" sz="1900">
                <a:latin typeface="Old Standard TT"/>
                <a:ea typeface="Old Standard TT"/>
                <a:cs typeface="Old Standard TT"/>
                <a:sym typeface="Old Standard TT"/>
              </a:rPr>
              <a:t>Here, we filtered movies which was already rated by a particular user and created a table with his ratings.</a:t>
            </a:r>
            <a:endParaRPr sz="1900">
              <a:latin typeface="Old Standard TT"/>
              <a:ea typeface="Old Standard TT"/>
              <a:cs typeface="Old Standard TT"/>
              <a:sym typeface="Old Standard TT"/>
            </a:endParaRPr>
          </a:p>
          <a:p>
            <a:pPr indent="0" lvl="0" marL="457200" rtl="0" algn="l">
              <a:spcBef>
                <a:spcPts val="0"/>
              </a:spcBef>
              <a:spcAft>
                <a:spcPts val="0"/>
              </a:spcAft>
              <a:buNone/>
            </a:pPr>
            <a:r>
              <a:t/>
            </a:r>
            <a:endParaRPr sz="1900">
              <a:latin typeface="Old Standard TT"/>
              <a:ea typeface="Old Standard TT"/>
              <a:cs typeface="Old Standard TT"/>
              <a:sym typeface="Old Standard TT"/>
            </a:endParaRPr>
          </a:p>
          <a:p>
            <a:pPr indent="-349250" lvl="0" marL="457200" rtl="0" algn="l">
              <a:spcBef>
                <a:spcPts val="0"/>
              </a:spcBef>
              <a:spcAft>
                <a:spcPts val="0"/>
              </a:spcAft>
              <a:buSzPts val="1900"/>
              <a:buFont typeface="Old Standard TT"/>
              <a:buChar char="●"/>
            </a:pPr>
            <a:r>
              <a:rPr lang="en" sz="1900">
                <a:latin typeface="Old Standard TT"/>
                <a:ea typeface="Old Standard TT"/>
                <a:cs typeface="Old Standard TT"/>
                <a:sym typeface="Old Standard TT"/>
              </a:rPr>
              <a:t>Now we calculated a profile for that user based on his ratings on the basis of genre-by-genre.</a:t>
            </a:r>
            <a:endParaRPr sz="1900">
              <a:latin typeface="Old Standard TT"/>
              <a:ea typeface="Old Standard TT"/>
              <a:cs typeface="Old Standard TT"/>
              <a:sym typeface="Old Standard TT"/>
            </a:endParaRPr>
          </a:p>
          <a:p>
            <a:pPr indent="0" lvl="0" marL="457200" rtl="0" algn="l">
              <a:spcBef>
                <a:spcPts val="0"/>
              </a:spcBef>
              <a:spcAft>
                <a:spcPts val="0"/>
              </a:spcAft>
              <a:buNone/>
            </a:pPr>
            <a:r>
              <a:t/>
            </a:r>
            <a:endParaRPr sz="1900">
              <a:latin typeface="Old Standard TT"/>
              <a:ea typeface="Old Standard TT"/>
              <a:cs typeface="Old Standard TT"/>
              <a:sym typeface="Old Standard TT"/>
            </a:endParaRPr>
          </a:p>
          <a:p>
            <a:pPr indent="-349250" lvl="0" marL="457200" rtl="0" algn="l">
              <a:spcBef>
                <a:spcPts val="0"/>
              </a:spcBef>
              <a:spcAft>
                <a:spcPts val="0"/>
              </a:spcAft>
              <a:buSzPts val="1900"/>
              <a:buFont typeface="Old Standard TT"/>
              <a:buChar char="●"/>
            </a:pPr>
            <a:r>
              <a:rPr lang="en" sz="1900">
                <a:latin typeface="Old Standard TT"/>
                <a:ea typeface="Old Standard TT"/>
                <a:cs typeface="Old Standard TT"/>
                <a:sym typeface="Old Standard TT"/>
              </a:rPr>
              <a:t>We made a table of all </a:t>
            </a:r>
            <a:r>
              <a:rPr lang="en" sz="1900">
                <a:latin typeface="Old Standard TT"/>
                <a:ea typeface="Old Standard TT"/>
                <a:cs typeface="Old Standard TT"/>
                <a:sym typeface="Old Standard TT"/>
              </a:rPr>
              <a:t>movies</a:t>
            </a:r>
            <a:r>
              <a:rPr lang="en" sz="1900">
                <a:latin typeface="Old Standard TT"/>
                <a:ea typeface="Old Standard TT"/>
                <a:cs typeface="Old Standard TT"/>
                <a:sym typeface="Old Standard TT"/>
              </a:rPr>
              <a:t> with genres and titles and take product of that user’s profile</a:t>
            </a:r>
            <a:r>
              <a:rPr lang="en" sz="1900">
                <a:latin typeface="Old Standard TT"/>
                <a:ea typeface="Old Standard TT"/>
                <a:cs typeface="Old Standard TT"/>
                <a:sym typeface="Old Standard TT"/>
              </a:rPr>
              <a:t>.</a:t>
            </a:r>
            <a:endParaRPr sz="1900">
              <a:latin typeface="Old Standard TT"/>
              <a:ea typeface="Old Standard TT"/>
              <a:cs typeface="Old Standard TT"/>
              <a:sym typeface="Old Standard TT"/>
            </a:endParaRPr>
          </a:p>
          <a:p>
            <a:pPr indent="0" lvl="0" marL="457200" rtl="0" algn="l">
              <a:spcBef>
                <a:spcPts val="0"/>
              </a:spcBef>
              <a:spcAft>
                <a:spcPts val="0"/>
              </a:spcAft>
              <a:buNone/>
            </a:pPr>
            <a:r>
              <a:t/>
            </a:r>
            <a:endParaRPr sz="1900">
              <a:latin typeface="Old Standard TT"/>
              <a:ea typeface="Old Standard TT"/>
              <a:cs typeface="Old Standard TT"/>
              <a:sym typeface="Old Standard TT"/>
            </a:endParaRPr>
          </a:p>
          <a:p>
            <a:pPr indent="-349250" lvl="0" marL="457200" rtl="0" algn="l">
              <a:spcBef>
                <a:spcPts val="0"/>
              </a:spcBef>
              <a:spcAft>
                <a:spcPts val="0"/>
              </a:spcAft>
              <a:buSzPts val="1900"/>
              <a:buFont typeface="Old Standard TT"/>
              <a:buChar char="●"/>
            </a:pPr>
            <a:r>
              <a:rPr lang="en" sz="1900">
                <a:latin typeface="Old Standard TT"/>
                <a:ea typeface="Old Standard TT"/>
                <a:cs typeface="Old Standard TT"/>
                <a:sym typeface="Old Standard TT"/>
              </a:rPr>
              <a:t>Based on the user profile, we recommended top 20 movies, sorted by the above product.</a:t>
            </a:r>
            <a:endParaRPr sz="1900">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