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1"/>
  </p:notesMasterIdLst>
  <p:sldIdLst>
    <p:sldId id="256" r:id="rId2"/>
    <p:sldId id="373" r:id="rId3"/>
    <p:sldId id="374" r:id="rId4"/>
    <p:sldId id="375" r:id="rId5"/>
    <p:sldId id="376" r:id="rId6"/>
    <p:sldId id="377" r:id="rId7"/>
    <p:sldId id="378" r:id="rId8"/>
    <p:sldId id="379" r:id="rId9"/>
    <p:sldId id="38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4A587-B87A-424B-AA82-9F7F021DEF0E}" type="datetimeFigureOut">
              <a:rPr lang="en-US" smtClean="0"/>
              <a:t>7/2/2021</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84279-EE4A-401C-8AD9-62B63ED8D007}" type="slidenum">
              <a:rPr lang="en-US" smtClean="0"/>
              <a:t>‹Nº›</a:t>
            </a:fld>
            <a:endParaRPr lang="en-US"/>
          </a:p>
        </p:txBody>
      </p:sp>
    </p:spTree>
    <p:extLst>
      <p:ext uri="{BB962C8B-B14F-4D97-AF65-F5344CB8AC3E}">
        <p14:creationId xmlns:p14="http://schemas.microsoft.com/office/powerpoint/2010/main" val="3806462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3FA0D18-6A00-493B-82CC-6E22FB47B924}"/>
              </a:ext>
            </a:extLst>
          </p:cNvPr>
          <p:cNvPicPr>
            <a:picLocks noChangeAspect="1"/>
          </p:cNvPicPr>
          <p:nvPr userDrawn="1"/>
        </p:nvPicPr>
        <p:blipFill rotWithShape="1">
          <a:blip r:embed="rId2"/>
          <a:srcRect t="4830"/>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087999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51453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76789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37536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90583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66720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9"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1"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94995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51315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796538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2482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7/2/2021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021510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0B2FA0C-6218-47CA-9B92-BC8A68DFE4D6}"/>
              </a:ext>
            </a:extLst>
          </p:cNvPr>
          <p:cNvPicPr>
            <a:picLocks noChangeAspect="1"/>
          </p:cNvPicPr>
          <p:nvPr userDrawn="1"/>
        </p:nvPicPr>
        <p:blipFill>
          <a:blip r:embed="rId13"/>
          <a:stretch>
            <a:fillRect/>
          </a:stretch>
        </p:blipFill>
        <p:spPr>
          <a:xfrm>
            <a:off x="0" y="0"/>
            <a:ext cx="12192000" cy="6872096"/>
          </a:xfrm>
          <a:prstGeom prst="rect">
            <a:avLst/>
          </a:prstGeom>
        </p:spPr>
      </p:pic>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7/2/2021</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382522730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73589-2DAE-4CCE-972A-2B32E87C3F15}"/>
              </a:ext>
            </a:extLst>
          </p:cNvPr>
          <p:cNvSpPr>
            <a:spLocks noGrp="1"/>
          </p:cNvSpPr>
          <p:nvPr>
            <p:ph type="ctrTitle"/>
          </p:nvPr>
        </p:nvSpPr>
        <p:spPr/>
        <p:txBody>
          <a:bodyPr/>
          <a:lstStyle/>
          <a:p>
            <a:r>
              <a:rPr lang="es-BO" dirty="0">
                <a:solidFill>
                  <a:schemeClr val="bg1"/>
                </a:solidFill>
              </a:rPr>
              <a:t>Expresión Oral y Escrita</a:t>
            </a:r>
          </a:p>
        </p:txBody>
      </p:sp>
      <p:sp>
        <p:nvSpPr>
          <p:cNvPr id="3" name="Subtítulo 2">
            <a:extLst>
              <a:ext uri="{FF2B5EF4-FFF2-40B4-BE49-F238E27FC236}">
                <a16:creationId xmlns:a16="http://schemas.microsoft.com/office/drawing/2014/main" id="{34707308-F676-4493-AFFE-DB24DEA7067B}"/>
              </a:ext>
            </a:extLst>
          </p:cNvPr>
          <p:cNvSpPr>
            <a:spLocks noGrp="1"/>
          </p:cNvSpPr>
          <p:nvPr>
            <p:ph type="subTitle" idx="1"/>
          </p:nvPr>
        </p:nvSpPr>
        <p:spPr>
          <a:xfrm>
            <a:off x="7019498" y="6155140"/>
            <a:ext cx="5172502" cy="590266"/>
          </a:xfrm>
        </p:spPr>
        <p:txBody>
          <a:bodyPr>
            <a:normAutofit/>
          </a:bodyPr>
          <a:lstStyle/>
          <a:p>
            <a:r>
              <a:rPr lang="es-BO" dirty="0">
                <a:solidFill>
                  <a:schemeClr val="bg1"/>
                </a:solidFill>
              </a:rPr>
              <a:t>     </a:t>
            </a:r>
            <a:r>
              <a:rPr lang="es-BO" dirty="0" err="1">
                <a:solidFill>
                  <a:schemeClr val="bg1"/>
                </a:solidFill>
              </a:rPr>
              <a:t>MSc</a:t>
            </a:r>
            <a:r>
              <a:rPr lang="es-BO" dirty="0">
                <a:solidFill>
                  <a:schemeClr val="bg1"/>
                </a:solidFill>
              </a:rPr>
              <a:t>. Elizabeth Sandra Orozco Vargas</a:t>
            </a:r>
          </a:p>
        </p:txBody>
      </p:sp>
    </p:spTree>
    <p:extLst>
      <p:ext uri="{BB962C8B-B14F-4D97-AF65-F5344CB8AC3E}">
        <p14:creationId xmlns:p14="http://schemas.microsoft.com/office/powerpoint/2010/main" val="62683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631504" y="116632"/>
            <a:ext cx="5544616" cy="6408712"/>
          </a:xfrm>
        </p:spPr>
        <p:txBody>
          <a:bodyPr>
            <a:normAutofit fontScale="77500" lnSpcReduction="20000"/>
          </a:bodyPr>
          <a:lstStyle/>
          <a:p>
            <a:endParaRPr lang="es-ES" dirty="0"/>
          </a:p>
          <a:p>
            <a:pPr marL="0" indent="0" algn="just">
              <a:buNone/>
            </a:pPr>
            <a:r>
              <a:rPr lang="es-ES" b="1" dirty="0"/>
              <a:t>Sistema diacrítico. </a:t>
            </a:r>
            <a:r>
              <a:rPr lang="es-ES" dirty="0"/>
              <a:t>El comportamiento diacrítico </a:t>
            </a:r>
            <a:r>
              <a:rPr lang="es-ES" dirty="0">
                <a:solidFill>
                  <a:srgbClr val="FF0000"/>
                </a:solidFill>
              </a:rPr>
              <a:t>es una forma simbólica de manifestar la identidad grupal e individual. </a:t>
            </a:r>
            <a:r>
              <a:rPr lang="es-ES" dirty="0"/>
              <a:t>Este tipo de conducta abarca los </a:t>
            </a:r>
            <a:r>
              <a:rPr lang="es-ES" b="1" dirty="0">
                <a:solidFill>
                  <a:srgbClr val="92D050"/>
                </a:solidFill>
              </a:rPr>
              <a:t>códigos del vestuario y del arreglo personal, e incluye, entre otros aspectos, el uso de distintivos</a:t>
            </a:r>
            <a:r>
              <a:rPr lang="es-ES" dirty="0"/>
              <a:t>: </a:t>
            </a:r>
          </a:p>
          <a:p>
            <a:pPr algn="just"/>
            <a:r>
              <a:rPr lang="es-ES" dirty="0"/>
              <a:t>Religiosos o corporativos, </a:t>
            </a:r>
          </a:p>
          <a:p>
            <a:pPr algn="just"/>
            <a:r>
              <a:rPr lang="es-ES" dirty="0"/>
              <a:t>el largo del pelo, </a:t>
            </a:r>
          </a:p>
          <a:p>
            <a:pPr algn="just"/>
            <a:r>
              <a:rPr lang="es-ES" dirty="0"/>
              <a:t>el estilo de indumentaria, </a:t>
            </a:r>
          </a:p>
          <a:p>
            <a:pPr algn="just"/>
            <a:r>
              <a:rPr lang="es-ES" dirty="0"/>
              <a:t>el maquillaje, </a:t>
            </a:r>
          </a:p>
          <a:p>
            <a:pPr algn="just"/>
            <a:r>
              <a:rPr lang="es-ES" dirty="0"/>
              <a:t>el uso de </a:t>
            </a:r>
            <a:r>
              <a:rPr lang="es-ES" dirty="0" err="1"/>
              <a:t>bijouterie</a:t>
            </a:r>
            <a:r>
              <a:rPr lang="es-ES" dirty="0"/>
              <a:t> o joyas, </a:t>
            </a:r>
          </a:p>
          <a:p>
            <a:pPr algn="just"/>
            <a:r>
              <a:rPr lang="es-ES" dirty="0"/>
              <a:t>la marca del auto o el reloj. </a:t>
            </a:r>
          </a:p>
          <a:p>
            <a:pPr algn="just"/>
            <a:r>
              <a:rPr lang="es-ES" dirty="0"/>
              <a:t>Zapatos nuevos y caros transmiten una imagen de prosperidad. </a:t>
            </a:r>
          </a:p>
          <a:p>
            <a:pPr algn="just"/>
            <a:r>
              <a:rPr lang="es-ES" dirty="0"/>
              <a:t>Zapatos gastados transmiten una imagen negativa. </a:t>
            </a:r>
          </a:p>
          <a:p>
            <a:pPr algn="just"/>
            <a:r>
              <a:rPr lang="es-ES" dirty="0"/>
              <a:t>Excepción. Personas poderosas mayores, usan zapatos viejos por comodidad. </a:t>
            </a:r>
          </a:p>
          <a:p>
            <a:endParaRPr lang="es-E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120" y="0"/>
            <a:ext cx="3491880" cy="263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4144" y="2614457"/>
            <a:ext cx="3523856" cy="2542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4144" y="5140847"/>
            <a:ext cx="3523856"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11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03512" y="188640"/>
            <a:ext cx="5472608" cy="6408712"/>
          </a:xfrm>
        </p:spPr>
        <p:txBody>
          <a:bodyPr>
            <a:normAutofit/>
          </a:bodyPr>
          <a:lstStyle/>
          <a:p>
            <a:endParaRPr lang="es-ES" dirty="0"/>
          </a:p>
          <a:p>
            <a:pPr marL="0" indent="0">
              <a:buNone/>
            </a:pPr>
            <a:r>
              <a:rPr lang="es-ES" b="1" dirty="0"/>
              <a:t>Sistema paralingüístico. </a:t>
            </a:r>
            <a:endParaRPr lang="es-ES" dirty="0"/>
          </a:p>
          <a:p>
            <a:pPr algn="just"/>
            <a:r>
              <a:rPr lang="es-ES" i="1" dirty="0"/>
              <a:t>“Estudia los aspectos no semánticos del lenguaje, como por ejemplo, </a:t>
            </a:r>
            <a:r>
              <a:rPr lang="es-ES" b="1" i="1" dirty="0">
                <a:solidFill>
                  <a:srgbClr val="92D050"/>
                </a:solidFill>
              </a:rPr>
              <a:t>los tonos empleados, el ritmo con el que se habla, el volumen de la voz, los silencios y los timbres: agudo, grave</a:t>
            </a:r>
            <a:r>
              <a:rPr lang="es-ES" i="1" dirty="0"/>
              <a:t>...” </a:t>
            </a:r>
            <a:r>
              <a:rPr lang="es-ES" dirty="0"/>
              <a:t>(MCGRAW-Hill.es) </a:t>
            </a:r>
          </a:p>
        </p:txBody>
      </p:sp>
    </p:spTree>
    <p:extLst>
      <p:ext uri="{BB962C8B-B14F-4D97-AF65-F5344CB8AC3E}">
        <p14:creationId xmlns:p14="http://schemas.microsoft.com/office/powerpoint/2010/main" val="152537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631504" y="260648"/>
            <a:ext cx="5410944" cy="6408712"/>
          </a:xfrm>
        </p:spPr>
        <p:txBody>
          <a:bodyPr>
            <a:normAutofit/>
          </a:bodyPr>
          <a:lstStyle/>
          <a:p>
            <a:pPr marL="0" indent="0" algn="just">
              <a:buNone/>
            </a:pPr>
            <a:r>
              <a:rPr lang="es-ES" dirty="0"/>
              <a:t>Además del tono, el comportamiento paralingüístico comprende: </a:t>
            </a:r>
          </a:p>
          <a:p>
            <a:pPr algn="just"/>
            <a:r>
              <a:rPr lang="es-ES" dirty="0"/>
              <a:t>el volumen de voz, </a:t>
            </a:r>
          </a:p>
          <a:p>
            <a:pPr algn="just"/>
            <a:r>
              <a:rPr lang="es-ES" dirty="0"/>
              <a:t>el ritmo, </a:t>
            </a:r>
          </a:p>
          <a:p>
            <a:pPr algn="just"/>
            <a:r>
              <a:rPr lang="es-ES" dirty="0"/>
              <a:t>la dicción, </a:t>
            </a:r>
          </a:p>
          <a:p>
            <a:pPr algn="just"/>
            <a:r>
              <a:rPr lang="es-ES" dirty="0"/>
              <a:t>el acento local, </a:t>
            </a:r>
          </a:p>
          <a:p>
            <a:pPr algn="just"/>
            <a:r>
              <a:rPr lang="es-ES" dirty="0"/>
              <a:t>los énfasis y las pausas, </a:t>
            </a:r>
          </a:p>
          <a:p>
            <a:pPr algn="just"/>
            <a:r>
              <a:rPr lang="es-ES" dirty="0"/>
              <a:t>los suspiros, </a:t>
            </a:r>
          </a:p>
          <a:p>
            <a:pPr algn="just"/>
            <a:r>
              <a:rPr lang="es-ES" dirty="0"/>
              <a:t>los bostezos y también en </a:t>
            </a:r>
          </a:p>
          <a:p>
            <a:pPr algn="just"/>
            <a:r>
              <a:rPr lang="es-ES" dirty="0"/>
              <a:t>la emisión de interjecciones. </a:t>
            </a:r>
          </a:p>
          <a:p>
            <a:endParaRPr lang="es-ES" dirty="0"/>
          </a:p>
        </p:txBody>
      </p:sp>
      <p:sp>
        <p:nvSpPr>
          <p:cNvPr id="4" name="3 Rectángulo"/>
          <p:cNvSpPr/>
          <p:nvPr/>
        </p:nvSpPr>
        <p:spPr>
          <a:xfrm>
            <a:off x="7015992" y="4437112"/>
            <a:ext cx="3672408" cy="2308324"/>
          </a:xfrm>
          <a:prstGeom prst="rect">
            <a:avLst/>
          </a:prstGeom>
        </p:spPr>
        <p:txBody>
          <a:bodyPr wrap="square">
            <a:spAutoFit/>
          </a:bodyPr>
          <a:lstStyle/>
          <a:p>
            <a:pPr algn="just"/>
            <a:r>
              <a:rPr lang="es-ES" dirty="0"/>
              <a:t>La RAE define </a:t>
            </a:r>
            <a:r>
              <a:rPr lang="es-ES" b="1" dirty="0"/>
              <a:t>interjección</a:t>
            </a:r>
            <a:r>
              <a:rPr lang="es-ES" dirty="0"/>
              <a:t> como la clase de palabras que expresa alguna impresión súbita o un sentimiento profundo, como asombro, sorpresa, dolor, molestia, amor, etc. Sirve también para apelar al interlocutor, o como fórmula de saludo, despedida o conformidad.</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880" y="0"/>
            <a:ext cx="3619120" cy="429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2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31504" y="188640"/>
            <a:ext cx="8686800" cy="1143000"/>
          </a:xfrm>
        </p:spPr>
        <p:txBody>
          <a:bodyPr>
            <a:normAutofit fontScale="90000"/>
          </a:bodyPr>
          <a:lstStyle/>
          <a:p>
            <a:r>
              <a:rPr lang="es-ES" b="1" dirty="0"/>
              <a:t>Tipología genérica de actos no verbales </a:t>
            </a:r>
            <a:br>
              <a:rPr lang="es-ES" dirty="0"/>
            </a:br>
            <a:endParaRPr lang="es-ES" dirty="0"/>
          </a:p>
        </p:txBody>
      </p:sp>
      <p:sp>
        <p:nvSpPr>
          <p:cNvPr id="3" name="2 Marcador de contenido"/>
          <p:cNvSpPr>
            <a:spLocks noGrp="1"/>
          </p:cNvSpPr>
          <p:nvPr>
            <p:ph idx="1"/>
          </p:nvPr>
        </p:nvSpPr>
        <p:spPr>
          <a:xfrm>
            <a:off x="1981200" y="908721"/>
            <a:ext cx="8229600" cy="5217443"/>
          </a:xfrm>
        </p:spPr>
        <p:txBody>
          <a:bodyPr>
            <a:normAutofit fontScale="85000" lnSpcReduction="20000"/>
          </a:bodyPr>
          <a:lstStyle/>
          <a:p>
            <a:endParaRPr lang="es-ES" dirty="0"/>
          </a:p>
          <a:p>
            <a:pPr marL="0" indent="0" algn="just">
              <a:buNone/>
            </a:pPr>
            <a:r>
              <a:rPr lang="es-ES" dirty="0"/>
              <a:t>La clasificación de los actos no verbales toma en cuenta tres consideraciones generales: el origen, el uso y la codificación de los actos no verbales. </a:t>
            </a:r>
          </a:p>
          <a:p>
            <a:pPr algn="just"/>
            <a:r>
              <a:rPr lang="es-ES" b="1" dirty="0"/>
              <a:t>Origen. </a:t>
            </a:r>
            <a:r>
              <a:rPr lang="es-ES" dirty="0"/>
              <a:t>Algunos comportamientos no verbales están establecidos en el sistema nervioso de los seres humanos. </a:t>
            </a:r>
          </a:p>
          <a:p>
            <a:pPr algn="just"/>
            <a:r>
              <a:rPr lang="es-ES" b="1" dirty="0"/>
              <a:t>Por ejemplo</a:t>
            </a:r>
            <a:r>
              <a:rPr lang="es-ES" dirty="0"/>
              <a:t>, Las expresiones faciales de las emociones básicas tienen su origen en programas neurológicos heredados. </a:t>
            </a:r>
          </a:p>
          <a:p>
            <a:pPr marL="0" indent="0" algn="just">
              <a:buNone/>
            </a:pPr>
            <a:endParaRPr lang="es-ES" dirty="0"/>
          </a:p>
          <a:p>
            <a:pPr algn="just"/>
            <a:r>
              <a:rPr lang="es-ES" dirty="0"/>
              <a:t>Un segundo tipo de origen es de los universales culturales. Estos actos no verbales están relacionados con las constantes que existen en la experiencia vital de todos los grupos humanos, </a:t>
            </a:r>
            <a:r>
              <a:rPr lang="es-ES" dirty="0">
                <a:solidFill>
                  <a:srgbClr val="FF0000"/>
                </a:solidFill>
              </a:rPr>
              <a:t>es decir, las experiencias comunes a todos los miembros de la especie. </a:t>
            </a:r>
          </a:p>
          <a:p>
            <a:pPr algn="just"/>
            <a:r>
              <a:rPr lang="es-ES" b="1" dirty="0"/>
              <a:t>Por ejemplo, </a:t>
            </a:r>
            <a:r>
              <a:rPr lang="es-ES" dirty="0"/>
              <a:t>llevarse la mano a la boca es un gesto universal que significa comida o hambre, porque imita el movimiento, también universal, que hacemos para comer. </a:t>
            </a:r>
          </a:p>
          <a:p>
            <a:pPr algn="just"/>
            <a:endParaRPr lang="es-ES" dirty="0"/>
          </a:p>
        </p:txBody>
      </p:sp>
    </p:spTree>
    <p:extLst>
      <p:ext uri="{BB962C8B-B14F-4D97-AF65-F5344CB8AC3E}">
        <p14:creationId xmlns:p14="http://schemas.microsoft.com/office/powerpoint/2010/main" val="299326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589794" y="377280"/>
            <a:ext cx="5616624" cy="6480720"/>
          </a:xfrm>
        </p:spPr>
        <p:txBody>
          <a:bodyPr>
            <a:normAutofit fontScale="77500" lnSpcReduction="20000"/>
          </a:bodyPr>
          <a:lstStyle/>
          <a:p>
            <a:pPr algn="just"/>
            <a:r>
              <a:rPr lang="es-ES" dirty="0">
                <a:solidFill>
                  <a:srgbClr val="FF0000"/>
                </a:solidFill>
              </a:rPr>
              <a:t>Un tercer origen es la evolución particular de cada cultura</a:t>
            </a:r>
            <a:r>
              <a:rPr lang="es-ES" dirty="0"/>
              <a:t>, en la que ciertos actos no verbales adquieren significados específicos dentro de un marco simbólico constituido por los sistemas de creencias y los hábitos sociales. </a:t>
            </a:r>
          </a:p>
          <a:p>
            <a:pPr algn="just"/>
            <a:r>
              <a:rPr lang="es-ES" b="1" dirty="0"/>
              <a:t>Por ejemplo, </a:t>
            </a:r>
            <a:r>
              <a:rPr lang="es-ES" dirty="0"/>
              <a:t>el acto de apoyar los pies sobre el escritorio, exponiendo la planta de los zapatos a la mirada ajena, es común entre sujetos estadounidenses, pero en los países musulmanes constituye un insulto, porque conlleva un mensaje de desprecio intencional, según la creencia de que aquello que está en contacto con la suciedad no debe exhibirse ante los demás. El protocolo de estas culturas exige que las personas sean cuidadosas al respecto. </a:t>
            </a:r>
          </a:p>
          <a:p>
            <a:pPr algn="just"/>
            <a:endParaRPr lang="es-ES" dirty="0"/>
          </a:p>
          <a:p>
            <a:pPr algn="just"/>
            <a:r>
              <a:rPr lang="es-ES" dirty="0"/>
              <a:t>En las culturas occidentales es considerado de malos modales </a:t>
            </a:r>
            <a:r>
              <a:rPr lang="es-ES" b="1" dirty="0">
                <a:solidFill>
                  <a:srgbClr val="92D050"/>
                </a:solidFill>
              </a:rPr>
              <a:t>echar el aliento sobre el rostro de aquellos con quienes conversamos y se nos enseña a guardar una prudente distancia. </a:t>
            </a:r>
            <a:r>
              <a:rPr lang="es-ES" dirty="0"/>
              <a:t>En cambio, en los países árabes, es la conducta no verbal prescrita como señal de amistosa cortesía. </a:t>
            </a:r>
          </a:p>
          <a:p>
            <a:endParaRPr lang="es-ES" dirty="0"/>
          </a:p>
          <a:p>
            <a:endParaRPr lang="es-E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616" y="0"/>
            <a:ext cx="3456384" cy="371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616" y="3717033"/>
            <a:ext cx="3456384" cy="3140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31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631504" y="404664"/>
            <a:ext cx="5770984" cy="6192688"/>
          </a:xfrm>
        </p:spPr>
        <p:txBody>
          <a:bodyPr>
            <a:normAutofit fontScale="77500" lnSpcReduction="20000"/>
          </a:bodyPr>
          <a:lstStyle/>
          <a:p>
            <a:endParaRPr lang="es-ES" dirty="0"/>
          </a:p>
          <a:p>
            <a:pPr algn="just"/>
            <a:r>
              <a:rPr lang="es-ES" b="1" dirty="0"/>
              <a:t>Uso. </a:t>
            </a:r>
            <a:r>
              <a:rPr lang="es-ES" dirty="0"/>
              <a:t>Un acto no verbal </a:t>
            </a:r>
            <a:r>
              <a:rPr lang="es-ES" dirty="0">
                <a:solidFill>
                  <a:srgbClr val="FF0000"/>
                </a:solidFill>
              </a:rPr>
              <a:t>puede utilizarse para repetir destacar o ilustrar los mensajes orales</a:t>
            </a:r>
            <a:r>
              <a:rPr lang="es-ES" dirty="0"/>
              <a:t>. Pero también puede carecer de toda relación con las palabras e incluso contradecirlas. </a:t>
            </a:r>
          </a:p>
          <a:p>
            <a:pPr marL="0" indent="0" algn="just">
              <a:buNone/>
            </a:pPr>
            <a:endParaRPr lang="es-ES" dirty="0"/>
          </a:p>
          <a:p>
            <a:pPr algn="just"/>
            <a:r>
              <a:rPr lang="es-ES" dirty="0"/>
              <a:t>Al hablar realizamos gesticulaciones que se refieren a los objetos e ideas que mencionamos. </a:t>
            </a:r>
            <a:r>
              <a:rPr lang="es-ES" dirty="0">
                <a:solidFill>
                  <a:srgbClr val="FF0000"/>
                </a:solidFill>
              </a:rPr>
              <a:t>Podemos señalar algo real o imaginario y lo hacemos hasta cuando hablamos por teléfono y nuestro interlocutor no puede vernos.</a:t>
            </a:r>
            <a:r>
              <a:rPr lang="es-ES" dirty="0"/>
              <a:t> Con los gestos podemos describir la manera correcta de realizar una tarea o usar una herramienta. </a:t>
            </a:r>
          </a:p>
          <a:p>
            <a:pPr marL="0" indent="0" algn="just">
              <a:buNone/>
            </a:pPr>
            <a:endParaRPr lang="es-ES" dirty="0"/>
          </a:p>
          <a:p>
            <a:pPr algn="just"/>
            <a:r>
              <a:rPr lang="es-ES" dirty="0"/>
              <a:t>Pero también podemos rascarnos si nos ha picado un insecto, estornudar, o cruzar los brazos a causa del frío, sin que estos actos estén relacionados de manera alguna con el contenido verbal de la conversación. </a:t>
            </a:r>
          </a:p>
          <a:p>
            <a:pPr marL="0" indent="0">
              <a:buNone/>
            </a:pPr>
            <a:endParaRPr lang="es-E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034" y="2620816"/>
            <a:ext cx="3054966"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276" y="4211491"/>
            <a:ext cx="3026221"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9595" y="1"/>
            <a:ext cx="3138405" cy="2620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51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53752"/>
            <a:ext cx="8229600" cy="782960"/>
          </a:xfrm>
        </p:spPr>
        <p:txBody>
          <a:bodyPr/>
          <a:lstStyle/>
          <a:p>
            <a:r>
              <a:rPr lang="es-ES" b="1" dirty="0">
                <a:solidFill>
                  <a:srgbClr val="FF0000"/>
                </a:solidFill>
              </a:rPr>
              <a:t>LOS GESTOS NO VERBALES</a:t>
            </a:r>
          </a:p>
        </p:txBody>
      </p:sp>
      <p:sp>
        <p:nvSpPr>
          <p:cNvPr id="5" name="4 Rectángulo"/>
          <p:cNvSpPr/>
          <p:nvPr/>
        </p:nvSpPr>
        <p:spPr>
          <a:xfrm>
            <a:off x="1524001" y="764704"/>
            <a:ext cx="4407253" cy="122413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b="1" dirty="0"/>
              <a:t>GESTOS EMBLEMATICOS</a:t>
            </a:r>
          </a:p>
        </p:txBody>
      </p:sp>
      <p:sp>
        <p:nvSpPr>
          <p:cNvPr id="6" name="5 Rectángulo"/>
          <p:cNvSpPr/>
          <p:nvPr/>
        </p:nvSpPr>
        <p:spPr>
          <a:xfrm>
            <a:off x="5899796" y="1939794"/>
            <a:ext cx="4768204" cy="13143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2000" b="1" dirty="0"/>
              <a:t>GESTOS ILUSTRADORES</a:t>
            </a:r>
          </a:p>
        </p:txBody>
      </p:sp>
      <p:sp>
        <p:nvSpPr>
          <p:cNvPr id="7" name="6 Rectángulo"/>
          <p:cNvSpPr/>
          <p:nvPr/>
        </p:nvSpPr>
        <p:spPr>
          <a:xfrm>
            <a:off x="1524001" y="3272801"/>
            <a:ext cx="4381780" cy="10286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2000" b="1" dirty="0"/>
              <a:t>GESTOS REGULADORES</a:t>
            </a:r>
          </a:p>
        </p:txBody>
      </p:sp>
      <p:sp>
        <p:nvSpPr>
          <p:cNvPr id="8" name="7 Rectángulo"/>
          <p:cNvSpPr/>
          <p:nvPr/>
        </p:nvSpPr>
        <p:spPr>
          <a:xfrm>
            <a:off x="5899796" y="4573357"/>
            <a:ext cx="4768204" cy="101564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2000" b="1" dirty="0"/>
              <a:t>ADAPTADORES</a:t>
            </a:r>
          </a:p>
        </p:txBody>
      </p:sp>
      <p:sp>
        <p:nvSpPr>
          <p:cNvPr id="9" name="8 Rectángulo"/>
          <p:cNvSpPr/>
          <p:nvPr/>
        </p:nvSpPr>
        <p:spPr>
          <a:xfrm>
            <a:off x="1524001" y="5589006"/>
            <a:ext cx="4407254" cy="126899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2000" b="1" dirty="0"/>
              <a:t>MANIFESTADORES DE AFECTOS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1254" y="749516"/>
            <a:ext cx="4736746" cy="123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08829"/>
            <a:ext cx="4392177" cy="126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9796" y="3254153"/>
            <a:ext cx="4768204" cy="132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966" y="4301490"/>
            <a:ext cx="4376831" cy="128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8002" y="5589005"/>
            <a:ext cx="4739998" cy="1268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479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35560" y="980729"/>
            <a:ext cx="8229600" cy="4525963"/>
          </a:xfrm>
        </p:spPr>
        <p:txBody>
          <a:bodyPr/>
          <a:lstStyle/>
          <a:p>
            <a:endParaRPr lang="es-ES" dirty="0"/>
          </a:p>
          <a:p>
            <a:endParaRPr lang="es-ES" dirty="0"/>
          </a:p>
          <a:p>
            <a:pPr marL="0" indent="0" algn="ctr">
              <a:buNone/>
            </a:pPr>
            <a:r>
              <a:rPr lang="es-ES" sz="5400" b="1" dirty="0"/>
              <a:t>Muchas…..Gracias…..</a:t>
            </a:r>
          </a:p>
          <a:p>
            <a:pPr marL="0" indent="0">
              <a:buNone/>
            </a:pPr>
            <a:endParaRPr lang="es-ES" sz="5400" b="1" dirty="0"/>
          </a:p>
          <a:p>
            <a:pPr marL="0" indent="0" algn="ctr">
              <a:buNone/>
            </a:pPr>
            <a:r>
              <a:rPr lang="es-ES" sz="5400" b="1" i="1" dirty="0">
                <a:solidFill>
                  <a:srgbClr val="00B050"/>
                </a:solidFill>
              </a:rPr>
              <a:t>Feliz día</a:t>
            </a:r>
            <a:endParaRPr lang="es-ES" sz="5400" b="1" dirty="0"/>
          </a:p>
        </p:txBody>
      </p:sp>
    </p:spTree>
    <p:extLst>
      <p:ext uri="{BB962C8B-B14F-4D97-AF65-F5344CB8AC3E}">
        <p14:creationId xmlns:p14="http://schemas.microsoft.com/office/powerpoint/2010/main" val="388586835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529</TotalTime>
  <Words>716</Words>
  <Application>Microsoft Office PowerPoint</Application>
  <PresentationFormat>Panorámica</PresentationFormat>
  <Paragraphs>55</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Expresión Oral y Escrita</vt:lpstr>
      <vt:lpstr>Presentación de PowerPoint</vt:lpstr>
      <vt:lpstr>Presentación de PowerPoint</vt:lpstr>
      <vt:lpstr>Presentación de PowerPoint</vt:lpstr>
      <vt:lpstr>Tipología genérica de actos no verbales  </vt:lpstr>
      <vt:lpstr>Presentación de PowerPoint</vt:lpstr>
      <vt:lpstr>Presentación de PowerPoint</vt:lpstr>
      <vt:lpstr>LOS GESTOS NO VERBALES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Jhoni Ovando</dc:creator>
  <cp:lastModifiedBy>Alejandro   Peredo Romero</cp:lastModifiedBy>
  <cp:revision>14</cp:revision>
  <dcterms:created xsi:type="dcterms:W3CDTF">2016-12-06T20:25:12Z</dcterms:created>
  <dcterms:modified xsi:type="dcterms:W3CDTF">2021-07-02T15:01:16Z</dcterms:modified>
</cp:coreProperties>
</file>