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256" r:id="rId3"/>
    <p:sldId id="269" r:id="rId4"/>
    <p:sldId id="279" r:id="rId5"/>
    <p:sldId id="268" r:id="rId6"/>
    <p:sldId id="282" r:id="rId7"/>
    <p:sldId id="270" r:id="rId8"/>
    <p:sldId id="273" r:id="rId9"/>
    <p:sldId id="280" r:id="rId10"/>
    <p:sldId id="271" r:id="rId11"/>
    <p:sldId id="274" r:id="rId12"/>
    <p:sldId id="275" r:id="rId13"/>
    <p:sldId id="276"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靖" initials="靖" lastIdx="2" clrIdx="0">
    <p:extLst>
      <p:ext uri="{19B8F6BF-5375-455C-9EA6-DF929625EA0E}">
        <p15:presenceInfo xmlns:p15="http://schemas.microsoft.com/office/powerpoint/2012/main" userId="21b37541a63f968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6" autoAdjust="0"/>
    <p:restoredTop sz="86422" autoAdjust="0"/>
  </p:normalViewPr>
  <p:slideViewPr>
    <p:cSldViewPr snapToGrid="0" showGuides="1">
      <p:cViewPr varScale="1">
        <p:scale>
          <a:sx n="82" d="100"/>
          <a:sy n="82" d="100"/>
        </p:scale>
        <p:origin x="64" y="3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970F5-4A15-460C-B6BB-13617A6B1CAF}" type="datetimeFigureOut">
              <a:rPr lang="zh-CN" altLang="en-US" smtClean="0"/>
              <a:t>2024/10/17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4B017-9E9B-4A0F-8C91-189299152AEB}" type="slidenum">
              <a:rPr lang="zh-CN" altLang="en-US" smtClean="0"/>
              <a:t>‹#›</a:t>
            </a:fld>
            <a:endParaRPr lang="zh-CN" altLang="en-US"/>
          </a:p>
        </p:txBody>
      </p:sp>
    </p:spTree>
    <p:extLst>
      <p:ext uri="{BB962C8B-B14F-4D97-AF65-F5344CB8AC3E}">
        <p14:creationId xmlns:p14="http://schemas.microsoft.com/office/powerpoint/2010/main" val="49267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a:t>
            </a:r>
            <a:r>
              <a:rPr lang="en-US" altLang="zh-CN" dirty="0"/>
              <a:t>, </a:t>
            </a:r>
            <a:r>
              <a:rPr lang="zh-CN" altLang="en-US" dirty="0"/>
              <a:t>我是</a:t>
            </a:r>
            <a:r>
              <a:rPr lang="en-US" altLang="zh-CN" dirty="0"/>
              <a:t>22</a:t>
            </a:r>
            <a:r>
              <a:rPr lang="zh-CN" altLang="en-US" dirty="0"/>
              <a:t>级图灵班的徐靖</a:t>
            </a:r>
            <a:r>
              <a:rPr lang="en-US" altLang="zh-CN" dirty="0"/>
              <a:t>, </a:t>
            </a:r>
            <a:r>
              <a:rPr lang="zh-CN" altLang="en-US" dirty="0"/>
              <a:t>感想大家能在期中季百忙之中抽出时间来听我的分享</a:t>
            </a:r>
            <a:endParaRPr lang="en-US" altLang="zh-CN" dirty="0"/>
          </a:p>
        </p:txBody>
      </p:sp>
      <p:sp>
        <p:nvSpPr>
          <p:cNvPr id="4" name="灯片编号占位符 3"/>
          <p:cNvSpPr>
            <a:spLocks noGrp="1"/>
          </p:cNvSpPr>
          <p:nvPr>
            <p:ph type="sldNum" sz="quarter" idx="5"/>
          </p:nvPr>
        </p:nvSpPr>
        <p:spPr/>
        <p:txBody>
          <a:bodyPr/>
          <a:lstStyle/>
          <a:p>
            <a:fld id="{9A24B017-9E9B-4A0F-8C91-189299152AEB}" type="slidenum">
              <a:rPr lang="zh-CN" altLang="en-US" smtClean="0"/>
              <a:t>2</a:t>
            </a:fld>
            <a:endParaRPr lang="zh-CN" altLang="en-US"/>
          </a:p>
        </p:txBody>
      </p:sp>
    </p:spTree>
    <p:extLst>
      <p:ext uri="{BB962C8B-B14F-4D97-AF65-F5344CB8AC3E}">
        <p14:creationId xmlns:p14="http://schemas.microsoft.com/office/powerpoint/2010/main" val="390652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此时人与人之间</a:t>
            </a:r>
            <a:r>
              <a:rPr lang="en-US" altLang="zh-CN" dirty="0"/>
              <a:t>”</a:t>
            </a:r>
            <a:r>
              <a:rPr lang="zh-CN" altLang="en-US" dirty="0"/>
              <a:t>学习</a:t>
            </a:r>
            <a:r>
              <a:rPr lang="en-US" altLang="zh-CN" dirty="0"/>
              <a:t>”</a:t>
            </a:r>
            <a:r>
              <a:rPr lang="zh-CN" altLang="en-US" dirty="0"/>
              <a:t>这一总体</a:t>
            </a:r>
            <a:r>
              <a:rPr lang="en-US" altLang="zh-CN" dirty="0"/>
              <a:t>, </a:t>
            </a:r>
            <a:r>
              <a:rPr lang="zh-CN" altLang="en-US" dirty="0"/>
              <a:t>在北大同学之间的差异要远大于在</a:t>
            </a:r>
            <a:r>
              <a:rPr lang="en-US" altLang="zh-CN" dirty="0"/>
              <a:t>10w</a:t>
            </a:r>
            <a:r>
              <a:rPr lang="zh-CN" altLang="en-US" dirty="0"/>
              <a:t>个人中</a:t>
            </a:r>
            <a:r>
              <a:rPr lang="en-US" altLang="zh-CN" dirty="0"/>
              <a:t>.</a:t>
            </a:r>
            <a:r>
              <a:rPr lang="zh-CN" altLang="en-US" dirty="0"/>
              <a:t>这也解释了为什么在北大你能看到一些诸如很多同学学习必须得去上课</a:t>
            </a:r>
            <a:r>
              <a:rPr lang="en-US" altLang="zh-CN" dirty="0"/>
              <a:t>,</a:t>
            </a:r>
            <a:r>
              <a:rPr lang="zh-CN" altLang="en-US" dirty="0"/>
              <a:t>另外一批同学从来不去听课喜欢自学</a:t>
            </a:r>
            <a:r>
              <a:rPr lang="en-US" altLang="zh-CN" dirty="0"/>
              <a:t>,</a:t>
            </a:r>
            <a:r>
              <a:rPr lang="zh-CN" altLang="en-US" dirty="0"/>
              <a:t>却都能学的好的这种现象</a:t>
            </a:r>
            <a:r>
              <a:rPr lang="en-US" altLang="zh-CN" dirty="0"/>
              <a:t>. </a:t>
            </a:r>
            <a:br>
              <a:rPr lang="en-US" altLang="zh-CN" dirty="0"/>
            </a:br>
            <a:r>
              <a:rPr lang="zh-CN" altLang="en-US" dirty="0"/>
              <a:t>即便我刚刚的形式证明有一些小漏洞</a:t>
            </a:r>
            <a:r>
              <a:rPr lang="en-US" altLang="zh-CN" dirty="0"/>
              <a:t>, </a:t>
            </a:r>
            <a:r>
              <a:rPr lang="zh-CN" altLang="en-US" dirty="0"/>
              <a:t>比如功法</a:t>
            </a:r>
            <a:r>
              <a:rPr lang="en-US" altLang="zh-CN" dirty="0"/>
              <a:t>A</a:t>
            </a:r>
            <a:r>
              <a:rPr lang="zh-CN" altLang="en-US" dirty="0"/>
              <a:t>可以是连续的而非离散的</a:t>
            </a:r>
            <a:r>
              <a:rPr lang="en-US" altLang="zh-CN" dirty="0"/>
              <a:t>. </a:t>
            </a:r>
            <a:r>
              <a:rPr lang="zh-CN" altLang="en-US" dirty="0"/>
              <a:t>那这个时候如果去把原来的高数成绩这一个随机变量</a:t>
            </a:r>
            <a:r>
              <a:rPr lang="en-US" altLang="zh-CN" dirty="0"/>
              <a:t>,</a:t>
            </a:r>
            <a:r>
              <a:rPr lang="zh-CN" altLang="en-US" dirty="0"/>
              <a:t>换成一个各向独立同分布的向量</a:t>
            </a:r>
            <a:r>
              <a:rPr lang="en-US" altLang="zh-CN" dirty="0"/>
              <a:t>,</a:t>
            </a:r>
            <a:r>
              <a:rPr lang="zh-CN" altLang="en-US" dirty="0"/>
              <a:t>或者计算这个向量的某个二次函数值的一阶范数</a:t>
            </a:r>
            <a:r>
              <a:rPr lang="en-US" altLang="zh-CN" dirty="0"/>
              <a:t>,</a:t>
            </a:r>
            <a:r>
              <a:rPr lang="zh-CN" altLang="en-US" dirty="0"/>
              <a:t>也就是</a:t>
            </a:r>
            <a:r>
              <a:rPr lang="en-US" altLang="zh-CN" dirty="0"/>
              <a:t>GPA.  </a:t>
            </a:r>
            <a:r>
              <a:rPr lang="zh-CN" altLang="en-US" dirty="0"/>
              <a:t>这些情况下大家方法论的差异都会变大</a:t>
            </a:r>
            <a:r>
              <a:rPr lang="en-US" altLang="zh-CN" dirty="0"/>
              <a:t>. </a:t>
            </a:r>
            <a:br>
              <a:rPr lang="en-US" altLang="zh-CN" dirty="0"/>
            </a:br>
            <a:r>
              <a:rPr lang="zh-CN" altLang="en-US" dirty="0"/>
              <a:t>我们再假设这个同学有自己的想法</a:t>
            </a:r>
            <a:r>
              <a:rPr lang="en-US" altLang="zh-CN" dirty="0"/>
              <a:t>, </a:t>
            </a:r>
            <a:r>
              <a:rPr lang="zh-CN" altLang="en-US" dirty="0"/>
              <a:t>那么对于平均水平</a:t>
            </a:r>
            <a:r>
              <a:rPr lang="en-US" altLang="zh-CN" dirty="0"/>
              <a:t>2</a:t>
            </a:r>
            <a:r>
              <a:rPr lang="zh-CN" altLang="en-US" dirty="0"/>
              <a:t>的一个同学和一个平均水平</a:t>
            </a:r>
            <a:r>
              <a:rPr lang="en-US" altLang="zh-CN" dirty="0"/>
              <a:t>4</a:t>
            </a:r>
            <a:r>
              <a:rPr lang="zh-CN" altLang="en-US" dirty="0"/>
              <a:t>的北大同学</a:t>
            </a:r>
            <a:r>
              <a:rPr lang="en-US" altLang="zh-CN" dirty="0"/>
              <a:t>,</a:t>
            </a:r>
            <a:r>
              <a:rPr lang="zh-CN" altLang="en-US" dirty="0"/>
              <a:t>前者即便有什么方法大概率</a:t>
            </a:r>
            <a:r>
              <a:rPr lang="en-US" altLang="zh-CN" dirty="0"/>
              <a:t>b</a:t>
            </a:r>
            <a:r>
              <a:rPr lang="zh-CN" altLang="en-US" dirty="0"/>
              <a:t>站上也有</a:t>
            </a:r>
            <a:r>
              <a:rPr lang="en-US" altLang="zh-CN" dirty="0"/>
              <a:t>. </a:t>
            </a:r>
            <a:r>
              <a:rPr lang="zh-CN" altLang="en-US" dirty="0"/>
              <a:t>而后者去维护信息壁垒的成本则进一步降低</a:t>
            </a:r>
            <a:r>
              <a:rPr lang="en-US" altLang="zh-CN" dirty="0"/>
              <a:t>.</a:t>
            </a:r>
            <a:r>
              <a:rPr lang="zh-CN" altLang="en-US" dirty="0"/>
              <a:t>因为可能他什么也不需要做这一套只有他能会</a:t>
            </a:r>
            <a:r>
              <a:rPr lang="en-US" altLang="zh-CN" dirty="0"/>
              <a:t>. </a:t>
            </a:r>
            <a:r>
              <a:rPr lang="zh-CN" altLang="en-US" dirty="0"/>
              <a:t>这个时候我再给大家看看我之前的建议</a:t>
            </a:r>
            <a:br>
              <a:rPr lang="en-US" altLang="zh-CN" dirty="0"/>
            </a:br>
            <a:br>
              <a:rPr lang="en-US" altLang="zh-CN" dirty="0"/>
            </a:br>
            <a:r>
              <a:rPr lang="zh-CN" altLang="en-US" dirty="0"/>
              <a:t>但是关于如何成为信息的创造者</a:t>
            </a:r>
            <a:r>
              <a:rPr lang="en-US" altLang="zh-CN" dirty="0"/>
              <a:t>,</a:t>
            </a:r>
            <a:r>
              <a:rPr lang="zh-CN" altLang="en-US" dirty="0"/>
              <a:t>如何在大学这么一个本该展现自己才华的地方做一点有意思的事情</a:t>
            </a:r>
            <a:r>
              <a:rPr lang="en-US" altLang="zh-CN" dirty="0"/>
              <a:t>. </a:t>
            </a:r>
            <a:r>
              <a:rPr lang="zh-CN" altLang="en-US" dirty="0"/>
              <a:t>这个问题要问大家自己</a:t>
            </a:r>
            <a:r>
              <a:rPr lang="en-US" altLang="zh-CN" dirty="0"/>
              <a:t>.</a:t>
            </a:r>
            <a:r>
              <a:rPr lang="zh-CN" altLang="en-US" dirty="0"/>
              <a:t>我也许比在做的各位多一到两年经验</a:t>
            </a:r>
            <a:r>
              <a:rPr lang="en-US" altLang="zh-CN" dirty="0"/>
              <a:t>, </a:t>
            </a:r>
            <a:r>
              <a:rPr lang="zh-CN" altLang="en-US" dirty="0"/>
              <a:t>但最终我们喜欢的擅长的从事的东西会大相径庭</a:t>
            </a:r>
            <a:r>
              <a:rPr lang="en-US" altLang="zh-CN" dirty="0"/>
              <a:t>. </a:t>
            </a:r>
            <a:r>
              <a:rPr lang="zh-CN" altLang="en-US" dirty="0"/>
              <a:t>我能分享的东西还有很多</a:t>
            </a:r>
            <a:r>
              <a:rPr lang="en-US" altLang="zh-CN" dirty="0"/>
              <a:t>, </a:t>
            </a:r>
            <a:r>
              <a:rPr lang="zh-CN" altLang="en-US" dirty="0"/>
              <a:t>但在这一点我给不了大家太多明智且具体的建议</a:t>
            </a:r>
            <a:r>
              <a:rPr lang="en-US" altLang="zh-CN" dirty="0"/>
              <a:t>. </a:t>
            </a:r>
            <a:r>
              <a:rPr lang="zh-CN" altLang="en-US" dirty="0"/>
              <a:t>最后我展示两个我的功法</a:t>
            </a:r>
            <a:r>
              <a:rPr lang="en-US" altLang="zh-CN" dirty="0"/>
              <a:t>A, </a:t>
            </a:r>
            <a:r>
              <a:rPr lang="zh-CN" altLang="en-US" dirty="0"/>
              <a:t>希望能给大家一点启发</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11</a:t>
            </a:fld>
            <a:endParaRPr lang="zh-CN" altLang="en-US"/>
          </a:p>
        </p:txBody>
      </p:sp>
    </p:spTree>
    <p:extLst>
      <p:ext uri="{BB962C8B-B14F-4D97-AF65-F5344CB8AC3E}">
        <p14:creationId xmlns:p14="http://schemas.microsoft.com/office/powerpoint/2010/main" val="69490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先介绍任务</a:t>
            </a:r>
            <a:r>
              <a:rPr lang="en-US" altLang="zh-CN" dirty="0"/>
              <a:t>,</a:t>
            </a:r>
            <a:r>
              <a:rPr lang="zh-CN" altLang="en-US" dirty="0"/>
              <a:t>再介绍工作</a:t>
            </a:r>
            <a:r>
              <a:rPr lang="en-US" altLang="zh-CN" dirty="0"/>
              <a:t>,</a:t>
            </a:r>
            <a:r>
              <a:rPr lang="zh-CN" altLang="en-US" dirty="0"/>
              <a:t>最后可拓展的部分</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12</a:t>
            </a:fld>
            <a:endParaRPr lang="zh-CN" altLang="en-US"/>
          </a:p>
        </p:txBody>
      </p:sp>
    </p:spTree>
    <p:extLst>
      <p:ext uri="{BB962C8B-B14F-4D97-AF65-F5344CB8AC3E}">
        <p14:creationId xmlns:p14="http://schemas.microsoft.com/office/powerpoint/2010/main" val="273275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这个是我这学期开学前翻往年博弈论课件心血来潮想到的东西</a:t>
            </a:r>
            <a:r>
              <a:rPr lang="en-US" altLang="zh-CN" dirty="0"/>
              <a:t>. </a:t>
            </a:r>
            <a:r>
              <a:rPr lang="zh-CN" altLang="en-US" dirty="0"/>
              <a:t>目前没写多少代码</a:t>
            </a:r>
            <a:r>
              <a:rPr lang="en-US" altLang="zh-CN" dirty="0"/>
              <a:t>,</a:t>
            </a:r>
            <a:r>
              <a:rPr lang="zh-CN" altLang="en-US" dirty="0"/>
              <a:t>但是做了这么一个图给大家画饼</a:t>
            </a:r>
            <a:r>
              <a:rPr lang="en-US" altLang="zh-CN" dirty="0"/>
              <a:t>. …</a:t>
            </a:r>
            <a:r>
              <a:rPr lang="zh-CN" altLang="en-US" dirty="0"/>
              <a:t>主要部分是</a:t>
            </a:r>
            <a:r>
              <a:rPr lang="en-US" altLang="zh-CN" dirty="0"/>
              <a:t>course.md</a:t>
            </a:r>
            <a:r>
              <a:rPr lang="zh-CN" altLang="en-US" dirty="0"/>
              <a:t>到</a:t>
            </a:r>
            <a:r>
              <a:rPr lang="en-US" altLang="zh-CN" dirty="0"/>
              <a:t>note.md,</a:t>
            </a:r>
            <a:r>
              <a:rPr lang="zh-CN" altLang="en-US" dirty="0"/>
              <a:t>目前已经写了一个解析</a:t>
            </a:r>
            <a:r>
              <a:rPr lang="en-US" altLang="zh-CN" dirty="0"/>
              <a:t>md</a:t>
            </a:r>
            <a:r>
              <a:rPr lang="zh-CN" altLang="en-US" dirty="0"/>
              <a:t>文件的类</a:t>
            </a:r>
            <a:r>
              <a:rPr lang="en-US" altLang="zh-CN" dirty="0"/>
              <a:t>,</a:t>
            </a:r>
            <a:r>
              <a:rPr lang="zh-CN" altLang="en-US" dirty="0"/>
              <a:t>准备再加一个用来给大模型发特定请求的类</a:t>
            </a:r>
            <a:r>
              <a:rPr lang="en-US" altLang="zh-CN" dirty="0"/>
              <a:t>,</a:t>
            </a:r>
            <a:r>
              <a:rPr lang="zh-CN" altLang="en-US" dirty="0"/>
              <a:t>然后就可以在这些基础上写很多有用的函数了</a:t>
            </a:r>
            <a:r>
              <a:rPr lang="en-US" altLang="zh-CN" dirty="0"/>
              <a:t>. </a:t>
            </a:r>
            <a:r>
              <a:rPr lang="zh-CN" altLang="en-US" dirty="0"/>
              <a:t>其实没有特别创新的点</a:t>
            </a:r>
            <a:r>
              <a:rPr lang="en-US" altLang="zh-CN" dirty="0"/>
              <a:t>, </a:t>
            </a:r>
            <a:r>
              <a:rPr lang="zh-CN" altLang="en-US" dirty="0"/>
              <a:t>也算是工具链的一个稍微高级一点点的应用吧</a:t>
            </a:r>
            <a:r>
              <a:rPr lang="en-US" altLang="zh-CN" dirty="0"/>
              <a:t>. </a:t>
            </a:r>
            <a:r>
              <a:rPr lang="zh-CN" altLang="en-US" dirty="0"/>
              <a:t>未来可能考虑一是把功能放到网站上</a:t>
            </a:r>
            <a:r>
              <a:rPr lang="en-US" altLang="zh-CN" dirty="0"/>
              <a:t>,</a:t>
            </a:r>
            <a:r>
              <a:rPr lang="zh-CN" altLang="en-US" dirty="0"/>
              <a:t>二是等我再学一些东西之后可能会写成一个</a:t>
            </a:r>
            <a:r>
              <a:rPr lang="en-US" altLang="zh-CN" dirty="0"/>
              <a:t>python</a:t>
            </a:r>
            <a:r>
              <a:rPr lang="zh-CN" altLang="en-US" dirty="0"/>
              <a:t>库</a:t>
            </a:r>
            <a:r>
              <a:rPr lang="en-US" altLang="zh-CN" dirty="0"/>
              <a:t>. </a:t>
            </a:r>
            <a:r>
              <a:rPr lang="zh-CN" altLang="en-US" dirty="0"/>
              <a:t>库的代码链接是这个</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13</a:t>
            </a:fld>
            <a:endParaRPr lang="zh-CN" altLang="en-US"/>
          </a:p>
        </p:txBody>
      </p:sp>
    </p:spTree>
    <p:extLst>
      <p:ext uri="{BB962C8B-B14F-4D97-AF65-F5344CB8AC3E}">
        <p14:creationId xmlns:p14="http://schemas.microsoft.com/office/powerpoint/2010/main" val="1296820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最后这是我的主页和微信</a:t>
            </a:r>
            <a:r>
              <a:rPr lang="en-US" altLang="zh-CN" dirty="0"/>
              <a:t>. </a:t>
            </a:r>
            <a:r>
              <a:rPr lang="zh-CN" altLang="en-US" dirty="0"/>
              <a:t>欢迎大家随时和我交流</a:t>
            </a:r>
            <a:r>
              <a:rPr lang="en-US" altLang="zh-CN" dirty="0"/>
              <a:t>, </a:t>
            </a:r>
            <a:r>
              <a:rPr lang="zh-CN" altLang="en-US" dirty="0"/>
              <a:t>一起进步</a:t>
            </a:r>
            <a:r>
              <a:rPr lang="en-US" altLang="zh-CN" dirty="0"/>
              <a:t>,</a:t>
            </a:r>
            <a:r>
              <a:rPr lang="zh-CN" altLang="en-US" dirty="0"/>
              <a:t>感谢大家的聆听</a:t>
            </a:r>
            <a:r>
              <a:rPr lang="en-US" altLang="zh-CN" dirty="0"/>
              <a:t>. </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14</a:t>
            </a:fld>
            <a:endParaRPr lang="zh-CN" altLang="en-US"/>
          </a:p>
        </p:txBody>
      </p:sp>
    </p:spTree>
    <p:extLst>
      <p:ext uri="{BB962C8B-B14F-4D97-AF65-F5344CB8AC3E}">
        <p14:creationId xmlns:p14="http://schemas.microsoft.com/office/powerpoint/2010/main" val="204834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大家请看这个凸优化问题</a:t>
            </a:r>
            <a:r>
              <a:rPr lang="en-US" altLang="zh-CN" dirty="0"/>
              <a:t>, </a:t>
            </a:r>
            <a:r>
              <a:rPr lang="zh-CN" altLang="en-US" dirty="0"/>
              <a:t>我想各位来这里的目的无非就是想找这个问题的一个更优解</a:t>
            </a:r>
            <a:r>
              <a:rPr lang="en-US" altLang="zh-CN" dirty="0"/>
              <a:t>, </a:t>
            </a:r>
            <a:r>
              <a:rPr lang="zh-CN" altLang="en-US" dirty="0"/>
              <a:t>这里不一定非要是</a:t>
            </a:r>
            <a:r>
              <a:rPr lang="en-US" altLang="zh-CN" dirty="0"/>
              <a:t>GPA,</a:t>
            </a:r>
            <a:r>
              <a:rPr lang="zh-CN" altLang="en-US" dirty="0"/>
              <a:t>可以是一个衡量学习结果的变量</a:t>
            </a:r>
            <a:r>
              <a:rPr lang="en-US" altLang="zh-CN" dirty="0"/>
              <a:t>, </a:t>
            </a:r>
            <a:r>
              <a:rPr lang="zh-CN" altLang="en-US" dirty="0"/>
              <a:t>我暂且用</a:t>
            </a:r>
            <a:r>
              <a:rPr lang="en-US" altLang="zh-CN" dirty="0"/>
              <a:t>GPA</a:t>
            </a:r>
            <a:r>
              <a:rPr lang="zh-CN" altLang="en-US" dirty="0"/>
              <a:t>来指代它</a:t>
            </a:r>
            <a:br>
              <a:rPr lang="en-US" altLang="zh-CN" dirty="0"/>
            </a:br>
            <a:r>
              <a:rPr lang="zh-CN" altLang="en-US" dirty="0"/>
              <a:t>关于这个分量我觉得不需要班门弄斧了</a:t>
            </a:r>
            <a:r>
              <a:rPr lang="en-US" altLang="zh-CN" dirty="0"/>
              <a:t>,</a:t>
            </a:r>
            <a:r>
              <a:rPr lang="zh-CN" altLang="en-US" dirty="0"/>
              <a:t>在座的各位都身经百战</a:t>
            </a:r>
            <a:r>
              <a:rPr lang="en-US" altLang="zh-CN" dirty="0"/>
              <a:t>,</a:t>
            </a:r>
            <a:r>
              <a:rPr lang="zh-CN" altLang="en-US" dirty="0"/>
              <a:t>在学习方面一定都有着高级的方法论</a:t>
            </a:r>
            <a:r>
              <a:rPr lang="en-US" altLang="zh-CN" dirty="0"/>
              <a:t>.</a:t>
            </a:r>
            <a:r>
              <a:rPr lang="zh-CN" altLang="en-US" dirty="0"/>
              <a:t>我的分享主要是关于另外两个量</a:t>
            </a:r>
            <a:br>
              <a:rPr lang="en-US" altLang="zh-CN" dirty="0"/>
            </a:br>
            <a:r>
              <a:rPr lang="zh-CN" altLang="en-US" dirty="0"/>
              <a:t>一个是北大这个环境如何影响学习的结果</a:t>
            </a:r>
            <a:r>
              <a:rPr lang="en-US" altLang="zh-CN" dirty="0"/>
              <a:t>,</a:t>
            </a:r>
            <a:r>
              <a:rPr lang="zh-CN" altLang="en-US" dirty="0"/>
              <a:t>另一个是如何用计算机技术去提高效率</a:t>
            </a:r>
            <a:r>
              <a:rPr lang="en-US" altLang="zh-CN" dirty="0"/>
              <a:t>. </a:t>
            </a:r>
            <a:r>
              <a:rPr lang="zh-CN" altLang="en-US" dirty="0"/>
              <a:t>因为我自己是强基数二</a:t>
            </a:r>
            <a:r>
              <a:rPr lang="en-US" altLang="zh-CN" dirty="0"/>
              <a:t>,</a:t>
            </a:r>
            <a:r>
              <a:rPr lang="zh-CN" altLang="en-US" dirty="0"/>
              <a:t>也只了解</a:t>
            </a:r>
            <a:r>
              <a:rPr lang="en-US" altLang="zh-CN" dirty="0"/>
              <a:t>cs</a:t>
            </a:r>
            <a:r>
              <a:rPr lang="zh-CN" altLang="en-US" dirty="0"/>
              <a:t>人的学习过程</a:t>
            </a:r>
            <a:r>
              <a:rPr lang="en-US" altLang="zh-CN" dirty="0"/>
              <a:t>,</a:t>
            </a:r>
            <a:r>
              <a:rPr lang="zh-CN" altLang="en-US" dirty="0"/>
              <a:t>后面的分享会用</a:t>
            </a:r>
            <a:r>
              <a:rPr lang="en-US" altLang="zh-CN" dirty="0" err="1"/>
              <a:t>xk</a:t>
            </a:r>
            <a:r>
              <a:rPr lang="zh-CN" altLang="en-US" dirty="0"/>
              <a:t>去指代</a:t>
            </a:r>
            <a:r>
              <a:rPr lang="en-US" altLang="zh-CN" dirty="0"/>
              <a:t>cs,</a:t>
            </a:r>
            <a:r>
              <a:rPr lang="zh-CN" altLang="en-US" dirty="0"/>
              <a:t>一小部分内容可能不太适用于</a:t>
            </a:r>
            <a:r>
              <a:rPr lang="en-US" altLang="zh-CN" dirty="0" err="1"/>
              <a:t>ee</a:t>
            </a:r>
            <a:endParaRPr lang="zh-CN" altLang="en-US" dirty="0"/>
          </a:p>
        </p:txBody>
      </p:sp>
      <p:sp>
        <p:nvSpPr>
          <p:cNvPr id="4" name="灯片编号占位符 3"/>
          <p:cNvSpPr>
            <a:spLocks noGrp="1"/>
          </p:cNvSpPr>
          <p:nvPr>
            <p:ph type="sldNum" sz="quarter" idx="5"/>
          </p:nvPr>
        </p:nvSpPr>
        <p:spPr/>
        <p:txBody>
          <a:bodyPr/>
          <a:lstStyle/>
          <a:p>
            <a:fld id="{9A24B017-9E9B-4A0F-8C91-189299152AEB}" type="slidenum">
              <a:rPr lang="zh-CN" altLang="en-US" smtClean="0"/>
              <a:t>3</a:t>
            </a:fld>
            <a:endParaRPr lang="zh-CN" altLang="en-US"/>
          </a:p>
        </p:txBody>
      </p:sp>
    </p:spTree>
    <p:extLst>
      <p:ext uri="{BB962C8B-B14F-4D97-AF65-F5344CB8AC3E}">
        <p14:creationId xmlns:p14="http://schemas.microsoft.com/office/powerpoint/2010/main" val="704155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A24B017-9E9B-4A0F-8C91-189299152AEB}" type="slidenum">
              <a:rPr lang="zh-CN" altLang="en-US" smtClean="0"/>
              <a:t>4</a:t>
            </a:fld>
            <a:endParaRPr lang="zh-CN" altLang="en-US"/>
          </a:p>
        </p:txBody>
      </p:sp>
    </p:spTree>
    <p:extLst>
      <p:ext uri="{BB962C8B-B14F-4D97-AF65-F5344CB8AC3E}">
        <p14:creationId xmlns:p14="http://schemas.microsoft.com/office/powerpoint/2010/main" val="188071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工具链 </a:t>
            </a:r>
            <a:r>
              <a:rPr lang="en-US" altLang="zh-CN" dirty="0"/>
              <a:t>: C </a:t>
            </a:r>
            <a:r>
              <a:rPr lang="zh-CN" altLang="en-US" dirty="0"/>
              <a:t>编译器</a:t>
            </a:r>
            <a:r>
              <a:rPr lang="en-US" altLang="zh-CN" dirty="0"/>
              <a:t>, </a:t>
            </a:r>
            <a:r>
              <a:rPr lang="zh-CN" altLang="en-US" dirty="0"/>
              <a:t>链接器</a:t>
            </a:r>
            <a:r>
              <a:rPr lang="en-US" altLang="zh-CN" dirty="0"/>
              <a:t>, </a:t>
            </a:r>
            <a:r>
              <a:rPr lang="zh-CN" altLang="en-US" dirty="0"/>
              <a:t>构建系统</a:t>
            </a:r>
            <a:r>
              <a:rPr lang="en-US" altLang="zh-CN" dirty="0"/>
              <a:t>, </a:t>
            </a:r>
            <a:r>
              <a:rPr lang="zh-CN" altLang="en-US" dirty="0"/>
              <a:t>调试器</a:t>
            </a:r>
            <a:r>
              <a:rPr lang="en-US" altLang="zh-CN" dirty="0"/>
              <a:t>, </a:t>
            </a:r>
            <a:r>
              <a:rPr lang="zh-CN" altLang="en-US" dirty="0"/>
              <a:t>版本控制系统</a:t>
            </a:r>
            <a:r>
              <a:rPr lang="en-US" altLang="zh-CN" dirty="0"/>
              <a:t>, </a:t>
            </a:r>
            <a:r>
              <a:rPr lang="zh-CN" altLang="en-US" dirty="0"/>
              <a:t>打包工具</a:t>
            </a:r>
            <a:br>
              <a:rPr lang="en-US" altLang="zh-CN" dirty="0"/>
            </a:br>
            <a:r>
              <a:rPr lang="zh-CN" altLang="en-US" dirty="0"/>
              <a:t>统计知道</a:t>
            </a:r>
            <a:r>
              <a:rPr lang="en-US" altLang="zh-CN" dirty="0"/>
              <a:t>latex</a:t>
            </a:r>
            <a:r>
              <a:rPr lang="zh-CN" altLang="en-US" dirty="0"/>
              <a:t>的人数</a:t>
            </a:r>
            <a:endParaRPr lang="en-US" altLang="zh-CN" dirty="0"/>
          </a:p>
          <a:p>
            <a:r>
              <a:rPr lang="zh-CN" altLang="en-US" dirty="0"/>
              <a:t>估计知道的不多</a:t>
            </a:r>
            <a:r>
              <a:rPr lang="en-US" altLang="zh-CN" dirty="0"/>
              <a:t>,</a:t>
            </a:r>
            <a:r>
              <a:rPr lang="zh-CN" altLang="en-US" dirty="0"/>
              <a:t>要讲一下是干什么的</a:t>
            </a:r>
            <a:br>
              <a:rPr lang="en-US" altLang="zh-CN" dirty="0"/>
            </a:br>
            <a:r>
              <a:rPr lang="zh-CN" altLang="en-US" dirty="0"/>
              <a:t>工具链其实也是信科人学习方法的一部分</a:t>
            </a:r>
            <a:r>
              <a:rPr lang="en-US" altLang="zh-CN" dirty="0"/>
              <a:t>, </a:t>
            </a:r>
            <a:r>
              <a:rPr lang="zh-CN" altLang="en-US" dirty="0"/>
              <a:t>提高学习效率</a:t>
            </a:r>
            <a:r>
              <a:rPr lang="en-US" altLang="zh-CN" dirty="0"/>
              <a:t>, </a:t>
            </a:r>
            <a:r>
              <a:rPr lang="zh-CN" altLang="en-US" dirty="0"/>
              <a:t>增幅生产力</a:t>
            </a:r>
            <a:r>
              <a:rPr lang="en-US" altLang="zh-CN" dirty="0"/>
              <a:t>.</a:t>
            </a:r>
          </a:p>
          <a:p>
            <a:r>
              <a:rPr lang="zh-CN" altLang="en-US" dirty="0"/>
              <a:t>在过去在高中可能</a:t>
            </a:r>
            <a:r>
              <a:rPr lang="en-US" altLang="zh-CN" dirty="0"/>
              <a:t>…</a:t>
            </a:r>
            <a:br>
              <a:rPr lang="en-US" altLang="zh-CN" dirty="0"/>
            </a:br>
            <a:r>
              <a:rPr lang="zh-CN" altLang="en-US" dirty="0"/>
              <a:t>工具链本身存在巨大的信息差</a:t>
            </a:r>
            <a:r>
              <a:rPr lang="en-US" altLang="zh-CN" dirty="0"/>
              <a:t>, </a:t>
            </a:r>
            <a:r>
              <a:rPr lang="zh-CN" altLang="en-US" dirty="0"/>
              <a:t>后面我会和大家谈讨一点关于信息壁垒本身和如何打破信息壁垒的问题</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5</a:t>
            </a:fld>
            <a:endParaRPr lang="zh-CN" altLang="en-US"/>
          </a:p>
        </p:txBody>
      </p:sp>
    </p:spTree>
    <p:extLst>
      <p:ext uri="{BB962C8B-B14F-4D97-AF65-F5344CB8AC3E}">
        <p14:creationId xmlns:p14="http://schemas.microsoft.com/office/powerpoint/2010/main" val="252460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大语言模型是最接近工具树根的工具</a:t>
            </a:r>
            <a:r>
              <a:rPr lang="en-US" altLang="zh-CN" dirty="0"/>
              <a:t>,</a:t>
            </a:r>
            <a:r>
              <a:rPr lang="zh-CN" altLang="en-US" dirty="0"/>
              <a:t>我相信大家基本上应该都深有体会</a:t>
            </a:r>
            <a:r>
              <a:rPr lang="en-US" altLang="zh-CN" dirty="0"/>
              <a:t>?</a:t>
            </a:r>
            <a:r>
              <a:rPr lang="zh-CN" altLang="en-US" dirty="0"/>
              <a:t>当然</a:t>
            </a:r>
            <a:r>
              <a:rPr lang="en-US" altLang="zh-CN" dirty="0" err="1"/>
              <a:t>llmb</a:t>
            </a:r>
            <a:r>
              <a:rPr lang="zh-CN" altLang="en-US" dirty="0"/>
              <a:t>不止是</a:t>
            </a:r>
            <a:r>
              <a:rPr lang="en-US" altLang="zh-CN" dirty="0" err="1"/>
              <a:t>gpt</a:t>
            </a:r>
            <a:r>
              <a:rPr lang="en-US" altLang="zh-CN" dirty="0"/>
              <a:t>, </a:t>
            </a:r>
            <a:r>
              <a:rPr lang="zh-CN" altLang="en-US" dirty="0"/>
              <a:t>也有一些好用的叶子节点</a:t>
            </a:r>
            <a:r>
              <a:rPr lang="en-US" altLang="zh-CN" dirty="0"/>
              <a:t>,</a:t>
            </a:r>
            <a:r>
              <a:rPr lang="zh-CN" altLang="en-US" dirty="0"/>
              <a:t>我顺带推荐给大家</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6</a:t>
            </a:fld>
            <a:endParaRPr lang="zh-CN" altLang="en-US"/>
          </a:p>
        </p:txBody>
      </p:sp>
    </p:spTree>
    <p:extLst>
      <p:ext uri="{BB962C8B-B14F-4D97-AF65-F5344CB8AC3E}">
        <p14:creationId xmlns:p14="http://schemas.microsoft.com/office/powerpoint/2010/main" val="2697060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下面是一个小小的工具链使用的实战</a:t>
            </a:r>
            <a:r>
              <a:rPr lang="en-US" altLang="zh-CN" dirty="0"/>
              <a:t>, </a:t>
            </a:r>
            <a:r>
              <a:rPr lang="zh-CN" altLang="en-US" dirty="0"/>
              <a:t>希望能给大家一点启发</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7</a:t>
            </a:fld>
            <a:endParaRPr lang="zh-CN" altLang="en-US"/>
          </a:p>
        </p:txBody>
      </p:sp>
    </p:spTree>
    <p:extLst>
      <p:ext uri="{BB962C8B-B14F-4D97-AF65-F5344CB8AC3E}">
        <p14:creationId xmlns:p14="http://schemas.microsoft.com/office/powerpoint/2010/main" val="259678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从域名购买到前端后端运维都体验了一遍</a:t>
            </a:r>
            <a:r>
              <a:rPr lang="en-US" altLang="zh-CN" dirty="0"/>
              <a:t>,</a:t>
            </a:r>
            <a:r>
              <a:rPr lang="zh-CN" altLang="en-US" dirty="0"/>
              <a:t>顺带学了</a:t>
            </a:r>
            <a:r>
              <a:rPr lang="en-US" altLang="zh-CN" dirty="0" err="1"/>
              <a:t>js</a:t>
            </a:r>
            <a:r>
              <a:rPr lang="zh-CN" altLang="en-US" dirty="0"/>
              <a:t>和</a:t>
            </a:r>
            <a:r>
              <a:rPr lang="en-US" altLang="zh-CN" dirty="0"/>
              <a:t>html</a:t>
            </a:r>
            <a:r>
              <a:rPr lang="zh-CN" altLang="en-US" dirty="0"/>
              <a:t>两门语言</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8</a:t>
            </a:fld>
            <a:endParaRPr lang="zh-CN" altLang="en-US"/>
          </a:p>
        </p:txBody>
      </p:sp>
    </p:spTree>
    <p:extLst>
      <p:ext uri="{BB962C8B-B14F-4D97-AF65-F5344CB8AC3E}">
        <p14:creationId xmlns:p14="http://schemas.microsoft.com/office/powerpoint/2010/main" val="3864928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就像之前说的</a:t>
            </a:r>
            <a:r>
              <a:rPr lang="en-US" altLang="zh-CN" dirty="0"/>
              <a:t>, </a:t>
            </a:r>
            <a:r>
              <a:rPr lang="zh-CN" altLang="en-US" dirty="0"/>
              <a:t>效率之间的差异往往不取决于一些主观因素</a:t>
            </a:r>
            <a:r>
              <a:rPr lang="en-US" altLang="zh-CN" dirty="0"/>
              <a:t>,</a:t>
            </a:r>
            <a:r>
              <a:rPr lang="zh-CN" altLang="en-US" dirty="0"/>
              <a:t>比如是否自律</a:t>
            </a:r>
            <a:r>
              <a:rPr lang="en-US" altLang="zh-CN" dirty="0"/>
              <a:t>,</a:t>
            </a:r>
            <a:r>
              <a:rPr lang="zh-CN" altLang="en-US" dirty="0"/>
              <a:t>怎么调整学习状态这些</a:t>
            </a:r>
            <a:r>
              <a:rPr lang="en-US" altLang="zh-CN" dirty="0"/>
              <a:t>. </a:t>
            </a:r>
            <a:r>
              <a:rPr lang="zh-CN" altLang="en-US" dirty="0"/>
              <a:t>很多时候相对更决定人的学习成果的</a:t>
            </a:r>
            <a:r>
              <a:rPr lang="en-US" altLang="zh-CN" dirty="0"/>
              <a:t>,</a:t>
            </a:r>
            <a:r>
              <a:rPr lang="zh-CN" altLang="en-US" dirty="0"/>
              <a:t>是一个人所掌握的信息</a:t>
            </a:r>
            <a:r>
              <a:rPr lang="en-US" altLang="zh-CN" dirty="0"/>
              <a:t>.</a:t>
            </a:r>
          </a:p>
        </p:txBody>
      </p:sp>
      <p:sp>
        <p:nvSpPr>
          <p:cNvPr id="4" name="灯片编号占位符 3"/>
          <p:cNvSpPr>
            <a:spLocks noGrp="1"/>
          </p:cNvSpPr>
          <p:nvPr>
            <p:ph type="sldNum" sz="quarter" idx="5"/>
          </p:nvPr>
        </p:nvSpPr>
        <p:spPr/>
        <p:txBody>
          <a:bodyPr/>
          <a:lstStyle/>
          <a:p>
            <a:fld id="{9A24B017-9E9B-4A0F-8C91-189299152AEB}" type="slidenum">
              <a:rPr lang="zh-CN" altLang="en-US" smtClean="0"/>
              <a:t>9</a:t>
            </a:fld>
            <a:endParaRPr lang="zh-CN" altLang="en-US"/>
          </a:p>
        </p:txBody>
      </p:sp>
    </p:spTree>
    <p:extLst>
      <p:ext uri="{BB962C8B-B14F-4D97-AF65-F5344CB8AC3E}">
        <p14:creationId xmlns:p14="http://schemas.microsoft.com/office/powerpoint/2010/main" val="119766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信息的两个特点</a:t>
            </a:r>
            <a:br>
              <a:rPr lang="en-US" altLang="zh-CN" dirty="0"/>
            </a:br>
            <a:r>
              <a:rPr lang="zh-CN" altLang="en-US" dirty="0"/>
              <a:t>信息壁垒的困扰我不知道大家是否体会过</a:t>
            </a:r>
            <a:r>
              <a:rPr lang="en-US" altLang="zh-CN" dirty="0"/>
              <a:t>, </a:t>
            </a:r>
            <a:r>
              <a:rPr lang="zh-CN" altLang="en-US" dirty="0"/>
              <a:t>比如期末考试后你才知道某个题目是往年题而你完全没有拿到那一套试卷</a:t>
            </a:r>
            <a:r>
              <a:rPr lang="en-US" altLang="zh-CN" dirty="0"/>
              <a:t>, </a:t>
            </a:r>
            <a:r>
              <a:rPr lang="zh-CN" altLang="en-US" dirty="0"/>
              <a:t>再比如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CN" dirty="0"/>
            </a:br>
            <a:r>
              <a:rPr lang="zh-CN" altLang="en-US" dirty="0"/>
              <a:t>不受信息壁垒困扰的方法</a:t>
            </a:r>
            <a:br>
              <a:rPr lang="en-US" altLang="zh-CN" dirty="0"/>
            </a:br>
            <a:r>
              <a:rPr lang="en-US" altLang="zh-CN" dirty="0"/>
              <a:t>1 </a:t>
            </a:r>
            <a:r>
              <a:rPr lang="zh-CN" altLang="en-US" dirty="0"/>
              <a:t>多和学长姐沟通</a:t>
            </a:r>
            <a:r>
              <a:rPr lang="en-US" altLang="zh-CN" dirty="0"/>
              <a:t>, </a:t>
            </a:r>
            <a:r>
              <a:rPr lang="zh-CN" altLang="en-US" dirty="0"/>
              <a:t>不过不是所有的人都特别愿意去和学弟学妹聊一些东西</a:t>
            </a:r>
            <a:r>
              <a:rPr lang="en-US" altLang="zh-CN" dirty="0"/>
              <a:t>,</a:t>
            </a:r>
            <a:r>
              <a:rPr lang="zh-CN" altLang="en-US" dirty="0"/>
              <a:t>这个大家可以大胆去试</a:t>
            </a:r>
            <a:r>
              <a:rPr lang="en-US" altLang="zh-CN" dirty="0"/>
              <a:t>,</a:t>
            </a:r>
            <a:r>
              <a:rPr lang="zh-CN" altLang="en-US" dirty="0"/>
              <a:t>不过也要看大家情商</a:t>
            </a:r>
            <a:br>
              <a:rPr lang="en-US" altLang="zh-CN" dirty="0"/>
            </a:br>
            <a:r>
              <a:rPr lang="en-US" altLang="zh-CN" dirty="0"/>
              <a:t>2 </a:t>
            </a:r>
            <a:r>
              <a:rPr lang="zh-CN" altLang="en-US" dirty="0"/>
              <a:t>因为同一个问题每个人的体验不一样</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 </a:t>
            </a:r>
            <a:r>
              <a:rPr lang="zh-CN" altLang="en-US" dirty="0"/>
              <a:t>第三点和第四点可以是同一个点</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r>
              <a:rPr lang="en-US" altLang="zh-CN" dirty="0"/>
              <a:t>1 </a:t>
            </a:r>
            <a:r>
              <a:rPr lang="zh-CN" altLang="en-US" dirty="0"/>
              <a:t>学长姐和你之间没有太多构建信息壁垒的动机</a:t>
            </a:r>
            <a:endParaRPr lang="en-US" altLang="zh-CN" dirty="0"/>
          </a:p>
          <a:p>
            <a:r>
              <a:rPr lang="en-US" altLang="zh-CN" dirty="0"/>
              <a:t>2 </a:t>
            </a:r>
            <a:r>
              <a:rPr lang="zh-CN" altLang="en-US" dirty="0"/>
              <a:t>同一个问题每个人的体验不一样</a:t>
            </a:r>
            <a:r>
              <a:rPr lang="en-US" altLang="zh-CN" dirty="0"/>
              <a:t>, </a:t>
            </a:r>
            <a:r>
              <a:rPr lang="zh-CN" altLang="en-US" dirty="0"/>
              <a:t>比如不同的人学高数的难度不一样</a:t>
            </a:r>
            <a:r>
              <a:rPr lang="en-US" altLang="zh-CN" dirty="0"/>
              <a:t>, </a:t>
            </a:r>
            <a:r>
              <a:rPr lang="zh-CN" altLang="en-US" dirty="0"/>
              <a:t>这不只是一个大家都这么认为的自然现象</a:t>
            </a:r>
            <a:r>
              <a:rPr lang="en-US" altLang="zh-CN" dirty="0"/>
              <a:t>, </a:t>
            </a:r>
            <a:r>
              <a:rPr lang="zh-CN" altLang="en-US" dirty="0"/>
              <a:t>这是一个可以严格证明的必然结果</a:t>
            </a:r>
            <a:endParaRPr lang="en-US" altLang="zh-CN" dirty="0"/>
          </a:p>
          <a:p>
            <a:r>
              <a:rPr lang="en-US" altLang="zh-CN" dirty="0"/>
              <a:t>3 </a:t>
            </a:r>
            <a:r>
              <a:rPr lang="zh-CN" altLang="en-US" dirty="0"/>
              <a:t>纸面上谈合作当然容易</a:t>
            </a:r>
            <a:r>
              <a:rPr lang="en-US" altLang="zh-CN" dirty="0"/>
              <a:t>, </a:t>
            </a:r>
            <a:r>
              <a:rPr lang="zh-CN" altLang="en-US" dirty="0"/>
              <a:t>实际上这个执行起来非常考验一个人</a:t>
            </a:r>
            <a:r>
              <a:rPr lang="en-US" altLang="zh-CN" dirty="0"/>
              <a:t>. </a:t>
            </a:r>
            <a:r>
              <a:rPr lang="zh-CN" altLang="en-US" dirty="0"/>
              <a:t>比如你可以先和你的室友打破这个信息壁垒</a:t>
            </a:r>
            <a:r>
              <a:rPr lang="en-US" altLang="zh-CN" dirty="0"/>
              <a:t>, </a:t>
            </a:r>
            <a:r>
              <a:rPr lang="zh-CN" altLang="en-US" dirty="0"/>
              <a:t>你写高数作业我写线代作业大家都保证正确率</a:t>
            </a:r>
            <a:r>
              <a:rPr lang="en-US" altLang="zh-CN" dirty="0"/>
              <a:t>. </a:t>
            </a:r>
            <a:r>
              <a:rPr lang="zh-CN" altLang="en-US" dirty="0"/>
              <a:t>当然高数线代作业不依据作业给分</a:t>
            </a:r>
            <a:r>
              <a:rPr lang="en-US" altLang="zh-CN" dirty="0"/>
              <a:t>,</a:t>
            </a:r>
            <a:r>
              <a:rPr lang="zh-CN" altLang="en-US" dirty="0"/>
              <a:t>高年级的一些课程才会</a:t>
            </a:r>
            <a:r>
              <a:rPr lang="en-US" altLang="zh-CN" dirty="0"/>
              <a:t>, </a:t>
            </a:r>
            <a:r>
              <a:rPr lang="zh-CN" altLang="en-US" dirty="0"/>
              <a:t>大家懂我意思就行</a:t>
            </a:r>
            <a:r>
              <a:rPr lang="en-US" altLang="zh-CN" dirty="0"/>
              <a:t>. </a:t>
            </a:r>
            <a:r>
              <a:rPr lang="zh-CN" altLang="en-US" dirty="0"/>
              <a:t>如果是和陌生人比如你政治课的</a:t>
            </a:r>
            <a:r>
              <a:rPr lang="en-US" altLang="zh-CN" dirty="0"/>
              <a:t>pre</a:t>
            </a:r>
            <a:r>
              <a:rPr lang="zh-CN" altLang="en-US" dirty="0"/>
              <a:t>队友去建立这种关系</a:t>
            </a:r>
            <a:r>
              <a:rPr lang="en-US" altLang="zh-CN" dirty="0"/>
              <a:t>,</a:t>
            </a:r>
            <a:r>
              <a:rPr lang="zh-CN" altLang="en-US" dirty="0"/>
              <a:t>难度会更大</a:t>
            </a:r>
            <a:r>
              <a:rPr lang="en-US" altLang="zh-CN" dirty="0"/>
              <a:t>,</a:t>
            </a:r>
            <a:r>
              <a:rPr lang="zh-CN" altLang="en-US" dirty="0"/>
              <a:t>这个时候当然也可以变通</a:t>
            </a:r>
            <a:r>
              <a:rPr lang="en-US" altLang="zh-CN" dirty="0"/>
              <a:t>, </a:t>
            </a:r>
            <a:r>
              <a:rPr lang="zh-CN" altLang="en-US" dirty="0"/>
              <a:t>建议和熟人去组队做</a:t>
            </a:r>
            <a:r>
              <a:rPr lang="en-US" altLang="zh-CN" dirty="0"/>
              <a:t>, </a:t>
            </a:r>
            <a:r>
              <a:rPr lang="zh-CN" altLang="en-US" dirty="0"/>
              <a:t>这样大家大概率都不会摆烂</a:t>
            </a:r>
            <a:r>
              <a:rPr lang="en-US" altLang="zh-CN" dirty="0"/>
              <a:t>.</a:t>
            </a:r>
            <a:br>
              <a:rPr lang="en-US" altLang="zh-CN" dirty="0"/>
            </a:br>
            <a:endParaRPr lang="en-US" altLang="zh-CN" dirty="0"/>
          </a:p>
          <a:p>
            <a:r>
              <a:rPr lang="zh-CN" altLang="en-US" dirty="0"/>
              <a:t>那么为什么会产生这种信息壁垒</a:t>
            </a:r>
            <a:r>
              <a:rPr lang="en-US" altLang="zh-CN" dirty="0"/>
              <a:t>, </a:t>
            </a:r>
            <a:r>
              <a:rPr lang="zh-CN" altLang="en-US" dirty="0"/>
              <a:t>尤其是在北大为什么信息壁垒尤其地厚和高</a:t>
            </a:r>
            <a:r>
              <a:rPr lang="en-US" altLang="zh-CN" dirty="0"/>
              <a:t>. </a:t>
            </a:r>
            <a:r>
              <a:rPr lang="zh-CN" altLang="en-US" dirty="0"/>
              <a:t>我想用一个例子试着去证明</a:t>
            </a:r>
            <a:r>
              <a:rPr lang="en-US" altLang="zh-CN" dirty="0"/>
              <a:t>, </a:t>
            </a:r>
            <a:r>
              <a:rPr lang="zh-CN" altLang="en-US" dirty="0"/>
              <a:t>当然我也不知道对不对欢迎大家指正</a:t>
            </a:r>
            <a:br>
              <a:rPr lang="en-US" altLang="zh-CN" dirty="0"/>
            </a:br>
            <a:r>
              <a:rPr lang="zh-CN" altLang="en-US" dirty="0"/>
              <a:t>假设有</a:t>
            </a:r>
            <a:r>
              <a:rPr lang="en-US" altLang="zh-CN" dirty="0"/>
              <a:t>10w</a:t>
            </a:r>
            <a:r>
              <a:rPr lang="zh-CN" altLang="en-US" dirty="0"/>
              <a:t>人都学高数</a:t>
            </a:r>
            <a:r>
              <a:rPr lang="en-US" altLang="zh-CN" dirty="0"/>
              <a:t>, </a:t>
            </a:r>
            <a:r>
              <a:rPr lang="zh-CN" altLang="en-US" dirty="0"/>
              <a:t>没学定义为水平</a:t>
            </a:r>
            <a:r>
              <a:rPr lang="en-US" altLang="zh-CN" dirty="0"/>
              <a:t>0, 1w</a:t>
            </a:r>
            <a:r>
              <a:rPr lang="zh-CN" altLang="en-US" dirty="0"/>
              <a:t>个人学了定义为</a:t>
            </a:r>
            <a:r>
              <a:rPr lang="en-US" altLang="zh-CN" dirty="0"/>
              <a:t>1, 1k, 2, 100, 3, 10, 4, 1, 5</a:t>
            </a:r>
            <a:br>
              <a:rPr lang="en-US" altLang="zh-CN" dirty="0"/>
            </a:br>
            <a:r>
              <a:rPr lang="zh-CN" altLang="en-US" dirty="0"/>
              <a:t>最后一个人为什么能成为</a:t>
            </a:r>
            <a:r>
              <a:rPr lang="en-US" altLang="zh-CN" dirty="0"/>
              <a:t>5</a:t>
            </a:r>
            <a:r>
              <a:rPr lang="zh-CN" altLang="en-US" dirty="0"/>
              <a:t>呢</a:t>
            </a:r>
            <a:r>
              <a:rPr lang="en-US" altLang="zh-CN" dirty="0"/>
              <a:t>, </a:t>
            </a:r>
            <a:r>
              <a:rPr lang="zh-CN" altLang="en-US" dirty="0"/>
              <a:t>我们假设他开创了某种做北大数分期末也能稳定拿满的绝世功法</a:t>
            </a:r>
            <a:r>
              <a:rPr lang="en-US" altLang="zh-CN" dirty="0"/>
              <a:t>, </a:t>
            </a:r>
            <a:r>
              <a:rPr lang="zh-CN" altLang="en-US" dirty="0"/>
              <a:t>但是这种功法对人本身的水平要求很高</a:t>
            </a:r>
            <a:r>
              <a:rPr lang="en-US" altLang="zh-CN" dirty="0"/>
              <a:t>,</a:t>
            </a:r>
            <a:r>
              <a:rPr lang="zh-CN" altLang="en-US" dirty="0"/>
              <a:t>需要你懂实变</a:t>
            </a:r>
            <a:r>
              <a:rPr lang="en-US" altLang="zh-CN" dirty="0"/>
              <a:t>,</a:t>
            </a:r>
            <a:r>
              <a:rPr lang="zh-CN" altLang="en-US" dirty="0"/>
              <a:t>因此只有水平</a:t>
            </a:r>
            <a:r>
              <a:rPr lang="en-US" altLang="zh-CN" dirty="0"/>
              <a:t>4</a:t>
            </a:r>
            <a:r>
              <a:rPr lang="zh-CN" altLang="en-US" dirty="0"/>
              <a:t>的</a:t>
            </a:r>
            <a:r>
              <a:rPr lang="en-US" altLang="zh-CN" dirty="0"/>
              <a:t>9</a:t>
            </a:r>
            <a:r>
              <a:rPr lang="zh-CN" altLang="en-US" dirty="0"/>
              <a:t>个人和水平</a:t>
            </a:r>
            <a:r>
              <a:rPr lang="en-US" altLang="zh-CN" dirty="0"/>
              <a:t>5</a:t>
            </a:r>
            <a:r>
              <a:rPr lang="zh-CN" altLang="en-US" dirty="0"/>
              <a:t>的</a:t>
            </a:r>
            <a:r>
              <a:rPr lang="en-US" altLang="zh-CN" dirty="0"/>
              <a:t>1</a:t>
            </a:r>
            <a:r>
              <a:rPr lang="zh-CN" altLang="en-US" dirty="0"/>
              <a:t>个人能用</a:t>
            </a:r>
            <a:r>
              <a:rPr lang="en-US" altLang="zh-CN" dirty="0"/>
              <a:t>. </a:t>
            </a:r>
            <a:r>
              <a:rPr lang="zh-CN" altLang="en-US" dirty="0"/>
              <a:t>称为功法</a:t>
            </a:r>
            <a:r>
              <a:rPr lang="en-US" altLang="zh-CN" dirty="0"/>
              <a:t>A. </a:t>
            </a:r>
            <a:r>
              <a:rPr lang="zh-CN" altLang="en-US" dirty="0"/>
              <a:t>我们再假设水平</a:t>
            </a:r>
            <a:r>
              <a:rPr lang="en-US" altLang="zh-CN" dirty="0"/>
              <a:t>2</a:t>
            </a:r>
            <a:r>
              <a:rPr lang="zh-CN" altLang="en-US" dirty="0"/>
              <a:t>的人开发了某种做题方法</a:t>
            </a:r>
            <a:r>
              <a:rPr lang="en-US" altLang="zh-CN" dirty="0"/>
              <a:t>, </a:t>
            </a:r>
            <a:r>
              <a:rPr lang="zh-CN" altLang="en-US" dirty="0"/>
              <a:t>这个方法只要你学了高数就能用上</a:t>
            </a:r>
            <a:r>
              <a:rPr lang="en-US" altLang="zh-CN" dirty="0"/>
              <a:t>, </a:t>
            </a:r>
            <a:r>
              <a:rPr lang="zh-CN" altLang="en-US" dirty="0"/>
              <a:t>称为功法</a:t>
            </a:r>
            <a:r>
              <a:rPr lang="en-US" altLang="zh-CN" dirty="0"/>
              <a:t>B. </a:t>
            </a:r>
            <a:r>
              <a:rPr lang="zh-CN" altLang="en-US" dirty="0"/>
              <a:t>功法</a:t>
            </a:r>
            <a:r>
              <a:rPr lang="en-US" altLang="zh-CN" dirty="0"/>
              <a:t>B</a:t>
            </a:r>
            <a:r>
              <a:rPr lang="zh-CN" altLang="en-US" dirty="0"/>
              <a:t>被做成了视频发到</a:t>
            </a:r>
            <a:r>
              <a:rPr lang="en-US" altLang="zh-CN" dirty="0"/>
              <a:t>B</a:t>
            </a:r>
            <a:r>
              <a:rPr lang="zh-CN" altLang="en-US" dirty="0"/>
              <a:t>站上</a:t>
            </a:r>
            <a:r>
              <a:rPr lang="en-US" altLang="zh-CN" dirty="0"/>
              <a:t>, </a:t>
            </a:r>
            <a:r>
              <a:rPr lang="zh-CN" altLang="en-US" dirty="0"/>
              <a:t>有</a:t>
            </a:r>
            <a:r>
              <a:rPr lang="en-US" altLang="zh-CN" dirty="0"/>
              <a:t>1w</a:t>
            </a:r>
            <a:r>
              <a:rPr lang="zh-CN" altLang="en-US" dirty="0"/>
              <a:t>个学高数的人为他点赞</a:t>
            </a:r>
            <a:r>
              <a:rPr lang="en-US" altLang="zh-CN" dirty="0"/>
              <a:t>. </a:t>
            </a:r>
            <a:r>
              <a:rPr lang="zh-CN" altLang="en-US" dirty="0"/>
              <a:t>而功法</a:t>
            </a:r>
            <a:r>
              <a:rPr lang="en-US" altLang="zh-CN" dirty="0"/>
              <a:t>A</a:t>
            </a:r>
            <a:r>
              <a:rPr lang="zh-CN" altLang="en-US" dirty="0"/>
              <a:t>很高深教起来也很困难</a:t>
            </a:r>
            <a:r>
              <a:rPr lang="en-US" altLang="zh-CN" dirty="0"/>
              <a:t>,</a:t>
            </a:r>
            <a:r>
              <a:rPr lang="zh-CN" altLang="en-US" dirty="0"/>
              <a:t>且很难复制因为水平</a:t>
            </a:r>
            <a:r>
              <a:rPr lang="en-US" altLang="zh-CN" dirty="0"/>
              <a:t>4</a:t>
            </a:r>
            <a:r>
              <a:rPr lang="zh-CN" altLang="en-US" dirty="0"/>
              <a:t>的</a:t>
            </a:r>
            <a:r>
              <a:rPr lang="en-US" altLang="zh-CN" dirty="0"/>
              <a:t>9</a:t>
            </a:r>
            <a:r>
              <a:rPr lang="zh-CN" altLang="en-US" dirty="0"/>
              <a:t>个人不一定都懂实变</a:t>
            </a:r>
            <a:r>
              <a:rPr lang="en-US" altLang="zh-CN" dirty="0"/>
              <a:t>. </a:t>
            </a:r>
            <a:r>
              <a:rPr lang="zh-CN" altLang="en-US" dirty="0"/>
              <a:t>创造者也不可能为了最多</a:t>
            </a:r>
            <a:r>
              <a:rPr lang="en-US" altLang="zh-CN" dirty="0"/>
              <a:t>10</a:t>
            </a:r>
            <a:r>
              <a:rPr lang="zh-CN" altLang="en-US" dirty="0"/>
              <a:t>个人的点赞去传播他的方法</a:t>
            </a:r>
            <a:r>
              <a:rPr lang="en-US" altLang="zh-CN" dirty="0"/>
              <a:t>. </a:t>
            </a:r>
            <a:r>
              <a:rPr lang="zh-CN" altLang="en-US" dirty="0"/>
              <a:t>这导致</a:t>
            </a:r>
            <a:r>
              <a:rPr lang="en-US" altLang="zh-CN" dirty="0"/>
              <a:t>B</a:t>
            </a:r>
            <a:r>
              <a:rPr lang="zh-CN" altLang="en-US" dirty="0"/>
              <a:t>成为一种公开信息</a:t>
            </a:r>
            <a:r>
              <a:rPr lang="en-US" altLang="zh-CN" dirty="0"/>
              <a:t>,</a:t>
            </a:r>
            <a:r>
              <a:rPr lang="zh-CN" altLang="en-US" dirty="0"/>
              <a:t>而</a:t>
            </a:r>
            <a:r>
              <a:rPr lang="en-US" altLang="zh-CN" dirty="0"/>
              <a:t>A </a:t>
            </a:r>
            <a:r>
              <a:rPr lang="zh-CN" altLang="en-US" dirty="0"/>
              <a:t>成为信息壁垒高墙之后的私有的信息</a:t>
            </a:r>
            <a:r>
              <a:rPr lang="en-US" altLang="zh-CN" dirty="0"/>
              <a:t>. </a:t>
            </a:r>
            <a:br>
              <a:rPr lang="en-US" altLang="zh-CN" dirty="0"/>
            </a:br>
            <a:r>
              <a:rPr lang="zh-CN" altLang="en-US" dirty="0"/>
              <a:t>假设北大对这</a:t>
            </a:r>
            <a:r>
              <a:rPr lang="en-US" altLang="zh-CN" dirty="0"/>
              <a:t>10w</a:t>
            </a:r>
            <a:r>
              <a:rPr lang="zh-CN" altLang="en-US" dirty="0"/>
              <a:t>个人招生</a:t>
            </a:r>
            <a:r>
              <a:rPr lang="en-US" altLang="zh-CN" dirty="0"/>
              <a:t>,</a:t>
            </a:r>
            <a:r>
              <a:rPr lang="zh-CN" altLang="en-US" dirty="0"/>
              <a:t>招了水平</a:t>
            </a:r>
            <a:r>
              <a:rPr lang="en-US" altLang="zh-CN" dirty="0"/>
              <a:t>3</a:t>
            </a:r>
            <a:r>
              <a:rPr lang="zh-CN" altLang="en-US" dirty="0"/>
              <a:t>及以上的</a:t>
            </a:r>
            <a:r>
              <a:rPr lang="en-US" altLang="zh-CN" dirty="0"/>
              <a:t>100</a:t>
            </a:r>
            <a:r>
              <a:rPr lang="zh-CN" altLang="en-US" dirty="0"/>
              <a:t>个人</a:t>
            </a:r>
            <a:r>
              <a:rPr lang="en-US" altLang="zh-CN" dirty="0"/>
              <a:t>. </a:t>
            </a:r>
            <a:r>
              <a:rPr lang="zh-CN" altLang="en-US" dirty="0"/>
              <a:t>那么身处燕园的我们所面临的大多数情况都是功法</a:t>
            </a:r>
            <a:r>
              <a:rPr lang="en-US" altLang="zh-CN" dirty="0"/>
              <a:t>A</a:t>
            </a:r>
            <a:r>
              <a:rPr lang="zh-CN" altLang="en-US" dirty="0"/>
              <a:t>的情况</a:t>
            </a:r>
            <a:r>
              <a:rPr lang="en-US" altLang="zh-CN" dirty="0"/>
              <a:t>. </a:t>
            </a:r>
            <a:r>
              <a:rPr lang="zh-CN" altLang="en-US" dirty="0"/>
              <a:t>我们的学习方法</a:t>
            </a:r>
            <a:r>
              <a:rPr lang="en-US" altLang="zh-CN" dirty="0"/>
              <a:t>,</a:t>
            </a:r>
            <a:r>
              <a:rPr lang="zh-CN" altLang="en-US" dirty="0"/>
              <a:t>要么条件严苛</a:t>
            </a:r>
            <a:r>
              <a:rPr lang="en-US" altLang="zh-CN" dirty="0"/>
              <a:t>,</a:t>
            </a:r>
            <a:r>
              <a:rPr lang="zh-CN" altLang="en-US" dirty="0"/>
              <a:t>要么复杂晦涩自己都说不明白</a:t>
            </a:r>
            <a:r>
              <a:rPr lang="en-US" altLang="zh-CN" dirty="0"/>
              <a:t>,</a:t>
            </a:r>
            <a:r>
              <a:rPr lang="zh-CN" altLang="en-US" dirty="0"/>
              <a:t>要么只是个锦上添花去学的话收益太低</a:t>
            </a:r>
            <a:r>
              <a:rPr lang="en-US" altLang="zh-CN" dirty="0"/>
              <a:t>.</a:t>
            </a:r>
            <a:r>
              <a:rPr lang="zh-CN" altLang="en-US" dirty="0"/>
              <a:t> 我们对某一科目的学习有两个选择</a:t>
            </a:r>
            <a:r>
              <a:rPr lang="en-US" altLang="zh-CN" dirty="0"/>
              <a:t>, </a:t>
            </a:r>
            <a:r>
              <a:rPr lang="zh-CN" altLang="en-US" dirty="0"/>
              <a:t>一是投入</a:t>
            </a:r>
            <a:r>
              <a:rPr lang="en-US" altLang="zh-CN" dirty="0"/>
              <a:t>20</a:t>
            </a:r>
            <a:r>
              <a:rPr lang="zh-CN" altLang="en-US" dirty="0"/>
              <a:t>分钟然后被正态</a:t>
            </a:r>
            <a:r>
              <a:rPr lang="en-US" altLang="zh-CN" dirty="0"/>
              <a:t>,</a:t>
            </a:r>
            <a:r>
              <a:rPr lang="zh-CN" altLang="en-US" dirty="0"/>
              <a:t>另一个是拿到高分但是花费了大量的时间</a:t>
            </a:r>
            <a:r>
              <a:rPr lang="en-US" altLang="zh-CN" dirty="0"/>
              <a:t>, </a:t>
            </a:r>
            <a:r>
              <a:rPr lang="zh-CN" altLang="en-US" dirty="0"/>
              <a:t>都得不偿失</a:t>
            </a:r>
            <a:br>
              <a:rPr lang="en-US" altLang="zh-CN" dirty="0"/>
            </a:b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A24B017-9E9B-4A0F-8C91-189299152AEB}" type="slidenum">
              <a:rPr lang="zh-CN" altLang="en-US" smtClean="0"/>
              <a:t>10</a:t>
            </a:fld>
            <a:endParaRPr lang="zh-CN" altLang="en-US"/>
          </a:p>
        </p:txBody>
      </p:sp>
    </p:spTree>
    <p:extLst>
      <p:ext uri="{BB962C8B-B14F-4D97-AF65-F5344CB8AC3E}">
        <p14:creationId xmlns:p14="http://schemas.microsoft.com/office/powerpoint/2010/main" val="2541385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DA84D-213D-4B86-AFC3-EF67F041A3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BA15358-C333-4C18-BD1A-72410F56D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FBEBF7-4B64-4F35-AD70-74186901415A}"/>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AB623D27-3D77-4E65-A9DA-BEDF0D9B5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7C1DB6-601F-4803-B63D-F6D6063E9341}"/>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2951442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2E908-D527-4CDE-8BAE-3C77E20F0C0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7DE8B68-90D6-412F-B456-A251EB03680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B6AAD7-FC36-42E5-80E4-27218F7FD12C}"/>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D1652E38-E81C-4DA2-B4E3-476D502E6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99BD19-DE14-407F-A429-8E26843092FB}"/>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92889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3B4631-A2AB-468B-B3EC-6F245FB0C2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5E8559-7307-44D0-9C5D-341E005EF5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26AFC6-2B4C-48FC-A627-89C48B56F3BB}"/>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468DD58B-2C8F-472B-8642-90FF72CA94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FA008F-B9D1-4E5F-854A-DD08C84ED91A}"/>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269268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104FD-B1A6-4124-A821-23FF4355D7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2F0A00-8C4E-4D0C-8C64-2F98B793D4F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DAD67B-429B-458F-AB42-48E9F2450117}"/>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33A14E98-9DF2-4390-89A7-CED04E6B7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6F63D0-A599-4346-90FB-589B5356B344}"/>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1234874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94534-AD31-4547-BF3D-779D26AB2F9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041BA71-0F61-4169-9BE0-CE44364B76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A30DEA-18D8-4458-A248-DD0C68E6E55D}"/>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B6104DB1-AA5A-48CD-8317-FD6E768098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4D6878-461E-430C-9928-778DD29461AF}"/>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130621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1F4BA-0A77-40D5-9FE0-123570B86A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6CBE31-E371-4A8E-9062-47E322B8F7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20643AD-200C-4E6E-8FF4-12A70F1B8F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A0A4C97-50A8-4FE4-878E-01442DF5C641}"/>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BD7BE94C-3E1C-47F1-9EA5-B245DD04FA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457C70-F5EE-4BC9-A6ED-2FD2A64B08E3}"/>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316503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E0641-3EA0-4C03-8651-DC3EA0854EE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EC8385-0667-449D-A571-A87644CE1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D2FDB7C-6773-4D43-A736-A026FAAF560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171C8F-A92D-49E4-BF7C-CCEAA1FCCA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D82D5BE-A476-4B4A-B156-BD0CE56CBD7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779BFBE-B8F6-4ABF-B8FD-4B062853D488}"/>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8" name="页脚占位符 7">
            <a:extLst>
              <a:ext uri="{FF2B5EF4-FFF2-40B4-BE49-F238E27FC236}">
                <a16:creationId xmlns:a16="http://schemas.microsoft.com/office/drawing/2014/main" id="{C1110A58-EE16-441E-9ECA-876EB435617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15EDC7-0E15-47A1-8ED8-B290CBE0D775}"/>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149624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49A2F-C570-4B7C-B3D9-BE48186A89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43AD041-C4DA-421B-ABC2-114F515F84F0}"/>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4" name="页脚占位符 3">
            <a:extLst>
              <a:ext uri="{FF2B5EF4-FFF2-40B4-BE49-F238E27FC236}">
                <a16:creationId xmlns:a16="http://schemas.microsoft.com/office/drawing/2014/main" id="{C6BF6B9B-5F9F-4083-867C-E1EFE1713B7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7D0A9E-D705-4427-8BA7-F4975A093349}"/>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132638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B5F67D2-22F5-4703-BCAE-CCFF989D4EF1}"/>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3" name="页脚占位符 2">
            <a:extLst>
              <a:ext uri="{FF2B5EF4-FFF2-40B4-BE49-F238E27FC236}">
                <a16:creationId xmlns:a16="http://schemas.microsoft.com/office/drawing/2014/main" id="{484BA7A0-FB98-4465-98C3-FE3B8F015F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59C244B-EAD3-4DA8-A319-644FA473F466}"/>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312643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F3620-BDAF-46D8-B95F-FE4C5A616E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F9D9BF2-C170-4705-9A66-635C4AADC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27CFB6A-30E2-4DB2-9968-606BDDE07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E62730-A524-416F-8592-A8C512DF453D}"/>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31B853A8-C9F8-4670-AD18-20A39B1930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EC0B08-E39C-480D-B57B-0CDFFB5871E1}"/>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23989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D5B5D5-17BD-4FF7-81D6-11DE7F0E67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9A6EB5-6B87-4942-98A9-AB757026EE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5427E2-109B-46CB-A61F-7F67BC29B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F99449-73F1-49F6-8917-C3693A4DD2B0}"/>
              </a:ext>
            </a:extLst>
          </p:cNvPr>
          <p:cNvSpPr>
            <a:spLocks noGrp="1"/>
          </p:cNvSpPr>
          <p:nvPr>
            <p:ph type="dt" sz="half" idx="10"/>
          </p:nvPr>
        </p:nvSpPr>
        <p:spPr/>
        <p:txBody>
          <a:bodyPr/>
          <a:lstStyle/>
          <a:p>
            <a:fld id="{5B4C137F-6D39-4006-9C8F-7C94223BBA0A}" type="datetimeFigureOut">
              <a:rPr lang="zh-CN" altLang="en-US" smtClean="0"/>
              <a:t>2024/10/17</a:t>
            </a:fld>
            <a:endParaRPr lang="zh-CN" altLang="en-US"/>
          </a:p>
        </p:txBody>
      </p:sp>
      <p:sp>
        <p:nvSpPr>
          <p:cNvPr id="6" name="页脚占位符 5">
            <a:extLst>
              <a:ext uri="{FF2B5EF4-FFF2-40B4-BE49-F238E27FC236}">
                <a16:creationId xmlns:a16="http://schemas.microsoft.com/office/drawing/2014/main" id="{7162FCF6-DB47-4B42-9C36-D356923AF7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45A885-5480-4462-9662-814327513AFD}"/>
              </a:ext>
            </a:extLst>
          </p:cNvPr>
          <p:cNvSpPr>
            <a:spLocks noGrp="1"/>
          </p:cNvSpPr>
          <p:nvPr>
            <p:ph type="sldNum" sz="quarter" idx="12"/>
          </p:nvPr>
        </p:nvSpPr>
        <p:spPr/>
        <p:txBody>
          <a:body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3715864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E77C00-9651-430D-BBF3-7E38BB70A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C166C3-8719-4056-98E7-422BFECDC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0E7686-00FE-4F51-ABE0-9C1586ECA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C137F-6D39-4006-9C8F-7C94223BBA0A}" type="datetimeFigureOut">
              <a:rPr lang="zh-CN" altLang="en-US" smtClean="0"/>
              <a:t>2024/10/17</a:t>
            </a:fld>
            <a:endParaRPr lang="zh-CN" altLang="en-US"/>
          </a:p>
        </p:txBody>
      </p:sp>
      <p:sp>
        <p:nvSpPr>
          <p:cNvPr id="5" name="页脚占位符 4">
            <a:extLst>
              <a:ext uri="{FF2B5EF4-FFF2-40B4-BE49-F238E27FC236}">
                <a16:creationId xmlns:a16="http://schemas.microsoft.com/office/drawing/2014/main" id="{C5905150-D5E0-49DD-AC3E-3FE725569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BC923CC-4803-4261-BAC0-2CC923FB2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16807B-745A-4E38-BB5E-07083CF26EB0}" type="slidenum">
              <a:rPr lang="zh-CN" altLang="en-US" smtClean="0"/>
              <a:t>‹#›</a:t>
            </a:fld>
            <a:endParaRPr lang="zh-CN" altLang="en-US"/>
          </a:p>
        </p:txBody>
      </p:sp>
    </p:spTree>
    <p:extLst>
      <p:ext uri="{BB962C8B-B14F-4D97-AF65-F5344CB8AC3E}">
        <p14:creationId xmlns:p14="http://schemas.microsoft.com/office/powerpoint/2010/main" val="2819342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CUlizhi/PKU-2024-IBAL-cracked-version"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ICUlizhi/pdf2not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iculizhi.github.io/"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verleaf.com/learn/latex/Mathematical_expression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detexify.kirelabs.org/classify.html" TargetMode="External"/><Relationship Id="rId5" Type="http://schemas.openxmlformats.org/officeDocument/2006/relationships/hyperlink" Target="https://latex.pku.edu.cn/project" TargetMode="External"/><Relationship Id="rId4" Type="http://schemas.openxmlformats.org/officeDocument/2006/relationships/hyperlink" Target="https://www.overleaf.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txyz.ai/"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deepseek.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ICUlizhi/ICUlizhi.github.io" TargetMode="External"/><Relationship Id="rId3" Type="http://schemas.openxmlformats.org/officeDocument/2006/relationships/image" Target="../media/image7.png"/><Relationship Id="rId7" Type="http://schemas.openxmlformats.org/officeDocument/2006/relationships/hyperlink" Target="https://hanlife02.com.c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cs.harvard.edu/malan/" TargetMode="External"/><Relationship Id="rId5" Type="http://schemas.openxmlformats.org/officeDocument/2006/relationships/hyperlink" Target="http://www.zeldman.com/" TargetMode="External"/><Relationship Id="rId4" Type="http://schemas.openxmlformats.org/officeDocument/2006/relationships/hyperlink" Target="http://www.paulgraham.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A0E552C6-A56E-4D2A-A776-35BD9D9315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4" y="950413"/>
            <a:ext cx="12180476" cy="5179165"/>
          </a:xfrm>
        </p:spPr>
      </p:pic>
    </p:spTree>
    <p:extLst>
      <p:ext uri="{BB962C8B-B14F-4D97-AF65-F5344CB8AC3E}">
        <p14:creationId xmlns:p14="http://schemas.microsoft.com/office/powerpoint/2010/main" val="2539991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打破信息壁垒</a:t>
            </a:r>
            <a:endParaRPr lang="en-US" altLang="zh-CN" dirty="0"/>
          </a:p>
          <a:p>
            <a:r>
              <a:rPr lang="en-US" altLang="zh-CN" sz="1800" i="1" dirty="0"/>
              <a:t>——</a:t>
            </a:r>
            <a:r>
              <a:rPr lang="zh-CN" altLang="en-US" sz="1800" i="1" dirty="0"/>
              <a:t>信息论</a:t>
            </a:r>
            <a:r>
              <a:rPr lang="en-US" altLang="zh-CN" sz="1800" i="1" dirty="0"/>
              <a:t>×</a:t>
            </a:r>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990600" y="4850425"/>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p:txBody>
      </p:sp>
      <p:sp>
        <p:nvSpPr>
          <p:cNvPr id="6" name="内容占位符 2">
            <a:extLst>
              <a:ext uri="{FF2B5EF4-FFF2-40B4-BE49-F238E27FC236}">
                <a16:creationId xmlns:a16="http://schemas.microsoft.com/office/drawing/2014/main" id="{37FEB526-6F51-45CD-A255-79E0C1C3F64C}"/>
              </a:ext>
            </a:extLst>
          </p:cNvPr>
          <p:cNvSpPr txBox="1">
            <a:spLocks/>
          </p:cNvSpPr>
          <p:nvPr/>
        </p:nvSpPr>
        <p:spPr>
          <a:xfrm>
            <a:off x="838198" y="1825625"/>
            <a:ext cx="6477002"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a:p>
            <a:pPr lvl="1"/>
            <a:endParaRPr lang="en-US" altLang="zh-CN" dirty="0"/>
          </a:p>
        </p:txBody>
      </p:sp>
      <p:sp>
        <p:nvSpPr>
          <p:cNvPr id="9" name="内容占位符 2">
            <a:extLst>
              <a:ext uri="{FF2B5EF4-FFF2-40B4-BE49-F238E27FC236}">
                <a16:creationId xmlns:a16="http://schemas.microsoft.com/office/drawing/2014/main" id="{B683A7BF-C1F6-4236-AED4-DF9F45A99544}"/>
              </a:ext>
            </a:extLst>
          </p:cNvPr>
          <p:cNvSpPr txBox="1">
            <a:spLocks/>
          </p:cNvSpPr>
          <p:nvPr/>
        </p:nvSpPr>
        <p:spPr>
          <a:xfrm>
            <a:off x="990600" y="1613635"/>
            <a:ext cx="6765354"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人无法度量未知</a:t>
            </a:r>
            <a:endParaRPr lang="en-US" altLang="zh-CN" dirty="0"/>
          </a:p>
          <a:p>
            <a:pPr lvl="1"/>
            <a:r>
              <a:rPr lang="zh-CN" altLang="en-US" dirty="0"/>
              <a:t>人无法避免被已知所影响</a:t>
            </a:r>
            <a:endParaRPr lang="en-US" altLang="zh-CN" dirty="0"/>
          </a:p>
          <a:p>
            <a:pPr lvl="1"/>
            <a:endParaRPr lang="en-US" altLang="zh-CN" dirty="0"/>
          </a:p>
          <a:p>
            <a:pPr lvl="1"/>
            <a:endParaRPr lang="en-US" altLang="zh-CN" dirty="0"/>
          </a:p>
        </p:txBody>
      </p:sp>
      <p:sp>
        <p:nvSpPr>
          <p:cNvPr id="3" name="文本框 2">
            <a:extLst>
              <a:ext uri="{FF2B5EF4-FFF2-40B4-BE49-F238E27FC236}">
                <a16:creationId xmlns:a16="http://schemas.microsoft.com/office/drawing/2014/main" id="{195A9055-F461-478C-8FDE-9039812B0DE8}"/>
              </a:ext>
            </a:extLst>
          </p:cNvPr>
          <p:cNvSpPr txBox="1"/>
          <p:nvPr/>
        </p:nvSpPr>
        <p:spPr>
          <a:xfrm>
            <a:off x="1841957" y="2881347"/>
            <a:ext cx="184731" cy="369332"/>
          </a:xfrm>
          <a:prstGeom prst="rect">
            <a:avLst/>
          </a:prstGeom>
          <a:noFill/>
        </p:spPr>
        <p:txBody>
          <a:bodyPr wrap="none" rtlCol="0">
            <a:spAutoFit/>
          </a:bodyPr>
          <a:lstStyle/>
          <a:p>
            <a:endParaRPr lang="zh-CN" altLang="en-US" dirty="0"/>
          </a:p>
        </p:txBody>
      </p:sp>
      <p:sp>
        <p:nvSpPr>
          <p:cNvPr id="10" name="内容占位符 2">
            <a:extLst>
              <a:ext uri="{FF2B5EF4-FFF2-40B4-BE49-F238E27FC236}">
                <a16:creationId xmlns:a16="http://schemas.microsoft.com/office/drawing/2014/main" id="{48B4AB99-FDEA-4CAD-893D-36EB52EDE2D0}"/>
              </a:ext>
            </a:extLst>
          </p:cNvPr>
          <p:cNvSpPr txBox="1">
            <a:spLocks/>
          </p:cNvSpPr>
          <p:nvPr/>
        </p:nvSpPr>
        <p:spPr>
          <a:xfrm>
            <a:off x="990600" y="2644683"/>
            <a:ext cx="6765354"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不受困扰的方法</a:t>
            </a:r>
            <a:endParaRPr lang="en-US" altLang="zh-CN" dirty="0"/>
          </a:p>
          <a:p>
            <a:pPr lvl="2"/>
            <a:r>
              <a:rPr lang="zh-CN" altLang="en-US" dirty="0"/>
              <a:t>多和学长姐沟通</a:t>
            </a:r>
            <a:endParaRPr lang="en-US" altLang="zh-CN" dirty="0"/>
          </a:p>
          <a:p>
            <a:pPr lvl="2"/>
            <a:r>
              <a:rPr lang="zh-CN" altLang="en-US" dirty="0"/>
              <a:t>对已知问题做全方位</a:t>
            </a:r>
            <a:r>
              <a:rPr lang="en-US" altLang="zh-CN" dirty="0"/>
              <a:t>, </a:t>
            </a:r>
            <a:r>
              <a:rPr lang="zh-CN" altLang="en-US" dirty="0"/>
              <a:t>多角度的调研</a:t>
            </a:r>
            <a:endParaRPr lang="en-US" altLang="zh-CN" dirty="0"/>
          </a:p>
          <a:p>
            <a:pPr lvl="2"/>
            <a:r>
              <a:rPr lang="zh-CN" altLang="en-US" dirty="0"/>
              <a:t>学会合作</a:t>
            </a:r>
            <a:r>
              <a:rPr lang="en-US" altLang="zh-CN" dirty="0"/>
              <a:t>, </a:t>
            </a:r>
            <a:r>
              <a:rPr lang="zh-CN" altLang="en-US" dirty="0"/>
              <a:t>展现自我价值并交换信息</a:t>
            </a:r>
            <a:endParaRPr lang="en-US" altLang="zh-CN" dirty="0"/>
          </a:p>
          <a:p>
            <a:pPr lvl="2"/>
            <a:r>
              <a:rPr lang="zh-CN" altLang="en-US" dirty="0"/>
              <a:t>成为信息的中转或创造者</a:t>
            </a:r>
            <a:endParaRPr lang="en-US" altLang="zh-CN" dirty="0"/>
          </a:p>
          <a:p>
            <a:pPr lvl="1"/>
            <a:endParaRPr lang="en-US" altLang="zh-CN" dirty="0"/>
          </a:p>
          <a:p>
            <a:pPr lvl="1"/>
            <a:endParaRPr lang="en-US" altLang="zh-CN" dirty="0"/>
          </a:p>
          <a:p>
            <a:pPr lvl="1"/>
            <a:endParaRPr lang="en-US" altLang="zh-CN" dirty="0"/>
          </a:p>
        </p:txBody>
      </p:sp>
      <p:sp>
        <p:nvSpPr>
          <p:cNvPr id="11" name="内容占位符 2">
            <a:extLst>
              <a:ext uri="{FF2B5EF4-FFF2-40B4-BE49-F238E27FC236}">
                <a16:creationId xmlns:a16="http://schemas.microsoft.com/office/drawing/2014/main" id="{620E1ED1-4CAD-44F9-A882-1DD15066879F}"/>
              </a:ext>
            </a:extLst>
          </p:cNvPr>
          <p:cNvSpPr txBox="1">
            <a:spLocks/>
          </p:cNvSpPr>
          <p:nvPr/>
        </p:nvSpPr>
        <p:spPr>
          <a:xfrm>
            <a:off x="5919060" y="1533061"/>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为什么产生信息壁垒</a:t>
            </a:r>
            <a:r>
              <a:rPr lang="en-US" altLang="zh-CN" dirty="0"/>
              <a:t>?</a:t>
            </a:r>
          </a:p>
          <a:p>
            <a:pPr marL="457200" lvl="1" indent="0">
              <a:buNone/>
            </a:pPr>
            <a:endParaRPr lang="en-US" altLang="zh-CN" dirty="0"/>
          </a:p>
        </p:txBody>
      </p:sp>
      <p:sp>
        <p:nvSpPr>
          <p:cNvPr id="12" name="内容占位符 2">
            <a:extLst>
              <a:ext uri="{FF2B5EF4-FFF2-40B4-BE49-F238E27FC236}">
                <a16:creationId xmlns:a16="http://schemas.microsoft.com/office/drawing/2014/main" id="{931F582F-5E83-432B-9DCB-00D81C2D7DEB}"/>
              </a:ext>
            </a:extLst>
          </p:cNvPr>
          <p:cNvSpPr txBox="1">
            <a:spLocks/>
          </p:cNvSpPr>
          <p:nvPr/>
        </p:nvSpPr>
        <p:spPr>
          <a:xfrm>
            <a:off x="5919059" y="1952139"/>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zh-CN" altLang="en-US" dirty="0"/>
              <a:t>假设有</a:t>
            </a:r>
            <a:r>
              <a:rPr lang="en-US" altLang="zh-CN" dirty="0"/>
              <a:t>10w</a:t>
            </a:r>
            <a:r>
              <a:rPr lang="zh-CN" altLang="en-US" dirty="0"/>
              <a:t>人都学高数</a:t>
            </a:r>
            <a:r>
              <a:rPr lang="en-US" altLang="zh-CN" dirty="0"/>
              <a:t>, </a:t>
            </a:r>
            <a:r>
              <a:rPr lang="zh-CN" altLang="en-US" dirty="0"/>
              <a:t>没学定义为水平</a:t>
            </a:r>
            <a:r>
              <a:rPr lang="en-US" altLang="zh-CN" dirty="0"/>
              <a:t>0</a:t>
            </a:r>
            <a:br>
              <a:rPr lang="en-US" altLang="zh-CN" dirty="0"/>
            </a:br>
            <a:r>
              <a:rPr lang="en-US" altLang="zh-CN" dirty="0"/>
              <a:t>1w</a:t>
            </a:r>
            <a:r>
              <a:rPr lang="zh-CN" altLang="en-US" dirty="0"/>
              <a:t>个人学了定义为</a:t>
            </a:r>
            <a:r>
              <a:rPr lang="en-US" altLang="zh-CN" dirty="0"/>
              <a:t>1, </a:t>
            </a:r>
            <a:br>
              <a:rPr lang="en-US" altLang="zh-CN" dirty="0"/>
            </a:br>
            <a:r>
              <a:rPr lang="en-US" altLang="zh-CN" dirty="0"/>
              <a:t>(1k, 2), (100, 3), (10, 4), (1, 5)</a:t>
            </a:r>
          </a:p>
          <a:p>
            <a:pPr marL="457200" lvl="1" indent="0">
              <a:buNone/>
            </a:pPr>
            <a:endParaRPr lang="en-US" altLang="zh-CN" dirty="0"/>
          </a:p>
        </p:txBody>
      </p:sp>
      <mc:AlternateContent xmlns:mc="http://schemas.openxmlformats.org/markup-compatibility/2006">
        <mc:Choice xmlns:a14="http://schemas.microsoft.com/office/drawing/2010/main" Requires="a14">
          <p:sp>
            <p:nvSpPr>
              <p:cNvPr id="13" name="内容占位符 2">
                <a:extLst>
                  <a:ext uri="{FF2B5EF4-FFF2-40B4-BE49-F238E27FC236}">
                    <a16:creationId xmlns:a16="http://schemas.microsoft.com/office/drawing/2014/main" id="{0B33633C-9325-4A55-B56E-BC37308921E3}"/>
                  </a:ext>
                </a:extLst>
              </p:cNvPr>
              <p:cNvSpPr txBox="1">
                <a:spLocks/>
              </p:cNvSpPr>
              <p:nvPr/>
            </p:nvSpPr>
            <p:spPr>
              <a:xfrm>
                <a:off x="5919058" y="2881347"/>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zh-CN" altLang="en-US" dirty="0"/>
                  <a:t>最后一个大神开创了某种做北大高数题稳</a:t>
                </a:r>
                <a:br>
                  <a:rPr lang="en-US" altLang="zh-CN" dirty="0"/>
                </a:br>
                <a:r>
                  <a:rPr lang="zh-CN" altLang="en-US" dirty="0"/>
                  <a:t>定拿满的绝世功法</a:t>
                </a:r>
                <a:r>
                  <a:rPr lang="en-US" altLang="zh-CN" dirty="0"/>
                  <a:t>A, </a:t>
                </a:r>
                <a:r>
                  <a:rPr lang="zh-CN" altLang="en-US" dirty="0"/>
                  <a:t>花费时间为</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oMath>
                </a14:m>
                <a:endParaRPr lang="en-US" altLang="zh-CN" dirty="0"/>
              </a:p>
            </p:txBody>
          </p:sp>
        </mc:Choice>
        <mc:Fallback>
          <p:sp>
            <p:nvSpPr>
              <p:cNvPr id="13" name="内容占位符 2">
                <a:extLst>
                  <a:ext uri="{FF2B5EF4-FFF2-40B4-BE49-F238E27FC236}">
                    <a16:creationId xmlns:a16="http://schemas.microsoft.com/office/drawing/2014/main" id="{0B33633C-9325-4A55-B56E-BC37308921E3}"/>
                  </a:ext>
                </a:extLst>
              </p:cNvPr>
              <p:cNvSpPr txBox="1">
                <a:spLocks noRot="1" noChangeAspect="1" noMove="1" noResize="1" noEditPoints="1" noAdjustHandles="1" noChangeArrowheads="1" noChangeShapeType="1" noTextEdit="1"/>
              </p:cNvSpPr>
              <p:nvPr/>
            </p:nvSpPr>
            <p:spPr>
              <a:xfrm>
                <a:off x="5919058" y="2881347"/>
                <a:ext cx="8362627" cy="693342"/>
              </a:xfrm>
              <a:prstGeom prst="rect">
                <a:avLst/>
              </a:prstGeom>
              <a:blipFill>
                <a:blip r:embed="rId3"/>
                <a:stretch>
                  <a:fillRect t="-9735" b="-885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内容占位符 2">
                <a:extLst>
                  <a:ext uri="{FF2B5EF4-FFF2-40B4-BE49-F238E27FC236}">
                    <a16:creationId xmlns:a16="http://schemas.microsoft.com/office/drawing/2014/main" id="{F39092FC-2C86-4443-820B-F3358848A5D0}"/>
                  </a:ext>
                </a:extLst>
              </p:cNvPr>
              <p:cNvSpPr txBox="1">
                <a:spLocks/>
              </p:cNvSpPr>
              <p:nvPr/>
            </p:nvSpPr>
            <p:spPr>
              <a:xfrm>
                <a:off x="5919058" y="3534698"/>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zh-CN" altLang="en-US" dirty="0"/>
                  <a:t>水平为</a:t>
                </a:r>
                <a:r>
                  <a:rPr lang="en-US" altLang="zh-CN" dirty="0"/>
                  <a:t>2</a:t>
                </a:r>
                <a:r>
                  <a:rPr lang="zh-CN" altLang="en-US" dirty="0"/>
                  <a:t>的某个人找到速解导数的方法</a:t>
                </a:r>
                <a:r>
                  <a:rPr lang="en-US" altLang="zh-CN" dirty="0"/>
                  <a:t>B,</a:t>
                </a:r>
                <a:r>
                  <a:rPr lang="zh-CN" altLang="en-US" dirty="0"/>
                  <a:t>发</a:t>
                </a:r>
                <a:br>
                  <a:rPr lang="en-US" altLang="zh-CN" dirty="0"/>
                </a:br>
                <a:r>
                  <a:rPr lang="zh-CN" altLang="en-US" dirty="0"/>
                  <a:t>到了</a:t>
                </a:r>
                <a:r>
                  <a:rPr lang="en-US" altLang="zh-CN" dirty="0"/>
                  <a:t>b</a:t>
                </a:r>
                <a:r>
                  <a:rPr lang="zh-CN" altLang="en-US" dirty="0"/>
                  <a:t>站上</a:t>
                </a:r>
                <a:r>
                  <a:rPr lang="en-US" altLang="zh-CN" dirty="0"/>
                  <a:t>, </a:t>
                </a:r>
                <a:r>
                  <a:rPr lang="zh-CN" altLang="en-US" dirty="0"/>
                  <a:t>得到</a:t>
                </a:r>
                <a:r>
                  <a:rPr lang="en-US" altLang="zh-CN" dirty="0"/>
                  <a:t>1w</a:t>
                </a:r>
                <a:r>
                  <a:rPr lang="zh-CN" altLang="en-US" dirty="0"/>
                  <a:t>个人点赞</a:t>
                </a:r>
                <a:r>
                  <a:rPr lang="en-US" altLang="zh-CN" dirty="0"/>
                  <a:t>, </a:t>
                </a:r>
                <a:r>
                  <a:rPr lang="zh-CN" altLang="en-US" dirty="0"/>
                  <a:t>学会</a:t>
                </a:r>
                <a:r>
                  <a:rPr lang="en-US" altLang="zh-CN" dirty="0"/>
                  <a:t>B</a:t>
                </a:r>
                <a:r>
                  <a:rPr lang="zh-CN" altLang="en-US" dirty="0"/>
                  <a:t>需要</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2</m:t>
                        </m:r>
                      </m:sub>
                    </m:sSub>
                  </m:oMath>
                </a14:m>
                <a:endParaRPr lang="en-US" altLang="zh-CN" dirty="0"/>
              </a:p>
            </p:txBody>
          </p:sp>
        </mc:Choice>
        <mc:Fallback>
          <p:sp>
            <p:nvSpPr>
              <p:cNvPr id="14" name="内容占位符 2">
                <a:extLst>
                  <a:ext uri="{FF2B5EF4-FFF2-40B4-BE49-F238E27FC236}">
                    <a16:creationId xmlns:a16="http://schemas.microsoft.com/office/drawing/2014/main" id="{F39092FC-2C86-4443-820B-F3358848A5D0}"/>
                  </a:ext>
                </a:extLst>
              </p:cNvPr>
              <p:cNvSpPr txBox="1">
                <a:spLocks noRot="1" noChangeAspect="1" noMove="1" noResize="1" noEditPoints="1" noAdjustHandles="1" noChangeArrowheads="1" noChangeShapeType="1" noTextEdit="1"/>
              </p:cNvSpPr>
              <p:nvPr/>
            </p:nvSpPr>
            <p:spPr>
              <a:xfrm>
                <a:off x="5919058" y="3534698"/>
                <a:ext cx="8362627" cy="693342"/>
              </a:xfrm>
              <a:prstGeom prst="rect">
                <a:avLst/>
              </a:prstGeom>
              <a:blipFill>
                <a:blip r:embed="rId4"/>
                <a:stretch>
                  <a:fillRect t="-9649" b="-7895"/>
                </a:stretch>
              </a:blipFill>
            </p:spPr>
            <p:txBody>
              <a:bodyPr/>
              <a:lstStyle/>
              <a:p>
                <a:r>
                  <a:rPr lang="zh-CN" altLang="en-US">
                    <a:noFill/>
                  </a:rPr>
                  <a:t> </a:t>
                </a:r>
              </a:p>
            </p:txBody>
          </p:sp>
        </mc:Fallback>
      </mc:AlternateContent>
      <p:sp>
        <p:nvSpPr>
          <p:cNvPr id="15" name="内容占位符 2">
            <a:extLst>
              <a:ext uri="{FF2B5EF4-FFF2-40B4-BE49-F238E27FC236}">
                <a16:creationId xmlns:a16="http://schemas.microsoft.com/office/drawing/2014/main" id="{A47C0EC6-E385-49FD-879D-F95CEEE88BF9}"/>
              </a:ext>
            </a:extLst>
          </p:cNvPr>
          <p:cNvSpPr txBox="1">
            <a:spLocks/>
          </p:cNvSpPr>
          <p:nvPr/>
        </p:nvSpPr>
        <p:spPr>
          <a:xfrm>
            <a:off x="5919057" y="4181695"/>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ltLang="zh-CN" dirty="0"/>
              <a:t>B</a:t>
            </a:r>
            <a:r>
              <a:rPr lang="zh-CN" altLang="en-US" dirty="0"/>
              <a:t>被公开</a:t>
            </a:r>
            <a:r>
              <a:rPr lang="en-US" altLang="zh-CN" dirty="0"/>
              <a:t>, </a:t>
            </a:r>
            <a:r>
              <a:rPr lang="zh-CN" altLang="en-US" dirty="0"/>
              <a:t>大神持有</a:t>
            </a:r>
            <a:r>
              <a:rPr lang="en-US" altLang="zh-CN" dirty="0"/>
              <a:t>A</a:t>
            </a:r>
            <a:r>
              <a:rPr lang="zh-CN" altLang="en-US" dirty="0"/>
              <a:t>构成了对其他人的信息</a:t>
            </a:r>
            <a:br>
              <a:rPr lang="en-US" altLang="zh-CN" dirty="0"/>
            </a:br>
            <a:r>
              <a:rPr lang="zh-CN" altLang="en-US" dirty="0"/>
              <a:t>壁垒</a:t>
            </a:r>
            <a:endParaRPr lang="en-US" altLang="zh-CN" dirty="0"/>
          </a:p>
        </p:txBody>
      </p:sp>
      <mc:AlternateContent xmlns:mc="http://schemas.openxmlformats.org/markup-compatibility/2006">
        <mc:Choice xmlns:a14="http://schemas.microsoft.com/office/drawing/2010/main" Requires="a14">
          <p:sp>
            <p:nvSpPr>
              <p:cNvPr id="16" name="内容占位符 2">
                <a:extLst>
                  <a:ext uri="{FF2B5EF4-FFF2-40B4-BE49-F238E27FC236}">
                    <a16:creationId xmlns:a16="http://schemas.microsoft.com/office/drawing/2014/main" id="{2252088E-0981-42E0-920D-6A431D633D66}"/>
                  </a:ext>
                </a:extLst>
              </p:cNvPr>
              <p:cNvSpPr txBox="1">
                <a:spLocks/>
              </p:cNvSpPr>
              <p:nvPr/>
            </p:nvSpPr>
            <p:spPr>
              <a:xfrm>
                <a:off x="5919056" y="4870615"/>
                <a:ext cx="836262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zh-CN" altLang="en-US" dirty="0"/>
                  <a:t>假设北大对这</a:t>
                </a:r>
                <a:r>
                  <a:rPr lang="en-US" altLang="zh-CN" dirty="0"/>
                  <a:t>10w</a:t>
                </a:r>
                <a:r>
                  <a:rPr lang="zh-CN" altLang="en-US" dirty="0"/>
                  <a:t>个人招生</a:t>
                </a:r>
                <a:r>
                  <a:rPr lang="en-US" altLang="zh-CN" dirty="0"/>
                  <a:t>, </a:t>
                </a:r>
                <a:r>
                  <a:rPr lang="zh-CN" altLang="en-US" dirty="0"/>
                  <a:t>只招</a:t>
                </a:r>
                <a:r>
                  <a:rPr lang="en-US" altLang="zh-CN" dirty="0"/>
                  <a:t>100</a:t>
                </a:r>
                <a:r>
                  <a:rPr lang="zh-CN" altLang="en-US" dirty="0"/>
                  <a:t>个人</a:t>
                </a:r>
                <a:r>
                  <a:rPr lang="en-US" altLang="zh-CN" dirty="0"/>
                  <a:t>,</a:t>
                </a:r>
                <a:r>
                  <a:rPr lang="zh-CN" altLang="en-US" dirty="0"/>
                  <a:t>于</a:t>
                </a:r>
                <a:br>
                  <a:rPr lang="en-US" altLang="zh-CN" dirty="0"/>
                </a:br>
                <a:r>
                  <a:rPr lang="zh-CN" altLang="en-US" dirty="0"/>
                  <a:t>是出现了</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𝐴</m:t>
                        </m:r>
                      </m:e>
                      <m:sub>
                        <m:r>
                          <a:rPr lang="en-US" altLang="zh-CN" i="1" dirty="0" smtClean="0">
                            <a:latin typeface="Cambria Math" panose="02040503050406030204" pitchFamily="18" charset="0"/>
                          </a:rPr>
                          <m:t>3</m:t>
                        </m:r>
                      </m:sub>
                    </m:sSub>
                    <m:r>
                      <a:rPr lang="en-US" altLang="zh-CN" i="1" dirty="0" smtClean="0">
                        <a:latin typeface="Cambria Math" panose="02040503050406030204" pitchFamily="18" charset="0"/>
                      </a:rPr>
                      <m:t>,…, </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𝐴</m:t>
                        </m:r>
                      </m:e>
                      <m:sub>
                        <m:r>
                          <a:rPr lang="en-US" altLang="zh-CN" i="1" dirty="0" err="1" smtClean="0">
                            <a:latin typeface="Cambria Math" panose="02040503050406030204" pitchFamily="18" charset="0"/>
                          </a:rPr>
                          <m:t>𝑛</m:t>
                        </m:r>
                      </m:sub>
                    </m:sSub>
                  </m:oMath>
                </a14:m>
                <a:r>
                  <a:rPr lang="en-US" altLang="zh-CN" dirty="0"/>
                  <a:t>. </a:t>
                </a:r>
              </a:p>
            </p:txBody>
          </p:sp>
        </mc:Choice>
        <mc:Fallback>
          <p:sp>
            <p:nvSpPr>
              <p:cNvPr id="16" name="内容占位符 2">
                <a:extLst>
                  <a:ext uri="{FF2B5EF4-FFF2-40B4-BE49-F238E27FC236}">
                    <a16:creationId xmlns:a16="http://schemas.microsoft.com/office/drawing/2014/main" id="{2252088E-0981-42E0-920D-6A431D633D66}"/>
                  </a:ext>
                </a:extLst>
              </p:cNvPr>
              <p:cNvSpPr txBox="1">
                <a:spLocks noRot="1" noChangeAspect="1" noMove="1" noResize="1" noEditPoints="1" noAdjustHandles="1" noChangeArrowheads="1" noChangeShapeType="1" noTextEdit="1"/>
              </p:cNvSpPr>
              <p:nvPr/>
            </p:nvSpPr>
            <p:spPr>
              <a:xfrm>
                <a:off x="5919056" y="4870615"/>
                <a:ext cx="8362627" cy="693342"/>
              </a:xfrm>
              <a:prstGeom prst="rect">
                <a:avLst/>
              </a:prstGeom>
              <a:blipFill>
                <a:blip r:embed="rId5"/>
                <a:stretch>
                  <a:fillRect t="-9649" b="-78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995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uiExpand="1" build="p"/>
      <p:bldP spid="12" grpId="0" uiExpand="1" build="p"/>
      <p:bldP spid="13" grpId="0" uiExpand="1" build="p"/>
      <p:bldP spid="14" grpId="0" uiExpand="1" build="p"/>
      <p:bldP spid="15" grpId="0" uiExpand="1" build="p"/>
      <p:bldP spid="1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成为信息的创造者</a:t>
            </a:r>
            <a:endParaRPr lang="en-US" altLang="zh-CN" dirty="0"/>
          </a:p>
          <a:p>
            <a:r>
              <a:rPr lang="en-US" altLang="zh-CN" sz="1800" i="1" dirty="0"/>
              <a:t>——</a:t>
            </a:r>
            <a:r>
              <a:rPr lang="zh-CN" altLang="en-US" sz="1800" i="1" dirty="0"/>
              <a:t>给</a:t>
            </a:r>
            <a:r>
              <a:rPr lang="en-US" altLang="zh-CN" sz="1800" i="1" dirty="0" err="1"/>
              <a:t>xk</a:t>
            </a:r>
            <a:r>
              <a:rPr lang="zh-CN" altLang="en-US" sz="1800" i="1" dirty="0"/>
              <a:t>以我</a:t>
            </a:r>
            <a:r>
              <a:rPr lang="en-US" altLang="zh-CN" sz="1800" i="1" dirty="0"/>
              <a:t>, </a:t>
            </a:r>
            <a:r>
              <a:rPr lang="zh-CN" altLang="en-US" sz="1800" i="1" dirty="0"/>
              <a:t>而非给我以</a:t>
            </a:r>
            <a:r>
              <a:rPr lang="en-US" altLang="zh-CN" sz="1800" i="1" dirty="0" err="1"/>
              <a:t>xk</a:t>
            </a:r>
            <a:endParaRPr lang="zh-CN" altLang="en-US" sz="1800" i="1" dirty="0"/>
          </a:p>
          <a:p>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990600" y="4850425"/>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p:txBody>
      </p:sp>
      <p:pic>
        <p:nvPicPr>
          <p:cNvPr id="4" name="图片 3">
            <a:extLst>
              <a:ext uri="{FF2B5EF4-FFF2-40B4-BE49-F238E27FC236}">
                <a16:creationId xmlns:a16="http://schemas.microsoft.com/office/drawing/2014/main" id="{9486DB35-29C0-4FD4-A234-480075453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752" y="-106667"/>
            <a:ext cx="4847949" cy="6858000"/>
          </a:xfrm>
          <a:prstGeom prst="rect">
            <a:avLst/>
          </a:prstGeom>
        </p:spPr>
      </p:pic>
      <p:sp>
        <p:nvSpPr>
          <p:cNvPr id="9" name="内容占位符 2">
            <a:extLst>
              <a:ext uri="{FF2B5EF4-FFF2-40B4-BE49-F238E27FC236}">
                <a16:creationId xmlns:a16="http://schemas.microsoft.com/office/drawing/2014/main" id="{0C260B63-D365-476E-A2DF-70ED4BCDDCF6}"/>
              </a:ext>
            </a:extLst>
          </p:cNvPr>
          <p:cNvSpPr txBox="1">
            <a:spLocks/>
          </p:cNvSpPr>
          <p:nvPr/>
        </p:nvSpPr>
        <p:spPr>
          <a:xfrm>
            <a:off x="838198" y="1825625"/>
            <a:ext cx="6477002"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a:t>
            </a:r>
            <a:r>
              <a:rPr lang="zh-CN" altLang="en-US" dirty="0"/>
              <a:t>学习</a:t>
            </a:r>
            <a:r>
              <a:rPr lang="en-US" altLang="zh-CN" dirty="0"/>
              <a:t>”</a:t>
            </a:r>
            <a:r>
              <a:rPr lang="zh-CN" altLang="en-US" dirty="0"/>
              <a:t>是一个高维主体</a:t>
            </a:r>
            <a:r>
              <a:rPr lang="en-US" altLang="zh-CN" dirty="0"/>
              <a:t>,</a:t>
            </a:r>
            <a:r>
              <a:rPr lang="zh-CN" altLang="en-US" dirty="0"/>
              <a:t> 非某种单一指标</a:t>
            </a:r>
            <a:r>
              <a:rPr lang="en-US" altLang="zh-CN" dirty="0"/>
              <a:t>(</a:t>
            </a:r>
            <a:r>
              <a:rPr lang="zh-CN" altLang="en-US" dirty="0"/>
              <a:t>如数学成绩</a:t>
            </a:r>
            <a:r>
              <a:rPr lang="en-US" altLang="zh-CN" dirty="0"/>
              <a:t>,</a:t>
            </a:r>
            <a:r>
              <a:rPr lang="zh-CN" altLang="en-US" dirty="0"/>
              <a:t>政治课成绩</a:t>
            </a:r>
            <a:r>
              <a:rPr lang="en-US" altLang="zh-CN" dirty="0"/>
              <a:t>)</a:t>
            </a:r>
            <a:r>
              <a:rPr lang="zh-CN" altLang="en-US" dirty="0"/>
              <a:t>能衡量</a:t>
            </a:r>
            <a:endParaRPr lang="en-US" altLang="zh-CN" dirty="0"/>
          </a:p>
          <a:p>
            <a:pPr lvl="2"/>
            <a:r>
              <a:rPr lang="zh-CN" altLang="en-US" dirty="0"/>
              <a:t>学习结果不再是类金字塔分布</a:t>
            </a:r>
            <a:endParaRPr lang="en-US" altLang="zh-CN" dirty="0"/>
          </a:p>
          <a:p>
            <a:pPr lvl="1"/>
            <a:endParaRPr lang="en-US" altLang="zh-CN" dirty="0"/>
          </a:p>
        </p:txBody>
      </p:sp>
      <p:sp>
        <p:nvSpPr>
          <p:cNvPr id="10" name="内容占位符 2">
            <a:extLst>
              <a:ext uri="{FF2B5EF4-FFF2-40B4-BE49-F238E27FC236}">
                <a16:creationId xmlns:a16="http://schemas.microsoft.com/office/drawing/2014/main" id="{8CF3E464-83F7-4390-9097-512093FA6999}"/>
              </a:ext>
            </a:extLst>
          </p:cNvPr>
          <p:cNvSpPr txBox="1">
            <a:spLocks/>
          </p:cNvSpPr>
          <p:nvPr/>
        </p:nvSpPr>
        <p:spPr>
          <a:xfrm>
            <a:off x="838198" y="3036573"/>
            <a:ext cx="6477002"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在</a:t>
            </a:r>
            <a:r>
              <a:rPr lang="en-US" altLang="zh-CN" dirty="0" err="1"/>
              <a:t>pku</a:t>
            </a:r>
            <a:r>
              <a:rPr lang="zh-CN" altLang="en-US" dirty="0"/>
              <a:t>和</a:t>
            </a:r>
            <a:r>
              <a:rPr lang="en-US" altLang="zh-CN" dirty="0" err="1"/>
              <a:t>eecs</a:t>
            </a:r>
            <a:r>
              <a:rPr lang="zh-CN" altLang="en-US" dirty="0"/>
              <a:t>学习</a:t>
            </a:r>
            <a:r>
              <a:rPr lang="en-US" altLang="zh-CN" dirty="0"/>
              <a:t>,</a:t>
            </a:r>
            <a:r>
              <a:rPr lang="zh-CN" altLang="en-US" dirty="0"/>
              <a:t>方法论的差异将不可避免地增大</a:t>
            </a:r>
            <a:endParaRPr lang="en-US" altLang="zh-CN" dirty="0"/>
          </a:p>
          <a:p>
            <a:pPr lvl="1"/>
            <a:r>
              <a:rPr lang="zh-CN" altLang="en-US" dirty="0"/>
              <a:t>信息壁垒的维护成本进一步降低</a:t>
            </a:r>
            <a:endParaRPr lang="en-US" altLang="zh-CN" dirty="0"/>
          </a:p>
          <a:p>
            <a:pPr lvl="1"/>
            <a:endParaRPr lang="en-US" altLang="zh-CN" dirty="0"/>
          </a:p>
          <a:p>
            <a:pPr lvl="1"/>
            <a:endParaRPr lang="en-US" altLang="zh-CN" dirty="0"/>
          </a:p>
        </p:txBody>
      </p:sp>
    </p:spTree>
    <p:extLst>
      <p:ext uri="{BB962C8B-B14F-4D97-AF65-F5344CB8AC3E}">
        <p14:creationId xmlns:p14="http://schemas.microsoft.com/office/powerpoint/2010/main" val="238708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Prompt</a:t>
            </a:r>
            <a:r>
              <a:rPr lang="zh-CN" altLang="en-US" dirty="0"/>
              <a:t>水平哪家强</a:t>
            </a:r>
            <a:br>
              <a:rPr lang="en-US" altLang="zh-CN" dirty="0"/>
            </a:br>
            <a:r>
              <a:rPr lang="en-US" altLang="zh-CN" sz="1800" i="1" dirty="0"/>
              <a:t>——</a:t>
            </a:r>
            <a:r>
              <a:rPr lang="zh-CN" altLang="en-US" sz="1800" i="1" dirty="0"/>
              <a:t>用自然语言处理处理自然语言课程</a:t>
            </a:r>
          </a:p>
          <a:p>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990600" y="4850425"/>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p:txBody>
      </p:sp>
      <p:sp>
        <p:nvSpPr>
          <p:cNvPr id="6" name="内容占位符 2">
            <a:extLst>
              <a:ext uri="{FF2B5EF4-FFF2-40B4-BE49-F238E27FC236}">
                <a16:creationId xmlns:a16="http://schemas.microsoft.com/office/drawing/2014/main" id="{AAF21668-92B8-4DB3-95EF-14D48944B4E6}"/>
              </a:ext>
            </a:extLst>
          </p:cNvPr>
          <p:cNvSpPr txBox="1">
            <a:spLocks/>
          </p:cNvSpPr>
          <p:nvPr/>
        </p:nvSpPr>
        <p:spPr>
          <a:xfrm>
            <a:off x="1812901" y="6057991"/>
            <a:ext cx="887099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hlinkClick r:id="rId3"/>
              </a:rPr>
              <a:t>https://github.com/ICUlizhi/PKU-2024-IBAL-cracked-version</a:t>
            </a:r>
            <a:endParaRPr lang="en-US" altLang="zh-CN" dirty="0"/>
          </a:p>
        </p:txBody>
      </p:sp>
      <p:pic>
        <p:nvPicPr>
          <p:cNvPr id="4" name="图片 3">
            <a:extLst>
              <a:ext uri="{FF2B5EF4-FFF2-40B4-BE49-F238E27FC236}">
                <a16:creationId xmlns:a16="http://schemas.microsoft.com/office/drawing/2014/main" id="{FE80C75A-ECB8-4F29-9B8C-54DAC40A0747}"/>
              </a:ext>
            </a:extLst>
          </p:cNvPr>
          <p:cNvPicPr>
            <a:picLocks noChangeAspect="1"/>
          </p:cNvPicPr>
          <p:nvPr/>
        </p:nvPicPr>
        <p:blipFill>
          <a:blip r:embed="rId4"/>
          <a:stretch>
            <a:fillRect/>
          </a:stretch>
        </p:blipFill>
        <p:spPr>
          <a:xfrm>
            <a:off x="6711355" y="1799418"/>
            <a:ext cx="5108663" cy="3887034"/>
          </a:xfrm>
          <a:prstGeom prst="rect">
            <a:avLst/>
          </a:prstGeom>
        </p:spPr>
      </p:pic>
      <p:graphicFrame>
        <p:nvGraphicFramePr>
          <p:cNvPr id="9" name="表格 9">
            <a:extLst>
              <a:ext uri="{FF2B5EF4-FFF2-40B4-BE49-F238E27FC236}">
                <a16:creationId xmlns:a16="http://schemas.microsoft.com/office/drawing/2014/main" id="{4E46D65B-3B15-48FC-8074-E87EE0CA2641}"/>
              </a:ext>
            </a:extLst>
          </p:cNvPr>
          <p:cNvGraphicFramePr>
            <a:graphicFrameLocks noGrp="1"/>
          </p:cNvGraphicFramePr>
          <p:nvPr>
            <p:extLst>
              <p:ext uri="{D42A27DB-BD31-4B8C-83A1-F6EECF244321}">
                <p14:modId xmlns:p14="http://schemas.microsoft.com/office/powerpoint/2010/main" val="1106775490"/>
              </p:ext>
            </p:extLst>
          </p:nvPr>
        </p:nvGraphicFramePr>
        <p:xfrm>
          <a:off x="1216277" y="3517282"/>
          <a:ext cx="4184604" cy="2169170"/>
        </p:xfrm>
        <a:graphic>
          <a:graphicData uri="http://schemas.openxmlformats.org/drawingml/2006/table">
            <a:tbl>
              <a:tblPr firstRow="1" bandRow="1">
                <a:tableStyleId>{5C22544A-7EE6-4342-B048-85BDC9FD1C3A}</a:tableStyleId>
              </a:tblPr>
              <a:tblGrid>
                <a:gridCol w="1428247">
                  <a:extLst>
                    <a:ext uri="{9D8B030D-6E8A-4147-A177-3AD203B41FA5}">
                      <a16:colId xmlns:a16="http://schemas.microsoft.com/office/drawing/2014/main" val="303683514"/>
                    </a:ext>
                  </a:extLst>
                </a:gridCol>
                <a:gridCol w="2756357">
                  <a:extLst>
                    <a:ext uri="{9D8B030D-6E8A-4147-A177-3AD203B41FA5}">
                      <a16:colId xmlns:a16="http://schemas.microsoft.com/office/drawing/2014/main" val="1321970943"/>
                    </a:ext>
                  </a:extLst>
                </a:gridCol>
              </a:tblGrid>
              <a:tr h="433834">
                <a:tc>
                  <a:txBody>
                    <a:bodyPr/>
                    <a:lstStyle/>
                    <a:p>
                      <a:r>
                        <a:rPr lang="en-US" altLang="zh-CN" dirty="0"/>
                        <a:t>Task</a:t>
                      </a:r>
                      <a:endParaRPr lang="zh-CN" altLang="en-US" dirty="0"/>
                    </a:p>
                  </a:txBody>
                  <a:tcPr/>
                </a:tc>
                <a:tc>
                  <a:txBody>
                    <a:bodyPr/>
                    <a:lstStyle/>
                    <a:p>
                      <a:r>
                        <a:rPr lang="en-US" altLang="zh-CN" dirty="0"/>
                        <a:t>My work</a:t>
                      </a:r>
                      <a:endParaRPr lang="zh-CN" altLang="en-US" dirty="0"/>
                    </a:p>
                  </a:txBody>
                  <a:tcPr/>
                </a:tc>
                <a:extLst>
                  <a:ext uri="{0D108BD9-81ED-4DB2-BD59-A6C34878D82A}">
                    <a16:rowId xmlns:a16="http://schemas.microsoft.com/office/drawing/2014/main" val="858219581"/>
                  </a:ext>
                </a:extLst>
              </a:tr>
              <a:tr h="433834">
                <a:tc>
                  <a:txBody>
                    <a:bodyPr/>
                    <a:lstStyle/>
                    <a:p>
                      <a:r>
                        <a:rPr lang="zh-CN" altLang="en-US" dirty="0"/>
                        <a:t>词汇总结</a:t>
                      </a:r>
                    </a:p>
                  </a:txBody>
                  <a:tcPr/>
                </a:tc>
                <a:tc>
                  <a:txBody>
                    <a:bodyPr/>
                    <a:lstStyle/>
                    <a:p>
                      <a:r>
                        <a:rPr lang="en-US" altLang="zh-CN" dirty="0" err="1"/>
                        <a:t>llm</a:t>
                      </a:r>
                      <a:r>
                        <a:rPr lang="zh-CN" altLang="en-US" dirty="0"/>
                        <a:t>从文本中提取</a:t>
                      </a:r>
                    </a:p>
                  </a:txBody>
                  <a:tcPr/>
                </a:tc>
                <a:extLst>
                  <a:ext uri="{0D108BD9-81ED-4DB2-BD59-A6C34878D82A}">
                    <a16:rowId xmlns:a16="http://schemas.microsoft.com/office/drawing/2014/main" val="1804027446"/>
                  </a:ext>
                </a:extLst>
              </a:tr>
              <a:tr h="433834">
                <a:tc>
                  <a:txBody>
                    <a:bodyPr/>
                    <a:lstStyle/>
                    <a:p>
                      <a:r>
                        <a:rPr lang="zh-CN" altLang="en-US" dirty="0"/>
                        <a:t>词义猜测</a:t>
                      </a:r>
                    </a:p>
                  </a:txBody>
                  <a:tcPr/>
                </a:tc>
                <a:tc>
                  <a:txBody>
                    <a:bodyPr/>
                    <a:lstStyle/>
                    <a:p>
                      <a:r>
                        <a:rPr lang="en-US" altLang="zh-CN" dirty="0"/>
                        <a:t>ai</a:t>
                      </a:r>
                      <a:r>
                        <a:rPr lang="zh-CN" altLang="en-US" dirty="0"/>
                        <a:t>生成</a:t>
                      </a:r>
                    </a:p>
                  </a:txBody>
                  <a:tcPr/>
                </a:tc>
                <a:extLst>
                  <a:ext uri="{0D108BD9-81ED-4DB2-BD59-A6C34878D82A}">
                    <a16:rowId xmlns:a16="http://schemas.microsoft.com/office/drawing/2014/main" val="3461090432"/>
                  </a:ext>
                </a:extLst>
              </a:tr>
              <a:tr h="433834">
                <a:tc>
                  <a:txBody>
                    <a:bodyPr/>
                    <a:lstStyle/>
                    <a:p>
                      <a:r>
                        <a:rPr lang="zh-CN" altLang="en-US" dirty="0"/>
                        <a:t>想法与问题</a:t>
                      </a:r>
                    </a:p>
                  </a:txBody>
                  <a:tcPr/>
                </a:tc>
                <a:tc>
                  <a:txBody>
                    <a:bodyPr/>
                    <a:lstStyle/>
                    <a:p>
                      <a:r>
                        <a:rPr lang="zh-CN" altLang="en-US" dirty="0"/>
                        <a:t>这个还是得自己写</a:t>
                      </a:r>
                    </a:p>
                  </a:txBody>
                  <a:tcPr/>
                </a:tc>
                <a:extLst>
                  <a:ext uri="{0D108BD9-81ED-4DB2-BD59-A6C34878D82A}">
                    <a16:rowId xmlns:a16="http://schemas.microsoft.com/office/drawing/2014/main" val="3321769388"/>
                  </a:ext>
                </a:extLst>
              </a:tr>
              <a:tr h="433834">
                <a:tc>
                  <a:txBody>
                    <a:bodyPr/>
                    <a:lstStyle/>
                    <a:p>
                      <a:r>
                        <a:rPr lang="en-US" altLang="zh-CN" dirty="0"/>
                        <a:t>quiz</a:t>
                      </a:r>
                      <a:r>
                        <a:rPr lang="zh-CN" altLang="en-US" dirty="0"/>
                        <a:t>准备</a:t>
                      </a:r>
                    </a:p>
                  </a:txBody>
                  <a:tcPr/>
                </a:tc>
                <a:tc>
                  <a:txBody>
                    <a:bodyPr/>
                    <a:lstStyle/>
                    <a:p>
                      <a:r>
                        <a:rPr lang="en-US" altLang="zh-CN" dirty="0"/>
                        <a:t>ai</a:t>
                      </a:r>
                      <a:r>
                        <a:rPr lang="zh-CN" altLang="en-US" dirty="0"/>
                        <a:t>生成和组织复习资料</a:t>
                      </a:r>
                    </a:p>
                  </a:txBody>
                  <a:tcPr/>
                </a:tc>
                <a:extLst>
                  <a:ext uri="{0D108BD9-81ED-4DB2-BD59-A6C34878D82A}">
                    <a16:rowId xmlns:a16="http://schemas.microsoft.com/office/drawing/2014/main" val="2397499689"/>
                  </a:ext>
                </a:extLst>
              </a:tr>
            </a:tbl>
          </a:graphicData>
        </a:graphic>
      </p:graphicFrame>
      <p:sp>
        <p:nvSpPr>
          <p:cNvPr id="10" name="内容占位符 2">
            <a:extLst>
              <a:ext uri="{FF2B5EF4-FFF2-40B4-BE49-F238E27FC236}">
                <a16:creationId xmlns:a16="http://schemas.microsoft.com/office/drawing/2014/main" id="{42CC26D9-DA50-449A-B174-6F1CD122DC1C}"/>
              </a:ext>
            </a:extLst>
          </p:cNvPr>
          <p:cNvSpPr txBox="1">
            <a:spLocks/>
          </p:cNvSpPr>
          <p:nvPr/>
        </p:nvSpPr>
        <p:spPr>
          <a:xfrm>
            <a:off x="456649" y="1799418"/>
            <a:ext cx="6102307"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B</a:t>
            </a:r>
            <a:r>
              <a:rPr lang="zh-CN" altLang="en-US" dirty="0"/>
              <a:t>级暑校英语课</a:t>
            </a:r>
            <a:r>
              <a:rPr lang="en-US" altLang="zh-CN" dirty="0"/>
              <a:t>,</a:t>
            </a:r>
            <a:r>
              <a:rPr lang="zh-CN" altLang="en-US" dirty="0"/>
              <a:t>老师极度反对用</a:t>
            </a:r>
            <a:r>
              <a:rPr lang="en-US" altLang="zh-CN" dirty="0"/>
              <a:t>ai</a:t>
            </a:r>
            <a:r>
              <a:rPr lang="zh-CN" altLang="en-US" dirty="0"/>
              <a:t>学习</a:t>
            </a:r>
            <a:endParaRPr lang="en-US" altLang="zh-CN" dirty="0"/>
          </a:p>
          <a:p>
            <a:pPr lvl="1"/>
            <a:r>
              <a:rPr lang="zh-CN" altLang="en-US" dirty="0"/>
              <a:t>任务量极大</a:t>
            </a:r>
            <a:r>
              <a:rPr lang="en-US" altLang="zh-CN" dirty="0"/>
              <a:t>,</a:t>
            </a:r>
            <a:r>
              <a:rPr lang="zh-CN" altLang="en-US" dirty="0"/>
              <a:t>每天读</a:t>
            </a:r>
            <a:r>
              <a:rPr lang="en-US" altLang="zh-CN" dirty="0"/>
              <a:t>4-6</a:t>
            </a:r>
            <a:r>
              <a:rPr lang="zh-CN" altLang="en-US" dirty="0"/>
              <a:t>个小时名著</a:t>
            </a:r>
            <a:endParaRPr lang="en-US" altLang="zh-CN" dirty="0"/>
          </a:p>
          <a:p>
            <a:pPr lvl="1"/>
            <a:r>
              <a:rPr lang="zh-CN" altLang="en-US" dirty="0"/>
              <a:t>本项目最终帮助同学们在日均时间成本</a:t>
            </a:r>
            <a:r>
              <a:rPr lang="en-US" altLang="zh-CN" dirty="0"/>
              <a:t>1-2h</a:t>
            </a:r>
            <a:r>
              <a:rPr lang="zh-CN" altLang="en-US" dirty="0"/>
              <a:t>内取得</a:t>
            </a:r>
            <a:r>
              <a:rPr lang="en-US" altLang="zh-CN" dirty="0"/>
              <a:t>90+</a:t>
            </a:r>
            <a:r>
              <a:rPr lang="zh-CN" altLang="en-US" dirty="0"/>
              <a:t>的总评</a:t>
            </a:r>
            <a:endParaRPr lang="en-US" altLang="zh-CN" dirty="0"/>
          </a:p>
          <a:p>
            <a:pPr lvl="1"/>
            <a:endParaRPr lang="en-US" altLang="zh-CN" dirty="0"/>
          </a:p>
        </p:txBody>
      </p:sp>
    </p:spTree>
    <p:extLst>
      <p:ext uri="{BB962C8B-B14F-4D97-AF65-F5344CB8AC3E}">
        <p14:creationId xmlns:p14="http://schemas.microsoft.com/office/powerpoint/2010/main" val="364637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懒人必备 </a:t>
            </a:r>
            <a:r>
              <a:rPr lang="en-US" altLang="zh-CN" dirty="0"/>
              <a:t>: </a:t>
            </a:r>
            <a:r>
              <a:rPr lang="zh-CN" altLang="en-US" dirty="0"/>
              <a:t>一键生成笔记</a:t>
            </a:r>
            <a:endParaRPr lang="en-US" altLang="zh-CN" dirty="0"/>
          </a:p>
          <a:p>
            <a:r>
              <a:rPr lang="en-US" altLang="zh-CN" sz="1800" i="1" dirty="0"/>
              <a:t>——pdf2note(</a:t>
            </a:r>
            <a:r>
              <a:rPr lang="zh-CN" altLang="en-US" sz="1800" i="1" dirty="0"/>
              <a:t>注</a:t>
            </a:r>
            <a:r>
              <a:rPr lang="en-US" altLang="zh-CN" sz="1800" i="1" dirty="0"/>
              <a:t>: </a:t>
            </a:r>
            <a:r>
              <a:rPr lang="zh-CN" altLang="en-US" sz="1800" i="1" dirty="0"/>
              <a:t>没做完</a:t>
            </a:r>
            <a:r>
              <a:rPr lang="en-US" altLang="zh-CN" sz="1800" i="1" dirty="0"/>
              <a:t>)</a:t>
            </a:r>
            <a:endParaRPr lang="zh-CN" altLang="en-US" sz="1800" i="1" dirty="0"/>
          </a:p>
          <a:p>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990600" y="4850425"/>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p:txBody>
      </p:sp>
      <p:pic>
        <p:nvPicPr>
          <p:cNvPr id="4" name="图片 3">
            <a:extLst>
              <a:ext uri="{FF2B5EF4-FFF2-40B4-BE49-F238E27FC236}">
                <a16:creationId xmlns:a16="http://schemas.microsoft.com/office/drawing/2014/main" id="{00CE9AB9-E672-4EB9-B1A1-496174FA4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339" y="1718515"/>
            <a:ext cx="7134122" cy="3434313"/>
          </a:xfrm>
          <a:prstGeom prst="rect">
            <a:avLst/>
          </a:prstGeom>
        </p:spPr>
      </p:pic>
      <p:sp>
        <p:nvSpPr>
          <p:cNvPr id="9" name="内容占位符 2">
            <a:extLst>
              <a:ext uri="{FF2B5EF4-FFF2-40B4-BE49-F238E27FC236}">
                <a16:creationId xmlns:a16="http://schemas.microsoft.com/office/drawing/2014/main" id="{CEE189BE-B403-4B3A-B741-9D80DD377965}"/>
              </a:ext>
            </a:extLst>
          </p:cNvPr>
          <p:cNvSpPr txBox="1">
            <a:spLocks/>
          </p:cNvSpPr>
          <p:nvPr/>
        </p:nvSpPr>
        <p:spPr>
          <a:xfrm>
            <a:off x="2857498" y="5584400"/>
            <a:ext cx="6477002"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hlinkClick r:id="rId4"/>
              </a:rPr>
              <a:t>https://github.com/ICUlizhi/pdf2note</a:t>
            </a:r>
            <a:endParaRPr lang="en-US" altLang="zh-CN" dirty="0"/>
          </a:p>
          <a:p>
            <a:pPr lvl="1"/>
            <a:endParaRPr lang="en-US" altLang="zh-CN" dirty="0"/>
          </a:p>
        </p:txBody>
      </p:sp>
      <p:sp>
        <p:nvSpPr>
          <p:cNvPr id="10" name="内容占位符 2">
            <a:extLst>
              <a:ext uri="{FF2B5EF4-FFF2-40B4-BE49-F238E27FC236}">
                <a16:creationId xmlns:a16="http://schemas.microsoft.com/office/drawing/2014/main" id="{97A1E9E5-7FC2-4C60-8B6E-AF11ACC7EB65}"/>
              </a:ext>
            </a:extLst>
          </p:cNvPr>
          <p:cNvSpPr txBox="1">
            <a:spLocks/>
          </p:cNvSpPr>
          <p:nvPr/>
        </p:nvSpPr>
        <p:spPr>
          <a:xfrm>
            <a:off x="484060" y="1718515"/>
            <a:ext cx="6477002"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p:txBody>
      </p:sp>
    </p:spTree>
    <p:extLst>
      <p:ext uri="{BB962C8B-B14F-4D97-AF65-F5344CB8AC3E}">
        <p14:creationId xmlns:p14="http://schemas.microsoft.com/office/powerpoint/2010/main" val="151586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E6050-003E-40FE-BFA9-7339E78E28A2}"/>
              </a:ext>
            </a:extLst>
          </p:cNvPr>
          <p:cNvSpPr>
            <a:spLocks noGrp="1"/>
          </p:cNvSpPr>
          <p:nvPr>
            <p:ph type="ctrTitle"/>
          </p:nvPr>
        </p:nvSpPr>
        <p:spPr>
          <a:xfrm>
            <a:off x="1524000" y="721824"/>
            <a:ext cx="9144000" cy="982731"/>
          </a:xfrm>
        </p:spPr>
        <p:txBody>
          <a:bodyPr/>
          <a:lstStyle/>
          <a:p>
            <a:r>
              <a:rPr lang="zh-CN" altLang="en-US" dirty="0"/>
              <a:t>谢谢</a:t>
            </a:r>
            <a:r>
              <a:rPr lang="en-US" altLang="zh-CN" dirty="0"/>
              <a:t>!</a:t>
            </a:r>
            <a:endParaRPr lang="zh-CN" altLang="en-US" dirty="0"/>
          </a:p>
        </p:txBody>
      </p:sp>
      <p:sp>
        <p:nvSpPr>
          <p:cNvPr id="3" name="副标题 2">
            <a:extLst>
              <a:ext uri="{FF2B5EF4-FFF2-40B4-BE49-F238E27FC236}">
                <a16:creationId xmlns:a16="http://schemas.microsoft.com/office/drawing/2014/main" id="{65CFE48A-86BE-48A1-8840-444698A21692}"/>
              </a:ext>
            </a:extLst>
          </p:cNvPr>
          <p:cNvSpPr>
            <a:spLocks noGrp="1"/>
          </p:cNvSpPr>
          <p:nvPr>
            <p:ph type="subTitle" idx="1"/>
          </p:nvPr>
        </p:nvSpPr>
        <p:spPr>
          <a:xfrm>
            <a:off x="1524000" y="4352315"/>
            <a:ext cx="9144000" cy="1808162"/>
          </a:xfrm>
        </p:spPr>
        <p:txBody>
          <a:bodyPr>
            <a:normAutofit fontScale="92500" lnSpcReduction="10000"/>
          </a:bodyPr>
          <a:lstStyle/>
          <a:p>
            <a:pPr algn="r"/>
            <a:endParaRPr lang="en-US" altLang="zh-CN" dirty="0"/>
          </a:p>
          <a:p>
            <a:pPr algn="r"/>
            <a:endParaRPr lang="en-US" altLang="zh-CN" dirty="0"/>
          </a:p>
          <a:p>
            <a:pPr algn="r"/>
            <a:br>
              <a:rPr lang="en-US" altLang="zh-CN" dirty="0"/>
            </a:br>
            <a:r>
              <a:rPr lang="zh-CN" altLang="en-US" dirty="0"/>
              <a:t>徐靖</a:t>
            </a:r>
            <a:br>
              <a:rPr lang="en-US" altLang="zh-CN" dirty="0"/>
            </a:br>
            <a:r>
              <a:rPr lang="en-US" altLang="zh-CN" dirty="0"/>
              <a:t>2024/10/19</a:t>
            </a:r>
            <a:endParaRPr lang="zh-CN" altLang="en-US" dirty="0"/>
          </a:p>
        </p:txBody>
      </p:sp>
      <p:grpSp>
        <p:nvGrpSpPr>
          <p:cNvPr id="7" name="组合 6">
            <a:extLst>
              <a:ext uri="{FF2B5EF4-FFF2-40B4-BE49-F238E27FC236}">
                <a16:creationId xmlns:a16="http://schemas.microsoft.com/office/drawing/2014/main" id="{7A1A8124-8A6C-460F-B2C7-0DDD04F7529B}"/>
              </a:ext>
            </a:extLst>
          </p:cNvPr>
          <p:cNvGrpSpPr/>
          <p:nvPr/>
        </p:nvGrpSpPr>
        <p:grpSpPr>
          <a:xfrm>
            <a:off x="3620595" y="1851819"/>
            <a:ext cx="4950809" cy="4463461"/>
            <a:chOff x="3620595" y="2220211"/>
            <a:chExt cx="4950809" cy="4463461"/>
          </a:xfrm>
        </p:grpSpPr>
        <p:pic>
          <p:nvPicPr>
            <p:cNvPr id="6" name="图片 5">
              <a:extLst>
                <a:ext uri="{FF2B5EF4-FFF2-40B4-BE49-F238E27FC236}">
                  <a16:creationId xmlns:a16="http://schemas.microsoft.com/office/drawing/2014/main" id="{F274FDA7-48D6-46AF-BAD2-A0DA9089D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876" y="2285789"/>
              <a:ext cx="3226246" cy="4397883"/>
            </a:xfrm>
            <a:prstGeom prst="rect">
              <a:avLst/>
            </a:prstGeom>
          </p:spPr>
        </p:pic>
        <p:sp>
          <p:nvSpPr>
            <p:cNvPr id="4" name="内容占位符 2">
              <a:extLst>
                <a:ext uri="{FF2B5EF4-FFF2-40B4-BE49-F238E27FC236}">
                  <a16:creationId xmlns:a16="http://schemas.microsoft.com/office/drawing/2014/main" id="{BE45FA3F-2E8E-4142-B055-342E373457B1}"/>
                </a:ext>
              </a:extLst>
            </p:cNvPr>
            <p:cNvSpPr txBox="1">
              <a:spLocks/>
            </p:cNvSpPr>
            <p:nvPr/>
          </p:nvSpPr>
          <p:spPr>
            <a:xfrm>
              <a:off x="3620595" y="2220211"/>
              <a:ext cx="4950809"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主页 </a:t>
              </a:r>
              <a:r>
                <a:rPr lang="en-US" altLang="zh-CN" dirty="0">
                  <a:hlinkClick r:id="rId4"/>
                </a:rPr>
                <a:t>https://iculizhi.github.io/</a:t>
              </a:r>
              <a:endParaRPr lang="en-US" altLang="zh-CN" dirty="0"/>
            </a:p>
            <a:p>
              <a:pPr marL="457200" lvl="1" indent="0">
                <a:buNone/>
              </a:pPr>
              <a:r>
                <a:rPr lang="zh-CN" altLang="en-US" dirty="0"/>
                <a:t>微信 </a:t>
              </a:r>
              <a:endParaRPr lang="en-US" altLang="zh-CN" dirty="0"/>
            </a:p>
          </p:txBody>
        </p:sp>
      </p:grpSp>
    </p:spTree>
    <p:extLst>
      <p:ext uri="{BB962C8B-B14F-4D97-AF65-F5344CB8AC3E}">
        <p14:creationId xmlns:p14="http://schemas.microsoft.com/office/powerpoint/2010/main" val="330519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E6050-003E-40FE-BFA9-7339E78E28A2}"/>
              </a:ext>
            </a:extLst>
          </p:cNvPr>
          <p:cNvSpPr>
            <a:spLocks noGrp="1"/>
          </p:cNvSpPr>
          <p:nvPr>
            <p:ph type="ctrTitle"/>
          </p:nvPr>
        </p:nvSpPr>
        <p:spPr/>
        <p:txBody>
          <a:bodyPr/>
          <a:lstStyle/>
          <a:p>
            <a:r>
              <a:rPr lang="zh-CN" altLang="en-US" dirty="0"/>
              <a:t>走进 </a:t>
            </a:r>
            <a:r>
              <a:rPr lang="en-US" altLang="zh-CN" dirty="0"/>
              <a:t>4.0 </a:t>
            </a:r>
            <a:endParaRPr lang="zh-CN" altLang="en-US" dirty="0"/>
          </a:p>
        </p:txBody>
      </p:sp>
      <p:sp>
        <p:nvSpPr>
          <p:cNvPr id="3" name="副标题 2">
            <a:extLst>
              <a:ext uri="{FF2B5EF4-FFF2-40B4-BE49-F238E27FC236}">
                <a16:creationId xmlns:a16="http://schemas.microsoft.com/office/drawing/2014/main" id="{65CFE48A-86BE-48A1-8840-444698A21692}"/>
              </a:ext>
            </a:extLst>
          </p:cNvPr>
          <p:cNvSpPr>
            <a:spLocks noGrp="1"/>
          </p:cNvSpPr>
          <p:nvPr>
            <p:ph type="subTitle" idx="1"/>
          </p:nvPr>
        </p:nvSpPr>
        <p:spPr>
          <a:xfrm>
            <a:off x="1524000" y="4352315"/>
            <a:ext cx="9144000" cy="1808162"/>
          </a:xfrm>
        </p:spPr>
        <p:txBody>
          <a:bodyPr>
            <a:normAutofit fontScale="92500" lnSpcReduction="10000"/>
          </a:bodyPr>
          <a:lstStyle/>
          <a:p>
            <a:pPr algn="r"/>
            <a:endParaRPr lang="en-US" altLang="zh-CN" dirty="0"/>
          </a:p>
          <a:p>
            <a:pPr algn="r"/>
            <a:endParaRPr lang="en-US" altLang="zh-CN" dirty="0"/>
          </a:p>
          <a:p>
            <a:pPr algn="r"/>
            <a:br>
              <a:rPr lang="en-US" altLang="zh-CN" dirty="0"/>
            </a:br>
            <a:r>
              <a:rPr lang="zh-CN" altLang="en-US" dirty="0"/>
              <a:t>徐靖</a:t>
            </a:r>
            <a:br>
              <a:rPr lang="en-US" altLang="zh-CN" dirty="0"/>
            </a:br>
            <a:r>
              <a:rPr lang="en-US" altLang="zh-CN" dirty="0"/>
              <a:t>2024/10/19</a:t>
            </a:r>
            <a:endParaRPr lang="zh-CN" altLang="en-US" dirty="0"/>
          </a:p>
        </p:txBody>
      </p:sp>
    </p:spTree>
    <p:extLst>
      <p:ext uri="{BB962C8B-B14F-4D97-AF65-F5344CB8AC3E}">
        <p14:creationId xmlns:p14="http://schemas.microsoft.com/office/powerpoint/2010/main" val="168617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一个凸优化问题</a:t>
            </a:r>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mc:AlternateContent xmlns:mc="http://schemas.openxmlformats.org/markup-compatibility/2006">
        <mc:Choice xmlns:a14="http://schemas.microsoft.com/office/drawing/2010/main" Requires="a14">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838200" y="3181346"/>
                <a:ext cx="2858871"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14:m>
                  <m:oMath xmlns:m="http://schemas.openxmlformats.org/officeDocument/2006/math">
                    <m:f>
                      <m:fPr>
                        <m:ctrlPr>
                          <a:rPr lang="en-US" altLang="zh-CN" b="0" dirty="0" smtClean="0">
                            <a:latin typeface="Cambria Math" panose="02040503050406030204" pitchFamily="18" charset="0"/>
                          </a:rPr>
                        </m:ctrlPr>
                      </m:fPr>
                      <m:num>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GPA</m:t>
                        </m:r>
                      </m:num>
                      <m:den>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learning</m:t>
                        </m:r>
                        <m:r>
                          <a:rPr lang="en-US" altLang="zh-CN" b="0" i="0" dirty="0" smtClean="0">
                            <a:latin typeface="Cambria Math" panose="02040503050406030204" pitchFamily="18" charset="0"/>
                          </a:rPr>
                          <m:t> </m:t>
                        </m:r>
                        <m:r>
                          <m:rPr>
                            <m:sty m:val="p"/>
                          </m:rPr>
                          <a:rPr lang="en-US" altLang="zh-CN" b="0" i="0" dirty="0" smtClean="0">
                            <a:latin typeface="Cambria Math" panose="02040503050406030204" pitchFamily="18" charset="0"/>
                          </a:rPr>
                          <m:t>method</m:t>
                        </m:r>
                      </m:den>
                    </m:f>
                  </m:oMath>
                </a14:m>
                <a:r>
                  <a:rPr lang="en-US" altLang="zh-CN" dirty="0"/>
                  <a:t>   </a:t>
                </a:r>
              </a:p>
              <a:p>
                <a:pPr lvl="1"/>
                <a:endParaRPr lang="en-US" altLang="zh-CN" dirty="0"/>
              </a:p>
              <a:p>
                <a:pPr lvl="1"/>
                <a:endParaRPr lang="en-US" altLang="zh-CN" dirty="0"/>
              </a:p>
            </p:txBody>
          </p:sp>
        </mc:Choice>
        <mc:Fallback>
          <p:sp>
            <p:nvSpPr>
              <p:cNvPr id="8" name="内容占位符 2">
                <a:extLst>
                  <a:ext uri="{FF2B5EF4-FFF2-40B4-BE49-F238E27FC236}">
                    <a16:creationId xmlns:a16="http://schemas.microsoft.com/office/drawing/2014/main" id="{2CA2BD85-7A3D-4C5C-975E-2E0B1894F445}"/>
                  </a:ext>
                </a:extLst>
              </p:cNvPr>
              <p:cNvSpPr txBox="1">
                <a:spLocks noRot="1" noChangeAspect="1" noMove="1" noResize="1" noEditPoints="1" noAdjustHandles="1" noChangeArrowheads="1" noChangeShapeType="1" noTextEdit="1"/>
              </p:cNvSpPr>
              <p:nvPr/>
            </p:nvSpPr>
            <p:spPr>
              <a:xfrm>
                <a:off x="838200" y="3181346"/>
                <a:ext cx="2858871" cy="693342"/>
              </a:xfrm>
              <a:prstGeom prst="rect">
                <a:avLst/>
              </a:prstGeom>
              <a:blipFill>
                <a:blip r:embed="rId3"/>
                <a:stretch>
                  <a:fillRect/>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EFB9D24-2F23-45E4-85C7-489C63BC2A5A}"/>
              </a:ext>
            </a:extLst>
          </p:cNvPr>
          <p:cNvPicPr>
            <a:picLocks noChangeAspect="1"/>
          </p:cNvPicPr>
          <p:nvPr/>
        </p:nvPicPr>
        <p:blipFill>
          <a:blip r:embed="rId4"/>
          <a:stretch>
            <a:fillRect/>
          </a:stretch>
        </p:blipFill>
        <p:spPr>
          <a:xfrm>
            <a:off x="1806964" y="1743281"/>
            <a:ext cx="8578072" cy="1094799"/>
          </a:xfrm>
          <a:prstGeom prst="rect">
            <a:avLst/>
          </a:prstGeom>
        </p:spPr>
      </p:pic>
      <mc:AlternateContent xmlns:mc="http://schemas.openxmlformats.org/markup-compatibility/2006">
        <mc:Choice xmlns:a14="http://schemas.microsoft.com/office/drawing/2010/main" Requires="a14">
          <p:sp>
            <p:nvSpPr>
              <p:cNvPr id="9" name="内容占位符 2">
                <a:extLst>
                  <a:ext uri="{FF2B5EF4-FFF2-40B4-BE49-F238E27FC236}">
                    <a16:creationId xmlns:a16="http://schemas.microsoft.com/office/drawing/2014/main" id="{C42DCEA3-A5F2-41D2-B6BB-C423A581F9B2}"/>
                  </a:ext>
                </a:extLst>
              </p:cNvPr>
              <p:cNvSpPr txBox="1">
                <a:spLocks/>
              </p:cNvSpPr>
              <p:nvPr/>
            </p:nvSpPr>
            <p:spPr>
              <a:xfrm>
                <a:off x="838200" y="3957032"/>
                <a:ext cx="2858871"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14:m>
                  <m:oMath xmlns:m="http://schemas.openxmlformats.org/officeDocument/2006/math">
                    <m:f>
                      <m:fPr>
                        <m:ctrlPr>
                          <a:rPr lang="en-US" altLang="zh-CN" b="0" dirty="0" smtClean="0">
                            <a:solidFill>
                              <a:srgbClr val="FF0000"/>
                            </a:solidFill>
                            <a:latin typeface="Cambria Math" panose="02040503050406030204" pitchFamily="18" charset="0"/>
                          </a:rPr>
                        </m:ctrlPr>
                      </m:fPr>
                      <m:num>
                        <m:r>
                          <a:rPr lang="en-US" altLang="zh-CN" b="0" i="0" dirty="0" smtClean="0">
                            <a:solidFill>
                              <a:srgbClr val="FF0000"/>
                            </a:solidFill>
                            <a:latin typeface="Cambria Math" panose="02040503050406030204" pitchFamily="18" charset="0"/>
                          </a:rPr>
                          <m:t>∂ </m:t>
                        </m:r>
                        <m:r>
                          <m:rPr>
                            <m:sty m:val="p"/>
                          </m:rPr>
                          <a:rPr lang="en-US" altLang="zh-CN" b="0" i="0" dirty="0" smtClean="0">
                            <a:solidFill>
                              <a:srgbClr val="FF0000"/>
                            </a:solidFill>
                            <a:latin typeface="Cambria Math" panose="02040503050406030204" pitchFamily="18" charset="0"/>
                          </a:rPr>
                          <m:t>GPA</m:t>
                        </m:r>
                      </m:num>
                      <m:den>
                        <m:r>
                          <a:rPr lang="en-US" altLang="zh-CN" b="0" i="0" dirty="0" smtClean="0">
                            <a:solidFill>
                              <a:srgbClr val="FF0000"/>
                            </a:solidFill>
                            <a:latin typeface="Cambria Math" panose="02040503050406030204" pitchFamily="18" charset="0"/>
                          </a:rPr>
                          <m:t>∂ </m:t>
                        </m:r>
                        <m:r>
                          <m:rPr>
                            <m:sty m:val="p"/>
                          </m:rPr>
                          <a:rPr lang="en-US" altLang="zh-CN" i="1" dirty="0">
                            <a:solidFill>
                              <a:srgbClr val="FF0000"/>
                            </a:solidFill>
                            <a:latin typeface="Cambria Math" panose="02040503050406030204" pitchFamily="18" charset="0"/>
                          </a:rPr>
                          <m:t>college</m:t>
                        </m:r>
                      </m:den>
                    </m:f>
                    <m:sSub>
                      <m:sSubPr>
                        <m:ctrlPr>
                          <a:rPr lang="en-US" altLang="zh-CN" b="0" i="0" dirty="0" smtClean="0">
                            <a:solidFill>
                              <a:srgbClr val="FF0000"/>
                            </a:solidFill>
                            <a:latin typeface="Cambria Math" panose="02040503050406030204" pitchFamily="18" charset="0"/>
                          </a:rPr>
                        </m:ctrlPr>
                      </m:sSubPr>
                      <m:e>
                        <m:d>
                          <m:dPr>
                            <m:begChr m:val=""/>
                            <m:endChr m:val="|"/>
                            <m:ctrlPr>
                              <a:rPr lang="en-US" altLang="zh-CN" b="0" i="0" dirty="0" smtClean="0">
                                <a:solidFill>
                                  <a:srgbClr val="FF0000"/>
                                </a:solidFill>
                                <a:latin typeface="Cambria Math" panose="02040503050406030204" pitchFamily="18" charset="0"/>
                              </a:rPr>
                            </m:ctrlPr>
                          </m:dPr>
                          <m:e>
                            <m:r>
                              <a:rPr lang="zh-CN" altLang="en-US">
                                <a:solidFill>
                                  <a:srgbClr val="FF0000"/>
                                </a:solidFill>
                              </a:rPr>
                              <m:t>​</m:t>
                            </m:r>
                          </m:e>
                        </m:d>
                      </m:e>
                      <m:sub>
                        <m:r>
                          <a:rPr lang="en-US" altLang="zh-CN" b="0" i="1" dirty="0" smtClean="0">
                            <a:solidFill>
                              <a:srgbClr val="FF0000"/>
                            </a:solidFill>
                            <a:latin typeface="Cambria Math" panose="02040503050406030204" pitchFamily="18" charset="0"/>
                          </a:rPr>
                          <m:t>𝑝𝑘𝑢</m:t>
                        </m:r>
                      </m:sub>
                    </m:sSub>
                  </m:oMath>
                </a14:m>
                <a:endParaRPr lang="en-US" altLang="zh-CN" dirty="0"/>
              </a:p>
              <a:p>
                <a:pPr lvl="1"/>
                <a:endParaRPr lang="en-US" altLang="zh-CN" dirty="0"/>
              </a:p>
              <a:p>
                <a:pPr lvl="1"/>
                <a:endParaRPr lang="en-US" altLang="zh-CN" dirty="0"/>
              </a:p>
            </p:txBody>
          </p:sp>
        </mc:Choice>
        <mc:Fallback>
          <p:sp>
            <p:nvSpPr>
              <p:cNvPr id="9" name="内容占位符 2">
                <a:extLst>
                  <a:ext uri="{FF2B5EF4-FFF2-40B4-BE49-F238E27FC236}">
                    <a16:creationId xmlns:a16="http://schemas.microsoft.com/office/drawing/2014/main" id="{C42DCEA3-A5F2-41D2-B6BB-C423A581F9B2}"/>
                  </a:ext>
                </a:extLst>
              </p:cNvPr>
              <p:cNvSpPr txBox="1">
                <a:spLocks noRot="1" noChangeAspect="1" noMove="1" noResize="1" noEditPoints="1" noAdjustHandles="1" noChangeArrowheads="1" noChangeShapeType="1" noTextEdit="1"/>
              </p:cNvSpPr>
              <p:nvPr/>
            </p:nvSpPr>
            <p:spPr>
              <a:xfrm>
                <a:off x="838200" y="3957032"/>
                <a:ext cx="2858871" cy="6933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内容占位符 2">
                <a:extLst>
                  <a:ext uri="{FF2B5EF4-FFF2-40B4-BE49-F238E27FC236}">
                    <a16:creationId xmlns:a16="http://schemas.microsoft.com/office/drawing/2014/main" id="{11E9C234-1754-4DD6-8169-0928B3461430}"/>
                  </a:ext>
                </a:extLst>
              </p:cNvPr>
              <p:cNvSpPr txBox="1">
                <a:spLocks/>
              </p:cNvSpPr>
              <p:nvPr/>
            </p:nvSpPr>
            <p:spPr>
              <a:xfrm>
                <a:off x="838199" y="4650374"/>
                <a:ext cx="2858871" cy="6933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14:m>
                  <m:oMath xmlns:m="http://schemas.openxmlformats.org/officeDocument/2006/math">
                    <m:f>
                      <m:fPr>
                        <m:ctrlPr>
                          <a:rPr lang="en-US" altLang="zh-CN" b="0" dirty="0" smtClean="0">
                            <a:solidFill>
                              <a:srgbClr val="FF0000"/>
                            </a:solidFill>
                            <a:latin typeface="Cambria Math" panose="02040503050406030204" pitchFamily="18" charset="0"/>
                          </a:rPr>
                        </m:ctrlPr>
                      </m:fPr>
                      <m:num>
                        <m:r>
                          <a:rPr lang="en-US" altLang="zh-CN" b="0" i="0" dirty="0" smtClean="0">
                            <a:solidFill>
                              <a:srgbClr val="FF0000"/>
                            </a:solidFill>
                            <a:latin typeface="Cambria Math" panose="02040503050406030204" pitchFamily="18" charset="0"/>
                          </a:rPr>
                          <m:t>∂ </m:t>
                        </m:r>
                        <m:r>
                          <m:rPr>
                            <m:sty m:val="p"/>
                          </m:rPr>
                          <a:rPr lang="en-US" altLang="zh-CN" b="0" i="0" dirty="0" smtClean="0">
                            <a:solidFill>
                              <a:srgbClr val="FF0000"/>
                            </a:solidFill>
                            <a:latin typeface="Cambria Math" panose="02040503050406030204" pitchFamily="18" charset="0"/>
                          </a:rPr>
                          <m:t>GPA</m:t>
                        </m:r>
                      </m:num>
                      <m:den>
                        <m:r>
                          <a:rPr lang="en-US" altLang="zh-CN" b="0" i="0" dirty="0" smtClean="0">
                            <a:solidFill>
                              <a:srgbClr val="FF0000"/>
                            </a:solidFill>
                            <a:latin typeface="Cambria Math" panose="02040503050406030204" pitchFamily="18" charset="0"/>
                          </a:rPr>
                          <m:t>∂ </m:t>
                        </m:r>
                        <m:r>
                          <m:rPr>
                            <m:sty m:val="p"/>
                          </m:rPr>
                          <a:rPr lang="en-US" altLang="zh-CN" i="1" dirty="0">
                            <a:solidFill>
                              <a:srgbClr val="FF0000"/>
                            </a:solidFill>
                            <a:latin typeface="Cambria Math" panose="02040503050406030204" pitchFamily="18" charset="0"/>
                          </a:rPr>
                          <m:t>major</m:t>
                        </m:r>
                      </m:den>
                    </m:f>
                    <m:sSub>
                      <m:sSubPr>
                        <m:ctrlPr>
                          <a:rPr lang="en-US" altLang="zh-CN" b="0" i="0" dirty="0" smtClean="0">
                            <a:solidFill>
                              <a:srgbClr val="FF0000"/>
                            </a:solidFill>
                            <a:latin typeface="Cambria Math" panose="02040503050406030204" pitchFamily="18" charset="0"/>
                          </a:rPr>
                        </m:ctrlPr>
                      </m:sSubPr>
                      <m:e>
                        <m:d>
                          <m:dPr>
                            <m:begChr m:val=""/>
                            <m:endChr m:val="|"/>
                            <m:ctrlPr>
                              <a:rPr lang="en-US" altLang="zh-CN" b="0" i="0" dirty="0" smtClean="0">
                                <a:solidFill>
                                  <a:srgbClr val="FF0000"/>
                                </a:solidFill>
                                <a:latin typeface="Cambria Math" panose="02040503050406030204" pitchFamily="18" charset="0"/>
                              </a:rPr>
                            </m:ctrlPr>
                          </m:dPr>
                          <m:e>
                            <m:r>
                              <a:rPr lang="zh-CN" altLang="en-US">
                                <a:solidFill>
                                  <a:srgbClr val="FF0000"/>
                                </a:solidFill>
                              </a:rPr>
                              <m:t>​</m:t>
                            </m:r>
                          </m:e>
                        </m:d>
                      </m:e>
                      <m:sub>
                        <m:r>
                          <a:rPr lang="en-US" altLang="zh-CN" b="0" i="1" dirty="0" smtClean="0">
                            <a:solidFill>
                              <a:srgbClr val="FF0000"/>
                            </a:solidFill>
                            <a:latin typeface="Cambria Math" panose="02040503050406030204" pitchFamily="18" charset="0"/>
                          </a:rPr>
                          <m:t>𝑥𝑘</m:t>
                        </m:r>
                        <m:r>
                          <a:rPr lang="en-US" altLang="zh-CN" i="1" dirty="0">
                            <a:solidFill>
                              <a:srgbClr val="FF0000"/>
                            </a:solidFill>
                            <a:latin typeface="Cambria Math" panose="02040503050406030204" pitchFamily="18" charset="0"/>
                          </a:rPr>
                          <m:t>(</m:t>
                        </m:r>
                        <m:r>
                          <m:rPr>
                            <m:sty m:val="p"/>
                          </m:rPr>
                          <a:rPr lang="en-US" altLang="zh-CN" i="1" dirty="0" smtClean="0">
                            <a:solidFill>
                              <a:srgbClr val="FF0000"/>
                            </a:solidFill>
                            <a:latin typeface="Cambria Math" panose="02040503050406030204" pitchFamily="18" charset="0"/>
                          </a:rPr>
                          <m:t>cs</m:t>
                        </m:r>
                        <m:r>
                          <a:rPr lang="en-US" altLang="zh-CN" i="1" dirty="0">
                            <a:solidFill>
                              <a:srgbClr val="FF0000"/>
                            </a:solidFill>
                            <a:latin typeface="Cambria Math" panose="02040503050406030204" pitchFamily="18" charset="0"/>
                          </a:rPr>
                          <m:t>)</m:t>
                        </m:r>
                      </m:sub>
                    </m:sSub>
                  </m:oMath>
                </a14:m>
                <a:endParaRPr lang="en-US" altLang="zh-CN" dirty="0"/>
              </a:p>
              <a:p>
                <a:pPr lvl="1"/>
                <a:endParaRPr lang="en-US" altLang="zh-CN" dirty="0"/>
              </a:p>
              <a:p>
                <a:pPr lvl="1"/>
                <a:endParaRPr lang="en-US" altLang="zh-CN" dirty="0"/>
              </a:p>
            </p:txBody>
          </p:sp>
        </mc:Choice>
        <mc:Fallback>
          <p:sp>
            <p:nvSpPr>
              <p:cNvPr id="10" name="内容占位符 2">
                <a:extLst>
                  <a:ext uri="{FF2B5EF4-FFF2-40B4-BE49-F238E27FC236}">
                    <a16:creationId xmlns:a16="http://schemas.microsoft.com/office/drawing/2014/main" id="{11E9C234-1754-4DD6-8169-0928B3461430}"/>
                  </a:ext>
                </a:extLst>
              </p:cNvPr>
              <p:cNvSpPr txBox="1">
                <a:spLocks noRot="1" noChangeAspect="1" noMove="1" noResize="1" noEditPoints="1" noAdjustHandles="1" noChangeArrowheads="1" noChangeShapeType="1" noTextEdit="1"/>
              </p:cNvSpPr>
              <p:nvPr/>
            </p:nvSpPr>
            <p:spPr>
              <a:xfrm>
                <a:off x="838199" y="4650374"/>
                <a:ext cx="2858871" cy="69334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0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971E6050-003E-40FE-BFA9-7339E78E28A2}"/>
                  </a:ext>
                </a:extLst>
              </p:cNvPr>
              <p:cNvSpPr>
                <a:spLocks noGrp="1"/>
              </p:cNvSpPr>
              <p:nvPr>
                <p:ph type="ctrTitle"/>
              </p:nvPr>
            </p:nvSpPr>
            <p:spPr/>
            <p:txBody>
              <a:bodyPr/>
              <a:lstStyle/>
              <a:p>
                <a14:m>
                  <m:oMathPara xmlns:m="http://schemas.openxmlformats.org/officeDocument/2006/math">
                    <m:oMathParaPr>
                      <m:jc m:val="centerGroup"/>
                    </m:oMathParaPr>
                    <m:oMath xmlns:m="http://schemas.openxmlformats.org/officeDocument/2006/math">
                      <m:f>
                        <m:fPr>
                          <m:ctrlPr>
                            <a:rPr lang="en-US" altLang="zh-CN" sz="4000" b="0" i="1" dirty="0" smtClean="0">
                              <a:solidFill>
                                <a:schemeClr val="tx1"/>
                              </a:solidFill>
                              <a:latin typeface="Cambria Math" panose="02040503050406030204" pitchFamily="18" charset="0"/>
                            </a:rPr>
                          </m:ctrlPr>
                        </m:fPr>
                        <m:num>
                          <m:r>
                            <a:rPr lang="en-US" altLang="zh-CN" sz="4000" b="0" i="0" dirty="0" smtClean="0">
                              <a:solidFill>
                                <a:schemeClr val="tx1"/>
                              </a:solidFill>
                              <a:latin typeface="Cambria Math" panose="02040503050406030204" pitchFamily="18" charset="0"/>
                            </a:rPr>
                            <m:t>𝜕</m:t>
                          </m:r>
                          <m:r>
                            <a:rPr lang="en-US" altLang="zh-CN" sz="4000" b="0" i="0" dirty="0" smtClean="0">
                              <a:solidFill>
                                <a:schemeClr val="tx1"/>
                              </a:solidFill>
                              <a:latin typeface="Cambria Math" panose="02040503050406030204" pitchFamily="18" charset="0"/>
                            </a:rPr>
                            <m:t> </m:t>
                          </m:r>
                          <m:r>
                            <m:rPr>
                              <m:sty m:val="p"/>
                            </m:rPr>
                            <a:rPr lang="en-US" altLang="zh-CN" sz="4000" b="0" i="0" dirty="0" smtClean="0">
                              <a:solidFill>
                                <a:schemeClr val="tx1"/>
                              </a:solidFill>
                              <a:latin typeface="Cambria Math" panose="02040503050406030204" pitchFamily="18" charset="0"/>
                            </a:rPr>
                            <m:t>GPA</m:t>
                          </m:r>
                        </m:num>
                        <m:den>
                          <m:r>
                            <a:rPr lang="en-US" altLang="zh-CN" sz="4000" b="0" i="0" dirty="0" smtClean="0">
                              <a:solidFill>
                                <a:schemeClr val="tx1"/>
                              </a:solidFill>
                              <a:latin typeface="Cambria Math" panose="02040503050406030204" pitchFamily="18" charset="0"/>
                            </a:rPr>
                            <m:t>𝜕</m:t>
                          </m:r>
                          <m:r>
                            <a:rPr lang="en-US" altLang="zh-CN" sz="4000" b="0" i="0" dirty="0" smtClean="0">
                              <a:solidFill>
                                <a:schemeClr val="tx1"/>
                              </a:solidFill>
                              <a:latin typeface="Cambria Math" panose="02040503050406030204" pitchFamily="18" charset="0"/>
                            </a:rPr>
                            <m:t> </m:t>
                          </m:r>
                          <m:r>
                            <m:rPr>
                              <m:sty m:val="p"/>
                            </m:rPr>
                            <a:rPr lang="en-US" altLang="zh-CN" sz="4000" i="1" dirty="0">
                              <a:solidFill>
                                <a:schemeClr val="tx1"/>
                              </a:solidFill>
                              <a:latin typeface="Cambria Math" panose="02040503050406030204" pitchFamily="18" charset="0"/>
                            </a:rPr>
                            <m:t>major</m:t>
                          </m:r>
                        </m:den>
                      </m:f>
                      <m:sSub>
                        <m:sSubPr>
                          <m:ctrlPr>
                            <a:rPr lang="en-US" altLang="zh-CN" sz="4000" b="0" i="1" dirty="0" smtClean="0">
                              <a:solidFill>
                                <a:schemeClr val="tx1"/>
                              </a:solidFill>
                              <a:latin typeface="Cambria Math" panose="02040503050406030204" pitchFamily="18" charset="0"/>
                            </a:rPr>
                          </m:ctrlPr>
                        </m:sSubPr>
                        <m:e>
                          <m:d>
                            <m:dPr>
                              <m:begChr m:val=""/>
                              <m:endChr m:val="|"/>
                              <m:ctrlPr>
                                <a:rPr lang="en-US" altLang="zh-CN" sz="4000" b="0" i="1" dirty="0" smtClean="0">
                                  <a:solidFill>
                                    <a:schemeClr val="tx1"/>
                                  </a:solidFill>
                                  <a:latin typeface="Cambria Math" panose="02040503050406030204" pitchFamily="18" charset="0"/>
                                </a:rPr>
                              </m:ctrlPr>
                            </m:dPr>
                            <m:e>
                              <m:r>
                                <a:rPr lang="zh-CN" altLang="en-US" sz="4000">
                                  <a:solidFill>
                                    <a:schemeClr val="tx1"/>
                                  </a:solidFill>
                                  <a:latin typeface="Cambria Math" panose="02040503050406030204" pitchFamily="18" charset="0"/>
                                </a:rPr>
                                <m:t>​</m:t>
                              </m:r>
                            </m:e>
                          </m:d>
                        </m:e>
                        <m:sub>
                          <m:r>
                            <a:rPr lang="en-US" altLang="zh-CN" sz="4000" b="0" i="1" dirty="0" smtClean="0">
                              <a:solidFill>
                                <a:schemeClr val="tx1"/>
                              </a:solidFill>
                              <a:latin typeface="Cambria Math" panose="02040503050406030204" pitchFamily="18" charset="0"/>
                            </a:rPr>
                            <m:t>𝑥𝑘</m:t>
                          </m:r>
                          <m:r>
                            <a:rPr lang="en-US" altLang="zh-CN" sz="4000" i="1" dirty="0">
                              <a:solidFill>
                                <a:schemeClr val="tx1"/>
                              </a:solidFill>
                              <a:latin typeface="Cambria Math" panose="02040503050406030204" pitchFamily="18" charset="0"/>
                            </a:rPr>
                            <m:t>(</m:t>
                          </m:r>
                          <m:r>
                            <m:rPr>
                              <m:sty m:val="p"/>
                            </m:rPr>
                            <a:rPr lang="en-US" altLang="zh-CN" sz="4000" i="1" dirty="0" smtClean="0">
                              <a:solidFill>
                                <a:schemeClr val="tx1"/>
                              </a:solidFill>
                              <a:latin typeface="Cambria Math" panose="02040503050406030204" pitchFamily="18" charset="0"/>
                            </a:rPr>
                            <m:t>cs</m:t>
                          </m:r>
                          <m:r>
                            <a:rPr lang="en-US" altLang="zh-CN" sz="4000" i="1" dirty="0">
                              <a:solidFill>
                                <a:schemeClr val="tx1"/>
                              </a:solidFill>
                              <a:latin typeface="Cambria Math" panose="02040503050406030204" pitchFamily="18" charset="0"/>
                            </a:rPr>
                            <m:t>)</m:t>
                          </m:r>
                        </m:sub>
                      </m:sSub>
                    </m:oMath>
                  </m:oMathPara>
                </a14:m>
                <a:endParaRPr lang="zh-CN" altLang="en-US" sz="4000" dirty="0"/>
              </a:p>
            </p:txBody>
          </p:sp>
        </mc:Choice>
        <mc:Fallback>
          <p:sp>
            <p:nvSpPr>
              <p:cNvPr id="2" name="标题 1">
                <a:extLst>
                  <a:ext uri="{FF2B5EF4-FFF2-40B4-BE49-F238E27FC236}">
                    <a16:creationId xmlns:a16="http://schemas.microsoft.com/office/drawing/2014/main" id="{971E6050-003E-40FE-BFA9-7339E78E28A2}"/>
                  </a:ext>
                </a:extLst>
              </p:cNvPr>
              <p:cNvSpPr>
                <a:spLocks noGrp="1" noRot="1" noChangeAspect="1" noMove="1" noResize="1" noEditPoints="1" noAdjustHandles="1" noChangeArrowheads="1" noChangeShapeType="1" noTextEdit="1"/>
              </p:cNvSpPr>
              <p:nvPr>
                <p:ph type="ctrTitle"/>
              </p:nvPr>
            </p:nvSpPr>
            <p:spPr>
              <a:blipFill>
                <a:blip r:embed="rId3"/>
                <a:stretch>
                  <a:fillRect/>
                </a:stretch>
              </a:blipFill>
            </p:spPr>
            <p:txBody>
              <a:bodyPr/>
              <a:lstStyle/>
              <a:p>
                <a:r>
                  <a:rPr lang="zh-CN" altLang="en-US">
                    <a:noFill/>
                  </a:rPr>
                  <a:t> </a:t>
                </a:r>
              </a:p>
            </p:txBody>
          </p:sp>
        </mc:Fallback>
      </mc:AlternateContent>
      <p:sp>
        <p:nvSpPr>
          <p:cNvPr id="3" name="副标题 2">
            <a:extLst>
              <a:ext uri="{FF2B5EF4-FFF2-40B4-BE49-F238E27FC236}">
                <a16:creationId xmlns:a16="http://schemas.microsoft.com/office/drawing/2014/main" id="{65CFE48A-86BE-48A1-8840-444698A21692}"/>
              </a:ext>
            </a:extLst>
          </p:cNvPr>
          <p:cNvSpPr>
            <a:spLocks noGrp="1"/>
          </p:cNvSpPr>
          <p:nvPr>
            <p:ph type="subTitle" idx="1"/>
          </p:nvPr>
        </p:nvSpPr>
        <p:spPr>
          <a:xfrm>
            <a:off x="1524000" y="3509963"/>
            <a:ext cx="9144000" cy="1808162"/>
          </a:xfrm>
        </p:spPr>
        <p:txBody>
          <a:bodyPr>
            <a:normAutofit/>
          </a:bodyPr>
          <a:lstStyle/>
          <a:p>
            <a:pPr algn="r"/>
            <a:endParaRPr lang="en-US" altLang="zh-CN" dirty="0"/>
          </a:p>
          <a:p>
            <a:r>
              <a:rPr lang="zh-CN" altLang="en-US" sz="3200" dirty="0"/>
              <a:t>技术改变</a:t>
            </a:r>
            <a:r>
              <a:rPr lang="en-US" altLang="zh-CN" sz="3200" dirty="0"/>
              <a:t>(</a:t>
            </a:r>
            <a:r>
              <a:rPr lang="zh-CN" altLang="en-US" sz="3200" dirty="0"/>
              <a:t>学习</a:t>
            </a:r>
            <a:r>
              <a:rPr lang="en-US" altLang="zh-CN" sz="3200" dirty="0"/>
              <a:t>)</a:t>
            </a:r>
            <a:r>
              <a:rPr lang="zh-CN" altLang="en-US" sz="3200" dirty="0"/>
              <a:t>生活</a:t>
            </a:r>
            <a:endParaRPr lang="en-US" altLang="zh-CN" sz="3200" dirty="0"/>
          </a:p>
          <a:p>
            <a:pPr algn="r"/>
            <a:br>
              <a:rPr lang="en-US" altLang="zh-CN" dirty="0"/>
            </a:br>
            <a:endParaRPr lang="zh-CN" altLang="en-US" dirty="0"/>
          </a:p>
        </p:txBody>
      </p:sp>
    </p:spTree>
    <p:extLst>
      <p:ext uri="{BB962C8B-B14F-4D97-AF65-F5344CB8AC3E}">
        <p14:creationId xmlns:p14="http://schemas.microsoft.com/office/powerpoint/2010/main" val="28194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工具链</a:t>
            </a:r>
            <a:r>
              <a:rPr lang="en-US" altLang="zh-CN" dirty="0"/>
              <a:t>, </a:t>
            </a:r>
            <a:r>
              <a:rPr lang="zh-CN" altLang="en-US" dirty="0"/>
              <a:t>工具树</a:t>
            </a:r>
            <a:r>
              <a:rPr lang="en-US" altLang="zh-CN" dirty="0"/>
              <a:t>?</a:t>
            </a:r>
          </a:p>
          <a:p>
            <a:r>
              <a:rPr lang="en-US" altLang="zh-CN" sz="1800" i="1" dirty="0"/>
              <a:t>——</a:t>
            </a:r>
            <a:r>
              <a:rPr lang="zh-CN" altLang="en-US" sz="1800" i="1" dirty="0"/>
              <a:t>独属于信科人的战斗序曲</a:t>
            </a:r>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56411" y="180890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grpSp>
        <p:nvGrpSpPr>
          <p:cNvPr id="128" name="组合 127">
            <a:extLst>
              <a:ext uri="{FF2B5EF4-FFF2-40B4-BE49-F238E27FC236}">
                <a16:creationId xmlns:a16="http://schemas.microsoft.com/office/drawing/2014/main" id="{BC9C9252-459F-4F5A-B2E9-922E2FB800B4}"/>
              </a:ext>
            </a:extLst>
          </p:cNvPr>
          <p:cNvGrpSpPr/>
          <p:nvPr/>
        </p:nvGrpSpPr>
        <p:grpSpPr>
          <a:xfrm>
            <a:off x="379708" y="312689"/>
            <a:ext cx="11584984" cy="6232621"/>
            <a:chOff x="-460945" y="319821"/>
            <a:chExt cx="10169661" cy="6232621"/>
          </a:xfrm>
        </p:grpSpPr>
        <p:sp>
          <p:nvSpPr>
            <p:cNvPr id="10" name="流程图: 接点 9">
              <a:extLst>
                <a:ext uri="{FF2B5EF4-FFF2-40B4-BE49-F238E27FC236}">
                  <a16:creationId xmlns:a16="http://schemas.microsoft.com/office/drawing/2014/main" id="{176B8ED6-0D44-4BEF-9ACD-E176C70E9FF1}"/>
                </a:ext>
              </a:extLst>
            </p:cNvPr>
            <p:cNvSpPr/>
            <p:nvPr/>
          </p:nvSpPr>
          <p:spPr>
            <a:xfrm>
              <a:off x="3019849" y="3151188"/>
              <a:ext cx="148721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Markdown</a:t>
              </a:r>
              <a:endParaRPr lang="zh-CN" altLang="en-US" sz="1400" dirty="0"/>
            </a:p>
          </p:txBody>
        </p:sp>
        <p:grpSp>
          <p:nvGrpSpPr>
            <p:cNvPr id="127" name="组合 126">
              <a:extLst>
                <a:ext uri="{FF2B5EF4-FFF2-40B4-BE49-F238E27FC236}">
                  <a16:creationId xmlns:a16="http://schemas.microsoft.com/office/drawing/2014/main" id="{4DDA5F0A-AFF9-4D72-A2E5-4D07646F979E}"/>
                </a:ext>
              </a:extLst>
            </p:cNvPr>
            <p:cNvGrpSpPr/>
            <p:nvPr/>
          </p:nvGrpSpPr>
          <p:grpSpPr>
            <a:xfrm>
              <a:off x="-460945" y="319821"/>
              <a:ext cx="10169661" cy="6232621"/>
              <a:chOff x="-460945" y="319821"/>
              <a:chExt cx="10169661" cy="6232621"/>
            </a:xfrm>
          </p:grpSpPr>
          <p:sp>
            <p:nvSpPr>
              <p:cNvPr id="3" name="流程图: 接点 2">
                <a:extLst>
                  <a:ext uri="{FF2B5EF4-FFF2-40B4-BE49-F238E27FC236}">
                    <a16:creationId xmlns:a16="http://schemas.microsoft.com/office/drawing/2014/main" id="{B3BBF94F-60DA-4744-96F2-F9B4C15E489B}"/>
                  </a:ext>
                </a:extLst>
              </p:cNvPr>
              <p:cNvSpPr/>
              <p:nvPr/>
            </p:nvSpPr>
            <p:spPr>
              <a:xfrm>
                <a:off x="1054416" y="3151188"/>
                <a:ext cx="1270997"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400" dirty="0"/>
                  <a:t>书面语言</a:t>
                </a:r>
              </a:p>
            </p:txBody>
          </p:sp>
          <p:cxnSp>
            <p:nvCxnSpPr>
              <p:cNvPr id="6" name="直接箭头连接符 5">
                <a:extLst>
                  <a:ext uri="{FF2B5EF4-FFF2-40B4-BE49-F238E27FC236}">
                    <a16:creationId xmlns:a16="http://schemas.microsoft.com/office/drawing/2014/main" id="{E554BA81-864A-41C6-837F-3AAB2F44DA59}"/>
                  </a:ext>
                </a:extLst>
              </p:cNvPr>
              <p:cNvCxnSpPr>
                <a:cxnSpLocks/>
                <a:endCxn id="3" idx="2"/>
              </p:cNvCxnSpPr>
              <p:nvPr/>
            </p:nvCxnSpPr>
            <p:spPr>
              <a:xfrm>
                <a:off x="-460945" y="3436132"/>
                <a:ext cx="1515362" cy="18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流程图: 接点 8">
                <a:extLst>
                  <a:ext uri="{FF2B5EF4-FFF2-40B4-BE49-F238E27FC236}">
                    <a16:creationId xmlns:a16="http://schemas.microsoft.com/office/drawing/2014/main" id="{FC180DDD-07E9-494D-8A84-CF136209C154}"/>
                  </a:ext>
                </a:extLst>
              </p:cNvPr>
              <p:cNvSpPr/>
              <p:nvPr/>
            </p:nvSpPr>
            <p:spPr>
              <a:xfrm>
                <a:off x="3019851" y="1857156"/>
                <a:ext cx="1270997"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LaTeX</a:t>
                </a:r>
                <a:endParaRPr lang="zh-CN" altLang="en-US" sz="1400" dirty="0"/>
              </a:p>
            </p:txBody>
          </p:sp>
          <p:sp>
            <p:nvSpPr>
              <p:cNvPr id="11" name="流程图: 接点 10">
                <a:extLst>
                  <a:ext uri="{FF2B5EF4-FFF2-40B4-BE49-F238E27FC236}">
                    <a16:creationId xmlns:a16="http://schemas.microsoft.com/office/drawing/2014/main" id="{C47A0762-DE4E-4C97-B806-291583DF3505}"/>
                  </a:ext>
                </a:extLst>
              </p:cNvPr>
              <p:cNvSpPr/>
              <p:nvPr/>
            </p:nvSpPr>
            <p:spPr>
              <a:xfrm>
                <a:off x="3019851" y="4445220"/>
                <a:ext cx="1270998"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Typst</a:t>
                </a:r>
                <a:r>
                  <a:rPr lang="en-US" altLang="zh-CN" sz="1400" dirty="0"/>
                  <a:t>,...</a:t>
                </a:r>
                <a:endParaRPr lang="zh-CN" altLang="en-US" sz="1400" dirty="0"/>
              </a:p>
            </p:txBody>
          </p:sp>
          <p:cxnSp>
            <p:nvCxnSpPr>
              <p:cNvPr id="13" name="直接箭头连接符 12">
                <a:extLst>
                  <a:ext uri="{FF2B5EF4-FFF2-40B4-BE49-F238E27FC236}">
                    <a16:creationId xmlns:a16="http://schemas.microsoft.com/office/drawing/2014/main" id="{0941CE0B-8BFC-4A9F-8EDF-3A61631C6B69}"/>
                  </a:ext>
                </a:extLst>
              </p:cNvPr>
              <p:cNvCxnSpPr>
                <a:stCxn id="3" idx="7"/>
                <a:endCxn id="9" idx="3"/>
              </p:cNvCxnSpPr>
              <p:nvPr/>
            </p:nvCxnSpPr>
            <p:spPr>
              <a:xfrm flipV="1">
                <a:off x="2139280" y="2375189"/>
                <a:ext cx="1066704" cy="86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54C5DAB-6BC9-4D45-84C0-7AAE1792309E}"/>
                  </a:ext>
                </a:extLst>
              </p:cNvPr>
              <p:cNvCxnSpPr>
                <a:cxnSpLocks/>
                <a:stCxn id="3" idx="6"/>
                <a:endCxn id="10" idx="2"/>
              </p:cNvCxnSpPr>
              <p:nvPr/>
            </p:nvCxnSpPr>
            <p:spPr>
              <a:xfrm>
                <a:off x="2325413" y="3454645"/>
                <a:ext cx="694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36FA185-7AFE-4B1F-8AF1-456202D2057D}"/>
                  </a:ext>
                </a:extLst>
              </p:cNvPr>
              <p:cNvCxnSpPr>
                <a:cxnSpLocks/>
                <a:stCxn id="3" idx="5"/>
                <a:endCxn id="11" idx="1"/>
              </p:cNvCxnSpPr>
              <p:nvPr/>
            </p:nvCxnSpPr>
            <p:spPr>
              <a:xfrm>
                <a:off x="2139280" y="3669221"/>
                <a:ext cx="1066704" cy="864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8E6CF133-D13E-4144-8848-657D12816082}"/>
                  </a:ext>
                </a:extLst>
              </p:cNvPr>
              <p:cNvSpPr txBox="1"/>
              <p:nvPr/>
            </p:nvSpPr>
            <p:spPr>
              <a:xfrm>
                <a:off x="3019849" y="2458021"/>
                <a:ext cx="2258952" cy="276999"/>
              </a:xfrm>
              <a:prstGeom prst="rect">
                <a:avLst/>
              </a:prstGeom>
              <a:noFill/>
            </p:spPr>
            <p:txBody>
              <a:bodyPr wrap="square" rtlCol="0">
                <a:spAutoFit/>
              </a:bodyPr>
              <a:lstStyle/>
              <a:p>
                <a:r>
                  <a:rPr lang="zh-CN" altLang="en-US" sz="1200" dirty="0"/>
                  <a:t>会议期刊论文</a:t>
                </a:r>
                <a:r>
                  <a:rPr lang="en-US" altLang="zh-CN" sz="1200" dirty="0"/>
                  <a:t>, </a:t>
                </a:r>
                <a:r>
                  <a:rPr lang="zh-CN" altLang="en-US" sz="1200" dirty="0"/>
                  <a:t>笔记</a:t>
                </a:r>
              </a:p>
            </p:txBody>
          </p:sp>
          <p:sp>
            <p:nvSpPr>
              <p:cNvPr id="27" name="文本框 26">
                <a:extLst>
                  <a:ext uri="{FF2B5EF4-FFF2-40B4-BE49-F238E27FC236}">
                    <a16:creationId xmlns:a16="http://schemas.microsoft.com/office/drawing/2014/main" id="{CDA404DA-5978-4033-ACD5-D70FE1F777B2}"/>
                  </a:ext>
                </a:extLst>
              </p:cNvPr>
              <p:cNvSpPr txBox="1"/>
              <p:nvPr/>
            </p:nvSpPr>
            <p:spPr>
              <a:xfrm>
                <a:off x="3019849" y="3724295"/>
                <a:ext cx="2258952" cy="276999"/>
              </a:xfrm>
              <a:prstGeom prst="rect">
                <a:avLst/>
              </a:prstGeom>
              <a:noFill/>
            </p:spPr>
            <p:txBody>
              <a:bodyPr wrap="square" rtlCol="0">
                <a:spAutoFit/>
              </a:bodyPr>
              <a:lstStyle/>
              <a:p>
                <a:r>
                  <a:rPr lang="zh-CN" altLang="en-US" sz="1200" dirty="0"/>
                  <a:t>笔记</a:t>
                </a:r>
                <a:r>
                  <a:rPr lang="en-US" altLang="zh-CN" sz="1200" dirty="0"/>
                  <a:t>, </a:t>
                </a:r>
                <a:r>
                  <a:rPr lang="zh-CN" altLang="en-US" sz="1200" dirty="0"/>
                  <a:t>文章</a:t>
                </a:r>
                <a:r>
                  <a:rPr lang="en-US" altLang="zh-CN" sz="1200" dirty="0"/>
                  <a:t>, </a:t>
                </a:r>
                <a:r>
                  <a:rPr lang="zh-CN" altLang="en-US" sz="1200" dirty="0"/>
                  <a:t>静态网页</a:t>
                </a:r>
              </a:p>
            </p:txBody>
          </p:sp>
          <p:sp>
            <p:nvSpPr>
              <p:cNvPr id="29" name="流程图: 接点 28">
                <a:hlinkClick r:id="rId3"/>
                <a:extLst>
                  <a:ext uri="{FF2B5EF4-FFF2-40B4-BE49-F238E27FC236}">
                    <a16:creationId xmlns:a16="http://schemas.microsoft.com/office/drawing/2014/main" id="{B5466431-4BA8-4A3B-8F0E-0EB137B02783}"/>
                  </a:ext>
                </a:extLst>
              </p:cNvPr>
              <p:cNvSpPr/>
              <p:nvPr/>
            </p:nvSpPr>
            <p:spPr>
              <a:xfrm>
                <a:off x="5278799" y="2526792"/>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400" dirty="0">
                    <a:solidFill>
                      <a:schemeClr val="tx1"/>
                    </a:solidFill>
                  </a:rPr>
                  <a:t>数学表达式</a:t>
                </a:r>
              </a:p>
            </p:txBody>
          </p:sp>
          <p:sp>
            <p:nvSpPr>
              <p:cNvPr id="30" name="流程图: 接点 29">
                <a:hlinkClick r:id="rId4"/>
                <a:extLst>
                  <a:ext uri="{FF2B5EF4-FFF2-40B4-BE49-F238E27FC236}">
                    <a16:creationId xmlns:a16="http://schemas.microsoft.com/office/drawing/2014/main" id="{86EA66DE-1C3D-4B33-9586-965BD1F3F72C}"/>
                  </a:ext>
                </a:extLst>
              </p:cNvPr>
              <p:cNvSpPr/>
              <p:nvPr/>
            </p:nvSpPr>
            <p:spPr>
              <a:xfrm>
                <a:off x="5278800" y="319821"/>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Overleaf</a:t>
                </a:r>
                <a:endParaRPr lang="zh-CN" altLang="en-US" sz="1400" dirty="0"/>
              </a:p>
            </p:txBody>
          </p:sp>
          <p:sp>
            <p:nvSpPr>
              <p:cNvPr id="31" name="流程图: 接点 30">
                <a:hlinkClick r:id="rId5"/>
                <a:extLst>
                  <a:ext uri="{FF2B5EF4-FFF2-40B4-BE49-F238E27FC236}">
                    <a16:creationId xmlns:a16="http://schemas.microsoft.com/office/drawing/2014/main" id="{EAA8D847-2F36-4630-804D-C2D6F827CE8A}"/>
                  </a:ext>
                </a:extLst>
              </p:cNvPr>
              <p:cNvSpPr/>
              <p:nvPr/>
            </p:nvSpPr>
            <p:spPr>
              <a:xfrm>
                <a:off x="7593213" y="319821"/>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Pkutex</a:t>
                </a:r>
                <a:endParaRPr lang="zh-CN" altLang="en-US" sz="1400" dirty="0"/>
              </a:p>
            </p:txBody>
          </p:sp>
          <p:cxnSp>
            <p:nvCxnSpPr>
              <p:cNvPr id="33" name="直接箭头连接符 32">
                <a:extLst>
                  <a:ext uri="{FF2B5EF4-FFF2-40B4-BE49-F238E27FC236}">
                    <a16:creationId xmlns:a16="http://schemas.microsoft.com/office/drawing/2014/main" id="{BC899EC1-1CCC-4608-868E-7821D23E697F}"/>
                  </a:ext>
                </a:extLst>
              </p:cNvPr>
              <p:cNvCxnSpPr>
                <a:stCxn id="9" idx="7"/>
                <a:endCxn id="30" idx="2"/>
              </p:cNvCxnSpPr>
              <p:nvPr/>
            </p:nvCxnSpPr>
            <p:spPr>
              <a:xfrm flipV="1">
                <a:off x="4104715" y="623278"/>
                <a:ext cx="1174085" cy="1322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4096CE7-2DDD-4A21-A00C-EF626595BCDB}"/>
                  </a:ext>
                </a:extLst>
              </p:cNvPr>
              <p:cNvCxnSpPr>
                <a:stCxn id="30" idx="6"/>
                <a:endCxn id="31" idx="2"/>
              </p:cNvCxnSpPr>
              <p:nvPr/>
            </p:nvCxnSpPr>
            <p:spPr>
              <a:xfrm>
                <a:off x="6460473" y="623278"/>
                <a:ext cx="11327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流程图: 接点 36">
                <a:extLst>
                  <a:ext uri="{FF2B5EF4-FFF2-40B4-BE49-F238E27FC236}">
                    <a16:creationId xmlns:a16="http://schemas.microsoft.com/office/drawing/2014/main" id="{78A1230F-3824-462C-A67B-9D34D9817255}"/>
                  </a:ext>
                </a:extLst>
              </p:cNvPr>
              <p:cNvSpPr/>
              <p:nvPr/>
            </p:nvSpPr>
            <p:spPr>
              <a:xfrm>
                <a:off x="5219525" y="4445219"/>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a:t>
                </a:r>
                <a:endParaRPr lang="zh-CN" altLang="en-US" sz="1400" dirty="0"/>
              </a:p>
            </p:txBody>
          </p:sp>
          <p:cxnSp>
            <p:nvCxnSpPr>
              <p:cNvPr id="39" name="直接箭头连接符 38">
                <a:extLst>
                  <a:ext uri="{FF2B5EF4-FFF2-40B4-BE49-F238E27FC236}">
                    <a16:creationId xmlns:a16="http://schemas.microsoft.com/office/drawing/2014/main" id="{4C8BFFAC-D008-493B-869D-0A8DD732325F}"/>
                  </a:ext>
                </a:extLst>
              </p:cNvPr>
              <p:cNvCxnSpPr>
                <a:stCxn id="11" idx="6"/>
                <a:endCxn id="37" idx="2"/>
              </p:cNvCxnSpPr>
              <p:nvPr/>
            </p:nvCxnSpPr>
            <p:spPr>
              <a:xfrm flipV="1">
                <a:off x="4290849" y="4748676"/>
                <a:ext cx="92867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流程图: 接点 39">
                <a:hlinkClick r:id="rId6"/>
                <a:extLst>
                  <a:ext uri="{FF2B5EF4-FFF2-40B4-BE49-F238E27FC236}">
                    <a16:creationId xmlns:a16="http://schemas.microsoft.com/office/drawing/2014/main" id="{FD47A622-2138-45F3-A581-70721C6943A7}"/>
                  </a:ext>
                </a:extLst>
              </p:cNvPr>
              <p:cNvSpPr/>
              <p:nvPr/>
            </p:nvSpPr>
            <p:spPr>
              <a:xfrm>
                <a:off x="7531219" y="2526791"/>
                <a:ext cx="1326062"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zh-CN" altLang="en-US" sz="1400" dirty="0"/>
                  <a:t>手写识别</a:t>
                </a:r>
              </a:p>
            </p:txBody>
          </p:sp>
          <p:cxnSp>
            <p:nvCxnSpPr>
              <p:cNvPr id="42" name="直接箭头连接符 41">
                <a:extLst>
                  <a:ext uri="{FF2B5EF4-FFF2-40B4-BE49-F238E27FC236}">
                    <a16:creationId xmlns:a16="http://schemas.microsoft.com/office/drawing/2014/main" id="{A05741C7-B85A-4939-BE02-5890B80620D6}"/>
                  </a:ext>
                </a:extLst>
              </p:cNvPr>
              <p:cNvCxnSpPr>
                <a:cxnSpLocks/>
              </p:cNvCxnSpPr>
              <p:nvPr/>
            </p:nvCxnSpPr>
            <p:spPr>
              <a:xfrm>
                <a:off x="4068246" y="2375189"/>
                <a:ext cx="1174084" cy="455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0C424566-24FF-4D97-95F5-34431506A7A4}"/>
                  </a:ext>
                </a:extLst>
              </p:cNvPr>
              <p:cNvCxnSpPr>
                <a:stCxn id="10" idx="7"/>
                <a:endCxn id="29" idx="2"/>
              </p:cNvCxnSpPr>
              <p:nvPr/>
            </p:nvCxnSpPr>
            <p:spPr>
              <a:xfrm flipV="1">
                <a:off x="4289265" y="2830249"/>
                <a:ext cx="989534" cy="409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028A45E9-E6F1-42C3-B5C4-A9E803B431AA}"/>
                  </a:ext>
                </a:extLst>
              </p:cNvPr>
              <p:cNvCxnSpPr>
                <a:stCxn id="29" idx="6"/>
                <a:endCxn id="40" idx="2"/>
              </p:cNvCxnSpPr>
              <p:nvPr/>
            </p:nvCxnSpPr>
            <p:spPr>
              <a:xfrm flipV="1">
                <a:off x="6460472" y="2830248"/>
                <a:ext cx="107074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流程图: 接点 46">
                <a:extLst>
                  <a:ext uri="{FF2B5EF4-FFF2-40B4-BE49-F238E27FC236}">
                    <a16:creationId xmlns:a16="http://schemas.microsoft.com/office/drawing/2014/main" id="{45FB0590-F18B-40B1-A138-61A98CAD7DE8}"/>
                  </a:ext>
                </a:extLst>
              </p:cNvPr>
              <p:cNvSpPr/>
              <p:nvPr/>
            </p:nvSpPr>
            <p:spPr>
              <a:xfrm>
                <a:off x="5267841" y="3536881"/>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Vscode</a:t>
                </a:r>
                <a:r>
                  <a:rPr lang="en-US" altLang="zh-CN" sz="1400" dirty="0"/>
                  <a:t>,</a:t>
                </a:r>
                <a:br>
                  <a:rPr lang="en-US" altLang="zh-CN" sz="1400" dirty="0"/>
                </a:br>
                <a:r>
                  <a:rPr lang="en-US" altLang="zh-CN" sz="1400" dirty="0"/>
                  <a:t>Notion...</a:t>
                </a:r>
                <a:endParaRPr lang="zh-CN" altLang="en-US" sz="1400" dirty="0"/>
              </a:p>
            </p:txBody>
          </p:sp>
          <p:cxnSp>
            <p:nvCxnSpPr>
              <p:cNvPr id="50" name="直接箭头连接符 49">
                <a:extLst>
                  <a:ext uri="{FF2B5EF4-FFF2-40B4-BE49-F238E27FC236}">
                    <a16:creationId xmlns:a16="http://schemas.microsoft.com/office/drawing/2014/main" id="{0AECF35A-7125-4FC0-BC0C-3FD809B036C9}"/>
                  </a:ext>
                </a:extLst>
              </p:cNvPr>
              <p:cNvCxnSpPr>
                <a:endCxn id="47" idx="2"/>
              </p:cNvCxnSpPr>
              <p:nvPr/>
            </p:nvCxnSpPr>
            <p:spPr>
              <a:xfrm>
                <a:off x="4290848" y="3692318"/>
                <a:ext cx="976993" cy="14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流程图: 接点 50">
                <a:extLst>
                  <a:ext uri="{FF2B5EF4-FFF2-40B4-BE49-F238E27FC236}">
                    <a16:creationId xmlns:a16="http://schemas.microsoft.com/office/drawing/2014/main" id="{51EF6F43-6ADB-453B-8B1C-4C3D0EEB8815}"/>
                  </a:ext>
                </a:extLst>
              </p:cNvPr>
              <p:cNvSpPr/>
              <p:nvPr/>
            </p:nvSpPr>
            <p:spPr>
              <a:xfrm>
                <a:off x="1099077" y="5671798"/>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Jupyter</a:t>
                </a:r>
                <a:endParaRPr lang="zh-CN" altLang="en-US" sz="1400" dirty="0"/>
              </a:p>
            </p:txBody>
          </p:sp>
          <p:sp>
            <p:nvSpPr>
              <p:cNvPr id="52" name="流程图: 接点 51">
                <a:extLst>
                  <a:ext uri="{FF2B5EF4-FFF2-40B4-BE49-F238E27FC236}">
                    <a16:creationId xmlns:a16="http://schemas.microsoft.com/office/drawing/2014/main" id="{34FAEBAF-2DE4-4CCE-8AF7-0E3882F7D39C}"/>
                  </a:ext>
                </a:extLst>
              </p:cNvPr>
              <p:cNvSpPr/>
              <p:nvPr/>
            </p:nvSpPr>
            <p:spPr>
              <a:xfrm>
                <a:off x="2917792" y="5666360"/>
                <a:ext cx="13714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Jupyterlab</a:t>
                </a:r>
                <a:endParaRPr lang="zh-CN" altLang="en-US" sz="1400" dirty="0"/>
              </a:p>
            </p:txBody>
          </p:sp>
          <p:sp>
            <p:nvSpPr>
              <p:cNvPr id="53" name="文本框 52">
                <a:extLst>
                  <a:ext uri="{FF2B5EF4-FFF2-40B4-BE49-F238E27FC236}">
                    <a16:creationId xmlns:a16="http://schemas.microsoft.com/office/drawing/2014/main" id="{95FF716A-A69A-4C2A-B02F-FFBC2A7547F7}"/>
                  </a:ext>
                </a:extLst>
              </p:cNvPr>
              <p:cNvSpPr txBox="1"/>
              <p:nvPr/>
            </p:nvSpPr>
            <p:spPr>
              <a:xfrm>
                <a:off x="1054416" y="6273654"/>
                <a:ext cx="2258952" cy="276999"/>
              </a:xfrm>
              <a:prstGeom prst="rect">
                <a:avLst/>
              </a:prstGeom>
              <a:noFill/>
            </p:spPr>
            <p:txBody>
              <a:bodyPr wrap="square" rtlCol="0">
                <a:spAutoFit/>
              </a:bodyPr>
              <a:lstStyle/>
              <a:p>
                <a:r>
                  <a:rPr lang="en-US" altLang="zh-CN" sz="1200" dirty="0" err="1"/>
                  <a:t>Markdown+Python</a:t>
                </a:r>
                <a:endParaRPr lang="zh-CN" altLang="en-US" sz="1200" dirty="0"/>
              </a:p>
            </p:txBody>
          </p:sp>
          <p:cxnSp>
            <p:nvCxnSpPr>
              <p:cNvPr id="55" name="直接箭头连接符 54">
                <a:extLst>
                  <a:ext uri="{FF2B5EF4-FFF2-40B4-BE49-F238E27FC236}">
                    <a16:creationId xmlns:a16="http://schemas.microsoft.com/office/drawing/2014/main" id="{B5C3440C-D306-47CB-AD06-FDBD802799C0}"/>
                  </a:ext>
                </a:extLst>
              </p:cNvPr>
              <p:cNvCxnSpPr>
                <a:stCxn id="51" idx="6"/>
                <a:endCxn id="52" idx="2"/>
              </p:cNvCxnSpPr>
              <p:nvPr/>
            </p:nvCxnSpPr>
            <p:spPr>
              <a:xfrm flipV="1">
                <a:off x="2280750" y="5969817"/>
                <a:ext cx="637042" cy="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流程图: 接点 55">
                <a:extLst>
                  <a:ext uri="{FF2B5EF4-FFF2-40B4-BE49-F238E27FC236}">
                    <a16:creationId xmlns:a16="http://schemas.microsoft.com/office/drawing/2014/main" id="{6A380BEF-0144-43E4-8503-28F8B456530F}"/>
                  </a:ext>
                </a:extLst>
              </p:cNvPr>
              <p:cNvSpPr/>
              <p:nvPr/>
            </p:nvSpPr>
            <p:spPr>
              <a:xfrm>
                <a:off x="4835803" y="5674561"/>
                <a:ext cx="13714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draw.io...</a:t>
                </a:r>
                <a:endParaRPr lang="zh-CN" altLang="en-US" sz="1400" dirty="0"/>
              </a:p>
            </p:txBody>
          </p:sp>
          <p:sp>
            <p:nvSpPr>
              <p:cNvPr id="57" name="文本框 56">
                <a:extLst>
                  <a:ext uri="{FF2B5EF4-FFF2-40B4-BE49-F238E27FC236}">
                    <a16:creationId xmlns:a16="http://schemas.microsoft.com/office/drawing/2014/main" id="{85B816ED-0601-46D9-8011-BC35DD8E3C9B}"/>
                  </a:ext>
                </a:extLst>
              </p:cNvPr>
              <p:cNvSpPr txBox="1"/>
              <p:nvPr/>
            </p:nvSpPr>
            <p:spPr>
              <a:xfrm>
                <a:off x="5219525" y="4116491"/>
                <a:ext cx="2258952" cy="276999"/>
              </a:xfrm>
              <a:prstGeom prst="rect">
                <a:avLst/>
              </a:prstGeom>
              <a:noFill/>
            </p:spPr>
            <p:txBody>
              <a:bodyPr wrap="square" rtlCol="0">
                <a:spAutoFit/>
              </a:bodyPr>
              <a:lstStyle/>
              <a:p>
                <a:r>
                  <a:rPr lang="zh-CN" altLang="en-US" sz="1200" dirty="0"/>
                  <a:t>搭载</a:t>
                </a:r>
                <a:r>
                  <a:rPr lang="en-US" altLang="zh-CN" sz="1200" dirty="0"/>
                  <a:t>markdown</a:t>
                </a:r>
                <a:endParaRPr lang="zh-CN" altLang="en-US" sz="1200" dirty="0"/>
              </a:p>
            </p:txBody>
          </p:sp>
          <p:sp>
            <p:nvSpPr>
              <p:cNvPr id="58" name="流程图: 接点 57">
                <a:extLst>
                  <a:ext uri="{FF2B5EF4-FFF2-40B4-BE49-F238E27FC236}">
                    <a16:creationId xmlns:a16="http://schemas.microsoft.com/office/drawing/2014/main" id="{2A7876E3-CE31-4194-B9F9-3C8A6BDE05BD}"/>
                  </a:ext>
                </a:extLst>
              </p:cNvPr>
              <p:cNvSpPr/>
              <p:nvPr/>
            </p:nvSpPr>
            <p:spPr>
              <a:xfrm>
                <a:off x="5278799" y="1396721"/>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Vscode</a:t>
                </a:r>
                <a:r>
                  <a:rPr lang="en-US" altLang="zh-CN" sz="1400" dirty="0"/>
                  <a:t>,</a:t>
                </a:r>
                <a:br>
                  <a:rPr lang="en-US" altLang="zh-CN" sz="1400" dirty="0"/>
                </a:br>
                <a:r>
                  <a:rPr lang="en-US" altLang="zh-CN" sz="1400" dirty="0"/>
                  <a:t>Sublime...</a:t>
                </a:r>
                <a:endParaRPr lang="zh-CN" altLang="en-US" sz="1400" dirty="0"/>
              </a:p>
            </p:txBody>
          </p:sp>
          <p:cxnSp>
            <p:nvCxnSpPr>
              <p:cNvPr id="60" name="直接箭头连接符 59">
                <a:extLst>
                  <a:ext uri="{FF2B5EF4-FFF2-40B4-BE49-F238E27FC236}">
                    <a16:creationId xmlns:a16="http://schemas.microsoft.com/office/drawing/2014/main" id="{F3F55972-692E-4240-9690-01BFF5A68AF0}"/>
                  </a:ext>
                </a:extLst>
              </p:cNvPr>
              <p:cNvCxnSpPr>
                <a:stCxn id="9" idx="6"/>
                <a:endCxn id="58" idx="2"/>
              </p:cNvCxnSpPr>
              <p:nvPr/>
            </p:nvCxnSpPr>
            <p:spPr>
              <a:xfrm flipV="1">
                <a:off x="4290848" y="1700178"/>
                <a:ext cx="987951" cy="46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1C25A566-002B-4363-A0EE-DE794D22F844}"/>
                  </a:ext>
                </a:extLst>
              </p:cNvPr>
              <p:cNvSpPr txBox="1"/>
              <p:nvPr/>
            </p:nvSpPr>
            <p:spPr>
              <a:xfrm>
                <a:off x="5171419" y="1974986"/>
                <a:ext cx="2258952" cy="276999"/>
              </a:xfrm>
              <a:prstGeom prst="rect">
                <a:avLst/>
              </a:prstGeom>
              <a:noFill/>
            </p:spPr>
            <p:txBody>
              <a:bodyPr wrap="square" rtlCol="0">
                <a:spAutoFit/>
              </a:bodyPr>
              <a:lstStyle/>
              <a:p>
                <a:r>
                  <a:rPr lang="zh-CN" altLang="en-US" sz="1200" dirty="0"/>
                  <a:t>搭载</a:t>
                </a:r>
                <a:r>
                  <a:rPr lang="en-US" altLang="zh-CN" sz="1200" dirty="0"/>
                  <a:t>latex</a:t>
                </a:r>
                <a:endParaRPr lang="zh-CN" altLang="en-US" sz="1200" dirty="0"/>
              </a:p>
            </p:txBody>
          </p:sp>
          <p:sp>
            <p:nvSpPr>
              <p:cNvPr id="62" name="文本框 61">
                <a:extLst>
                  <a:ext uri="{FF2B5EF4-FFF2-40B4-BE49-F238E27FC236}">
                    <a16:creationId xmlns:a16="http://schemas.microsoft.com/office/drawing/2014/main" id="{43127B68-C171-4E3B-999F-A2C97CB9C4F1}"/>
                  </a:ext>
                </a:extLst>
              </p:cNvPr>
              <p:cNvSpPr txBox="1"/>
              <p:nvPr/>
            </p:nvSpPr>
            <p:spPr>
              <a:xfrm>
                <a:off x="5219525" y="3102436"/>
                <a:ext cx="2258952" cy="276999"/>
              </a:xfrm>
              <a:prstGeom prst="rect">
                <a:avLst/>
              </a:prstGeom>
              <a:noFill/>
            </p:spPr>
            <p:txBody>
              <a:bodyPr wrap="square" rtlCol="0">
                <a:spAutoFit/>
              </a:bodyPr>
              <a:lstStyle/>
              <a:p>
                <a:r>
                  <a:rPr lang="zh-CN" altLang="en-US" sz="1200" dirty="0"/>
                  <a:t>需要练习</a:t>
                </a:r>
              </a:p>
            </p:txBody>
          </p:sp>
          <p:sp>
            <p:nvSpPr>
              <p:cNvPr id="63" name="文本框 62">
                <a:extLst>
                  <a:ext uri="{FF2B5EF4-FFF2-40B4-BE49-F238E27FC236}">
                    <a16:creationId xmlns:a16="http://schemas.microsoft.com/office/drawing/2014/main" id="{ECDF9FB8-9AD0-49B9-B431-F50D322941BE}"/>
                  </a:ext>
                </a:extLst>
              </p:cNvPr>
              <p:cNvSpPr txBox="1"/>
              <p:nvPr/>
            </p:nvSpPr>
            <p:spPr>
              <a:xfrm>
                <a:off x="5190812" y="898881"/>
                <a:ext cx="2258952" cy="276999"/>
              </a:xfrm>
              <a:prstGeom prst="rect">
                <a:avLst/>
              </a:prstGeom>
              <a:noFill/>
            </p:spPr>
            <p:txBody>
              <a:bodyPr wrap="square" rtlCol="0">
                <a:spAutoFit/>
              </a:bodyPr>
              <a:lstStyle/>
              <a:p>
                <a:r>
                  <a:rPr lang="zh-CN" altLang="en-US" sz="1200" dirty="0"/>
                  <a:t>在线编辑</a:t>
                </a:r>
              </a:p>
            </p:txBody>
          </p:sp>
          <p:sp>
            <p:nvSpPr>
              <p:cNvPr id="64" name="流程图: 接点 63">
                <a:extLst>
                  <a:ext uri="{FF2B5EF4-FFF2-40B4-BE49-F238E27FC236}">
                    <a16:creationId xmlns:a16="http://schemas.microsoft.com/office/drawing/2014/main" id="{F5BF40F0-6695-4E0F-A3E5-9D245786FFA6}"/>
                  </a:ext>
                </a:extLst>
              </p:cNvPr>
              <p:cNvSpPr/>
              <p:nvPr/>
            </p:nvSpPr>
            <p:spPr>
              <a:xfrm>
                <a:off x="7593212" y="1407583"/>
                <a:ext cx="11816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Sumatra</a:t>
                </a:r>
                <a:endParaRPr lang="zh-CN" altLang="en-US" sz="1400" dirty="0"/>
              </a:p>
            </p:txBody>
          </p:sp>
          <p:cxnSp>
            <p:nvCxnSpPr>
              <p:cNvPr id="69" name="直接箭头连接符 68">
                <a:extLst>
                  <a:ext uri="{FF2B5EF4-FFF2-40B4-BE49-F238E27FC236}">
                    <a16:creationId xmlns:a16="http://schemas.microsoft.com/office/drawing/2014/main" id="{40D7316A-4FB8-4324-9EBD-8519A88CF02E}"/>
                  </a:ext>
                </a:extLst>
              </p:cNvPr>
              <p:cNvCxnSpPr>
                <a:stCxn id="58" idx="6"/>
                <a:endCxn id="64" idx="2"/>
              </p:cNvCxnSpPr>
              <p:nvPr/>
            </p:nvCxnSpPr>
            <p:spPr>
              <a:xfrm>
                <a:off x="6460472" y="1700178"/>
                <a:ext cx="1132740" cy="10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25897D4-4446-445C-946D-46911A152A3D}"/>
                  </a:ext>
                </a:extLst>
              </p:cNvPr>
              <p:cNvCxnSpPr>
                <a:stCxn id="47" idx="6"/>
                <a:endCxn id="64" idx="3"/>
              </p:cNvCxnSpPr>
              <p:nvPr/>
            </p:nvCxnSpPr>
            <p:spPr>
              <a:xfrm flipV="1">
                <a:off x="6449514" y="1925616"/>
                <a:ext cx="1316750" cy="1914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F4BB5DFA-909C-4CD2-B705-DACD83104BAD}"/>
                  </a:ext>
                </a:extLst>
              </p:cNvPr>
              <p:cNvSpPr txBox="1"/>
              <p:nvPr/>
            </p:nvSpPr>
            <p:spPr>
              <a:xfrm>
                <a:off x="7449764" y="1991193"/>
                <a:ext cx="2258952" cy="276999"/>
              </a:xfrm>
              <a:prstGeom prst="rect">
                <a:avLst/>
              </a:prstGeom>
              <a:noFill/>
            </p:spPr>
            <p:txBody>
              <a:bodyPr wrap="square" rtlCol="0">
                <a:spAutoFit/>
              </a:bodyPr>
              <a:lstStyle/>
              <a:p>
                <a:r>
                  <a:rPr lang="zh-CN" altLang="en-US" sz="1200" dirty="0"/>
                  <a:t>可接入的</a:t>
                </a:r>
                <a:r>
                  <a:rPr lang="en-US" altLang="zh-CN" sz="1200" dirty="0"/>
                  <a:t>pdf</a:t>
                </a:r>
                <a:r>
                  <a:rPr lang="zh-CN" altLang="en-US" sz="1200" dirty="0"/>
                  <a:t>预览器</a:t>
                </a:r>
              </a:p>
            </p:txBody>
          </p:sp>
          <p:sp>
            <p:nvSpPr>
              <p:cNvPr id="73" name="文本框 72">
                <a:extLst>
                  <a:ext uri="{FF2B5EF4-FFF2-40B4-BE49-F238E27FC236}">
                    <a16:creationId xmlns:a16="http://schemas.microsoft.com/office/drawing/2014/main" id="{5CB3211A-56EE-4E7E-864F-6C7384F88B03}"/>
                  </a:ext>
                </a:extLst>
              </p:cNvPr>
              <p:cNvSpPr txBox="1"/>
              <p:nvPr/>
            </p:nvSpPr>
            <p:spPr>
              <a:xfrm>
                <a:off x="4789312" y="6272663"/>
                <a:ext cx="2258952" cy="276999"/>
              </a:xfrm>
              <a:prstGeom prst="rect">
                <a:avLst/>
              </a:prstGeom>
              <a:noFill/>
            </p:spPr>
            <p:txBody>
              <a:bodyPr wrap="square" rtlCol="0">
                <a:spAutoFit/>
              </a:bodyPr>
              <a:lstStyle/>
              <a:p>
                <a:r>
                  <a:rPr lang="zh-CN" altLang="en-US" sz="1200" dirty="0"/>
                  <a:t>绘图</a:t>
                </a:r>
                <a:r>
                  <a:rPr lang="en-US" altLang="zh-CN" sz="1200" dirty="0"/>
                  <a:t>(</a:t>
                </a:r>
                <a:r>
                  <a:rPr lang="zh-CN" altLang="en-US" sz="1200" dirty="0"/>
                  <a:t>学术</a:t>
                </a:r>
                <a:r>
                  <a:rPr lang="en-US" altLang="zh-CN" sz="1200" dirty="0"/>
                  <a:t>)</a:t>
                </a:r>
                <a:endParaRPr lang="zh-CN" altLang="en-US" sz="1200" dirty="0"/>
              </a:p>
            </p:txBody>
          </p:sp>
          <p:sp>
            <p:nvSpPr>
              <p:cNvPr id="74" name="流程图: 接点 73">
                <a:extLst>
                  <a:ext uri="{FF2B5EF4-FFF2-40B4-BE49-F238E27FC236}">
                    <a16:creationId xmlns:a16="http://schemas.microsoft.com/office/drawing/2014/main" id="{F4A25901-AFB7-46D8-912B-6E4BD3F49AC0}"/>
                  </a:ext>
                </a:extLst>
              </p:cNvPr>
              <p:cNvSpPr/>
              <p:nvPr/>
            </p:nvSpPr>
            <p:spPr>
              <a:xfrm>
                <a:off x="6617415" y="5668530"/>
                <a:ext cx="13714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PS,canva</a:t>
                </a:r>
                <a:r>
                  <a:rPr lang="en-US" altLang="zh-CN" sz="1400" dirty="0"/>
                  <a:t>...</a:t>
                </a:r>
                <a:endParaRPr lang="zh-CN" altLang="en-US" sz="1400" dirty="0"/>
              </a:p>
            </p:txBody>
          </p:sp>
          <p:sp>
            <p:nvSpPr>
              <p:cNvPr id="75" name="文本框 74">
                <a:extLst>
                  <a:ext uri="{FF2B5EF4-FFF2-40B4-BE49-F238E27FC236}">
                    <a16:creationId xmlns:a16="http://schemas.microsoft.com/office/drawing/2014/main" id="{4B331A25-7D9C-48C6-8B48-DDB828378CF6}"/>
                  </a:ext>
                </a:extLst>
              </p:cNvPr>
              <p:cNvSpPr txBox="1"/>
              <p:nvPr/>
            </p:nvSpPr>
            <p:spPr>
              <a:xfrm>
                <a:off x="6636788" y="6275443"/>
                <a:ext cx="2258952" cy="276999"/>
              </a:xfrm>
              <a:prstGeom prst="rect">
                <a:avLst/>
              </a:prstGeom>
              <a:noFill/>
            </p:spPr>
            <p:txBody>
              <a:bodyPr wrap="square" rtlCol="0">
                <a:spAutoFit/>
              </a:bodyPr>
              <a:lstStyle/>
              <a:p>
                <a:r>
                  <a:rPr lang="zh-CN" altLang="en-US" sz="1200" dirty="0"/>
                  <a:t>绘图</a:t>
                </a:r>
                <a:r>
                  <a:rPr lang="en-US" altLang="zh-CN" sz="1200" dirty="0"/>
                  <a:t>(</a:t>
                </a:r>
                <a:r>
                  <a:rPr lang="zh-CN" altLang="en-US" sz="1200" dirty="0"/>
                  <a:t>设计</a:t>
                </a:r>
                <a:r>
                  <a:rPr lang="en-US" altLang="zh-CN" sz="1200" dirty="0"/>
                  <a:t>)</a:t>
                </a:r>
                <a:endParaRPr lang="zh-CN" altLang="en-US" sz="1200" dirty="0"/>
              </a:p>
            </p:txBody>
          </p:sp>
          <p:sp>
            <p:nvSpPr>
              <p:cNvPr id="77" name="文本框 76">
                <a:extLst>
                  <a:ext uri="{FF2B5EF4-FFF2-40B4-BE49-F238E27FC236}">
                    <a16:creationId xmlns:a16="http://schemas.microsoft.com/office/drawing/2014/main" id="{15976F32-3B52-49FA-B44B-B65BA78CC9A4}"/>
                  </a:ext>
                </a:extLst>
              </p:cNvPr>
              <p:cNvSpPr txBox="1"/>
              <p:nvPr/>
            </p:nvSpPr>
            <p:spPr>
              <a:xfrm>
                <a:off x="9076129" y="455839"/>
                <a:ext cx="346570" cy="369332"/>
              </a:xfrm>
              <a:prstGeom prst="rect">
                <a:avLst/>
              </a:prstGeom>
              <a:noFill/>
            </p:spPr>
            <p:txBody>
              <a:bodyPr wrap="none" rtlCol="0">
                <a:spAutoFit/>
              </a:bodyPr>
              <a:lstStyle/>
              <a:p>
                <a:r>
                  <a:rPr lang="en-US" altLang="zh-CN" dirty="0"/>
                  <a:t>…</a:t>
                </a:r>
                <a:endParaRPr lang="zh-CN" altLang="en-US" dirty="0"/>
              </a:p>
            </p:txBody>
          </p:sp>
          <p:sp>
            <p:nvSpPr>
              <p:cNvPr id="78" name="文本框 77">
                <a:extLst>
                  <a:ext uri="{FF2B5EF4-FFF2-40B4-BE49-F238E27FC236}">
                    <a16:creationId xmlns:a16="http://schemas.microsoft.com/office/drawing/2014/main" id="{DA1C035D-9675-4AE2-87AD-BB7746297D00}"/>
                  </a:ext>
                </a:extLst>
              </p:cNvPr>
              <p:cNvSpPr txBox="1"/>
              <p:nvPr/>
            </p:nvSpPr>
            <p:spPr>
              <a:xfrm>
                <a:off x="9068515" y="1535621"/>
                <a:ext cx="346570" cy="369332"/>
              </a:xfrm>
              <a:prstGeom prst="rect">
                <a:avLst/>
              </a:prstGeom>
              <a:noFill/>
            </p:spPr>
            <p:txBody>
              <a:bodyPr wrap="none" rtlCol="0">
                <a:spAutoFit/>
              </a:bodyPr>
              <a:lstStyle/>
              <a:p>
                <a:r>
                  <a:rPr lang="en-US" altLang="zh-CN" dirty="0"/>
                  <a:t>…</a:t>
                </a:r>
                <a:endParaRPr lang="zh-CN" altLang="en-US" dirty="0"/>
              </a:p>
            </p:txBody>
          </p:sp>
          <p:sp>
            <p:nvSpPr>
              <p:cNvPr id="79" name="文本框 78">
                <a:extLst>
                  <a:ext uri="{FF2B5EF4-FFF2-40B4-BE49-F238E27FC236}">
                    <a16:creationId xmlns:a16="http://schemas.microsoft.com/office/drawing/2014/main" id="{3EC5A74D-6A91-45E5-8266-E00DB8BD53E9}"/>
                  </a:ext>
                </a:extLst>
              </p:cNvPr>
              <p:cNvSpPr txBox="1"/>
              <p:nvPr/>
            </p:nvSpPr>
            <p:spPr>
              <a:xfrm>
                <a:off x="9090823" y="2627945"/>
                <a:ext cx="346570" cy="369332"/>
              </a:xfrm>
              <a:prstGeom prst="rect">
                <a:avLst/>
              </a:prstGeom>
              <a:noFill/>
            </p:spPr>
            <p:txBody>
              <a:bodyPr wrap="none" rtlCol="0">
                <a:spAutoFit/>
              </a:bodyPr>
              <a:lstStyle/>
              <a:p>
                <a:r>
                  <a:rPr lang="en-US" altLang="zh-CN" dirty="0"/>
                  <a:t>…</a:t>
                </a:r>
                <a:endParaRPr lang="zh-CN" altLang="en-US" dirty="0"/>
              </a:p>
            </p:txBody>
          </p:sp>
          <p:sp>
            <p:nvSpPr>
              <p:cNvPr id="80" name="文本框 79">
                <a:extLst>
                  <a:ext uri="{FF2B5EF4-FFF2-40B4-BE49-F238E27FC236}">
                    <a16:creationId xmlns:a16="http://schemas.microsoft.com/office/drawing/2014/main" id="{7B25B501-9BFE-4E38-84BF-77236A91383F}"/>
                  </a:ext>
                </a:extLst>
              </p:cNvPr>
              <p:cNvSpPr txBox="1"/>
              <p:nvPr/>
            </p:nvSpPr>
            <p:spPr>
              <a:xfrm>
                <a:off x="9068515" y="5847123"/>
                <a:ext cx="346570" cy="369332"/>
              </a:xfrm>
              <a:prstGeom prst="rect">
                <a:avLst/>
              </a:prstGeom>
              <a:noFill/>
            </p:spPr>
            <p:txBody>
              <a:bodyPr wrap="none" rtlCol="0">
                <a:spAutoFit/>
              </a:bodyPr>
              <a:lstStyle/>
              <a:p>
                <a:r>
                  <a:rPr lang="en-US" altLang="zh-CN" dirty="0"/>
                  <a:t>…</a:t>
                </a:r>
                <a:endParaRPr lang="zh-CN" altLang="en-US" dirty="0"/>
              </a:p>
            </p:txBody>
          </p:sp>
          <p:cxnSp>
            <p:nvCxnSpPr>
              <p:cNvPr id="96" name="直接箭头连接符 95">
                <a:extLst>
                  <a:ext uri="{FF2B5EF4-FFF2-40B4-BE49-F238E27FC236}">
                    <a16:creationId xmlns:a16="http://schemas.microsoft.com/office/drawing/2014/main" id="{E3B2EB9C-5967-4AF5-BE33-153AB3BB4D9E}"/>
                  </a:ext>
                </a:extLst>
              </p:cNvPr>
              <p:cNvCxnSpPr>
                <a:stCxn id="3" idx="4"/>
                <a:endCxn id="56" idx="0"/>
              </p:cNvCxnSpPr>
              <p:nvPr/>
            </p:nvCxnSpPr>
            <p:spPr>
              <a:xfrm>
                <a:off x="1689915" y="3758101"/>
                <a:ext cx="3831625" cy="1916460"/>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直接箭头连接符 96">
                <a:extLst>
                  <a:ext uri="{FF2B5EF4-FFF2-40B4-BE49-F238E27FC236}">
                    <a16:creationId xmlns:a16="http://schemas.microsoft.com/office/drawing/2014/main" id="{A79DD8E1-DECD-414D-9D68-4E8DFCD8FD1C}"/>
                  </a:ext>
                </a:extLst>
              </p:cNvPr>
              <p:cNvCxnSpPr>
                <a:cxnSpLocks/>
                <a:stCxn id="3" idx="4"/>
                <a:endCxn id="51" idx="0"/>
              </p:cNvCxnSpPr>
              <p:nvPr/>
            </p:nvCxnSpPr>
            <p:spPr>
              <a:xfrm flipH="1">
                <a:off x="1689914" y="3758101"/>
                <a:ext cx="1" cy="1913697"/>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直接箭头连接符 99">
                <a:extLst>
                  <a:ext uri="{FF2B5EF4-FFF2-40B4-BE49-F238E27FC236}">
                    <a16:creationId xmlns:a16="http://schemas.microsoft.com/office/drawing/2014/main" id="{5051CD43-C125-4497-94CA-6EAE9D585CDA}"/>
                  </a:ext>
                </a:extLst>
              </p:cNvPr>
              <p:cNvCxnSpPr>
                <a:cxnSpLocks/>
                <a:stCxn id="3" idx="4"/>
                <a:endCxn id="74" idx="0"/>
              </p:cNvCxnSpPr>
              <p:nvPr/>
            </p:nvCxnSpPr>
            <p:spPr>
              <a:xfrm>
                <a:off x="1689915" y="3758101"/>
                <a:ext cx="5613237" cy="1910429"/>
              </a:xfrm>
              <a:prstGeom prst="straightConnector1">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流程图: 接点 102">
                <a:extLst>
                  <a:ext uri="{FF2B5EF4-FFF2-40B4-BE49-F238E27FC236}">
                    <a16:creationId xmlns:a16="http://schemas.microsoft.com/office/drawing/2014/main" id="{69B1F37A-D128-46AB-B2E7-63A482BB5612}"/>
                  </a:ext>
                </a:extLst>
              </p:cNvPr>
              <p:cNvSpPr/>
              <p:nvPr/>
            </p:nvSpPr>
            <p:spPr>
              <a:xfrm>
                <a:off x="7535081" y="3533649"/>
                <a:ext cx="1194268"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HTML</a:t>
                </a:r>
                <a:endParaRPr lang="zh-CN" altLang="en-US" sz="1400" dirty="0"/>
              </a:p>
            </p:txBody>
          </p:sp>
          <p:cxnSp>
            <p:nvCxnSpPr>
              <p:cNvPr id="105" name="直接箭头连接符 104">
                <a:extLst>
                  <a:ext uri="{FF2B5EF4-FFF2-40B4-BE49-F238E27FC236}">
                    <a16:creationId xmlns:a16="http://schemas.microsoft.com/office/drawing/2014/main" id="{7B4C9D74-6B13-4F47-9097-B60774A70450}"/>
                  </a:ext>
                </a:extLst>
              </p:cNvPr>
              <p:cNvCxnSpPr>
                <a:stCxn id="47" idx="6"/>
                <a:endCxn id="103" idx="2"/>
              </p:cNvCxnSpPr>
              <p:nvPr/>
            </p:nvCxnSpPr>
            <p:spPr>
              <a:xfrm flipV="1">
                <a:off x="6449514" y="3837106"/>
                <a:ext cx="1085567" cy="3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CFD90B54-8B87-48A5-B0BD-FF3F647678C0}"/>
                  </a:ext>
                </a:extLst>
              </p:cNvPr>
              <p:cNvSpPr txBox="1"/>
              <p:nvPr/>
            </p:nvSpPr>
            <p:spPr>
              <a:xfrm>
                <a:off x="7409110" y="4119166"/>
                <a:ext cx="2258952" cy="276999"/>
              </a:xfrm>
              <a:prstGeom prst="rect">
                <a:avLst/>
              </a:prstGeom>
              <a:noFill/>
            </p:spPr>
            <p:txBody>
              <a:bodyPr wrap="square" rtlCol="0">
                <a:spAutoFit/>
              </a:bodyPr>
              <a:lstStyle/>
              <a:p>
                <a:r>
                  <a:rPr lang="zh-CN" altLang="en-US" sz="1200" dirty="0"/>
                  <a:t>更多图形</a:t>
                </a:r>
              </a:p>
            </p:txBody>
          </p:sp>
          <p:sp>
            <p:nvSpPr>
              <p:cNvPr id="107" name="文本框 106">
                <a:extLst>
                  <a:ext uri="{FF2B5EF4-FFF2-40B4-BE49-F238E27FC236}">
                    <a16:creationId xmlns:a16="http://schemas.microsoft.com/office/drawing/2014/main" id="{3E532D9C-FB35-4FA3-AD93-70B266F06AEF}"/>
                  </a:ext>
                </a:extLst>
              </p:cNvPr>
              <p:cNvSpPr txBox="1"/>
              <p:nvPr/>
            </p:nvSpPr>
            <p:spPr>
              <a:xfrm>
                <a:off x="9072073" y="3671064"/>
                <a:ext cx="346570" cy="369332"/>
              </a:xfrm>
              <a:prstGeom prst="rect">
                <a:avLst/>
              </a:prstGeom>
              <a:noFill/>
            </p:spPr>
            <p:txBody>
              <a:bodyPr wrap="none" rtlCol="0">
                <a:spAutoFit/>
              </a:bodyPr>
              <a:lstStyle/>
              <a:p>
                <a:r>
                  <a:rPr lang="en-US" altLang="zh-CN" dirty="0"/>
                  <a:t>…</a:t>
                </a:r>
                <a:endParaRPr lang="zh-CN" altLang="en-US" dirty="0"/>
              </a:p>
            </p:txBody>
          </p:sp>
        </p:grpSp>
      </p:grpSp>
    </p:spTree>
    <p:extLst>
      <p:ext uri="{BB962C8B-B14F-4D97-AF65-F5344CB8AC3E}">
        <p14:creationId xmlns:p14="http://schemas.microsoft.com/office/powerpoint/2010/main" val="51710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62F61-7923-4A96-87C6-8E3106C2EC03}"/>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大语言模型</a:t>
            </a:r>
            <a:br>
              <a:rPr lang="en-US" altLang="zh-CN" dirty="0"/>
            </a:br>
            <a:r>
              <a:rPr lang="en-US" altLang="zh-CN" sz="1800" i="1" dirty="0"/>
              <a:t>——</a:t>
            </a:r>
            <a:r>
              <a:rPr lang="zh-CN" altLang="en-US" sz="1800" i="1" dirty="0"/>
              <a:t>最接近工具树根的工具</a:t>
            </a:r>
          </a:p>
        </p:txBody>
      </p:sp>
      <p:sp>
        <p:nvSpPr>
          <p:cNvPr id="3" name="流程图: 接点 2">
            <a:extLst>
              <a:ext uri="{FF2B5EF4-FFF2-40B4-BE49-F238E27FC236}">
                <a16:creationId xmlns:a16="http://schemas.microsoft.com/office/drawing/2014/main" id="{3BC096B5-B5B9-4C96-82EC-5973C0CA2485}"/>
              </a:ext>
            </a:extLst>
          </p:cNvPr>
          <p:cNvSpPr/>
          <p:nvPr/>
        </p:nvSpPr>
        <p:spPr>
          <a:xfrm>
            <a:off x="6271454" y="2822087"/>
            <a:ext cx="13714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llm</a:t>
            </a:r>
            <a:endParaRPr lang="zh-CN" altLang="en-US" sz="1400" dirty="0"/>
          </a:p>
        </p:txBody>
      </p:sp>
      <p:sp>
        <p:nvSpPr>
          <p:cNvPr id="4" name="流程图: 接点 3">
            <a:extLst>
              <a:ext uri="{FF2B5EF4-FFF2-40B4-BE49-F238E27FC236}">
                <a16:creationId xmlns:a16="http://schemas.microsoft.com/office/drawing/2014/main" id="{2C92568F-1EB6-4062-BBDD-8A3761EE1EA0}"/>
              </a:ext>
            </a:extLst>
          </p:cNvPr>
          <p:cNvSpPr/>
          <p:nvPr/>
        </p:nvSpPr>
        <p:spPr>
          <a:xfrm>
            <a:off x="3052972" y="2822086"/>
            <a:ext cx="137147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ROOT</a:t>
            </a:r>
            <a:endParaRPr lang="zh-CN" altLang="en-US" sz="1400" dirty="0"/>
          </a:p>
        </p:txBody>
      </p:sp>
      <p:sp>
        <p:nvSpPr>
          <p:cNvPr id="5" name="文本框 4">
            <a:extLst>
              <a:ext uri="{FF2B5EF4-FFF2-40B4-BE49-F238E27FC236}">
                <a16:creationId xmlns:a16="http://schemas.microsoft.com/office/drawing/2014/main" id="{9CE828F7-2EF1-4364-A6EC-034F3071CABB}"/>
              </a:ext>
            </a:extLst>
          </p:cNvPr>
          <p:cNvSpPr txBox="1"/>
          <p:nvPr/>
        </p:nvSpPr>
        <p:spPr>
          <a:xfrm>
            <a:off x="2950080" y="3428999"/>
            <a:ext cx="2573333" cy="276999"/>
          </a:xfrm>
          <a:prstGeom prst="rect">
            <a:avLst/>
          </a:prstGeom>
          <a:noFill/>
        </p:spPr>
        <p:txBody>
          <a:bodyPr wrap="square" rtlCol="0">
            <a:spAutoFit/>
          </a:bodyPr>
          <a:lstStyle/>
          <a:p>
            <a:r>
              <a:rPr lang="zh-CN" altLang="en-US" sz="1200" dirty="0"/>
              <a:t>假设存在一个树根</a:t>
            </a:r>
          </a:p>
        </p:txBody>
      </p:sp>
      <p:cxnSp>
        <p:nvCxnSpPr>
          <p:cNvPr id="7" name="直接箭头连接符 6">
            <a:extLst>
              <a:ext uri="{FF2B5EF4-FFF2-40B4-BE49-F238E27FC236}">
                <a16:creationId xmlns:a16="http://schemas.microsoft.com/office/drawing/2014/main" id="{6475C084-293E-449E-A0AB-1F8AD0B0EDC3}"/>
              </a:ext>
            </a:extLst>
          </p:cNvPr>
          <p:cNvCxnSpPr>
            <a:stCxn id="4" idx="6"/>
            <a:endCxn id="3" idx="2"/>
          </p:cNvCxnSpPr>
          <p:nvPr/>
        </p:nvCxnSpPr>
        <p:spPr>
          <a:xfrm>
            <a:off x="4424445" y="3125543"/>
            <a:ext cx="18470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F1BEC59-CDAF-4B5B-B652-A18F2B3C8103}"/>
              </a:ext>
            </a:extLst>
          </p:cNvPr>
          <p:cNvCxnSpPr>
            <a:cxnSpLocks/>
            <a:stCxn id="3" idx="6"/>
          </p:cNvCxnSpPr>
          <p:nvPr/>
        </p:nvCxnSpPr>
        <p:spPr>
          <a:xfrm flipV="1">
            <a:off x="7642927" y="3125542"/>
            <a:ext cx="3438361" cy="2"/>
          </a:xfrm>
          <a:prstGeom prst="line">
            <a:avLst/>
          </a:prstGeom>
        </p:spPr>
        <p:style>
          <a:lnRef idx="1">
            <a:schemeClr val="accent1"/>
          </a:lnRef>
          <a:fillRef idx="0">
            <a:schemeClr val="accent1"/>
          </a:fillRef>
          <a:effectRef idx="0">
            <a:schemeClr val="accent1"/>
          </a:effectRef>
          <a:fontRef idx="minor">
            <a:schemeClr val="tx1"/>
          </a:fontRef>
        </p:style>
      </p:cxnSp>
      <p:sp>
        <p:nvSpPr>
          <p:cNvPr id="10" name="流程图: 接点 9">
            <a:extLst>
              <a:ext uri="{FF2B5EF4-FFF2-40B4-BE49-F238E27FC236}">
                <a16:creationId xmlns:a16="http://schemas.microsoft.com/office/drawing/2014/main" id="{1AC9AC82-D2FB-4AFC-94AA-86FC2FC094AD}"/>
              </a:ext>
            </a:extLst>
          </p:cNvPr>
          <p:cNvSpPr/>
          <p:nvPr/>
        </p:nvSpPr>
        <p:spPr>
          <a:xfrm>
            <a:off x="8344031" y="3683854"/>
            <a:ext cx="144788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chatgpt</a:t>
            </a:r>
            <a:endParaRPr lang="zh-CN" altLang="en-US" sz="1400" dirty="0"/>
          </a:p>
        </p:txBody>
      </p:sp>
      <p:cxnSp>
        <p:nvCxnSpPr>
          <p:cNvPr id="12" name="直接箭头连接符 11">
            <a:extLst>
              <a:ext uri="{FF2B5EF4-FFF2-40B4-BE49-F238E27FC236}">
                <a16:creationId xmlns:a16="http://schemas.microsoft.com/office/drawing/2014/main" id="{18C33AB3-7F8F-4084-B6EA-7F56BC0A602E}"/>
              </a:ext>
            </a:extLst>
          </p:cNvPr>
          <p:cNvCxnSpPr>
            <a:stCxn id="3" idx="5"/>
            <a:endCxn id="10" idx="2"/>
          </p:cNvCxnSpPr>
          <p:nvPr/>
        </p:nvCxnSpPr>
        <p:spPr>
          <a:xfrm>
            <a:off x="7442079" y="3340120"/>
            <a:ext cx="901952" cy="647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流程图: 接点 12">
            <a:hlinkClick r:id="rId3"/>
            <a:extLst>
              <a:ext uri="{FF2B5EF4-FFF2-40B4-BE49-F238E27FC236}">
                <a16:creationId xmlns:a16="http://schemas.microsoft.com/office/drawing/2014/main" id="{0FA99585-1928-4248-9595-C890F57ED121}"/>
              </a:ext>
            </a:extLst>
          </p:cNvPr>
          <p:cNvSpPr/>
          <p:nvPr/>
        </p:nvSpPr>
        <p:spPr>
          <a:xfrm>
            <a:off x="8821896" y="1632561"/>
            <a:ext cx="144788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a:t>Txyz.ai</a:t>
            </a:r>
            <a:endParaRPr lang="zh-CN" altLang="en-US" sz="1400" dirty="0"/>
          </a:p>
        </p:txBody>
      </p:sp>
      <p:cxnSp>
        <p:nvCxnSpPr>
          <p:cNvPr id="15" name="直接箭头连接符 14">
            <a:extLst>
              <a:ext uri="{FF2B5EF4-FFF2-40B4-BE49-F238E27FC236}">
                <a16:creationId xmlns:a16="http://schemas.microsoft.com/office/drawing/2014/main" id="{B81209D6-7158-4312-A480-2CBF76125011}"/>
              </a:ext>
            </a:extLst>
          </p:cNvPr>
          <p:cNvCxnSpPr>
            <a:stCxn id="3" idx="7"/>
            <a:endCxn id="13" idx="2"/>
          </p:cNvCxnSpPr>
          <p:nvPr/>
        </p:nvCxnSpPr>
        <p:spPr>
          <a:xfrm flipV="1">
            <a:off x="7442079" y="1936018"/>
            <a:ext cx="1379817" cy="974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流程图: 接点 15">
            <a:hlinkClick r:id="rId4"/>
            <a:extLst>
              <a:ext uri="{FF2B5EF4-FFF2-40B4-BE49-F238E27FC236}">
                <a16:creationId xmlns:a16="http://schemas.microsoft.com/office/drawing/2014/main" id="{FE40EF65-3046-4925-A1CF-AA738FD9E212}"/>
              </a:ext>
            </a:extLst>
          </p:cNvPr>
          <p:cNvSpPr/>
          <p:nvPr/>
        </p:nvSpPr>
        <p:spPr>
          <a:xfrm>
            <a:off x="9261015" y="4921982"/>
            <a:ext cx="1447883" cy="606913"/>
          </a:xfrm>
          <a:prstGeom prst="flowChartConnector">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altLang="zh-CN" sz="1400" dirty="0" err="1"/>
              <a:t>deepseek</a:t>
            </a:r>
            <a:endParaRPr lang="zh-CN" altLang="en-US" sz="1400" dirty="0"/>
          </a:p>
        </p:txBody>
      </p:sp>
      <p:cxnSp>
        <p:nvCxnSpPr>
          <p:cNvPr id="18" name="直接箭头连接符 17">
            <a:extLst>
              <a:ext uri="{FF2B5EF4-FFF2-40B4-BE49-F238E27FC236}">
                <a16:creationId xmlns:a16="http://schemas.microsoft.com/office/drawing/2014/main" id="{F9B8652B-53A4-4450-91CB-62D72EA957DB}"/>
              </a:ext>
            </a:extLst>
          </p:cNvPr>
          <p:cNvCxnSpPr>
            <a:stCxn id="3" idx="4"/>
            <a:endCxn id="16" idx="2"/>
          </p:cNvCxnSpPr>
          <p:nvPr/>
        </p:nvCxnSpPr>
        <p:spPr>
          <a:xfrm>
            <a:off x="6957191" y="3429000"/>
            <a:ext cx="2303824" cy="1796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0C6BE43-DDB3-476F-B5C5-4200A677E682}"/>
              </a:ext>
            </a:extLst>
          </p:cNvPr>
          <p:cNvSpPr txBox="1"/>
          <p:nvPr/>
        </p:nvSpPr>
        <p:spPr>
          <a:xfrm>
            <a:off x="8705854" y="2217328"/>
            <a:ext cx="2573333" cy="276999"/>
          </a:xfrm>
          <a:prstGeom prst="rect">
            <a:avLst/>
          </a:prstGeom>
          <a:noFill/>
        </p:spPr>
        <p:txBody>
          <a:bodyPr wrap="square" rtlCol="0">
            <a:spAutoFit/>
          </a:bodyPr>
          <a:lstStyle/>
          <a:p>
            <a:r>
              <a:rPr lang="zh-CN" altLang="en-US" sz="1200" dirty="0"/>
              <a:t>读论文 </a:t>
            </a:r>
            <a:r>
              <a:rPr lang="en-US" altLang="zh-CN" sz="1200" dirty="0"/>
              <a:t>(</a:t>
            </a:r>
            <a:r>
              <a:rPr lang="zh-CN" altLang="en-US" sz="1200" dirty="0"/>
              <a:t>可提问题</a:t>
            </a:r>
            <a:r>
              <a:rPr lang="en-US" altLang="zh-CN" sz="1200" dirty="0"/>
              <a:t>)</a:t>
            </a:r>
            <a:endParaRPr lang="zh-CN" altLang="en-US" sz="1200" dirty="0"/>
          </a:p>
        </p:txBody>
      </p:sp>
      <p:sp>
        <p:nvSpPr>
          <p:cNvPr id="20" name="文本框 19">
            <a:extLst>
              <a:ext uri="{FF2B5EF4-FFF2-40B4-BE49-F238E27FC236}">
                <a16:creationId xmlns:a16="http://schemas.microsoft.com/office/drawing/2014/main" id="{03585BF8-A44E-4DBB-B838-3BACB56298D3}"/>
              </a:ext>
            </a:extLst>
          </p:cNvPr>
          <p:cNvSpPr txBox="1"/>
          <p:nvPr/>
        </p:nvSpPr>
        <p:spPr>
          <a:xfrm>
            <a:off x="9144973" y="5528895"/>
            <a:ext cx="2573333" cy="276999"/>
          </a:xfrm>
          <a:prstGeom prst="rect">
            <a:avLst/>
          </a:prstGeom>
          <a:noFill/>
        </p:spPr>
        <p:txBody>
          <a:bodyPr wrap="square" rtlCol="0">
            <a:spAutoFit/>
          </a:bodyPr>
          <a:lstStyle/>
          <a:p>
            <a:r>
              <a:rPr lang="zh-CN" altLang="en-US" sz="1200" dirty="0"/>
              <a:t>便宜强劲</a:t>
            </a:r>
            <a:r>
              <a:rPr lang="en-US" altLang="zh-CN" sz="1200" dirty="0"/>
              <a:t>, </a:t>
            </a:r>
            <a:r>
              <a:rPr lang="zh-CN" altLang="en-US" sz="1200" dirty="0"/>
              <a:t>可调</a:t>
            </a:r>
            <a:r>
              <a:rPr lang="en-US" altLang="zh-CN" sz="1200" dirty="0"/>
              <a:t>API</a:t>
            </a:r>
            <a:endParaRPr lang="zh-CN" altLang="en-US" sz="1200" dirty="0"/>
          </a:p>
        </p:txBody>
      </p:sp>
    </p:spTree>
    <p:extLst>
      <p:ext uri="{BB962C8B-B14F-4D97-AF65-F5344CB8AC3E}">
        <p14:creationId xmlns:p14="http://schemas.microsoft.com/office/powerpoint/2010/main" val="208076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实战</a:t>
            </a:r>
            <a:endParaRPr lang="en-US" altLang="zh-CN" dirty="0"/>
          </a:p>
          <a:p>
            <a:r>
              <a:rPr lang="en-US" altLang="zh-CN" sz="1800" i="1" dirty="0"/>
              <a:t>——</a:t>
            </a:r>
            <a:r>
              <a:rPr lang="zh-CN" altLang="en-US" sz="1800" i="1" dirty="0"/>
              <a:t>如果你遇到以下情形</a:t>
            </a:r>
            <a:r>
              <a:rPr lang="en-US" altLang="zh-CN" sz="1800" i="1" dirty="0"/>
              <a:t>, </a:t>
            </a:r>
            <a:r>
              <a:rPr lang="zh-CN" altLang="en-US" sz="1800" i="1" dirty="0"/>
              <a:t>你的方案是</a:t>
            </a:r>
            <a:r>
              <a:rPr lang="en-US" altLang="zh-CN" sz="1800" i="1" dirty="0"/>
              <a:t>?</a:t>
            </a:r>
            <a:endParaRPr lang="zh-CN" altLang="en-US" sz="1800" i="1" dirty="0"/>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364553" y="1621016"/>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dirty="0"/>
              <a:t>2023</a:t>
            </a:r>
            <a:r>
              <a:rPr lang="zh-CN" altLang="en-US" dirty="0"/>
              <a:t>秋</a:t>
            </a:r>
            <a:r>
              <a:rPr lang="en-US" altLang="zh-CN" dirty="0"/>
              <a:t>, </a:t>
            </a:r>
            <a:r>
              <a:rPr lang="zh-CN" altLang="en-US" dirty="0"/>
              <a:t>你选修了</a:t>
            </a:r>
            <a:r>
              <a:rPr lang="en-US" altLang="zh-CN" dirty="0"/>
              <a:t>&lt;</a:t>
            </a:r>
            <a:r>
              <a:rPr lang="zh-CN" altLang="en-US" dirty="0"/>
              <a:t>离散数学与结构</a:t>
            </a:r>
            <a:r>
              <a:rPr lang="en-US" altLang="zh-CN" dirty="0"/>
              <a:t>(1)&gt;, </a:t>
            </a:r>
            <a:r>
              <a:rPr lang="zh-CN" altLang="en-US" dirty="0"/>
              <a:t>你发现</a:t>
            </a:r>
            <a:r>
              <a:rPr lang="en-US" altLang="zh-CN" dirty="0" err="1"/>
              <a:t>ltr</a:t>
            </a:r>
            <a:r>
              <a:rPr lang="zh-CN" altLang="en-US" dirty="0"/>
              <a:t>老师十分变态</a:t>
            </a:r>
            <a:r>
              <a:rPr lang="en-US" altLang="zh-CN" dirty="0"/>
              <a:t>, </a:t>
            </a:r>
            <a:r>
              <a:rPr lang="zh-CN" altLang="en-US" dirty="0"/>
              <a:t>这门课横跨数理逻辑</a:t>
            </a:r>
            <a:r>
              <a:rPr lang="en-US" altLang="zh-CN" dirty="0"/>
              <a:t>, </a:t>
            </a:r>
            <a:r>
              <a:rPr lang="zh-CN" altLang="en-US" dirty="0"/>
              <a:t>抽象代数</a:t>
            </a:r>
            <a:r>
              <a:rPr lang="en-US" altLang="zh-CN" dirty="0"/>
              <a:t>, </a:t>
            </a:r>
            <a:r>
              <a:rPr lang="zh-CN" altLang="en-US" dirty="0"/>
              <a:t>概率统计</a:t>
            </a:r>
            <a:r>
              <a:rPr lang="en-US" altLang="zh-CN" dirty="0"/>
              <a:t>, </a:t>
            </a:r>
            <a:r>
              <a:rPr lang="zh-CN" altLang="en-US" dirty="0"/>
              <a:t>图论</a:t>
            </a:r>
            <a:r>
              <a:rPr lang="en-US" altLang="zh-CN" dirty="0"/>
              <a:t>, </a:t>
            </a:r>
            <a:r>
              <a:rPr lang="zh-CN" altLang="en-US" dirty="0"/>
              <a:t>数论</a:t>
            </a:r>
            <a:r>
              <a:rPr lang="en-US" altLang="zh-CN" dirty="0"/>
              <a:t>, </a:t>
            </a:r>
            <a:r>
              <a:rPr lang="zh-CN" altLang="en-US" dirty="0"/>
              <a:t>随机过程</a:t>
            </a:r>
            <a:r>
              <a:rPr lang="en-US" altLang="zh-CN" dirty="0"/>
              <a:t>, </a:t>
            </a:r>
            <a:r>
              <a:rPr lang="zh-CN" altLang="en-US" dirty="0"/>
              <a:t>信息论</a:t>
            </a:r>
            <a:r>
              <a:rPr lang="en-US" altLang="zh-CN" dirty="0"/>
              <a:t>, </a:t>
            </a:r>
            <a:r>
              <a:rPr lang="zh-CN" altLang="en-US" dirty="0"/>
              <a:t>傅里叶分析</a:t>
            </a:r>
            <a:r>
              <a:rPr lang="en-US" altLang="zh-CN" dirty="0"/>
              <a:t>. </a:t>
            </a:r>
            <a:r>
              <a:rPr lang="zh-CN" altLang="en-US" dirty="0"/>
              <a:t>为了应对期末考试</a:t>
            </a:r>
            <a:r>
              <a:rPr lang="en-US" altLang="zh-CN" dirty="0"/>
              <a:t>, </a:t>
            </a:r>
            <a:r>
              <a:rPr lang="zh-CN" altLang="en-US" dirty="0"/>
              <a:t>你需要准备一份</a:t>
            </a:r>
            <a:r>
              <a:rPr lang="en-US" altLang="zh-CN" dirty="0"/>
              <a:t>4</a:t>
            </a:r>
            <a:r>
              <a:rPr lang="zh-CN" altLang="en-US" dirty="0"/>
              <a:t>页纸的</a:t>
            </a:r>
            <a:r>
              <a:rPr lang="en-US" altLang="zh-CN" dirty="0" err="1"/>
              <a:t>cheatpaper</a:t>
            </a:r>
            <a:r>
              <a:rPr lang="en-US" altLang="zh-CN" dirty="0"/>
              <a:t>.(</a:t>
            </a:r>
            <a:r>
              <a:rPr lang="zh-CN" altLang="en-US" dirty="0"/>
              <a:t>这在课程允许范围内</a:t>
            </a:r>
            <a:r>
              <a:rPr lang="en-US" altLang="zh-CN" dirty="0"/>
              <a:t>)</a:t>
            </a:r>
          </a:p>
        </p:txBody>
      </p:sp>
      <p:sp>
        <p:nvSpPr>
          <p:cNvPr id="6" name="内容占位符 2">
            <a:extLst>
              <a:ext uri="{FF2B5EF4-FFF2-40B4-BE49-F238E27FC236}">
                <a16:creationId xmlns:a16="http://schemas.microsoft.com/office/drawing/2014/main" id="{41525759-6B28-496A-8CDC-70E1D5F3590D}"/>
              </a:ext>
            </a:extLst>
          </p:cNvPr>
          <p:cNvSpPr txBox="1">
            <a:spLocks/>
          </p:cNvSpPr>
          <p:nvPr/>
        </p:nvSpPr>
        <p:spPr>
          <a:xfrm>
            <a:off x="785571" y="3062777"/>
            <a:ext cx="6477002" cy="416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方案</a:t>
            </a:r>
            <a:r>
              <a:rPr lang="en-US" altLang="zh-CN" dirty="0"/>
              <a:t>1 </a:t>
            </a:r>
            <a:r>
              <a:rPr lang="zh-CN" altLang="en-US" dirty="0"/>
              <a:t>找学长要一份</a:t>
            </a:r>
            <a:endParaRPr lang="en-US" altLang="zh-CN" dirty="0"/>
          </a:p>
          <a:p>
            <a:pPr lvl="1"/>
            <a:endParaRPr lang="en-US" altLang="zh-CN" dirty="0"/>
          </a:p>
          <a:p>
            <a:pPr lvl="2"/>
            <a:endParaRPr lang="en-US" altLang="zh-CN" dirty="0"/>
          </a:p>
          <a:p>
            <a:pPr lvl="2"/>
            <a:endParaRPr lang="en-US" altLang="zh-CN" dirty="0"/>
          </a:p>
          <a:p>
            <a:pPr marL="914400" lvl="2" indent="0">
              <a:buNone/>
            </a:pPr>
            <a:endParaRPr lang="en-US" altLang="zh-CN" strike="sngStrike" dirty="0"/>
          </a:p>
          <a:p>
            <a:pPr lvl="2"/>
            <a:endParaRPr lang="en-US" altLang="zh-CN" dirty="0"/>
          </a:p>
          <a:p>
            <a:pPr lvl="1"/>
            <a:endParaRPr lang="en-US" altLang="zh-CN" dirty="0"/>
          </a:p>
        </p:txBody>
      </p:sp>
      <p:sp>
        <p:nvSpPr>
          <p:cNvPr id="9" name="内容占位符 2">
            <a:extLst>
              <a:ext uri="{FF2B5EF4-FFF2-40B4-BE49-F238E27FC236}">
                <a16:creationId xmlns:a16="http://schemas.microsoft.com/office/drawing/2014/main" id="{C3699642-C657-4760-8F29-5B6271944953}"/>
              </a:ext>
            </a:extLst>
          </p:cNvPr>
          <p:cNvSpPr txBox="1">
            <a:spLocks/>
          </p:cNvSpPr>
          <p:nvPr/>
        </p:nvSpPr>
        <p:spPr>
          <a:xfrm>
            <a:off x="785570" y="4358486"/>
            <a:ext cx="10515600"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方案</a:t>
            </a:r>
            <a:r>
              <a:rPr lang="en-US" altLang="zh-CN" dirty="0"/>
              <a:t>2 </a:t>
            </a:r>
          </a:p>
          <a:p>
            <a:pPr lvl="2"/>
            <a:r>
              <a:rPr lang="zh-CN" altLang="en-US" dirty="0"/>
              <a:t>使用北大买过了的</a:t>
            </a:r>
            <a:r>
              <a:rPr lang="en-US" altLang="zh-CN" dirty="0"/>
              <a:t>adobe pdf</a:t>
            </a:r>
            <a:r>
              <a:rPr lang="zh-CN" altLang="en-US" dirty="0"/>
              <a:t>集成作业题</a:t>
            </a:r>
            <a:r>
              <a:rPr lang="en-US" altLang="zh-CN" dirty="0"/>
              <a:t>, </a:t>
            </a:r>
            <a:r>
              <a:rPr lang="zh-CN" altLang="en-US" dirty="0"/>
              <a:t>一页可以放下</a:t>
            </a:r>
            <a:r>
              <a:rPr lang="en-US" altLang="zh-CN" dirty="0"/>
              <a:t>2*3*3=18</a:t>
            </a:r>
            <a:r>
              <a:rPr lang="zh-CN" altLang="en-US" dirty="0"/>
              <a:t>面</a:t>
            </a:r>
            <a:r>
              <a:rPr lang="en-US" altLang="zh-CN" dirty="0"/>
              <a:t>pdf</a:t>
            </a:r>
          </a:p>
          <a:p>
            <a:pPr lvl="2"/>
            <a:r>
              <a:rPr lang="zh-CN" altLang="en-US" dirty="0"/>
              <a:t>使用</a:t>
            </a:r>
            <a:r>
              <a:rPr lang="en-US" altLang="zh-CN" dirty="0"/>
              <a:t>word</a:t>
            </a:r>
            <a:r>
              <a:rPr lang="zh-CN" altLang="en-US" dirty="0"/>
              <a:t>调页边距和字体</a:t>
            </a:r>
            <a:r>
              <a:rPr lang="en-US" altLang="zh-CN" dirty="0"/>
              <a:t>,</a:t>
            </a:r>
            <a:r>
              <a:rPr lang="zh-CN" altLang="en-US" dirty="0"/>
              <a:t>反复实验找到了适配本人视力的模版</a:t>
            </a:r>
            <a:r>
              <a:rPr lang="en-US" altLang="zh-CN" dirty="0"/>
              <a:t>,</a:t>
            </a:r>
            <a:r>
              <a:rPr lang="zh-CN" altLang="en-US" dirty="0"/>
              <a:t>一页可以装</a:t>
            </a:r>
            <a:r>
              <a:rPr lang="en-US" altLang="zh-CN" dirty="0"/>
              <a:t>3w</a:t>
            </a:r>
            <a:r>
              <a:rPr lang="zh-CN" altLang="en-US" dirty="0"/>
              <a:t>字</a:t>
            </a:r>
            <a:endParaRPr lang="en-US" altLang="zh-CN" dirty="0"/>
          </a:p>
          <a:p>
            <a:pPr lvl="3"/>
            <a:r>
              <a:rPr lang="zh-CN" altLang="en-US" dirty="0"/>
              <a:t>由于你擅长公式编辑</a:t>
            </a:r>
            <a:r>
              <a:rPr lang="en-US" altLang="zh-CN" dirty="0"/>
              <a:t>, </a:t>
            </a:r>
            <a:r>
              <a:rPr lang="zh-CN" altLang="en-US" dirty="0"/>
              <a:t>两天能码完笔记</a:t>
            </a:r>
            <a:r>
              <a:rPr lang="en-US" altLang="zh-CN" dirty="0"/>
              <a:t>, </a:t>
            </a:r>
            <a:r>
              <a:rPr lang="zh-CN" altLang="en-US" dirty="0"/>
              <a:t>时间成本可以接受</a:t>
            </a:r>
            <a:endParaRPr lang="en-US" altLang="zh-CN" dirty="0"/>
          </a:p>
          <a:p>
            <a:pPr lvl="3"/>
            <a:endParaRPr lang="en-US" altLang="zh-CN" dirty="0"/>
          </a:p>
          <a:p>
            <a:pPr lvl="1"/>
            <a:endParaRPr lang="en-US" altLang="zh-CN" dirty="0"/>
          </a:p>
          <a:p>
            <a:pPr lvl="2"/>
            <a:endParaRPr lang="en-US" altLang="zh-CN" dirty="0"/>
          </a:p>
          <a:p>
            <a:pPr lvl="2"/>
            <a:endParaRPr lang="en-US" altLang="zh-CN" dirty="0"/>
          </a:p>
          <a:p>
            <a:pPr marL="914400" lvl="2" indent="0">
              <a:buNone/>
            </a:pPr>
            <a:endParaRPr lang="en-US" altLang="zh-CN" strike="sngStrike" dirty="0"/>
          </a:p>
          <a:p>
            <a:pPr lvl="2"/>
            <a:endParaRPr lang="en-US" altLang="zh-CN" dirty="0"/>
          </a:p>
          <a:p>
            <a:pPr lvl="1"/>
            <a:endParaRPr lang="en-US" altLang="zh-CN" dirty="0"/>
          </a:p>
        </p:txBody>
      </p:sp>
      <p:sp>
        <p:nvSpPr>
          <p:cNvPr id="10" name="内容占位符 2">
            <a:extLst>
              <a:ext uri="{FF2B5EF4-FFF2-40B4-BE49-F238E27FC236}">
                <a16:creationId xmlns:a16="http://schemas.microsoft.com/office/drawing/2014/main" id="{890B127D-B9FF-4593-8767-2D432CE89C94}"/>
              </a:ext>
            </a:extLst>
          </p:cNvPr>
          <p:cNvSpPr txBox="1">
            <a:spLocks/>
          </p:cNvSpPr>
          <p:nvPr/>
        </p:nvSpPr>
        <p:spPr>
          <a:xfrm>
            <a:off x="364553" y="3538661"/>
            <a:ext cx="10515600"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调查课程的往年信息</a:t>
            </a:r>
            <a:r>
              <a:rPr lang="en-US" altLang="zh-CN" dirty="0"/>
              <a:t>, </a:t>
            </a:r>
            <a:r>
              <a:rPr lang="zh-CN" altLang="en-US" dirty="0"/>
              <a:t>你发现</a:t>
            </a:r>
            <a:r>
              <a:rPr lang="en-US" altLang="zh-CN" dirty="0" err="1"/>
              <a:t>ltr</a:t>
            </a:r>
            <a:r>
              <a:rPr lang="zh-CN" altLang="en-US" dirty="0"/>
              <a:t>老师是第一年教这门课</a:t>
            </a:r>
            <a:r>
              <a:rPr lang="en-US" altLang="zh-CN" dirty="0"/>
              <a:t>, </a:t>
            </a:r>
            <a:r>
              <a:rPr lang="zh-CN" altLang="en-US" dirty="0"/>
              <a:t>课程难度也远高于往届</a:t>
            </a:r>
            <a:r>
              <a:rPr lang="en-US" altLang="zh-CN" dirty="0"/>
              <a:t>, </a:t>
            </a:r>
            <a:r>
              <a:rPr lang="zh-CN" altLang="en-US" dirty="0"/>
              <a:t>没有先例供参考</a:t>
            </a:r>
            <a:endParaRPr lang="en-US" altLang="zh-CN" dirty="0"/>
          </a:p>
        </p:txBody>
      </p:sp>
    </p:spTree>
    <p:extLst>
      <p:ext uri="{BB962C8B-B14F-4D97-AF65-F5344CB8AC3E}">
        <p14:creationId xmlns:p14="http://schemas.microsoft.com/office/powerpoint/2010/main" val="264603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52192A-0484-4394-8D2F-D86821CA49CB}"/>
              </a:ext>
            </a:extLst>
          </p:cNvPr>
          <p:cNvSpPr txBox="1">
            <a:spLocks/>
          </p:cNvSpPr>
          <p:nvPr/>
        </p:nvSpPr>
        <p:spPr>
          <a:xfrm>
            <a:off x="838199" y="6347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个人主页</a:t>
            </a:r>
            <a:endParaRPr lang="en-US" altLang="zh-CN" dirty="0"/>
          </a:p>
          <a:p>
            <a:r>
              <a:rPr lang="en-US" altLang="zh-CN" sz="1800" i="1" dirty="0"/>
              <a:t>——</a:t>
            </a:r>
            <a:r>
              <a:rPr lang="zh-CN" altLang="en-US" sz="1800" i="1" dirty="0"/>
              <a:t>信科人要学会包装自己</a:t>
            </a:r>
          </a:p>
        </p:txBody>
      </p:sp>
      <p:sp>
        <p:nvSpPr>
          <p:cNvPr id="5" name="内容占位符 2">
            <a:extLst>
              <a:ext uri="{FF2B5EF4-FFF2-40B4-BE49-F238E27FC236}">
                <a16:creationId xmlns:a16="http://schemas.microsoft.com/office/drawing/2014/main" id="{0F0CF831-A651-4023-B3D5-662FCCA2044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p:txBody>
      </p:sp>
      <p:sp>
        <p:nvSpPr>
          <p:cNvPr id="7" name="内容占位符 2">
            <a:extLst>
              <a:ext uri="{FF2B5EF4-FFF2-40B4-BE49-F238E27FC236}">
                <a16:creationId xmlns:a16="http://schemas.microsoft.com/office/drawing/2014/main" id="{E3C50D65-6A37-46F4-8749-93C068EAE3B4}"/>
              </a:ext>
            </a:extLst>
          </p:cNvPr>
          <p:cNvSpPr txBox="1">
            <a:spLocks/>
          </p:cNvSpPr>
          <p:nvPr/>
        </p:nvSpPr>
        <p:spPr>
          <a:xfrm>
            <a:off x="838199" y="239999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p>
        </p:txBody>
      </p:sp>
      <p:sp>
        <p:nvSpPr>
          <p:cNvPr id="8" name="内容占位符 2">
            <a:extLst>
              <a:ext uri="{FF2B5EF4-FFF2-40B4-BE49-F238E27FC236}">
                <a16:creationId xmlns:a16="http://schemas.microsoft.com/office/drawing/2014/main" id="{2CA2BD85-7A3D-4C5C-975E-2E0B1894F445}"/>
              </a:ext>
            </a:extLst>
          </p:cNvPr>
          <p:cNvSpPr txBox="1">
            <a:spLocks/>
          </p:cNvSpPr>
          <p:nvPr/>
        </p:nvSpPr>
        <p:spPr>
          <a:xfrm>
            <a:off x="7858469" y="4653664"/>
            <a:ext cx="3094597" cy="6069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sz="1600" dirty="0"/>
              <a:t>图 </a:t>
            </a:r>
            <a:r>
              <a:rPr lang="en-US" altLang="zh-CN" sz="1600" dirty="0"/>
              <a:t>: </a:t>
            </a:r>
            <a:r>
              <a:rPr lang="zh-CN" altLang="en-US" sz="1600" dirty="0"/>
              <a:t>当信科人学会包装自己</a:t>
            </a:r>
            <a:endParaRPr lang="en-US" altLang="zh-CN" sz="1600" dirty="0"/>
          </a:p>
        </p:txBody>
      </p:sp>
      <p:pic>
        <p:nvPicPr>
          <p:cNvPr id="4" name="图片 3">
            <a:extLst>
              <a:ext uri="{FF2B5EF4-FFF2-40B4-BE49-F238E27FC236}">
                <a16:creationId xmlns:a16="http://schemas.microsoft.com/office/drawing/2014/main" id="{11508284-2FD9-42E7-83D3-9273346B1FB0}"/>
              </a:ext>
            </a:extLst>
          </p:cNvPr>
          <p:cNvPicPr>
            <a:picLocks noChangeAspect="1"/>
          </p:cNvPicPr>
          <p:nvPr/>
        </p:nvPicPr>
        <p:blipFill>
          <a:blip r:embed="rId3"/>
          <a:stretch>
            <a:fillRect/>
          </a:stretch>
        </p:blipFill>
        <p:spPr>
          <a:xfrm>
            <a:off x="8131403" y="1597423"/>
            <a:ext cx="2966934" cy="2907595"/>
          </a:xfrm>
          <a:prstGeom prst="rect">
            <a:avLst/>
          </a:prstGeom>
        </p:spPr>
      </p:pic>
      <p:sp>
        <p:nvSpPr>
          <p:cNvPr id="9" name="内容占位符 2">
            <a:extLst>
              <a:ext uri="{FF2B5EF4-FFF2-40B4-BE49-F238E27FC236}">
                <a16:creationId xmlns:a16="http://schemas.microsoft.com/office/drawing/2014/main" id="{13C2DB75-C77E-4227-8D3C-A696F79A1B0C}"/>
              </a:ext>
            </a:extLst>
          </p:cNvPr>
          <p:cNvSpPr txBox="1">
            <a:spLocks/>
          </p:cNvSpPr>
          <p:nvPr/>
        </p:nvSpPr>
        <p:spPr>
          <a:xfrm>
            <a:off x="838198" y="1825624"/>
            <a:ext cx="6477002"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为什么需要个人主页</a:t>
            </a:r>
            <a:r>
              <a:rPr lang="en-US" altLang="zh-CN" dirty="0"/>
              <a:t>?</a:t>
            </a:r>
          </a:p>
          <a:p>
            <a:pPr lvl="2"/>
            <a:r>
              <a:rPr lang="zh-CN" altLang="en-US" strike="sngStrike" dirty="0"/>
              <a:t>装</a:t>
            </a:r>
            <a:r>
              <a:rPr lang="en-US" altLang="zh-CN" strike="sngStrike" dirty="0"/>
              <a:t>b </a:t>
            </a:r>
            <a:r>
              <a:rPr lang="en-US" altLang="zh-CN" dirty="0"/>
              <a:t> </a:t>
            </a:r>
            <a:r>
              <a:rPr lang="zh-CN" altLang="en-US" dirty="0"/>
              <a:t>展示代码和项目</a:t>
            </a:r>
            <a:endParaRPr lang="en-US" altLang="zh-CN" dirty="0"/>
          </a:p>
          <a:p>
            <a:pPr lvl="2"/>
            <a:r>
              <a:rPr lang="zh-CN" altLang="en-US" dirty="0"/>
              <a:t>简历</a:t>
            </a:r>
            <a:r>
              <a:rPr lang="en-US" altLang="zh-CN" dirty="0"/>
              <a:t>, </a:t>
            </a:r>
            <a:r>
              <a:rPr lang="zh-CN" altLang="en-US" dirty="0"/>
              <a:t>应对面试</a:t>
            </a:r>
            <a:endParaRPr lang="en-US" altLang="zh-CN" dirty="0"/>
          </a:p>
          <a:p>
            <a:pPr lvl="2"/>
            <a:r>
              <a:rPr lang="zh-CN" altLang="en-US" dirty="0"/>
              <a:t>写文章</a:t>
            </a:r>
            <a:endParaRPr lang="en-US" altLang="zh-CN" dirty="0"/>
          </a:p>
          <a:p>
            <a:pPr lvl="1"/>
            <a:r>
              <a:rPr lang="zh-CN" altLang="en-US" dirty="0"/>
              <a:t>样例</a:t>
            </a:r>
            <a:endParaRPr lang="en-US" altLang="zh-CN" dirty="0"/>
          </a:p>
          <a:p>
            <a:pPr lvl="2"/>
            <a:r>
              <a:rPr lang="zh-CN" altLang="en-US" dirty="0">
                <a:hlinkClick r:id="rId4"/>
              </a:rPr>
              <a:t>程序员、技术作者</a:t>
            </a:r>
            <a:r>
              <a:rPr lang="en-US" altLang="zh-CN" dirty="0">
                <a:hlinkClick r:id="rId4"/>
              </a:rPr>
              <a:t>Paul Graham</a:t>
            </a:r>
            <a:endParaRPr lang="en-US" altLang="zh-CN" dirty="0"/>
          </a:p>
          <a:p>
            <a:pPr lvl="2"/>
            <a:r>
              <a:rPr lang="en-US" altLang="zh-CN" dirty="0">
                <a:hlinkClick r:id="rId5"/>
              </a:rPr>
              <a:t>Web</a:t>
            </a:r>
            <a:r>
              <a:rPr lang="zh-CN" altLang="en-US" dirty="0">
                <a:hlinkClick r:id="rId5"/>
              </a:rPr>
              <a:t>设计师</a:t>
            </a:r>
            <a:r>
              <a:rPr lang="en-US" altLang="zh-CN" dirty="0">
                <a:hlinkClick r:id="rId5"/>
              </a:rPr>
              <a:t>Jeffrey </a:t>
            </a:r>
            <a:r>
              <a:rPr lang="en-US" altLang="zh-CN" dirty="0" err="1">
                <a:hlinkClick r:id="rId5"/>
              </a:rPr>
              <a:t>Zeldman</a:t>
            </a:r>
            <a:endParaRPr lang="en-US" altLang="zh-CN" dirty="0"/>
          </a:p>
          <a:p>
            <a:pPr lvl="2"/>
            <a:r>
              <a:rPr lang="zh-CN" altLang="en-US" dirty="0">
                <a:hlinkClick r:id="rId6"/>
              </a:rPr>
              <a:t>哈佛大学讲师</a:t>
            </a:r>
            <a:r>
              <a:rPr lang="en-US" altLang="zh-CN" dirty="0">
                <a:hlinkClick r:id="rId6"/>
              </a:rPr>
              <a:t>David Malan</a:t>
            </a:r>
            <a:endParaRPr lang="en-US" altLang="zh-CN" dirty="0"/>
          </a:p>
          <a:p>
            <a:pPr lvl="2"/>
            <a:r>
              <a:rPr lang="zh-CN" altLang="en-US" dirty="0">
                <a:hlinkClick r:id="rId7"/>
              </a:rPr>
              <a:t>似乎很多同学在用的一个好看模版</a:t>
            </a:r>
            <a:endParaRPr lang="en-US" altLang="zh-CN" dirty="0"/>
          </a:p>
          <a:p>
            <a:pPr lvl="1"/>
            <a:r>
              <a:rPr lang="zh-CN" altLang="en-US" dirty="0"/>
              <a:t>如何配置</a:t>
            </a:r>
            <a:endParaRPr lang="en-US" altLang="zh-CN" dirty="0"/>
          </a:p>
          <a:p>
            <a:pPr lvl="2"/>
            <a:r>
              <a:rPr lang="en-US" altLang="zh-CN" dirty="0">
                <a:hlinkClick r:id="rId8"/>
              </a:rPr>
              <a:t>https://github.com/ICUlizhi/ICUlizhi.github.io</a:t>
            </a:r>
            <a:endParaRPr lang="en-US" altLang="zh-CN" dirty="0"/>
          </a:p>
          <a:p>
            <a:pPr lvl="2"/>
            <a:endParaRPr lang="en-US" altLang="zh-CN" dirty="0"/>
          </a:p>
          <a:p>
            <a:pPr lvl="2"/>
            <a:endParaRPr lang="en-US" altLang="zh-CN" dirty="0"/>
          </a:p>
          <a:p>
            <a:pPr marL="914400" lvl="2" indent="0">
              <a:buNone/>
            </a:pPr>
            <a:endParaRPr lang="en-US" altLang="zh-CN" strike="sngStrike" dirty="0"/>
          </a:p>
          <a:p>
            <a:pPr lvl="2"/>
            <a:endParaRPr lang="en-US" altLang="zh-CN" dirty="0"/>
          </a:p>
          <a:p>
            <a:pPr lvl="1"/>
            <a:endParaRPr lang="en-US" altLang="zh-CN" dirty="0"/>
          </a:p>
        </p:txBody>
      </p:sp>
    </p:spTree>
    <p:extLst>
      <p:ext uri="{BB962C8B-B14F-4D97-AF65-F5344CB8AC3E}">
        <p14:creationId xmlns:p14="http://schemas.microsoft.com/office/powerpoint/2010/main" val="19977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971E6050-003E-40FE-BFA9-7339E78E28A2}"/>
                  </a:ext>
                </a:extLst>
              </p:cNvPr>
              <p:cNvSpPr>
                <a:spLocks noGrp="1"/>
              </p:cNvSpPr>
              <p:nvPr>
                <p:ph type="ctrTitle"/>
              </p:nvPr>
            </p:nvSpPr>
            <p:spPr/>
            <p:txBody>
              <a:bodyPr/>
              <a:lstStyle/>
              <a:p>
                <a14:m>
                  <m:oMathPara xmlns:m="http://schemas.openxmlformats.org/officeDocument/2006/math">
                    <m:oMathParaPr>
                      <m:jc m:val="centerGroup"/>
                    </m:oMathParaPr>
                    <m:oMath xmlns:m="http://schemas.openxmlformats.org/officeDocument/2006/math">
                      <m:f>
                        <m:fPr>
                          <m:ctrlPr>
                            <a:rPr lang="en-US" altLang="zh-CN" sz="4000" i="1" dirty="0" smtClean="0">
                              <a:solidFill>
                                <a:schemeClr val="tx1"/>
                              </a:solidFill>
                              <a:latin typeface="Cambria Math" panose="02040503050406030204" pitchFamily="18" charset="0"/>
                            </a:rPr>
                          </m:ctrlPr>
                        </m:fPr>
                        <m:num>
                          <m:r>
                            <a:rPr lang="en-US" altLang="zh-CN" sz="4000" dirty="0">
                              <a:solidFill>
                                <a:schemeClr val="tx1"/>
                              </a:solidFill>
                              <a:latin typeface="Cambria Math" panose="02040503050406030204" pitchFamily="18" charset="0"/>
                            </a:rPr>
                            <m:t>𝜕</m:t>
                          </m:r>
                          <m:r>
                            <a:rPr lang="en-US" altLang="zh-CN" sz="4000" dirty="0">
                              <a:solidFill>
                                <a:schemeClr val="tx1"/>
                              </a:solidFill>
                              <a:latin typeface="Cambria Math" panose="02040503050406030204" pitchFamily="18" charset="0"/>
                            </a:rPr>
                            <m:t> </m:t>
                          </m:r>
                          <m:r>
                            <m:rPr>
                              <m:sty m:val="p"/>
                            </m:rPr>
                            <a:rPr lang="en-US" altLang="zh-CN" sz="4000" dirty="0">
                              <a:solidFill>
                                <a:schemeClr val="tx1"/>
                              </a:solidFill>
                              <a:latin typeface="Cambria Math" panose="02040503050406030204" pitchFamily="18" charset="0"/>
                            </a:rPr>
                            <m:t>GPA</m:t>
                          </m:r>
                        </m:num>
                        <m:den>
                          <m:r>
                            <a:rPr lang="en-US" altLang="zh-CN" sz="4000" dirty="0">
                              <a:solidFill>
                                <a:schemeClr val="tx1"/>
                              </a:solidFill>
                              <a:latin typeface="Cambria Math" panose="02040503050406030204" pitchFamily="18" charset="0"/>
                            </a:rPr>
                            <m:t>𝜕</m:t>
                          </m:r>
                          <m:r>
                            <a:rPr lang="en-US" altLang="zh-CN" sz="4000" dirty="0">
                              <a:solidFill>
                                <a:schemeClr val="tx1"/>
                              </a:solidFill>
                              <a:latin typeface="Cambria Math" panose="02040503050406030204" pitchFamily="18" charset="0"/>
                            </a:rPr>
                            <m:t> </m:t>
                          </m:r>
                          <m:r>
                            <m:rPr>
                              <m:sty m:val="p"/>
                            </m:rPr>
                            <a:rPr lang="en-US" altLang="zh-CN" sz="4000" i="1" dirty="0">
                              <a:solidFill>
                                <a:schemeClr val="tx1"/>
                              </a:solidFill>
                              <a:latin typeface="Cambria Math" panose="02040503050406030204" pitchFamily="18" charset="0"/>
                            </a:rPr>
                            <m:t>college</m:t>
                          </m:r>
                        </m:den>
                      </m:f>
                      <m:sSub>
                        <m:sSubPr>
                          <m:ctrlPr>
                            <a:rPr lang="en-US" altLang="zh-CN" sz="4000" i="1" dirty="0">
                              <a:solidFill>
                                <a:schemeClr val="tx1"/>
                              </a:solidFill>
                              <a:latin typeface="Cambria Math" panose="02040503050406030204" pitchFamily="18" charset="0"/>
                            </a:rPr>
                          </m:ctrlPr>
                        </m:sSubPr>
                        <m:e>
                          <m:d>
                            <m:dPr>
                              <m:begChr m:val=""/>
                              <m:endChr m:val="|"/>
                              <m:ctrlPr>
                                <a:rPr lang="en-US" altLang="zh-CN" sz="4000" i="1" dirty="0">
                                  <a:solidFill>
                                    <a:schemeClr val="tx1"/>
                                  </a:solidFill>
                                  <a:latin typeface="Cambria Math" panose="02040503050406030204" pitchFamily="18" charset="0"/>
                                </a:rPr>
                              </m:ctrlPr>
                            </m:dPr>
                            <m:e>
                              <m:r>
                                <a:rPr lang="zh-CN" altLang="en-US" sz="4000">
                                  <a:solidFill>
                                    <a:schemeClr val="tx1"/>
                                  </a:solidFill>
                                  <a:latin typeface="Cambria Math" panose="02040503050406030204" pitchFamily="18" charset="0"/>
                                </a:rPr>
                                <m:t>​</m:t>
                              </m:r>
                            </m:e>
                          </m:d>
                        </m:e>
                        <m:sub>
                          <m:r>
                            <a:rPr lang="en-US" altLang="zh-CN" sz="4000" i="1" dirty="0">
                              <a:solidFill>
                                <a:schemeClr val="tx1"/>
                              </a:solidFill>
                              <a:latin typeface="Cambria Math" panose="02040503050406030204" pitchFamily="18" charset="0"/>
                            </a:rPr>
                            <m:t>𝑝𝑘𝑢</m:t>
                          </m:r>
                        </m:sub>
                      </m:sSub>
                    </m:oMath>
                  </m:oMathPara>
                </a14:m>
                <a:endParaRPr lang="zh-CN" altLang="en-US" sz="4000" dirty="0"/>
              </a:p>
            </p:txBody>
          </p:sp>
        </mc:Choice>
        <mc:Fallback>
          <p:sp>
            <p:nvSpPr>
              <p:cNvPr id="2" name="标题 1">
                <a:extLst>
                  <a:ext uri="{FF2B5EF4-FFF2-40B4-BE49-F238E27FC236}">
                    <a16:creationId xmlns:a16="http://schemas.microsoft.com/office/drawing/2014/main" id="{971E6050-003E-40FE-BFA9-7339E78E28A2}"/>
                  </a:ext>
                </a:extLst>
              </p:cNvPr>
              <p:cNvSpPr>
                <a:spLocks noGrp="1" noRot="1" noChangeAspect="1" noMove="1" noResize="1" noEditPoints="1" noAdjustHandles="1" noChangeArrowheads="1" noChangeShapeType="1" noTextEdit="1"/>
              </p:cNvSpPr>
              <p:nvPr>
                <p:ph type="ctrTitle"/>
              </p:nvPr>
            </p:nvSpPr>
            <p:spPr>
              <a:blipFill>
                <a:blip r:embed="rId3"/>
                <a:stretch>
                  <a:fillRect/>
                </a:stretch>
              </a:blipFill>
            </p:spPr>
            <p:txBody>
              <a:bodyPr/>
              <a:lstStyle/>
              <a:p>
                <a:r>
                  <a:rPr lang="zh-CN" altLang="en-US">
                    <a:noFill/>
                  </a:rPr>
                  <a:t> </a:t>
                </a:r>
              </a:p>
            </p:txBody>
          </p:sp>
        </mc:Fallback>
      </mc:AlternateContent>
      <p:sp>
        <p:nvSpPr>
          <p:cNvPr id="3" name="副标题 2">
            <a:extLst>
              <a:ext uri="{FF2B5EF4-FFF2-40B4-BE49-F238E27FC236}">
                <a16:creationId xmlns:a16="http://schemas.microsoft.com/office/drawing/2014/main" id="{65CFE48A-86BE-48A1-8840-444698A21692}"/>
              </a:ext>
            </a:extLst>
          </p:cNvPr>
          <p:cNvSpPr>
            <a:spLocks noGrp="1"/>
          </p:cNvSpPr>
          <p:nvPr>
            <p:ph type="subTitle" idx="1"/>
          </p:nvPr>
        </p:nvSpPr>
        <p:spPr>
          <a:xfrm>
            <a:off x="1524000" y="3509963"/>
            <a:ext cx="9144000" cy="1808162"/>
          </a:xfrm>
        </p:spPr>
        <p:txBody>
          <a:bodyPr>
            <a:normAutofit/>
          </a:bodyPr>
          <a:lstStyle/>
          <a:p>
            <a:pPr algn="r"/>
            <a:endParaRPr lang="en-US" altLang="zh-CN" dirty="0"/>
          </a:p>
          <a:p>
            <a:r>
              <a:rPr lang="zh-CN" altLang="en-US" sz="3200" dirty="0"/>
              <a:t>信息与信息壁垒</a:t>
            </a:r>
          </a:p>
          <a:p>
            <a:pPr algn="r"/>
            <a:br>
              <a:rPr lang="en-US" altLang="zh-CN" dirty="0"/>
            </a:br>
            <a:endParaRPr lang="zh-CN" altLang="en-US" dirty="0"/>
          </a:p>
        </p:txBody>
      </p:sp>
    </p:spTree>
    <p:extLst>
      <p:ext uri="{BB962C8B-B14F-4D97-AF65-F5344CB8AC3E}">
        <p14:creationId xmlns:p14="http://schemas.microsoft.com/office/powerpoint/2010/main" val="33273544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5976</TotalTime>
  <Words>2386</Words>
  <Application>Microsoft Office PowerPoint</Application>
  <PresentationFormat>宽屏</PresentationFormat>
  <Paragraphs>175</Paragraphs>
  <Slides>14</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PowerPoint 演示文稿</vt:lpstr>
      <vt:lpstr>走进 4.0 </vt:lpstr>
      <vt:lpstr>PowerPoint 演示文稿</vt:lpstr>
      <vt:lpstr>(∂ GPA)/(∂ major) |_(xk(cs))</vt:lpstr>
      <vt:lpstr>PowerPoint 演示文稿</vt:lpstr>
      <vt:lpstr>PowerPoint 演示文稿</vt:lpstr>
      <vt:lpstr>PowerPoint 演示文稿</vt:lpstr>
      <vt:lpstr>PowerPoint 演示文稿</vt:lpstr>
      <vt:lpstr>(∂ GPA)/(∂ college) |_pku</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科研工作介绍</dc:title>
  <dc:creator>王 颖</dc:creator>
  <cp:lastModifiedBy>靖</cp:lastModifiedBy>
  <cp:revision>142</cp:revision>
  <dcterms:created xsi:type="dcterms:W3CDTF">2023-07-06T03:03:58Z</dcterms:created>
  <dcterms:modified xsi:type="dcterms:W3CDTF">2024-10-19T03:24:19Z</dcterms:modified>
</cp:coreProperties>
</file>