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4" r:id="rId8"/>
    <p:sldId id="265" r:id="rId9"/>
    <p:sldId id="259" r:id="rId10"/>
    <p:sldId id="260" r:id="rId11"/>
    <p:sldId id="266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E30A0D-D64D-433D-A90C-416196C74F22}" v="859" dt="2023-10-18T14:48:25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341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7EE4-549E-817F-2774-B578D7412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50D70-B044-D81B-6696-2952E586B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95A2E-F24A-2158-BDD0-1B54B670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18E8-D126-4B2A-8ED7-045F0CEB0E6E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96E45-A3D4-CAA0-CB42-1B13972D9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4FE50-C60B-CB17-16A8-6BB823F4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9C00-5778-4AD1-BE13-86E51B32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0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D544-1265-7000-B4DB-76EADDFF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B20A2-8546-0B02-7B28-61FB69AFB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09B56-4920-CCC7-5E9B-2CFA9100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18E8-D126-4B2A-8ED7-045F0CEB0E6E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000AF-BEB7-3E10-A026-EAD8D9ED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864E9-9AF3-B429-6E73-63EDBF1C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9C00-5778-4AD1-BE13-86E51B32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9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C27BD-8379-DC3D-991C-06C9716A6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9EB71-49CC-CAFE-FA25-4935DE84D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41D44-041A-0446-820E-08E5C1A7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18E8-D126-4B2A-8ED7-045F0CEB0E6E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6A026-B74D-2D1F-F87D-B5032D7D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9D496-E775-FF5D-38F3-FF1652A7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9C00-5778-4AD1-BE13-86E51B32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615B-B3D7-94AC-4FB1-68DE1AA2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6EC08-7830-BFED-D7C2-B5ECC60A9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9C068-7BB6-E60E-3BD4-EB030705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18E8-D126-4B2A-8ED7-045F0CEB0E6E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DF00A-D0B7-CDDB-3951-0ACA8850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22F98-BDC7-6BF4-04A8-7149CD1B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9C00-5778-4AD1-BE13-86E51B32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B8C6-B8A0-CCF5-C5DE-5F636166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E0F06-DE0A-D256-7121-F82B41D5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01D06-338E-C2F7-F6F3-B5A266CE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18E8-D126-4B2A-8ED7-045F0CEB0E6E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CB75E-72C4-8E6D-979C-5D54F6AE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06BBE-1B95-2634-2BF4-05CE4633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9C00-5778-4AD1-BE13-86E51B32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94D7-7DB3-9ADD-4E17-A0D5C78F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EA215-A1BF-A946-3984-E8E1E545B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EE951-0874-ADC3-4885-5932380A6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60947-2090-157F-E727-B2B02816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18E8-D126-4B2A-8ED7-045F0CEB0E6E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2C535-5103-DDF9-1581-EF4BBE3D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33047-1CD7-6BB5-A995-276AC5AC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9C00-5778-4AD1-BE13-86E51B32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8ACB-42AF-7CA3-BE80-90934EBC8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5F0A1-75D3-555C-3FD3-2BBFEC22B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B3666-D4F7-74DF-79EC-4C7A5A768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93CCD-C0E3-85BD-3058-79F16FE43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7F0D1-4FD5-5F35-B3F8-2CB10B488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96A40-CD74-D0DE-7F65-04F106B9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18E8-D126-4B2A-8ED7-045F0CEB0E6E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13FD0-96D5-2DD1-A665-AFFB48E9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C1096-A0F5-1F8A-A675-D1BA94BA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9C00-5778-4AD1-BE13-86E51B32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6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747F-E026-1C81-6E28-7FCBE34A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51035-D594-85EC-51A8-FD007813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18E8-D126-4B2A-8ED7-045F0CEB0E6E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FDBCB-0DE4-1C45-1DE7-D5FEE05A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23048-94E0-C321-D15C-60D1DD89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9C00-5778-4AD1-BE13-86E51B32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0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7DE16B-24CD-C6F0-6A7E-5660C3CB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18E8-D126-4B2A-8ED7-045F0CEB0E6E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FCEB4-38DD-729D-D6EF-11699368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78ABD-2DAC-4148-223C-08596957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9C00-5778-4AD1-BE13-86E51B32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9924-1794-7DE5-D5E2-03F447D78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9099D-FF74-6FCC-1398-9CE5F798C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43ACE-4D90-A2B4-47A4-072641AE6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AA0CA-54BE-A16E-769E-219D20D1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18E8-D126-4B2A-8ED7-045F0CEB0E6E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2596A-F16F-4821-AE7A-E0E4ED97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9CA4A-B85F-36C9-9279-F380FA70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9C00-5778-4AD1-BE13-86E51B32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8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CAFB-0479-5807-80AB-689820144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1596C-F07B-FEEF-7626-2C9417C94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D8BE3-83F7-F137-0E8A-1537360B3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D7B5B-CFFA-D02C-86F1-A899392F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18E8-D126-4B2A-8ED7-045F0CEB0E6E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ED449-1D64-C11B-7BEB-12FD83B7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FC9DC-AE8C-46A4-FC63-4EF318F8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9C00-5778-4AD1-BE13-86E51B32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7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3D970-9703-FA4C-84CD-DE21DD456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F3395-4B74-C2A1-509B-3D650FA1E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ED44B-F16C-C058-5DD2-E3F6ACAE2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618E8-D126-4B2A-8ED7-045F0CEB0E6E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91781-3025-CA18-7E04-9F54BDA1E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01C58-3BA3-3FBC-03C0-52EE20243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C9C00-5778-4AD1-BE13-86E51B32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6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47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380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199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FF97B2-4F09-53FE-0748-77117A38C873}"/>
              </a:ext>
            </a:extLst>
          </p:cNvPr>
          <p:cNvSpPr txBox="1"/>
          <p:nvPr/>
        </p:nvSpPr>
        <p:spPr>
          <a:xfrm>
            <a:off x="741614" y="780356"/>
            <a:ext cx="5482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 did not partition strain rate between diffusion and dislocation creep mechanism. I computed the drag force using the harmonic mean between diffusion and dislocation creep. So, the lower bounds for the stress and viscosity.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A0A17E-1A1F-AF42-42BB-C78C4033CDCA}"/>
                  </a:ext>
                </a:extLst>
              </p:cNvPr>
              <p:cNvSpPr txBox="1"/>
              <p:nvPr/>
            </p:nvSpPr>
            <p:spPr>
              <a:xfrm>
                <a:off x="1387718" y="2559429"/>
                <a:ext cx="2274084" cy="724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𝑑𝑖𝑓𝑓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𝑑𝑖𝑓𝑓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A0A17E-1A1F-AF42-42BB-C78C4033C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718" y="2559429"/>
                <a:ext cx="2274084" cy="7242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5AD964-F49F-1E4E-B938-C55F7454890F}"/>
                  </a:ext>
                </a:extLst>
              </p:cNvPr>
              <p:cNvSpPr txBox="1"/>
              <p:nvPr/>
            </p:nvSpPr>
            <p:spPr>
              <a:xfrm>
                <a:off x="2204514" y="3711531"/>
                <a:ext cx="9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5AD964-F49F-1E4E-B938-C55F74548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514" y="3711531"/>
                <a:ext cx="998350" cy="276999"/>
              </a:xfrm>
              <a:prstGeom prst="rect">
                <a:avLst/>
              </a:prstGeom>
              <a:blipFill>
                <a:blip r:embed="rId3"/>
                <a:stretch>
                  <a:fillRect l="-3067" r="-736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652D49D4-6F05-D585-641E-1ACEECAE7AC0}"/>
              </a:ext>
            </a:extLst>
          </p:cNvPr>
          <p:cNvSpPr/>
          <p:nvPr/>
        </p:nvSpPr>
        <p:spPr>
          <a:xfrm>
            <a:off x="601133" y="2229928"/>
            <a:ext cx="5939367" cy="28373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E46C9B-B084-75E8-BB65-C9D689C2243D}"/>
              </a:ext>
            </a:extLst>
          </p:cNvPr>
          <p:cNvGrpSpPr/>
          <p:nvPr/>
        </p:nvGrpSpPr>
        <p:grpSpPr>
          <a:xfrm>
            <a:off x="4318943" y="3618016"/>
            <a:ext cx="1242663" cy="463876"/>
            <a:chOff x="4653450" y="3563000"/>
            <a:chExt cx="1242663" cy="46387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C05CC2A-0171-0EA9-724A-6D4AC84B8EDC}"/>
                    </a:ext>
                  </a:extLst>
                </p:cNvPr>
                <p:cNvSpPr txBox="1"/>
                <p:nvPr/>
              </p:nvSpPr>
              <p:spPr>
                <a:xfrm>
                  <a:off x="4653450" y="3636771"/>
                  <a:ext cx="1235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C05CC2A-0171-0EA9-724A-6D4AC84B8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3450" y="3636771"/>
                  <a:ext cx="123527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448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049D412-B090-490D-0BC9-BE06E36C5FE3}"/>
                </a:ext>
              </a:extLst>
            </p:cNvPr>
            <p:cNvSpPr/>
            <p:nvPr/>
          </p:nvSpPr>
          <p:spPr>
            <a:xfrm>
              <a:off x="5368575" y="3567168"/>
              <a:ext cx="263769" cy="4597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3188AEA-8E84-2104-5734-9A97D53885A7}"/>
                </a:ext>
              </a:extLst>
            </p:cNvPr>
            <p:cNvSpPr/>
            <p:nvPr/>
          </p:nvSpPr>
          <p:spPr>
            <a:xfrm>
              <a:off x="5632344" y="3563000"/>
              <a:ext cx="263769" cy="4597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A5D34849-7FBC-8F4E-CCFE-94F0B9BEE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639" y="-62010"/>
            <a:ext cx="4747114" cy="3560336"/>
          </a:xfrm>
          <a:prstGeom prst="rect">
            <a:avLst/>
          </a:prstGeom>
        </p:spPr>
      </p:pic>
      <p:pic>
        <p:nvPicPr>
          <p:cNvPr id="18" name="Picture 17" descr="A graph of a dislocation&#10;&#10;Description automatically generated">
            <a:extLst>
              <a:ext uri="{FF2B5EF4-FFF2-40B4-BE49-F238E27FC236}">
                <a16:creationId xmlns:a16="http://schemas.microsoft.com/office/drawing/2014/main" id="{E7FB29E2-8FF5-A6C2-91C9-50791752DB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04" y="3134686"/>
            <a:ext cx="4742688" cy="35570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EA0B29-F473-E388-73DE-47F7336A5A0D}"/>
              </a:ext>
            </a:extLst>
          </p:cNvPr>
          <p:cNvSpPr txBox="1"/>
          <p:nvPr/>
        </p:nvSpPr>
        <p:spPr>
          <a:xfrm>
            <a:off x="1387718" y="5103674"/>
            <a:ext cx="4303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Having an easy parameter that can be derived solely by the initial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extract the time dependent part (i.e., the strain rate evolution with time, that depends on the necking rate)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wrong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E119A5-2A18-F2C4-3DB2-21881314D61A}"/>
              </a:ext>
            </a:extLst>
          </p:cNvPr>
          <p:cNvSpPr txBox="1"/>
          <p:nvPr/>
        </p:nvSpPr>
        <p:spPr>
          <a:xfrm>
            <a:off x="343632" y="109279"/>
            <a:ext cx="60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Non-linear 0D mantle 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F51CB9-E4BE-628B-BDF8-D265DB7D0B5A}"/>
                  </a:ext>
                </a:extLst>
              </p:cNvPr>
              <p:cNvSpPr txBox="1"/>
              <p:nvPr/>
            </p:nvSpPr>
            <p:spPr>
              <a:xfrm>
                <a:off x="4154907" y="2781431"/>
                <a:ext cx="1560492" cy="570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𝐼𝐼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F51CB9-E4BE-628B-BDF8-D265DB7D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907" y="2781431"/>
                <a:ext cx="1560492" cy="570926"/>
              </a:xfrm>
              <a:prstGeom prst="rect">
                <a:avLst/>
              </a:prstGeom>
              <a:blipFill>
                <a:blip r:embed="rId7"/>
                <a:stretch>
                  <a:fillRect l="-9375" t="-3191" r="-1172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8294DD-F079-6AE2-518F-B2F78B655412}"/>
                  </a:ext>
                </a:extLst>
              </p:cNvPr>
              <p:cNvSpPr txBox="1"/>
              <p:nvPr/>
            </p:nvSpPr>
            <p:spPr>
              <a:xfrm>
                <a:off x="3005738" y="4430501"/>
                <a:ext cx="1067793" cy="4324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8294DD-F079-6AE2-518F-B2F78B655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738" y="4430501"/>
                <a:ext cx="1067793" cy="432491"/>
              </a:xfrm>
              <a:prstGeom prst="rect">
                <a:avLst/>
              </a:prstGeom>
              <a:blipFill>
                <a:blip r:embed="rId8"/>
                <a:stretch>
                  <a:fillRect l="-2286" r="-3429" b="-1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50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E18A95-4336-3DDB-31A6-3A68D77534CA}"/>
                  </a:ext>
                </a:extLst>
              </p:cNvPr>
              <p:cNvSpPr txBox="1"/>
              <p:nvPr/>
            </p:nvSpPr>
            <p:spPr>
              <a:xfrm>
                <a:off x="343632" y="-75359"/>
                <a:ext cx="60666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Drag coefficient issue</a:t>
                </a:r>
              </a:p>
              <a:p>
                <a:endParaRPr lang="en-US" b="1" dirty="0"/>
              </a:p>
              <a:p>
                <a:r>
                  <a:rPr lang="en-US" b="1" dirty="0"/>
                  <a:t>1.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𝚲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𝚲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E18A95-4336-3DDB-31A6-3A68D7753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32" y="-75359"/>
                <a:ext cx="6066693" cy="923330"/>
              </a:xfrm>
              <a:prstGeom prst="rect">
                <a:avLst/>
              </a:prstGeom>
              <a:blipFill>
                <a:blip r:embed="rId2"/>
                <a:stretch>
                  <a:fillRect l="-803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graph of a function&#10;&#10;Description automatically generated">
            <a:extLst>
              <a:ext uri="{FF2B5EF4-FFF2-40B4-BE49-F238E27FC236}">
                <a16:creationId xmlns:a16="http://schemas.microsoft.com/office/drawing/2014/main" id="{85234CEF-B8AE-1ADD-D227-FFFE510B21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" r="6128" b="-291"/>
          <a:stretch/>
        </p:blipFill>
        <p:spPr>
          <a:xfrm>
            <a:off x="0" y="819939"/>
            <a:ext cx="4097215" cy="3273485"/>
          </a:xfrm>
          <a:prstGeom prst="rect">
            <a:avLst/>
          </a:prstGeom>
        </p:spPr>
      </p:pic>
      <p:pic>
        <p:nvPicPr>
          <p:cNvPr id="20" name="Picture 19" descr="A graph of a dislocation&#10;&#10;Description automatically generated">
            <a:extLst>
              <a:ext uri="{FF2B5EF4-FFF2-40B4-BE49-F238E27FC236}">
                <a16:creationId xmlns:a16="http://schemas.microsoft.com/office/drawing/2014/main" id="{D0DD5BA2-4A17-C1E3-93FA-E7F8492E86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7"/>
          <a:stretch/>
        </p:blipFill>
        <p:spPr>
          <a:xfrm>
            <a:off x="4070267" y="819939"/>
            <a:ext cx="4051465" cy="3273552"/>
          </a:xfrm>
          <a:prstGeom prst="rect">
            <a:avLst/>
          </a:prstGeom>
        </p:spPr>
      </p:pic>
      <p:pic>
        <p:nvPicPr>
          <p:cNvPr id="21" name="Picture 20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27F6A47F-648D-85C3-70E0-3B122A5FB4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9"/>
          <a:stretch/>
        </p:blipFill>
        <p:spPr>
          <a:xfrm>
            <a:off x="8121732" y="819939"/>
            <a:ext cx="4097214" cy="327355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1DBBF37-8C88-6432-3595-1D283ECC06CA}"/>
              </a:ext>
            </a:extLst>
          </p:cNvPr>
          <p:cNvSpPr txBox="1"/>
          <p:nvPr/>
        </p:nvSpPr>
        <p:spPr>
          <a:xfrm>
            <a:off x="3056154" y="4653020"/>
            <a:ext cx="6708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enough, differences increases at drag coefficient higher than 1e-5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Ordering of the experiments does not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Diffusion/Dislocation dominated experiments behave differently </a:t>
            </a:r>
          </a:p>
        </p:txBody>
      </p:sp>
    </p:spTree>
    <p:extLst>
      <p:ext uri="{BB962C8B-B14F-4D97-AF65-F5344CB8AC3E}">
        <p14:creationId xmlns:p14="http://schemas.microsoft.com/office/powerpoint/2010/main" val="143719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FF97B2-4F09-53FE-0748-77117A38C873}"/>
                  </a:ext>
                </a:extLst>
              </p:cNvPr>
              <p:cNvSpPr txBox="1"/>
              <p:nvPr/>
            </p:nvSpPr>
            <p:spPr>
              <a:xfrm>
                <a:off x="613833" y="791097"/>
                <a:ext cx="5482167" cy="5053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that I used to organize the experiments is a good approximation, but If I recast better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dirty="0"/>
                  <a:t> I obtain a different coefficient at reference conditions: </a:t>
                </a:r>
              </a:p>
              <a:p>
                <a:pPr algn="just"/>
                <a:endParaRPr lang="en-US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𝑑𝐷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𝑑𝐷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just"/>
                <a:r>
                  <a:rPr lang="en-US" b="0" dirty="0"/>
                  <a:t>	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b="0" dirty="0"/>
              </a:p>
              <a:p>
                <a:pPr algn="just"/>
                <a:r>
                  <a:rPr lang="en-US" b="0" dirty="0"/>
                  <a:t>	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=0.4,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algn="just"/>
                <a:r>
                  <a:rPr lang="en-US" dirty="0"/>
                  <a:t>                       </a:t>
                </a:r>
                <a:endParaRPr lang="en-US" b="0" dirty="0"/>
              </a:p>
              <a:p>
                <a:pPr algn="just"/>
                <a:endParaRPr lang="en-US" b="0" dirty="0"/>
              </a:p>
              <a:p>
                <a:pPr algn="just"/>
                <a:r>
                  <a:rPr lang="en-US" b="0" dirty="0"/>
                  <a:t>Which yields the following:</a:t>
                </a:r>
                <a:r>
                  <a:rPr lang="en-US" dirty="0"/>
                  <a:t> </a:t>
                </a:r>
              </a:p>
              <a:p>
                <a:pPr algn="just"/>
                <a:endParaRPr lang="en-US" b="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FF97B2-4F09-53FE-0748-77117A38C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3" y="791097"/>
                <a:ext cx="5482167" cy="5053050"/>
              </a:xfrm>
              <a:prstGeom prst="rect">
                <a:avLst/>
              </a:prstGeom>
              <a:blipFill>
                <a:blip r:embed="rId2"/>
                <a:stretch>
                  <a:fillRect l="-1001" r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CE119A5-2A18-F2C4-3DB2-21881314D61A}"/>
              </a:ext>
            </a:extLst>
          </p:cNvPr>
          <p:cNvSpPr txBox="1"/>
          <p:nvPr/>
        </p:nvSpPr>
        <p:spPr>
          <a:xfrm>
            <a:off x="2142799" y="88112"/>
            <a:ext cx="60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Additional derivation </a:t>
            </a:r>
          </a:p>
        </p:txBody>
      </p:sp>
      <p:pic>
        <p:nvPicPr>
          <p:cNvPr id="4" name="Picture 3" descr="A graph of a function&#10;&#10;Description automatically generated">
            <a:extLst>
              <a:ext uri="{FF2B5EF4-FFF2-40B4-BE49-F238E27FC236}">
                <a16:creationId xmlns:a16="http://schemas.microsoft.com/office/drawing/2014/main" id="{7E421A4D-34ED-FF81-92D1-B2AA48D55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364" y="-8467"/>
            <a:ext cx="4754880" cy="3566160"/>
          </a:xfrm>
          <a:prstGeom prst="rect">
            <a:avLst/>
          </a:prstGeom>
        </p:spPr>
      </p:pic>
      <p:pic>
        <p:nvPicPr>
          <p:cNvPr id="12" name="Picture 11" descr="A graph of a function&#10;&#10;Description automatically generated">
            <a:extLst>
              <a:ext uri="{FF2B5EF4-FFF2-40B4-BE49-F238E27FC236}">
                <a16:creationId xmlns:a16="http://schemas.microsoft.com/office/drawing/2014/main" id="{06FD8B3B-BB91-459A-6AE8-D31D2A7B4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364" y="3149600"/>
            <a:ext cx="475488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6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FF97B2-4F09-53FE-0748-77117A38C873}"/>
                  </a:ext>
                </a:extLst>
              </p:cNvPr>
              <p:cNvSpPr txBox="1"/>
              <p:nvPr/>
            </p:nvSpPr>
            <p:spPr>
              <a:xfrm>
                <a:off x="613833" y="791097"/>
                <a:ext cx="5482167" cy="5053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that I used to organize the experiments is a good approximation, but If I recast better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dirty="0"/>
                  <a:t> I obtain a different coefficient at reference conditions: </a:t>
                </a:r>
              </a:p>
              <a:p>
                <a:pPr algn="just"/>
                <a:endParaRPr lang="en-US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𝑑𝐷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𝑑𝐷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just"/>
                <a:r>
                  <a:rPr lang="en-US" b="0" dirty="0"/>
                  <a:t>	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b="0" dirty="0"/>
              </a:p>
              <a:p>
                <a:pPr algn="just"/>
                <a:r>
                  <a:rPr lang="en-US" b="0" dirty="0"/>
                  <a:t>	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=0.4,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algn="just"/>
                <a:r>
                  <a:rPr lang="en-US" dirty="0"/>
                  <a:t>                       </a:t>
                </a:r>
                <a:endParaRPr lang="en-US" b="0" dirty="0"/>
              </a:p>
              <a:p>
                <a:pPr algn="just"/>
                <a:endParaRPr lang="en-US" b="0" dirty="0"/>
              </a:p>
              <a:p>
                <a:pPr algn="just"/>
                <a:r>
                  <a:rPr lang="en-US" b="0" dirty="0"/>
                  <a:t>Which yields the following:</a:t>
                </a:r>
                <a:r>
                  <a:rPr lang="en-US" dirty="0"/>
                  <a:t> </a:t>
                </a:r>
              </a:p>
              <a:p>
                <a:pPr algn="just"/>
                <a:endParaRPr lang="en-US" b="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FF97B2-4F09-53FE-0748-77117A38C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3" y="791097"/>
                <a:ext cx="5482167" cy="5053050"/>
              </a:xfrm>
              <a:prstGeom prst="rect">
                <a:avLst/>
              </a:prstGeom>
              <a:blipFill>
                <a:blip r:embed="rId2"/>
                <a:stretch>
                  <a:fillRect l="-1001" r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graph with red dots&#10;&#10;Description automatically generated">
            <a:extLst>
              <a:ext uri="{FF2B5EF4-FFF2-40B4-BE49-F238E27FC236}">
                <a16:creationId xmlns:a16="http://schemas.microsoft.com/office/drawing/2014/main" id="{4C1EF52E-B351-1F71-F359-93D233A8B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885" y="88112"/>
            <a:ext cx="4754880" cy="35661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E119A5-2A18-F2C4-3DB2-21881314D61A}"/>
              </a:ext>
            </a:extLst>
          </p:cNvPr>
          <p:cNvSpPr txBox="1"/>
          <p:nvPr/>
        </p:nvSpPr>
        <p:spPr>
          <a:xfrm>
            <a:off x="2142799" y="88112"/>
            <a:ext cx="60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Additional derivation </a:t>
            </a:r>
          </a:p>
        </p:txBody>
      </p:sp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F5435629-1570-4D34-422B-C3EF8A601C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885" y="3215316"/>
            <a:ext cx="475488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3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AEE594-2E69-67F2-D8A7-A10F9C1111CC}"/>
              </a:ext>
            </a:extLst>
          </p:cNvPr>
          <p:cNvSpPr txBox="1"/>
          <p:nvPr/>
        </p:nvSpPr>
        <p:spPr>
          <a:xfrm>
            <a:off x="340554" y="9150"/>
            <a:ext cx="60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Alternatives?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46EFDD-ADC3-A409-E60D-010C7A646875}"/>
              </a:ext>
            </a:extLst>
          </p:cNvPr>
          <p:cNvSpPr txBox="1"/>
          <p:nvPr/>
        </p:nvSpPr>
        <p:spPr>
          <a:xfrm>
            <a:off x="500313" y="529850"/>
            <a:ext cx="54821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Strain partitioning: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Iteration stress: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Stress cannot be lower than the harmonic average of the viscosities (assuming that the diffusion and dislocation creep are parallel)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Stress cannot be higher than the one computed assuming that the weakest mechanism is absorbing all deformation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Minimize the residuum between the total strain rate, and the </a:t>
            </a:r>
            <a:r>
              <a:rPr lang="en-US" dirty="0" err="1"/>
              <a:t>diffusion+dislocation</a:t>
            </a:r>
            <a:r>
              <a:rPr lang="en-US" dirty="0"/>
              <a:t> creep.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Finding the effective viscosity and plug it in the drag coefficient. 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lvl="1" algn="just"/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1F4EFB-3BA7-D549-A56B-E8464736F297}"/>
                  </a:ext>
                </a:extLst>
              </p:cNvPr>
              <p:cNvSpPr txBox="1"/>
              <p:nvPr/>
            </p:nvSpPr>
            <p:spPr>
              <a:xfrm>
                <a:off x="148003" y="4152794"/>
                <a:ext cx="1930913" cy="3220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1F4EFB-3BA7-D549-A56B-E8464736F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03" y="4152794"/>
                <a:ext cx="1930913" cy="322076"/>
              </a:xfrm>
              <a:prstGeom prst="rect">
                <a:avLst/>
              </a:prstGeom>
              <a:blipFill>
                <a:blip r:embed="rId2"/>
                <a:stretch>
                  <a:fillRect l="-1262" r="-946" b="-26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5F23B9-0B3F-C2BA-3215-146E1C973C2B}"/>
                  </a:ext>
                </a:extLst>
              </p:cNvPr>
              <p:cNvSpPr txBox="1"/>
              <p:nvPr/>
            </p:nvSpPr>
            <p:spPr>
              <a:xfrm>
                <a:off x="2475978" y="4002015"/>
                <a:ext cx="3931269" cy="866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5F23B9-0B3F-C2BA-3215-146E1C973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978" y="4002015"/>
                <a:ext cx="3931269" cy="8669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D61590-BE3C-4BBE-73CC-9C03C72F4652}"/>
                  </a:ext>
                </a:extLst>
              </p:cNvPr>
              <p:cNvSpPr txBox="1"/>
              <p:nvPr/>
            </p:nvSpPr>
            <p:spPr>
              <a:xfrm>
                <a:off x="241794" y="4854388"/>
                <a:ext cx="2391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D61590-BE3C-4BBE-73CC-9C03C72F4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94" y="4854388"/>
                <a:ext cx="2391937" cy="276999"/>
              </a:xfrm>
              <a:prstGeom prst="rect">
                <a:avLst/>
              </a:prstGeom>
              <a:blipFill>
                <a:blip r:embed="rId4"/>
                <a:stretch>
                  <a:fillRect l="-1020" t="-4348" r="-102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B073CED-D989-2C37-F98D-9507852C8B7C}"/>
              </a:ext>
            </a:extLst>
          </p:cNvPr>
          <p:cNvSpPr/>
          <p:nvPr/>
        </p:nvSpPr>
        <p:spPr>
          <a:xfrm>
            <a:off x="190506" y="4831395"/>
            <a:ext cx="2443225" cy="3332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D9C8F0-479B-58BC-5480-690C6D5D1E9A}"/>
              </a:ext>
            </a:extLst>
          </p:cNvPr>
          <p:cNvSpPr/>
          <p:nvPr/>
        </p:nvSpPr>
        <p:spPr>
          <a:xfrm>
            <a:off x="109903" y="4002015"/>
            <a:ext cx="6358305" cy="553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6B6D5D-3C73-F6C4-C3DC-ADBDC6B86DF8}"/>
              </a:ext>
            </a:extLst>
          </p:cNvPr>
          <p:cNvSpPr txBox="1"/>
          <p:nvPr/>
        </p:nvSpPr>
        <p:spPr>
          <a:xfrm>
            <a:off x="6709833" y="730534"/>
            <a:ext cx="5482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Average viscosity approach: </a:t>
            </a:r>
          </a:p>
          <a:p>
            <a:pPr marL="800100" lvl="1" indent="-342900" algn="just">
              <a:buAutoNum type="arabicPeriod"/>
            </a:pPr>
            <a:r>
              <a:rPr lang="en-US" dirty="0"/>
              <a:t>Using the  minimum and maximum stress bounds to find the upper and lower bound of viscosity and using its average.</a:t>
            </a:r>
          </a:p>
          <a:p>
            <a:pPr lvl="1" algn="just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7D5351-B1A5-69FC-84A6-C8C706C2D4EC}"/>
                  </a:ext>
                </a:extLst>
              </p:cNvPr>
              <p:cNvSpPr txBox="1"/>
              <p:nvPr/>
            </p:nvSpPr>
            <p:spPr>
              <a:xfrm>
                <a:off x="3958415" y="4662321"/>
                <a:ext cx="2937343" cy="7410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  <m:sub/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𝑑𝑖𝑠𝑙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7D5351-B1A5-69FC-84A6-C8C706C2D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415" y="4662321"/>
                <a:ext cx="2937343" cy="741037"/>
              </a:xfrm>
              <a:prstGeom prst="rect">
                <a:avLst/>
              </a:prstGeom>
              <a:blipFill>
                <a:blip r:embed="rId5"/>
                <a:stretch>
                  <a:fillRect b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9868AB20-0423-3B54-F3F6-2926AEB2FB09}"/>
              </a:ext>
            </a:extLst>
          </p:cNvPr>
          <p:cNvSpPr/>
          <p:nvPr/>
        </p:nvSpPr>
        <p:spPr>
          <a:xfrm>
            <a:off x="2959100" y="4868984"/>
            <a:ext cx="808567" cy="2956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BB5A0F-6D0D-CAA4-3D9F-349012A67434}"/>
                  </a:ext>
                </a:extLst>
              </p:cNvPr>
              <p:cNvSpPr txBox="1"/>
              <p:nvPr/>
            </p:nvSpPr>
            <p:spPr>
              <a:xfrm>
                <a:off x="6334790" y="2026627"/>
                <a:ext cx="5867472" cy="883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BB5A0F-6D0D-CAA4-3D9F-349012A67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790" y="2026627"/>
                <a:ext cx="5867472" cy="8830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A23513-8992-27CF-3CC5-8B08AD77B675}"/>
                  </a:ext>
                </a:extLst>
              </p:cNvPr>
              <p:cNvSpPr txBox="1"/>
              <p:nvPr/>
            </p:nvSpPr>
            <p:spPr>
              <a:xfrm>
                <a:off x="2781583" y="5939295"/>
                <a:ext cx="2937343" cy="4353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𝑑𝑖𝑠𝑙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(?)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A23513-8992-27CF-3CC5-8B08AD77B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583" y="5939295"/>
                <a:ext cx="2937343" cy="435312"/>
              </a:xfrm>
              <a:prstGeom prst="rect">
                <a:avLst/>
              </a:prstGeom>
              <a:blipFill>
                <a:blip r:embed="rId7"/>
                <a:stretch>
                  <a:fillRect l="-830" b="-18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6B5BD1-ED03-0A75-9B0D-1F702E85481E}"/>
                  </a:ext>
                </a:extLst>
              </p:cNvPr>
              <p:cNvSpPr txBox="1"/>
              <p:nvPr/>
            </p:nvSpPr>
            <p:spPr>
              <a:xfrm>
                <a:off x="7404100" y="3141135"/>
                <a:ext cx="4580159" cy="4921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≤1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𝑑𝑖𝑠𝑙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(?)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6B5BD1-ED03-0A75-9B0D-1F702E854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100" y="3141135"/>
                <a:ext cx="4580159" cy="4921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CA0D33-779B-5967-0E00-2427B4D09C28}"/>
                  </a:ext>
                </a:extLst>
              </p:cNvPr>
              <p:cNvSpPr txBox="1"/>
              <p:nvPr/>
            </p:nvSpPr>
            <p:spPr>
              <a:xfrm>
                <a:off x="7404100" y="4067739"/>
                <a:ext cx="4580159" cy="473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(?)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CA0D33-779B-5967-0E00-2427B4D09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100" y="4067739"/>
                <a:ext cx="4580159" cy="4739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978FCB-81B8-7504-A58A-EE7EBF17DC9E}"/>
                  </a:ext>
                </a:extLst>
              </p:cNvPr>
              <p:cNvSpPr txBox="1"/>
              <p:nvPr/>
            </p:nvSpPr>
            <p:spPr>
              <a:xfrm>
                <a:off x="8869116" y="5195031"/>
                <a:ext cx="2937343" cy="4166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𝑑𝑖𝑓𝑓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𝑑𝑖𝑠𝑙</m:t>
                            </m:r>
                          </m:den>
                        </m:f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(?)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978FCB-81B8-7504-A58A-EE7EBF17D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116" y="5195031"/>
                <a:ext cx="2937343" cy="416653"/>
              </a:xfrm>
              <a:prstGeom prst="rect">
                <a:avLst/>
              </a:prstGeom>
              <a:blipFill>
                <a:blip r:embed="rId10"/>
                <a:stretch>
                  <a:fillRect l="-1037" b="-1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97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of a function&#10;&#10;Description automatically generated">
            <a:extLst>
              <a:ext uri="{FF2B5EF4-FFF2-40B4-BE49-F238E27FC236}">
                <a16:creationId xmlns:a16="http://schemas.microsoft.com/office/drawing/2014/main" id="{3779B721-CD47-82A9-2CA8-D808408B6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00" y="3218011"/>
            <a:ext cx="4864608" cy="36484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935992-4AE5-AAA9-9360-B4563BC89A84}"/>
              </a:ext>
            </a:extLst>
          </p:cNvPr>
          <p:cNvSpPr txBox="1"/>
          <p:nvPr/>
        </p:nvSpPr>
        <p:spPr>
          <a:xfrm>
            <a:off x="795866" y="950668"/>
            <a:ext cx="5482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Average viscosity approach: </a:t>
            </a:r>
          </a:p>
          <a:p>
            <a:pPr marL="800100" lvl="1" indent="-342900" algn="just">
              <a:buAutoNum type="arabicPeriod"/>
            </a:pPr>
            <a:r>
              <a:rPr lang="en-US" dirty="0"/>
              <a:t>Using the  minimum and maximum stress bounds to find the upper and lower bound of viscosity and using its average.</a:t>
            </a:r>
          </a:p>
          <a:p>
            <a:pPr lvl="1" algn="just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8DD5D7-BF30-634B-8659-F5ADEE843F08}"/>
                  </a:ext>
                </a:extLst>
              </p:cNvPr>
              <p:cNvSpPr txBox="1"/>
              <p:nvPr/>
            </p:nvSpPr>
            <p:spPr>
              <a:xfrm>
                <a:off x="420823" y="2246761"/>
                <a:ext cx="5867472" cy="883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8DD5D7-BF30-634B-8659-F5ADEE843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23" y="2246761"/>
                <a:ext cx="5867472" cy="883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686956-2D99-4721-7E37-C3901DD41FB3}"/>
                  </a:ext>
                </a:extLst>
              </p:cNvPr>
              <p:cNvSpPr txBox="1"/>
              <p:nvPr/>
            </p:nvSpPr>
            <p:spPr>
              <a:xfrm>
                <a:off x="1490133" y="3361269"/>
                <a:ext cx="4580159" cy="4921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≤1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𝑑𝑖𝑠𝑙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(?)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686956-2D99-4721-7E37-C3901DD41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133" y="3361269"/>
                <a:ext cx="4580159" cy="4921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A136CDC-C704-43CC-DD0F-B15C79FD349B}"/>
                  </a:ext>
                </a:extLst>
              </p:cNvPr>
              <p:cNvSpPr txBox="1"/>
              <p:nvPr/>
            </p:nvSpPr>
            <p:spPr>
              <a:xfrm>
                <a:off x="1490133" y="4287873"/>
                <a:ext cx="4580159" cy="473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(?)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A136CDC-C704-43CC-DD0F-B15C79FD3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133" y="4287873"/>
                <a:ext cx="4580159" cy="4739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B67399-C15B-C50E-1DC5-256367D5FA08}"/>
                  </a:ext>
                </a:extLst>
              </p:cNvPr>
              <p:cNvSpPr txBox="1"/>
              <p:nvPr/>
            </p:nvSpPr>
            <p:spPr>
              <a:xfrm>
                <a:off x="2955149" y="5415165"/>
                <a:ext cx="2937343" cy="4166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𝑑𝑖𝑓𝑓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𝑑𝑖𝑠𝑙</m:t>
                            </m:r>
                          </m:den>
                        </m:f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(?)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B67399-C15B-C50E-1DC5-256367D5F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149" y="5415165"/>
                <a:ext cx="2937343" cy="416653"/>
              </a:xfrm>
              <a:prstGeom prst="rect">
                <a:avLst/>
              </a:prstGeom>
              <a:blipFill>
                <a:blip r:embed="rId6"/>
                <a:stretch>
                  <a:fillRect l="-1037" b="-1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6F76834C-E21F-149F-F2F7-DE433AC9239A}"/>
              </a:ext>
            </a:extLst>
          </p:cNvPr>
          <p:cNvSpPr/>
          <p:nvPr/>
        </p:nvSpPr>
        <p:spPr>
          <a:xfrm>
            <a:off x="9994900" y="3479800"/>
            <a:ext cx="1185333" cy="128204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graph of 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E2EEBBD3-7C7C-D9DD-756A-DCB8D11A88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00" y="-299550"/>
            <a:ext cx="4864608" cy="364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7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A79A-E6D6-8B6C-1ED5-6426D18A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CE4E1-C723-71CF-D447-601B2F4B1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18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826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11FBC87AD866F41AD6ED54516313918" ma:contentTypeVersion="15" ma:contentTypeDescription="Ein neues Dokument erstellen." ma:contentTypeScope="" ma:versionID="c2c1ffba848dab27cc3687e8e101f15e">
  <xsd:schema xmlns:xsd="http://www.w3.org/2001/XMLSchema" xmlns:xs="http://www.w3.org/2001/XMLSchema" xmlns:p="http://schemas.microsoft.com/office/2006/metadata/properties" xmlns:ns3="0a8d6274-01ef-4af2-8d84-acfec0161371" xmlns:ns4="3bfd9fe8-aa19-4e62-bc59-de49305ff760" targetNamespace="http://schemas.microsoft.com/office/2006/metadata/properties" ma:root="true" ma:fieldsID="db9e38c7916532fefa17cd16cf86643f" ns3:_="" ns4:_="">
    <xsd:import namespace="0a8d6274-01ef-4af2-8d84-acfec0161371"/>
    <xsd:import namespace="3bfd9fe8-aa19-4e62-bc59-de49305ff7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8d6274-01ef-4af2-8d84-acfec01613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fd9fe8-aa19-4e62-bc59-de49305ff76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a8d6274-01ef-4af2-8d84-acfec0161371" xsi:nil="true"/>
  </documentManagement>
</p:properties>
</file>

<file path=customXml/itemProps1.xml><?xml version="1.0" encoding="utf-8"?>
<ds:datastoreItem xmlns:ds="http://schemas.openxmlformats.org/officeDocument/2006/customXml" ds:itemID="{30C5100E-F4E3-4C44-AA30-82A9E5ACDF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8d6274-01ef-4af2-8d84-acfec0161371"/>
    <ds:schemaRef ds:uri="3bfd9fe8-aa19-4e62-bc59-de49305ff7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6C4D66-455C-4B7E-8A79-5EB80CD9AA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185799-77AB-450D-819B-FAE3EE9745FF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0a8d6274-01ef-4af2-8d84-acfec0161371"/>
    <ds:schemaRef ds:uri="http://purl.org/dc/terms/"/>
    <ds:schemaRef ds:uri="http://www.w3.org/XML/1998/namespace"/>
    <ds:schemaRef ds:uri="http://purl.org/dc/elements/1.1/"/>
    <ds:schemaRef ds:uri="3bfd9fe8-aa19-4e62-bc59-de49305ff76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500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Piccolo, Andrea</dc:creator>
  <cp:lastModifiedBy>Piccolo, Andrea</cp:lastModifiedBy>
  <cp:revision>3</cp:revision>
  <dcterms:created xsi:type="dcterms:W3CDTF">2023-10-18T07:13:26Z</dcterms:created>
  <dcterms:modified xsi:type="dcterms:W3CDTF">2023-10-20T11:31:35Z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0x010100311FBC87AD866F41AD6ED54516313918</vt:lpwstr>
  </property>
</Properties>
</file>