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6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339C-97A8-4002-A48F-28CC5C09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E91B3-083F-4D28-850E-A0A98457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10B5C-4F80-4AA0-A5D3-E2002DD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FC70-24F4-487A-B1C4-1217FA2E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F1807-3CB0-4CD5-9991-9995B64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50C0-A723-48DC-B182-5507064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AE156-6188-4447-9365-1ED5ECA5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701C5-D41C-461B-B5B0-DE4521C0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AB888-9847-4614-AF1F-898D84F6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8754D-ABEF-4CEC-967F-0B3DD53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647D1-33C0-4BF8-AA8B-75990621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02919-6253-441A-90A4-A3008F9D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CC0A1-460F-4ED9-99E2-A0791D5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1C250-D563-4ED3-AAD1-601D0392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08E30-F2F7-4A27-95C1-060E736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49FB2-C586-403F-A9C9-354E8CEC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2FB30-0307-4B64-924D-FF9FEA3D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06F62-9BB2-4416-8FE3-17D084F1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4ECB6-9F32-409E-9BD0-FDD7004E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78972-2EF9-431E-BFA9-B23AC4C6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25E5-A207-48DF-B06F-9A5882F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E4E71-AA9A-48AF-9CA9-4898F389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EF2EA-19A2-41B9-8F44-A6CB0B57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11896-B0DD-41B7-B19A-ED813EE6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73C2F-D7A3-4A76-B9BC-28D7DC9E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80EF4-8143-4D62-B377-425EA341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3113-B89A-4D9B-A7B3-2482DD58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DA04D-E466-4477-BEC9-B69A9D20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7EF92-DF99-45FA-9CD1-1738AEE6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97631-1BC4-4504-AAF3-2D3DADA8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07E8E-F8DB-4D2C-8DCE-D29B147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F179-179B-4D1A-90EA-42EF8B5C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EAA1B-C683-4F27-B045-E8D92689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DDC03-F506-4AEB-A7F2-F9EE2234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ECF6D7-A077-480E-A16F-9A0CD066E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30FA7-08FD-48C8-83F1-A66D8BF7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25F37-4565-4A88-A053-38814073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BDD30-B401-4131-B8E8-E8AFF58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97540-0371-49D8-A59E-DB30EBC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2EFD-0A12-465B-AF3E-A9FF460A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E8E26-85EA-40A4-865F-107D55B6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EF9DE-6AC2-4537-9290-F5B8E095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FCC5D-B2CD-47D8-BDC0-AD142DB5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E012D-79E1-4CFD-9812-C41E7FE2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1FE7B7-AEE8-458F-A2C4-70834AA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91EAC-7E77-42C2-AF84-2F22BC53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676E-6D1C-42AA-8685-3725C0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AE9D-BDA1-4ED5-947C-5C402144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8B6A0-6E79-4B58-925F-D68719B8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C5C90-2734-488A-9716-085B897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F3F65-928F-4066-B621-CF6D1EEB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A1E0B-B44E-4D25-929A-8FD1FF7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3447-51F0-4489-B850-D4B3E38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6550D-9FDA-4262-BFD6-69B5B0D26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92E3E-C4C8-4B34-BA4D-C3728A64A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3D6D3-B775-4F68-ABEA-E1E224E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7BB11-9A53-41CB-8CF2-EBEA9564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6832C-9B4A-4706-8855-3CD24B25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ADD7C-D586-42AB-BE47-98803110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9B49E-FAE8-4A0C-8C63-3CECD01D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58A8-E37F-461B-BA41-B5D49E11A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ABE0-2662-4F17-8703-07B4EB8DFA6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B864F-B687-4325-8539-6B97B8252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E429A-D195-4C64-93FD-A2EF7AC39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6E901-A945-4CED-B9F1-690171AD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 Convolutional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674EB-97E0-4C40-896A-6E2E8D6CC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1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AB1-9763-4DE1-8553-9433ED9D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25A1F-0E56-4B83-9782-B8FE4BCB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게다가 우리는 또한 </a:t>
            </a:r>
            <a:r>
              <a:rPr lang="en-US" altLang="ko-KR" sz="2400" dirty="0"/>
              <a:t>dense connection</a:t>
            </a:r>
            <a:r>
              <a:rPr lang="ko-KR" altLang="en-US" sz="2400" dirty="0"/>
              <a:t>이 정규화 효과가 </a:t>
            </a:r>
            <a:r>
              <a:rPr lang="ko-KR" altLang="en-US" sz="2400" dirty="0" err="1"/>
              <a:t>있단것을</a:t>
            </a:r>
            <a:r>
              <a:rPr lang="ko-KR" altLang="en-US" sz="2400" dirty="0"/>
              <a:t> 관찰했음 이는 더 작은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이 있는 </a:t>
            </a:r>
            <a:r>
              <a:rPr lang="en-US" altLang="ko-KR" sz="2400" dirty="0"/>
              <a:t>task</a:t>
            </a:r>
            <a:r>
              <a:rPr lang="ko-KR" altLang="en-US" sz="2400" dirty="0"/>
              <a:t>에서 </a:t>
            </a:r>
            <a:r>
              <a:rPr lang="en-US" altLang="ko-KR" sz="2400" dirty="0"/>
              <a:t>overfitting</a:t>
            </a:r>
            <a:r>
              <a:rPr lang="ko-KR" altLang="en-US" sz="2400" dirty="0"/>
              <a:t>을 감소시킴</a:t>
            </a:r>
            <a:endParaRPr lang="en-US" altLang="ko-KR" sz="2400" dirty="0"/>
          </a:p>
          <a:p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을 </a:t>
            </a:r>
            <a:r>
              <a:rPr lang="en-US" altLang="ko-KR" sz="2400" dirty="0"/>
              <a:t>(CIFAR-10/100, SVHN, ImageNet)</a:t>
            </a:r>
            <a:r>
              <a:rPr lang="ko-KR" altLang="en-US" sz="2400" dirty="0"/>
              <a:t>으로 평가</a:t>
            </a:r>
            <a:endParaRPr lang="en-US" altLang="ko-KR" sz="2400" dirty="0"/>
          </a:p>
          <a:p>
            <a:r>
              <a:rPr lang="ko-KR" altLang="en-US" sz="2400" dirty="0"/>
              <a:t>우리의 모델은 경쟁력 있는 </a:t>
            </a:r>
            <a:r>
              <a:rPr lang="en-US" altLang="ko-KR" sz="2400" dirty="0"/>
              <a:t>accuracy</a:t>
            </a:r>
            <a:r>
              <a:rPr lang="ko-KR" altLang="en-US" sz="2400" dirty="0"/>
              <a:t>를 가지는 기존의 알고리즘보다 더 적은 파라미터를 요구하는 경향이 있음</a:t>
            </a:r>
            <a:endParaRPr lang="en-US" altLang="ko-KR" sz="2400" dirty="0"/>
          </a:p>
          <a:p>
            <a:r>
              <a:rPr lang="ko-KR" altLang="en-US" sz="2400" dirty="0"/>
              <a:t>게다가 대다수의 </a:t>
            </a:r>
            <a:r>
              <a:rPr lang="en-US" altLang="ko-KR" sz="2400" dirty="0"/>
              <a:t>benchmark task</a:t>
            </a:r>
            <a:r>
              <a:rPr lang="ko-KR" altLang="en-US" sz="2400" dirty="0"/>
              <a:t>에서 최신 결과를 가지는 것들을 상당하게 능가함</a:t>
            </a:r>
          </a:p>
        </p:txBody>
      </p:sp>
    </p:spTree>
    <p:extLst>
      <p:ext uri="{BB962C8B-B14F-4D97-AF65-F5344CB8AC3E}">
        <p14:creationId xmlns:p14="http://schemas.microsoft.com/office/powerpoint/2010/main" val="8454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E878E-96C3-4D60-967E-BC2A4C9D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EFE84-CE12-484B-921F-0755CD12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08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88AE-96B2-4994-B018-E33B0C2C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CA201-5994-454A-A862-1A71C7759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Single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가 </a:t>
                </a:r>
                <a:r>
                  <a:rPr lang="en-US" altLang="ko-KR" sz="2400" dirty="0"/>
                  <a:t>CNN</a:t>
                </a:r>
                <a:r>
                  <a:rPr lang="ko-KR" altLang="en-US" sz="2400" dirty="0"/>
                  <a:t>을 통과하고 있다고 가정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네트워크는 </a:t>
                </a:r>
                <a:r>
                  <a:rPr lang="en-US" altLang="ko-KR" sz="2400" dirty="0"/>
                  <a:t>L layer</a:t>
                </a:r>
                <a:r>
                  <a:rPr lang="ko-KR" altLang="en-US" sz="2400" dirty="0"/>
                  <a:t>로 구성 각각은 비선형 변환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로 구현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은 </a:t>
                </a:r>
                <a:r>
                  <a:rPr lang="en-US" altLang="ko-KR" sz="2400" dirty="0"/>
                  <a:t>BN, 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, Pooling, Conv</a:t>
                </a:r>
                <a:r>
                  <a:rPr lang="ko-KR" altLang="en-US" sz="2400" dirty="0"/>
                  <a:t>로 구성될 수 있음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 대한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로 표시</a:t>
                </a:r>
                <a:endParaRPr lang="en-US" altLang="ko-KR" sz="2400" dirty="0"/>
              </a:p>
              <a:p>
                <a:r>
                  <a:rPr lang="en-US" altLang="ko-KR" sz="2400" b="1" dirty="0" err="1"/>
                  <a:t>ResNets</a:t>
                </a:r>
                <a:r>
                  <a:rPr lang="en-US" altLang="ko-KR" sz="2400" b="1" dirty="0"/>
                  <a:t>. </a:t>
                </a:r>
                <a:r>
                  <a:rPr lang="ko-KR" altLang="en-US" sz="2400" dirty="0"/>
                  <a:t>전통적인 </a:t>
                </a:r>
                <a:r>
                  <a:rPr lang="en-US" altLang="ko-KR" sz="2400" dirty="0"/>
                  <a:t>feed-forward </a:t>
                </a:r>
                <a:r>
                  <a:rPr lang="ko-KR" altLang="en-US" sz="2400" dirty="0"/>
                  <a:t>네트워크는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과 연결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다음과 같은 공식으로 변형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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은 이전의 </a:t>
                </a:r>
                <a:r>
                  <a:rPr lang="en-US" altLang="ko-KR" sz="24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비선형변환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을 적용한 것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은 우회로로 </a:t>
                </a:r>
                <a:r>
                  <a:rPr lang="en-US" altLang="ko-KR" sz="2400" dirty="0"/>
                  <a:t>identity function</a:t>
                </a:r>
                <a:r>
                  <a:rPr lang="ko-KR" altLang="en-US" sz="2400" dirty="0"/>
                  <a:t>을 사용하는 비선형 변환 </a:t>
                </a:r>
                <a:r>
                  <a:rPr lang="en-US" altLang="ko-KR" sz="2400" dirty="0"/>
                  <a:t>skip-connection</a:t>
                </a:r>
                <a:r>
                  <a:rPr lang="ko-KR" altLang="en-US" sz="2400" dirty="0"/>
                  <a:t>을 추가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(1)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2400" dirty="0"/>
                  <a:t>(</a:t>
                </a:r>
                <a:r>
                  <a:rPr lang="ko-KR" altLang="en-US" sz="2400" dirty="0"/>
                  <a:t>이전의 </a:t>
                </a:r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에서 </a:t>
                </a:r>
                <a:r>
                  <a:rPr lang="ko-KR" altLang="en-US" sz="2400" dirty="0" err="1"/>
                  <a:t>봤던거랑</a:t>
                </a:r>
                <a:r>
                  <a:rPr lang="ko-KR" altLang="en-US" sz="2400" dirty="0"/>
                  <a:t> 같은 모양새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CA201-5994-454A-A862-1A71C7759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23E33A7-96D9-4BB0-A081-C6234BB11CCF}"/>
              </a:ext>
            </a:extLst>
          </p:cNvPr>
          <p:cNvSpPr/>
          <p:nvPr/>
        </p:nvSpPr>
        <p:spPr>
          <a:xfrm>
            <a:off x="7903029" y="-1"/>
            <a:ext cx="522514" cy="150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564C51-7F26-405C-AC4C-B7BD9A97E155}"/>
              </a:ext>
            </a:extLst>
          </p:cNvPr>
          <p:cNvSpPr/>
          <p:nvPr/>
        </p:nvSpPr>
        <p:spPr>
          <a:xfrm>
            <a:off x="6662058" y="-1"/>
            <a:ext cx="522514" cy="150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FE19C3-8BB7-4BC7-B867-3331450B6E91}"/>
              </a:ext>
            </a:extLst>
          </p:cNvPr>
          <p:cNvSpPr/>
          <p:nvPr/>
        </p:nvSpPr>
        <p:spPr>
          <a:xfrm>
            <a:off x="7184572" y="457200"/>
            <a:ext cx="61395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2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D46F-047B-4A8F-AB3B-762327F3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4517E-E1B2-481D-BCB1-14547747E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ResNet</a:t>
                </a:r>
                <a:r>
                  <a:rPr lang="ko-KR" altLang="en-US" sz="2400" dirty="0"/>
                  <a:t>의 이점은 </a:t>
                </a:r>
                <a:r>
                  <a:rPr lang="en-US" altLang="ko-KR" sz="2400" dirty="0"/>
                  <a:t>gradient</a:t>
                </a:r>
                <a:r>
                  <a:rPr lang="ko-KR" altLang="en-US" sz="2400" dirty="0"/>
                  <a:t>가 직접적으로 </a:t>
                </a:r>
                <a:r>
                  <a:rPr lang="en-US" altLang="ko-KR" sz="2400" dirty="0"/>
                  <a:t>identity function</a:t>
                </a:r>
                <a:r>
                  <a:rPr lang="ko-KR" altLang="en-US" sz="2400" dirty="0"/>
                  <a:t>을 통해 이전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나중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로 흐르는 것</a:t>
                </a:r>
                <a:endParaRPr lang="en-US" altLang="ko-KR" sz="2400" dirty="0"/>
              </a:p>
              <a:p>
                <a:r>
                  <a:rPr lang="ko-KR" altLang="en-US" sz="2400" dirty="0"/>
                  <a:t>하지만</a:t>
                </a:r>
                <a:r>
                  <a:rPr lang="en-US" altLang="ko-KR" sz="2400" dirty="0"/>
                  <a:t>, identity function</a:t>
                </a:r>
                <a:r>
                  <a:rPr lang="ko-KR" altLang="en-US" sz="24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400" dirty="0"/>
                  <a:t>(L layer</a:t>
                </a:r>
                <a:r>
                  <a:rPr lang="ko-KR" altLang="en-US" sz="2400" dirty="0"/>
                  <a:t>에서의 비선형 변환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은 합산으로 인해 결합되는데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이는 네트워크 안에서 정보가 흐르는 것을 방해</a:t>
                </a:r>
                <a:endParaRPr lang="en-US" altLang="ko-KR" sz="2400" dirty="0"/>
              </a:p>
              <a:p>
                <a:r>
                  <a:rPr lang="en-US" altLang="ko-KR" sz="2400" b="1" dirty="0"/>
                  <a:t>Dense connectivity.</a:t>
                </a:r>
                <a:r>
                  <a:rPr lang="en-US" altLang="ko-KR" sz="2400" dirty="0"/>
                  <a:t> layer </a:t>
                </a:r>
                <a:r>
                  <a:rPr lang="ko-KR" altLang="en-US" sz="2400" dirty="0"/>
                  <a:t>사이에서 정보의 흐름을 개선시키기 위해 다른 </a:t>
                </a:r>
                <a:r>
                  <a:rPr lang="en-US" altLang="ko-KR" sz="2400" dirty="0"/>
                  <a:t>connectivity pattern</a:t>
                </a:r>
                <a:r>
                  <a:rPr lang="ko-KR" altLang="en-US" sz="2400" dirty="0"/>
                  <a:t>을 제안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어떤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에서부터든 모든 하위 레이어로 </a:t>
                </a:r>
                <a:r>
                  <a:rPr lang="ko-KR" altLang="en-US" sz="2400" dirty="0" err="1"/>
                  <a:t>직접연결되는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connection</a:t>
                </a:r>
                <a:r>
                  <a:rPr lang="ko-KR" altLang="en-US" sz="2400" dirty="0"/>
                  <a:t>을 소개</a:t>
                </a:r>
                <a:endParaRPr lang="en-US" altLang="ko-KR" sz="2400" dirty="0"/>
              </a:p>
              <a:p>
                <a:r>
                  <a:rPr lang="ko-KR" altLang="en-US" sz="2400" dirty="0"/>
                  <a:t>그림은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layout</a:t>
                </a:r>
                <a:r>
                  <a:rPr lang="ko-KR" altLang="en-US" sz="2400" dirty="0"/>
                  <a:t>을 개략적으로 보여줌</a:t>
                </a:r>
                <a:endParaRPr lang="en-US" altLang="ko-KR" sz="2400" dirty="0"/>
              </a:p>
              <a:p>
                <a:r>
                  <a:rPr lang="ko-KR" altLang="en-US" sz="2400" dirty="0"/>
                  <a:t>결과적으로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모든 이전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 받음</a:t>
                </a:r>
                <a:endParaRPr lang="en-US" altLang="ko-KR" sz="2400" dirty="0"/>
              </a:p>
              <a:p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400" dirty="0"/>
                  <a:t>이 들어가서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(2)</m:t>
                    </m:r>
                  </m:oMath>
                </a14:m>
                <a:r>
                  <a:rPr lang="ko-KR" altLang="en-US" sz="2400" dirty="0"/>
                  <a:t>로 표현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은 </a:t>
                </a:r>
                <a:r>
                  <a:rPr lang="en-US" altLang="ko-KR" sz="2400" dirty="0"/>
                  <a:t>layer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에서 생성된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들이 사슬같이 이어진 것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4517E-E1B2-481D-BCB1-14547747E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6FFF799-4CDF-4036-962A-C24E62F6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59" y="0"/>
            <a:ext cx="3469004" cy="25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F5884-AD03-4442-BC66-6E77BE75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559B2-90AE-4786-90A9-A80079D52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72537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이러한 </a:t>
                </a:r>
                <a:r>
                  <a:rPr lang="en-US" altLang="ko-KR" sz="2400" dirty="0"/>
                  <a:t>dense connectivity </a:t>
                </a:r>
                <a:r>
                  <a:rPr lang="ko-KR" altLang="en-US" sz="2400" dirty="0"/>
                  <a:t>때문에 이 네트워크 구조를 </a:t>
                </a:r>
                <a:r>
                  <a:rPr lang="en-US" altLang="ko-KR" sz="2400" dirty="0"/>
                  <a:t>Dense Convolutional Network(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이라 함</a:t>
                </a:r>
                <a:endParaRPr lang="en-US" altLang="ko-KR" sz="2400" dirty="0"/>
              </a:p>
              <a:p>
                <a:r>
                  <a:rPr lang="ko-KR" altLang="en-US" sz="2400" dirty="0"/>
                  <a:t>쉬운 구현을 위해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우리는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multiple input</a:t>
                </a:r>
                <a:r>
                  <a:rPr lang="ko-KR" altLang="en-US" sz="2400" dirty="0"/>
                  <a:t>을 사슬같이 </a:t>
                </a:r>
                <a:r>
                  <a:rPr lang="ko-KR" altLang="en-US" sz="2400" dirty="0" err="1"/>
                  <a:t>이은것을</a:t>
                </a:r>
                <a:r>
                  <a:rPr lang="ko-KR" altLang="en-US" sz="2400" dirty="0"/>
                  <a:t> 단일 </a:t>
                </a:r>
                <a:r>
                  <a:rPr lang="en-US" altLang="ko-KR" sz="2400" dirty="0"/>
                  <a:t>tensor</a:t>
                </a:r>
                <a:r>
                  <a:rPr lang="ko-KR" altLang="en-US" sz="2400" dirty="0"/>
                  <a:t>에서는 </a:t>
                </a:r>
                <a:r>
                  <a:rPr lang="en-US" altLang="ko-KR" sz="2400" dirty="0"/>
                  <a:t>(2)</a:t>
                </a:r>
                <a:r>
                  <a:rPr lang="ko-KR" altLang="en-US" sz="2400" dirty="0"/>
                  <a:t>와 같이 표현</a:t>
                </a:r>
                <a:endParaRPr lang="en-US" altLang="ko-KR" sz="2400" dirty="0"/>
              </a:p>
              <a:p>
                <a:r>
                  <a:rPr lang="en-US" altLang="ko-KR" sz="2400" b="1" dirty="0"/>
                  <a:t>Composite function. </a:t>
                </a:r>
                <a:r>
                  <a:rPr lang="en-US" altLang="ko-KR" sz="2400" dirty="0"/>
                  <a:t>[12]</a:t>
                </a:r>
                <a:r>
                  <a:rPr lang="ko-KR" altLang="en-US" sz="2400" dirty="0"/>
                  <a:t>에서 영감을 받아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을 연속적인 </a:t>
                </a:r>
                <a:r>
                  <a:rPr lang="en-US" altLang="ko-KR" sz="2400" dirty="0"/>
                  <a:t>operation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composite function</a:t>
                </a:r>
                <a:r>
                  <a:rPr lang="ko-KR" altLang="en-US" sz="2400" dirty="0"/>
                  <a:t>으로 정함</a:t>
                </a:r>
                <a:r>
                  <a:rPr lang="en-US" altLang="ko-KR" sz="2400" dirty="0"/>
                  <a:t>: BN, 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, 3x3 Conv</a:t>
                </a:r>
              </a:p>
              <a:p>
                <a:r>
                  <a:rPr lang="en-US" altLang="ko-KR" sz="2400" b="1" dirty="0"/>
                  <a:t>Pooling layers. </a:t>
                </a:r>
                <a:r>
                  <a:rPr lang="en-US" altLang="ko-KR" sz="2400" dirty="0"/>
                  <a:t>(2)</a:t>
                </a:r>
                <a:r>
                  <a:rPr lang="ko-KR" altLang="en-US" sz="2400" dirty="0"/>
                  <a:t>에서 사용된 사슬같이 이어진 </a:t>
                </a:r>
                <a:r>
                  <a:rPr lang="en-US" altLang="ko-KR" sz="2400" dirty="0"/>
                  <a:t>operation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feature-maps</a:t>
                </a:r>
                <a:r>
                  <a:rPr lang="ko-KR" altLang="en-US" sz="2400" dirty="0"/>
                  <a:t>의 크기가 </a:t>
                </a:r>
                <a:r>
                  <a:rPr lang="ko-KR" altLang="en-US" sz="2400" dirty="0" err="1"/>
                  <a:t>변할때는</a:t>
                </a:r>
                <a:r>
                  <a:rPr lang="ko-KR" altLang="en-US" sz="2400" dirty="0"/>
                  <a:t> 사용할 수 없음</a:t>
                </a:r>
                <a:endParaRPr lang="en-US" altLang="ko-KR" sz="2400" dirty="0"/>
              </a:p>
              <a:p>
                <a:r>
                  <a:rPr lang="ko-KR" altLang="en-US" sz="2400" dirty="0"/>
                  <a:t>우리의 </a:t>
                </a:r>
                <a:r>
                  <a:rPr lang="en-US" altLang="ko-KR" sz="2400" dirty="0"/>
                  <a:t>Architecture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down-</a:t>
                </a:r>
                <a:r>
                  <a:rPr lang="en-US" altLang="ko-KR" sz="2400" dirty="0" err="1"/>
                  <a:t>samplin</a:t>
                </a:r>
                <a:r>
                  <a:rPr lang="ko-KR" altLang="en-US" sz="2400" dirty="0"/>
                  <a:t>을 촉진시키기 위해  네트워크를 </a:t>
                </a:r>
                <a:r>
                  <a:rPr lang="en-US" altLang="ko-KR" sz="2400" dirty="0"/>
                  <a:t>multiple densely connected dense block</a:t>
                </a:r>
                <a:r>
                  <a:rPr lang="ko-KR" altLang="en-US" sz="2400" dirty="0"/>
                  <a:t>으로 </a:t>
                </a:r>
                <a:r>
                  <a:rPr lang="ko-KR" altLang="en-US" sz="2400" dirty="0" err="1"/>
                  <a:t>나움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559B2-90AE-4786-90A9-A80079D52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72537" cy="4351338"/>
              </a:xfrm>
              <a:blipFill>
                <a:blip r:embed="rId2"/>
                <a:stretch>
                  <a:fillRect l="-729" t="-1961" r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5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2C52-FAB9-4058-B6CB-16846B72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9B37C-A6AD-4BD6-BEB7-0AA7D812E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그림을 보면 </a:t>
                </a:r>
                <a:r>
                  <a:rPr lang="en-US" altLang="ko-KR" sz="2400" dirty="0"/>
                  <a:t>block </a:t>
                </a:r>
                <a:r>
                  <a:rPr lang="ko-KR" altLang="en-US" sz="2400" dirty="0"/>
                  <a:t>사이에 있는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를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라 부르고 </a:t>
                </a:r>
                <a:r>
                  <a:rPr lang="en-US" altLang="ko-KR" sz="2400" dirty="0"/>
                  <a:t>convolution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/>
                  <a:t>pooling</a:t>
                </a:r>
                <a:r>
                  <a:rPr lang="ko-KR" altLang="en-US" sz="2400" dirty="0"/>
                  <a:t>을 사용</a:t>
                </a:r>
                <a:endParaRPr lang="en-US" altLang="ko-KR" sz="2400" dirty="0"/>
              </a:p>
              <a:p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는 우리의 실험에서 </a:t>
                </a:r>
                <a:r>
                  <a:rPr lang="en-US" altLang="ko-KR" sz="2400" dirty="0"/>
                  <a:t>BN layer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1x1convolutional laver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2x2average pooling layer</a:t>
                </a:r>
                <a:r>
                  <a:rPr lang="ko-KR" altLang="en-US" sz="2400" dirty="0"/>
                  <a:t>로 구성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b="1" dirty="0"/>
                  <a:t>Growth rate.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각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 생성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을 가짐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/>
                  <a:t>input layer</a:t>
                </a:r>
                <a:r>
                  <a:rPr lang="ko-KR" altLang="en-US" sz="2400" dirty="0"/>
                  <a:t>의 채널의 개수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과 기존의 네트워크 구조의 중요한 차이는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narrow layer</a:t>
                </a:r>
                <a:r>
                  <a:rPr lang="ko-KR" altLang="en-US" sz="2400" dirty="0"/>
                  <a:t>를 가짐 </a:t>
                </a:r>
                <a:r>
                  <a:rPr lang="en-US" altLang="ko-KR" sz="2400" dirty="0"/>
                  <a:t>ex) k=12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9B37C-A6AD-4BD6-BEB7-0AA7D812E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D16504A-8AD2-40A3-A657-6F4968E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14" y="3428999"/>
            <a:ext cx="8631409" cy="12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00779-A082-4B83-9128-596207CF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200321-DBA0-4662-8871-362D18D3C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우리는 </a:t>
                </a:r>
                <a:r>
                  <a:rPr lang="en-US" altLang="ko-KR" sz="2400" dirty="0"/>
                  <a:t>hyper-parameter k</a:t>
                </a:r>
                <a:r>
                  <a:rPr lang="ko-KR" altLang="en-US" sz="2400" dirty="0"/>
                  <a:t>를 네트워크의 </a:t>
                </a:r>
                <a:r>
                  <a:rPr lang="en-US" altLang="ko-KR" sz="2400" dirty="0"/>
                  <a:t>growth rate</a:t>
                </a:r>
                <a:r>
                  <a:rPr lang="ko-KR" altLang="en-US" sz="2400" dirty="0"/>
                  <a:t>로 설정</a:t>
                </a:r>
                <a:endParaRPr lang="en-US" altLang="ko-KR" sz="2400" dirty="0"/>
              </a:p>
              <a:p>
                <a:r>
                  <a:rPr lang="en-US" altLang="ko-KR" sz="2400" dirty="0"/>
                  <a:t>Section4</a:t>
                </a:r>
                <a:r>
                  <a:rPr lang="ko-KR" altLang="en-US" sz="2400" dirty="0"/>
                  <a:t>에서 상대적으로 작은 </a:t>
                </a:r>
                <a:r>
                  <a:rPr lang="en-US" altLang="ko-KR" sz="2400" dirty="0"/>
                  <a:t>growth rate</a:t>
                </a:r>
                <a:r>
                  <a:rPr lang="ko-KR" altLang="en-US" sz="2400" dirty="0"/>
                  <a:t>는 데이터셋으로 테스트한 최신결과를 얻기에 충분하다는 것을 보임</a:t>
                </a:r>
                <a:endParaRPr lang="en-US" altLang="ko-KR" sz="2400" dirty="0"/>
              </a:p>
              <a:p>
                <a:r>
                  <a:rPr lang="ko-KR" altLang="en-US" sz="2400" dirty="0"/>
                  <a:t>이것에 대한 하나의 설명은 각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block</a:t>
                </a:r>
                <a:r>
                  <a:rPr lang="ko-KR" altLang="en-US" sz="2400" dirty="0"/>
                  <a:t>의 모든 이전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에 접근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그래서 네트워크의 </a:t>
                </a:r>
                <a:r>
                  <a:rPr lang="en-US" altLang="ko-KR" sz="2400" dirty="0"/>
                  <a:t>‘collective knowledge’</a:t>
                </a:r>
                <a:r>
                  <a:rPr lang="ko-KR" altLang="en-US" sz="2400" dirty="0"/>
                  <a:t>에 접근 가능</a:t>
                </a:r>
                <a:endParaRPr lang="en-US" altLang="ko-KR" sz="2400" dirty="0"/>
              </a:p>
              <a:p>
                <a:r>
                  <a:rPr lang="ko-KR" altLang="en-US" sz="2400" dirty="0"/>
                  <a:t>하나의 관점은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 네트워크의 </a:t>
                </a:r>
                <a:r>
                  <a:rPr lang="en-US" altLang="ko-KR" sz="2400" dirty="0"/>
                  <a:t>global </a:t>
                </a:r>
                <a:r>
                  <a:rPr lang="ko-KR" altLang="en-US" sz="2400" dirty="0"/>
                  <a:t>상태로 보는 것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각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그것의 고유한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 feature-maps</a:t>
                </a:r>
                <a:r>
                  <a:rPr lang="ko-KR" altLang="en-US" sz="2400" dirty="0"/>
                  <a:t>들을 이 상태에 추가</a:t>
                </a:r>
                <a:endParaRPr lang="en-US" altLang="ko-KR" sz="2400" dirty="0"/>
              </a:p>
              <a:p>
                <a:r>
                  <a:rPr lang="en-US" altLang="ko-KR" sz="2400" dirty="0"/>
                  <a:t>Growth rate</a:t>
                </a:r>
                <a:r>
                  <a:rPr lang="ko-KR" altLang="en-US" sz="2400" dirty="0"/>
                  <a:t>는 각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얼마나 많은 새로운 정보가 </a:t>
                </a:r>
                <a:r>
                  <a:rPr lang="en-US" altLang="ko-KR" sz="2400" dirty="0"/>
                  <a:t>global </a:t>
                </a:r>
                <a:r>
                  <a:rPr lang="ko-KR" altLang="en-US" sz="2400" dirty="0"/>
                  <a:t>상태에 기여하는가를 정규화</a:t>
                </a:r>
                <a:endParaRPr lang="en-US" altLang="ko-KR" sz="2400" dirty="0"/>
              </a:p>
              <a:p>
                <a:r>
                  <a:rPr lang="ko-KR" altLang="en-US" sz="2400" dirty="0"/>
                  <a:t>한번 작성된 </a:t>
                </a:r>
                <a:r>
                  <a:rPr lang="en-US" altLang="ko-KR" sz="2400" dirty="0"/>
                  <a:t>Global state</a:t>
                </a:r>
                <a:r>
                  <a:rPr lang="ko-KR" altLang="en-US" sz="2400" dirty="0"/>
                  <a:t>는 네트워크의 </a:t>
                </a:r>
                <a:r>
                  <a:rPr lang="ko-KR" altLang="en-US" sz="2400" dirty="0" err="1"/>
                  <a:t>어디에서든</a:t>
                </a:r>
                <a:r>
                  <a:rPr lang="ko-KR" altLang="en-US" sz="2400" dirty="0"/>
                  <a:t> 접근 가능 그리고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전통적인 네트워크의 구조와 다르게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로 복사할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필요가 없음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200321-DBA0-4662-8871-362D18D3C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5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A655-AEAB-4DE5-896B-5EF9C6F9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88571-05F2-4A1C-9CB3-989935EA8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274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Bottleneck layers. </a:t>
                </a:r>
                <a:r>
                  <a:rPr lang="ko-KR" altLang="en-US" sz="2400" dirty="0"/>
                  <a:t>각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가 오직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output feature-map</a:t>
                </a:r>
                <a:r>
                  <a:rPr lang="ko-KR" altLang="en-US" sz="2400" dirty="0"/>
                  <a:t>만 생성할지라도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일반적으로 더 많은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을 가짐</a:t>
                </a:r>
                <a:endParaRPr lang="en-US" altLang="ko-KR" sz="2400" dirty="0"/>
              </a:p>
              <a:p>
                <a:r>
                  <a:rPr lang="en-US" altLang="ko-KR" sz="2400" dirty="0"/>
                  <a:t>[37, 11]</a:t>
                </a:r>
                <a:r>
                  <a:rPr lang="ko-KR" altLang="en-US" sz="2400" dirty="0"/>
                  <a:t>에</a:t>
                </a:r>
                <a:r>
                  <a:rPr lang="en-US" altLang="ko-KR" sz="2400" dirty="0"/>
                  <a:t> </a:t>
                </a:r>
                <a:r>
                  <a:rPr lang="ko-KR" altLang="en-US" sz="2400" dirty="0" err="1"/>
                  <a:t>표시되어있는데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1x1 convolution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3x3 convolution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input-</a:t>
                </a:r>
                <a:r>
                  <a:rPr lang="en-US" altLang="ko-KR" sz="2400" dirty="0" err="1"/>
                  <a:t>featuremap</a:t>
                </a:r>
                <a:r>
                  <a:rPr lang="ko-KR" altLang="en-US" sz="2400" dirty="0"/>
                  <a:t>의 개수를 줄이기 전에 </a:t>
                </a:r>
                <a:r>
                  <a:rPr lang="en-US" altLang="ko-KR" sz="2400" dirty="0"/>
                  <a:t>bottleneck layer</a:t>
                </a:r>
                <a:r>
                  <a:rPr lang="ko-KR" altLang="en-US" sz="2400" dirty="0"/>
                  <a:t>처럼 도입 따라서 연산효율이 높아짐</a:t>
                </a:r>
                <a:endParaRPr lang="en-US" altLang="ko-KR" sz="2400" dirty="0"/>
              </a:p>
              <a:p>
                <a:r>
                  <a:rPr lang="ko-KR" altLang="en-US" sz="2400" dirty="0"/>
                  <a:t>우리는 이런 디자인이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에 특히 효과적이고 이러한 </a:t>
                </a:r>
                <a:r>
                  <a:rPr lang="en-US" altLang="ko-KR" sz="2400" dirty="0"/>
                  <a:t>bottleneck layer</a:t>
                </a:r>
                <a:r>
                  <a:rPr lang="ko-KR" altLang="en-US" sz="2400" dirty="0"/>
                  <a:t>를 우리의 네트워크에 </a:t>
                </a:r>
                <a:r>
                  <a:rPr lang="ko-KR" altLang="en-US" sz="2400" dirty="0" err="1"/>
                  <a:t>참조시킴</a:t>
                </a:r>
                <a:r>
                  <a:rPr lang="en-US" altLang="ko-KR" sz="2400" dirty="0"/>
                  <a:t>, bottleneck layer,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버전</a:t>
                </a:r>
                <a:r>
                  <a:rPr lang="en-US" altLang="ko-KR" sz="2400" dirty="0"/>
                  <a:t>: (BN-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-Conv(1x1)-BN-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-Conv(3x3). </a:t>
                </a:r>
                <a:r>
                  <a:rPr lang="ko-KR" altLang="en-US" sz="2400" dirty="0"/>
                  <a:t>이를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</a:t>
                </a:r>
                <a:r>
                  <a:rPr lang="ko-KR" altLang="en-US" sz="2400" dirty="0"/>
                  <a:t>라 함</a:t>
                </a:r>
                <a:endParaRPr lang="en-US" altLang="ko-KR" sz="2400" dirty="0"/>
              </a:p>
              <a:p>
                <a:r>
                  <a:rPr lang="ko-KR" altLang="en-US" sz="2400" dirty="0"/>
                  <a:t>우리의 실험에서 각 </a:t>
                </a:r>
                <a:r>
                  <a:rPr lang="en-US" altLang="ko-KR" sz="2400" dirty="0"/>
                  <a:t>1x1 convolution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4k feature-map</a:t>
                </a:r>
                <a:r>
                  <a:rPr lang="ko-KR" altLang="en-US" sz="2400" dirty="0"/>
                  <a:t>을 생성하게 함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88571-05F2-4A1C-9CB3-989935EA8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2747" cy="4351338"/>
              </a:xfrm>
              <a:blipFill>
                <a:blip r:embed="rId2"/>
                <a:stretch>
                  <a:fillRect l="-72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1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8F5B-D804-4787-A17D-6A9ED007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926566-F401-4881-9A02-0AAC06F45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Compression. </a:t>
                </a:r>
                <a:r>
                  <a:rPr lang="ko-KR" altLang="en-US" sz="2400" dirty="0"/>
                  <a:t>모델의 간결성을 </a:t>
                </a:r>
                <a:r>
                  <a:rPr lang="ko-KR" altLang="en-US" sz="2400" dirty="0" err="1"/>
                  <a:t>높이기위해</a:t>
                </a:r>
                <a:r>
                  <a:rPr lang="ko-KR" altLang="en-US" sz="2400" dirty="0"/>
                  <a:t> </a:t>
                </a:r>
                <a:r>
                  <a:rPr lang="en-US" altLang="ko-KR" sz="2400" dirty="0" err="1"/>
                  <a:t>trainsition</a:t>
                </a:r>
                <a:r>
                  <a:rPr lang="en-US" altLang="ko-KR" sz="2400" dirty="0"/>
                  <a:t> layer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의 개수를 줄일 수 있음</a:t>
                </a:r>
                <a:endParaRPr lang="en-US" altLang="ko-KR" sz="2400" dirty="0"/>
              </a:p>
              <a:p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가지고 있다면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l-GR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output feature-map</a:t>
                </a:r>
                <a:r>
                  <a:rPr lang="ko-KR" altLang="en-US" sz="2400" dirty="0"/>
                  <a:t>을 </a:t>
                </a:r>
                <a:r>
                  <a:rPr lang="ko-KR" altLang="en-US" sz="2400" dirty="0" err="1"/>
                  <a:t>만들어냄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/>
                  <a:t>compression </a:t>
                </a:r>
                <a:r>
                  <a:rPr lang="ko-KR" altLang="en-US" sz="2400" dirty="0"/>
                  <a:t>변수로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/>
                  <a:t>의 값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를 거치는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의 개수는 바뀌지 않음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sz="2400" dirty="0"/>
                  <a:t>인 경우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-C</a:t>
                </a:r>
                <a:r>
                  <a:rPr lang="ko-KR" altLang="en-US" sz="2400" dirty="0"/>
                  <a:t>라 함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우리의 실험에서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ko-KR" altLang="en-US" sz="2400" dirty="0"/>
                  <a:t>로 설정</a:t>
                </a:r>
                <a:r>
                  <a:rPr lang="en-US" altLang="ko-KR" sz="2400" dirty="0"/>
                  <a:t>, bottleneck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모두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sz="2400" dirty="0" err="1"/>
                  <a:t>일때는</a:t>
                </a:r>
                <a:r>
                  <a:rPr lang="ko-KR" altLang="en-US" sz="2400" dirty="0"/>
                  <a:t>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-BC</a:t>
                </a:r>
                <a:r>
                  <a:rPr lang="ko-KR" altLang="en-US" sz="2400" dirty="0"/>
                  <a:t>라 함</a:t>
                </a:r>
                <a:endParaRPr lang="en-US" altLang="ko-KR" sz="2400" dirty="0"/>
              </a:p>
              <a:p>
                <a:r>
                  <a:rPr lang="en-US" altLang="ko-KR" sz="2400" b="1" dirty="0"/>
                  <a:t>Implementation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Details.</a:t>
                </a:r>
                <a:r>
                  <a:rPr lang="en-US" altLang="ko-KR" sz="2400" dirty="0"/>
                  <a:t> ImageNet</a:t>
                </a:r>
                <a:r>
                  <a:rPr lang="ko-KR" altLang="en-US" sz="2400" dirty="0"/>
                  <a:t>을 제외한 모든 데이터셋에서 우리가 사용한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세개의 </a:t>
                </a:r>
                <a:r>
                  <a:rPr lang="en-US" altLang="ko-KR" sz="2400" dirty="0" err="1"/>
                  <a:t>Denseblock</a:t>
                </a:r>
                <a:r>
                  <a:rPr lang="ko-KR" altLang="en-US" sz="2400" dirty="0"/>
                  <a:t>을 가짐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각 </a:t>
                </a:r>
                <a:r>
                  <a:rPr lang="en-US" altLang="ko-KR" sz="2400" dirty="0" err="1"/>
                  <a:t>Denseblock</a:t>
                </a:r>
                <a:r>
                  <a:rPr lang="ko-KR" altLang="en-US" sz="2400" dirty="0"/>
                  <a:t>은 동일한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개수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926566-F401-4881-9A02-0AAC06F45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DFB41-534D-4A7C-BBDF-C2931815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1D6CD0-BDB9-4CE1-83DF-551580881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첫번째 </a:t>
                </a:r>
                <a:r>
                  <a:rPr lang="en-US" altLang="ko-KR" sz="2400" dirty="0" err="1"/>
                  <a:t>denseblock</a:t>
                </a:r>
                <a:r>
                  <a:rPr lang="ko-KR" altLang="en-US" sz="2400" dirty="0"/>
                  <a:t>에 진입하기전에 </a:t>
                </a:r>
                <a:r>
                  <a:rPr lang="en-US" altLang="ko-KR" sz="2400" dirty="0"/>
                  <a:t>16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output channels</a:t>
                </a:r>
                <a:r>
                  <a:rPr lang="ko-KR" altLang="en-US" sz="2400" dirty="0"/>
                  <a:t>를 가지는</a:t>
                </a:r>
                <a:r>
                  <a:rPr lang="en-US" altLang="ko-KR" sz="2400" dirty="0"/>
                  <a:t> convolution(</a:t>
                </a:r>
                <a:r>
                  <a:rPr lang="ko-KR" altLang="en-US" sz="2400" dirty="0"/>
                  <a:t>또는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-BC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growth rate</a:t>
                </a:r>
                <a:r>
                  <a:rPr lang="ko-KR" altLang="en-US" sz="2400" dirty="0"/>
                  <a:t>를 두배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input image</a:t>
                </a:r>
                <a:r>
                  <a:rPr lang="ko-KR" altLang="en-US" sz="2400" dirty="0"/>
                  <a:t>에 대해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수행</a:t>
                </a:r>
                <a:endParaRPr lang="en-US" altLang="ko-KR" sz="2400" dirty="0"/>
              </a:p>
              <a:p>
                <a:r>
                  <a:rPr lang="en-US" altLang="ko-KR" sz="2400" dirty="0"/>
                  <a:t>Kernel-size</a:t>
                </a:r>
                <a:r>
                  <a:rPr lang="ko-KR" altLang="en-US" sz="2400" dirty="0"/>
                  <a:t>가 </a:t>
                </a:r>
                <a:r>
                  <a:rPr lang="en-US" altLang="ko-KR" sz="2400" dirty="0"/>
                  <a:t>3x3</a:t>
                </a:r>
                <a:r>
                  <a:rPr lang="ko-KR" altLang="en-US" sz="2400" dirty="0"/>
                  <a:t>인 </a:t>
                </a:r>
                <a:r>
                  <a:rPr lang="en-US" altLang="ko-KR" sz="2400" dirty="0"/>
                  <a:t>convolution layer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의 각 </a:t>
                </a:r>
                <a:r>
                  <a:rPr lang="en-US" altLang="ko-KR" sz="2400" dirty="0"/>
                  <a:t>side</a:t>
                </a:r>
                <a:r>
                  <a:rPr lang="ko-KR" altLang="en-US" sz="2400" dirty="0"/>
                  <a:t>마다 </a:t>
                </a:r>
                <a:r>
                  <a:rPr lang="en-US" altLang="ko-KR" sz="2400" dirty="0"/>
                  <a:t>1pixel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zero-padded</a:t>
                </a:r>
                <a:r>
                  <a:rPr lang="ko-KR" altLang="en-US" sz="2400" dirty="0"/>
                  <a:t>를 시켜 </a:t>
                </a:r>
                <a:r>
                  <a:rPr lang="en-US" altLang="ko-KR" sz="2400" dirty="0"/>
                  <a:t>feature-map size</a:t>
                </a:r>
                <a:r>
                  <a:rPr lang="ko-KR" altLang="en-US" sz="2400" dirty="0"/>
                  <a:t>를 고정</a:t>
                </a:r>
                <a:endParaRPr lang="en-US" altLang="ko-KR" sz="2400" dirty="0"/>
              </a:p>
              <a:p>
                <a:r>
                  <a:rPr lang="en-US" altLang="ko-KR" sz="2400" dirty="0"/>
                  <a:t>1x1 convolution</a:t>
                </a:r>
                <a:r>
                  <a:rPr lang="ko-KR" altLang="en-US" sz="2400" dirty="0"/>
                  <a:t>후에 </a:t>
                </a:r>
                <a:r>
                  <a:rPr lang="en-US" altLang="ko-KR" sz="2400" dirty="0"/>
                  <a:t>2x2 average pooling</a:t>
                </a:r>
                <a:r>
                  <a:rPr lang="ko-KR" altLang="en-US" sz="2400" dirty="0"/>
                  <a:t>을 두개의 연속적인 </a:t>
                </a:r>
                <a:r>
                  <a:rPr lang="en-US" altLang="ko-KR" sz="2400" dirty="0"/>
                  <a:t>dense block </a:t>
                </a:r>
                <a:r>
                  <a:rPr lang="ko-KR" altLang="en-US" sz="2400" dirty="0"/>
                  <a:t>사이의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로서 사용 마지막 </a:t>
                </a:r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의 끝에서는 </a:t>
                </a:r>
                <a:r>
                  <a:rPr lang="en-US" altLang="ko-KR" sz="2400" dirty="0"/>
                  <a:t>global average pooling</a:t>
                </a:r>
                <a:r>
                  <a:rPr lang="ko-KR" altLang="en-US" sz="2400" dirty="0"/>
                  <a:t>이 수행되고 </a:t>
                </a:r>
                <a:r>
                  <a:rPr lang="en-US" altLang="ko-KR" sz="2400" dirty="0" err="1"/>
                  <a:t>softmax</a:t>
                </a:r>
                <a:r>
                  <a:rPr lang="en-US" altLang="ko-KR" sz="2400" dirty="0"/>
                  <a:t> classifier</a:t>
                </a:r>
                <a:r>
                  <a:rPr lang="ko-KR" altLang="en-US" sz="2400" dirty="0"/>
                  <a:t>를 사용</a:t>
                </a:r>
                <a:endParaRPr lang="en-US" altLang="ko-KR" sz="2400" dirty="0"/>
              </a:p>
              <a:p>
                <a:r>
                  <a:rPr lang="ko-KR" altLang="en-US" sz="2400" dirty="0"/>
                  <a:t>세 개의 </a:t>
                </a:r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feature-map size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32x32, 16x16, 8x8.</a:t>
                </a:r>
              </a:p>
              <a:p>
                <a:r>
                  <a:rPr lang="ko-KR" altLang="en-US" sz="2400" dirty="0"/>
                  <a:t>우리는 기본적인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구조를 실험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구조는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=40,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=100,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=24}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-BC </a:t>
                </a:r>
                <a:r>
                  <a:rPr lang="ko-KR" altLang="en-US" sz="2400" dirty="0"/>
                  <a:t>네트워크의 구조는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=100,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=250,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=24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=190,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=40}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2400" dirty="0"/>
                  <a:t>로 평가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1D6CD0-BDB9-4CE1-83DF-551580881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 b="-2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0F9C-215F-4EBF-9187-0420D58A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82BC8B-A667-43D9-B45B-894D604F7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DenseNet</a:t>
                </a:r>
                <a:r>
                  <a:rPr lang="ko-KR" altLang="en-US" sz="2400" dirty="0"/>
                  <a:t>에서 하나의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다른 모든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들과 </a:t>
                </a:r>
                <a:r>
                  <a:rPr lang="en-US" altLang="ko-KR" sz="2400" dirty="0"/>
                  <a:t>feed-forward(</a:t>
                </a:r>
                <a:r>
                  <a:rPr lang="ko-KR" altLang="en-US" sz="2400" dirty="0"/>
                  <a:t>순방향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으로 </a:t>
                </a:r>
                <a:r>
                  <a:rPr lang="ko-KR" altLang="en-US" sz="2400" dirty="0" err="1"/>
                  <a:t>연결되어있음</a:t>
                </a:r>
                <a:endParaRPr lang="en-US" altLang="ko-KR" sz="2400" dirty="0"/>
              </a:p>
              <a:p>
                <a:r>
                  <a:rPr lang="ko-KR" altLang="en-US" sz="2400" dirty="0"/>
                  <a:t>전통적인 </a:t>
                </a:r>
                <a:r>
                  <a:rPr lang="en-US" altLang="ko-KR" sz="2400" dirty="0"/>
                  <a:t>CNN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L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가 있다면 </a:t>
                </a:r>
                <a:r>
                  <a:rPr lang="en-US" altLang="ko-KR" sz="2400" dirty="0"/>
                  <a:t>L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connection</a:t>
                </a:r>
                <a:r>
                  <a:rPr lang="ko-KR" altLang="en-US" sz="2400" dirty="0"/>
                  <a:t>이 존재하는데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direct connection</a:t>
                </a:r>
                <a:r>
                  <a:rPr lang="ko-KR" altLang="en-US" sz="2400" dirty="0"/>
                  <a:t>이 존재</a:t>
                </a:r>
                <a:endParaRPr lang="en-US" altLang="ko-KR" sz="2400" dirty="0"/>
              </a:p>
              <a:p>
                <a:r>
                  <a:rPr lang="ko-KR" altLang="en-US" sz="2400" dirty="0"/>
                  <a:t>각각의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고유의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들은 모든 하위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들의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으로 사용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몇가지 이점이 있음</a:t>
                </a:r>
                <a:endParaRPr lang="en-US" altLang="ko-KR" sz="2400" dirty="0"/>
              </a:p>
              <a:p>
                <a:pPr lvl="1"/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가 사라지는 문제를 완화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Feature</a:t>
                </a:r>
                <a:r>
                  <a:rPr lang="ko-KR" altLang="en-US" sz="2000" dirty="0"/>
                  <a:t>가 전파되는 것을 강화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Feature</a:t>
                </a:r>
                <a:r>
                  <a:rPr lang="ko-KR" altLang="en-US" sz="2000" dirty="0"/>
                  <a:t>의 재사용성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대체로 파라미터의 개수가 </a:t>
                </a:r>
                <a:r>
                  <a:rPr lang="ko-KR" altLang="en-US" sz="2000" dirty="0" err="1"/>
                  <a:t>줄어들음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82BC8B-A667-43D9-B45B-894D604F7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88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86DD-0CC8-4135-862B-CE1B5D4F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9DB8-966D-48F5-82A8-F5A60C70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CIFAR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6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A3314-0BF1-48B1-98AF-61442BAC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F8AEB-9D4F-445A-BC76-BF34B464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ImageNet </a:t>
            </a:r>
            <a:r>
              <a:rPr lang="ko-KR" altLang="en-US" sz="2400" dirty="0"/>
              <a:t>실험에서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를 </a:t>
            </a:r>
            <a:r>
              <a:rPr lang="en-US" altLang="ko-KR" sz="2400" dirty="0"/>
              <a:t>4 dense block</a:t>
            </a:r>
            <a:r>
              <a:rPr lang="ko-KR" altLang="en-US" sz="2400" dirty="0"/>
              <a:t>과 </a:t>
            </a:r>
            <a:r>
              <a:rPr lang="en-US" altLang="ko-KR" sz="2400" dirty="0"/>
              <a:t>224x224 input image</a:t>
            </a:r>
            <a:r>
              <a:rPr lang="ko-KR" altLang="en-US" sz="2400" dirty="0"/>
              <a:t>로 사용</a:t>
            </a:r>
            <a:endParaRPr lang="en-US" altLang="ko-KR" sz="2400" dirty="0"/>
          </a:p>
          <a:p>
            <a:r>
              <a:rPr lang="ko-KR" altLang="en-US" sz="2400" dirty="0"/>
              <a:t>처음의 </a:t>
            </a:r>
            <a:r>
              <a:rPr lang="en-US" altLang="ko-KR" sz="2400" dirty="0"/>
              <a:t>convolution layer</a:t>
            </a:r>
            <a:r>
              <a:rPr lang="ko-KR" altLang="en-US" sz="2400" dirty="0"/>
              <a:t>는 </a:t>
            </a:r>
            <a:r>
              <a:rPr lang="en-US" altLang="ko-KR" sz="2400" dirty="0"/>
              <a:t>stride 2</a:t>
            </a:r>
            <a:r>
              <a:rPr lang="ko-KR" altLang="en-US" sz="2400" dirty="0"/>
              <a:t>의 </a:t>
            </a:r>
            <a:r>
              <a:rPr lang="en-US" altLang="ko-KR" sz="2400" dirty="0"/>
              <a:t>7x7</a:t>
            </a:r>
            <a:r>
              <a:rPr lang="ko-KR" altLang="en-US" sz="2400" dirty="0"/>
              <a:t>의 </a:t>
            </a:r>
            <a:r>
              <a:rPr lang="en-US" altLang="ko-KR" sz="2400" dirty="0"/>
              <a:t>2k convolution layer</a:t>
            </a:r>
          </a:p>
          <a:p>
            <a:r>
              <a:rPr lang="ko-KR" altLang="en-US" sz="2400" dirty="0"/>
              <a:t>모든 다른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</a:t>
            </a:r>
            <a:r>
              <a:rPr lang="en-US" altLang="ko-KR" sz="2400" dirty="0"/>
              <a:t>feature-map</a:t>
            </a:r>
            <a:r>
              <a:rPr lang="ko-KR" altLang="en-US" sz="2400" dirty="0"/>
              <a:t>의 개수는 </a:t>
            </a:r>
            <a:r>
              <a:rPr lang="en-US" altLang="ko-KR" sz="2400" dirty="0"/>
              <a:t>k</a:t>
            </a:r>
            <a:r>
              <a:rPr lang="ko-KR" altLang="en-US" sz="2400" dirty="0"/>
              <a:t>로 세팅</a:t>
            </a:r>
            <a:endParaRPr lang="en-US" altLang="ko-KR" sz="2400" dirty="0"/>
          </a:p>
          <a:p>
            <a:r>
              <a:rPr lang="en-US" altLang="ko-KR" sz="2400" dirty="0"/>
              <a:t>ImageNet</a:t>
            </a:r>
            <a:r>
              <a:rPr lang="ko-KR" altLang="en-US" sz="2400" dirty="0"/>
              <a:t>구성의 정확한 네트워크는 표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014D6-81A7-4668-A704-03BA47A4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54" y="3966251"/>
            <a:ext cx="5935164" cy="28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2F19A-AFC6-41E7-9C59-C9A89E4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DD45-0144-46D3-96D3-FEED9383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효율성을 경험적으로 증명하기 위해 몇몇의 </a:t>
            </a:r>
            <a:r>
              <a:rPr lang="en-US" altLang="ko-KR" sz="2400" dirty="0"/>
              <a:t>dataset</a:t>
            </a:r>
            <a:r>
              <a:rPr lang="ko-KR" altLang="en-US" sz="2400" dirty="0"/>
              <a:t>에서 최신의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비교</a:t>
            </a:r>
            <a:r>
              <a:rPr lang="en-US" altLang="ko-KR" sz="2400" dirty="0"/>
              <a:t>, </a:t>
            </a:r>
            <a:r>
              <a:rPr lang="ko-KR" altLang="en-US" sz="2400" dirty="0"/>
              <a:t>특히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그 변형들</a:t>
            </a:r>
            <a:endParaRPr lang="en-US" altLang="ko-KR" sz="2400" dirty="0"/>
          </a:p>
          <a:p>
            <a:r>
              <a:rPr lang="en-US" altLang="ko-KR" sz="2400" b="1" dirty="0" err="1"/>
              <a:t>DataSets</a:t>
            </a:r>
            <a:r>
              <a:rPr lang="en-US" altLang="ko-KR" sz="2400" b="1" dirty="0"/>
              <a:t>-CIFAR.</a:t>
            </a:r>
            <a:r>
              <a:rPr lang="en-US" altLang="ko-KR" sz="2400" dirty="0"/>
              <a:t> CIFAR </a:t>
            </a:r>
            <a:r>
              <a:rPr lang="ko-KR" altLang="en-US" sz="2400" dirty="0"/>
              <a:t>데이터셋은 </a:t>
            </a:r>
            <a:r>
              <a:rPr lang="en-US" altLang="ko-KR" sz="2400" dirty="0"/>
              <a:t>32x32</a:t>
            </a:r>
            <a:r>
              <a:rPr lang="ko-KR" altLang="en-US" sz="2400" dirty="0"/>
              <a:t>의 자연적 이미지로 구성</a:t>
            </a:r>
            <a:r>
              <a:rPr lang="en-US" altLang="ko-KR" sz="2400" dirty="0"/>
              <a:t>, CIFAR-10</a:t>
            </a:r>
            <a:r>
              <a:rPr lang="ko-KR" altLang="en-US" sz="2400" dirty="0"/>
              <a:t>은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클래스</a:t>
            </a:r>
            <a:r>
              <a:rPr lang="en-US" altLang="ko-KR" sz="2400" dirty="0"/>
              <a:t>, CIFAR-100</a:t>
            </a:r>
            <a:r>
              <a:rPr lang="ko-KR" altLang="en-US" sz="2400" dirty="0"/>
              <a:t>은 </a:t>
            </a:r>
            <a:r>
              <a:rPr lang="en-US" altLang="ko-KR" sz="2400" dirty="0"/>
              <a:t>100</a:t>
            </a:r>
            <a:r>
              <a:rPr lang="ko-KR" altLang="en-US" sz="2400" dirty="0"/>
              <a:t>개의 클래스로 구성</a:t>
            </a:r>
            <a:endParaRPr lang="en-US" altLang="ko-KR" sz="2400" dirty="0"/>
          </a:p>
          <a:p>
            <a:r>
              <a:rPr lang="en-US" altLang="ko-KR" sz="2400" dirty="0"/>
              <a:t>Training set:45000, test set:10000, validation set:5000</a:t>
            </a:r>
          </a:p>
          <a:p>
            <a:r>
              <a:rPr lang="ko-KR" altLang="en-US" sz="2400" dirty="0"/>
              <a:t>표준적인 </a:t>
            </a: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augmentation </a:t>
            </a:r>
            <a:r>
              <a:rPr lang="ko-KR" altLang="en-US" sz="2400" dirty="0"/>
              <a:t>적용</a:t>
            </a:r>
            <a:r>
              <a:rPr lang="en-US" altLang="ko-KR" sz="2400" dirty="0"/>
              <a:t>(mirroring, shifting) </a:t>
            </a:r>
            <a:r>
              <a:rPr lang="ko-KR" altLang="en-US" sz="2400" dirty="0"/>
              <a:t>이 기법은 이 두개의 데이터셋에서 널리 사용됨</a:t>
            </a:r>
            <a:r>
              <a:rPr lang="en-US" altLang="ko-KR" sz="2400" dirty="0"/>
              <a:t>[11,13,17,22,28,20,32,34]. </a:t>
            </a:r>
            <a:r>
              <a:rPr lang="ko-KR" altLang="en-US" sz="2400" dirty="0"/>
              <a:t>우리는 이 </a:t>
            </a:r>
            <a:r>
              <a:rPr lang="en-US" altLang="ko-KR" sz="2400" dirty="0"/>
              <a:t>data augmentation </a:t>
            </a:r>
            <a:r>
              <a:rPr lang="ko-KR" altLang="en-US" sz="2400" dirty="0"/>
              <a:t>기법을 </a:t>
            </a:r>
            <a:r>
              <a:rPr lang="en-US" altLang="ko-KR" sz="2400" dirty="0"/>
              <a:t>dataset</a:t>
            </a:r>
            <a:r>
              <a:rPr lang="ko-KR" altLang="en-US" sz="2400" dirty="0"/>
              <a:t>의 이름의 끝에 </a:t>
            </a:r>
            <a:r>
              <a:rPr lang="en-US" altLang="ko-KR" sz="2400" dirty="0"/>
              <a:t>‘+’</a:t>
            </a:r>
            <a:r>
              <a:rPr lang="ko-KR" altLang="en-US" sz="2400" dirty="0"/>
              <a:t>로 표시 </a:t>
            </a:r>
            <a:r>
              <a:rPr lang="en-US" altLang="ko-KR" sz="2400" dirty="0"/>
              <a:t>ex) C10+.</a:t>
            </a:r>
          </a:p>
          <a:p>
            <a:r>
              <a:rPr lang="ko-KR" altLang="en-US" sz="2400" dirty="0"/>
              <a:t>전처리를 위해</a:t>
            </a:r>
            <a:r>
              <a:rPr lang="en-US" altLang="ko-KR" sz="2400" dirty="0"/>
              <a:t> channel mean</a:t>
            </a:r>
            <a:r>
              <a:rPr lang="ko-KR" altLang="en-US" sz="2400" dirty="0"/>
              <a:t>과 </a:t>
            </a:r>
            <a:r>
              <a:rPr lang="en-US" altLang="ko-KR" sz="2400" dirty="0"/>
              <a:t>std </a:t>
            </a:r>
            <a:r>
              <a:rPr lang="ko-KR" altLang="en-US" sz="2400" dirty="0"/>
              <a:t>사용해 데이터를 </a:t>
            </a:r>
            <a:r>
              <a:rPr lang="en-US" altLang="ko-KR" sz="2400" dirty="0"/>
              <a:t>normalize</a:t>
            </a:r>
            <a:r>
              <a:rPr lang="ko-KR" altLang="en-US" sz="2400" dirty="0"/>
              <a:t>시킴</a:t>
            </a:r>
            <a:endParaRPr lang="en-US" altLang="ko-KR" sz="2400" dirty="0"/>
          </a:p>
          <a:p>
            <a:r>
              <a:rPr lang="ko-KR" altLang="en-US" sz="2400" dirty="0"/>
              <a:t>마지막 </a:t>
            </a:r>
            <a:r>
              <a:rPr lang="en-US" altLang="ko-KR" sz="2400" dirty="0"/>
              <a:t>run</a:t>
            </a:r>
            <a:r>
              <a:rPr lang="ko-KR" altLang="en-US" sz="2400" dirty="0"/>
              <a:t>에서는 모든 </a:t>
            </a:r>
            <a:r>
              <a:rPr lang="en-US" altLang="ko-KR" sz="2400" dirty="0"/>
              <a:t>50000</a:t>
            </a:r>
            <a:r>
              <a:rPr lang="ko-KR" altLang="en-US" sz="2400" dirty="0"/>
              <a:t>개의 </a:t>
            </a:r>
            <a:r>
              <a:rPr lang="en-US" altLang="ko-KR" sz="2400" dirty="0"/>
              <a:t>training </a:t>
            </a:r>
            <a:r>
              <a:rPr lang="ko-KR" altLang="en-US" sz="2400" dirty="0"/>
              <a:t>이미지를 사용해</a:t>
            </a:r>
            <a:r>
              <a:rPr lang="en-US" altLang="ko-KR" sz="2400" dirty="0"/>
              <a:t>, training</a:t>
            </a:r>
            <a:r>
              <a:rPr lang="ko-KR" altLang="en-US" sz="2400" dirty="0"/>
              <a:t>의 마지막에 마지막 </a:t>
            </a:r>
            <a:r>
              <a:rPr lang="en-US" altLang="ko-KR" sz="2400" dirty="0"/>
              <a:t>test error</a:t>
            </a:r>
            <a:r>
              <a:rPr lang="ko-KR" altLang="en-US" sz="2400" dirty="0"/>
              <a:t>를 보고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746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681F5-21C6-4527-AE42-180496F0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7C571-8861-48CC-A3B8-FC8B6127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SVHN.</a:t>
            </a:r>
            <a:r>
              <a:rPr lang="en-US" altLang="ko-KR" sz="2400" dirty="0"/>
              <a:t> The Street View House Numbers(SVHN)</a:t>
            </a:r>
            <a:r>
              <a:rPr lang="ko-KR" altLang="en-US" sz="2400" dirty="0"/>
              <a:t>은 </a:t>
            </a:r>
            <a:r>
              <a:rPr lang="en-US" altLang="ko-KR" sz="2400" dirty="0"/>
              <a:t>32x32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색깔있는</a:t>
            </a:r>
            <a:r>
              <a:rPr lang="ko-KR" altLang="en-US" sz="2400" dirty="0"/>
              <a:t> </a:t>
            </a:r>
            <a:r>
              <a:rPr lang="en-US" altLang="ko-KR" sz="2400" dirty="0"/>
              <a:t>digit </a:t>
            </a:r>
            <a:r>
              <a:rPr lang="ko-KR" altLang="en-US" sz="2400" dirty="0"/>
              <a:t>이미지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73257 training set, 26032 test set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531131</a:t>
            </a:r>
            <a:r>
              <a:rPr lang="ko-KR" altLang="en-US" sz="2400" dirty="0"/>
              <a:t>개의 추가적인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위한 </a:t>
            </a:r>
            <a:r>
              <a:rPr lang="en-US" altLang="ko-KR" sz="2400" dirty="0"/>
              <a:t>image set</a:t>
            </a:r>
          </a:p>
          <a:p>
            <a:r>
              <a:rPr lang="ko-KR" altLang="en-US" sz="2400" dirty="0"/>
              <a:t>흔한 실험에 따라서</a:t>
            </a:r>
            <a:r>
              <a:rPr lang="en-US" altLang="ko-KR" sz="2400" dirty="0"/>
              <a:t>[7,13,20,22,30] </a:t>
            </a:r>
            <a:r>
              <a:rPr lang="ko-KR" altLang="en-US" sz="2400" dirty="0"/>
              <a:t>우리는 모든 </a:t>
            </a:r>
            <a:r>
              <a:rPr lang="en-US" altLang="ko-KR" sz="2400" dirty="0"/>
              <a:t>training data</a:t>
            </a:r>
            <a:r>
              <a:rPr lang="ko-KR" altLang="en-US" sz="2400" dirty="0"/>
              <a:t>를 어떠한 </a:t>
            </a:r>
            <a:r>
              <a:rPr lang="en-US" altLang="ko-KR" sz="2400" dirty="0"/>
              <a:t>data augmentation</a:t>
            </a:r>
            <a:r>
              <a:rPr lang="ko-KR" altLang="en-US" sz="2400" dirty="0"/>
              <a:t>없이 그리고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에서 </a:t>
            </a:r>
            <a:r>
              <a:rPr lang="en-US" altLang="ko-KR" sz="2400" dirty="0"/>
              <a:t>6000</a:t>
            </a:r>
            <a:r>
              <a:rPr lang="ko-KR" altLang="en-US" sz="2400" dirty="0"/>
              <a:t>개의 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 set </a:t>
            </a:r>
            <a:r>
              <a:rPr lang="ko-KR" altLang="en-US" sz="2400" dirty="0"/>
              <a:t>분리</a:t>
            </a:r>
            <a:endParaRPr lang="en-US" altLang="ko-KR" sz="2400" dirty="0"/>
          </a:p>
          <a:p>
            <a:r>
              <a:rPr lang="en-US" altLang="ko-KR" sz="2400" dirty="0"/>
              <a:t>Training</a:t>
            </a:r>
            <a:r>
              <a:rPr lang="ko-KR" altLang="en-US" sz="2400" dirty="0"/>
              <a:t> 동안과 결과에서 </a:t>
            </a:r>
            <a:r>
              <a:rPr lang="en-US" altLang="ko-KR" sz="2400" dirty="0"/>
              <a:t>test error</a:t>
            </a:r>
            <a:r>
              <a:rPr lang="ko-KR" altLang="en-US" sz="2400" dirty="0"/>
              <a:t>가 가장적은 </a:t>
            </a:r>
            <a:r>
              <a:rPr lang="en-US" altLang="ko-KR" sz="2400" dirty="0"/>
              <a:t>validation error</a:t>
            </a:r>
            <a:r>
              <a:rPr lang="ko-KR" altLang="en-US" sz="2400" dirty="0"/>
              <a:t>를 가지는 모델을 선택</a:t>
            </a:r>
            <a:endParaRPr lang="en-US" altLang="ko-KR" sz="2400" dirty="0"/>
          </a:p>
          <a:p>
            <a:r>
              <a:rPr lang="en-US" altLang="ko-KR" sz="2400" dirty="0"/>
              <a:t>[42]</a:t>
            </a:r>
            <a:r>
              <a:rPr lang="ko-KR" altLang="en-US" sz="2400" dirty="0"/>
              <a:t>를 따라서 </a:t>
            </a:r>
            <a:r>
              <a:rPr lang="ko-KR" altLang="en-US" sz="2400" dirty="0" err="1"/>
              <a:t>픽셀값을</a:t>
            </a:r>
            <a:r>
              <a:rPr lang="ko-KR" altLang="en-US" sz="2400" dirty="0"/>
              <a:t> </a:t>
            </a:r>
            <a:r>
              <a:rPr lang="en-US" altLang="ko-KR" sz="2400" dirty="0"/>
              <a:t>255</a:t>
            </a:r>
            <a:r>
              <a:rPr lang="ko-KR" altLang="en-US" sz="2400" dirty="0"/>
              <a:t>로 나눠 </a:t>
            </a:r>
            <a:r>
              <a:rPr lang="en-US" altLang="ko-KR" sz="2400" dirty="0"/>
              <a:t>[0,1]</a:t>
            </a:r>
            <a:r>
              <a:rPr lang="ko-KR" altLang="en-US" sz="2400" dirty="0"/>
              <a:t>의 범위로 </a:t>
            </a:r>
            <a:r>
              <a:rPr lang="ko-KR" altLang="en-US" sz="2400" dirty="0" err="1"/>
              <a:t>만듬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34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FDA1-79D1-4B39-9C12-30326EB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BB932-4C40-40FB-8634-3C9EB69C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ImageNet.</a:t>
            </a:r>
            <a:r>
              <a:rPr lang="en-US" altLang="ko-KR" sz="2400" dirty="0"/>
              <a:t> ILSVRC 2012 classification dataset</a:t>
            </a:r>
            <a:r>
              <a:rPr lang="ko-KR" altLang="en-US" sz="2400" dirty="0"/>
              <a:t>을 사용 </a:t>
            </a:r>
            <a:r>
              <a:rPr lang="en-US" altLang="ko-KR" sz="2400" dirty="0"/>
              <a:t>120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training image set, 50000 test set, 1000</a:t>
            </a:r>
            <a:r>
              <a:rPr lang="ko-KR" altLang="en-US" sz="2400" dirty="0"/>
              <a:t>개의 클래스</a:t>
            </a:r>
            <a:endParaRPr lang="en-US" altLang="ko-KR" sz="2400" dirty="0"/>
          </a:p>
          <a:p>
            <a:r>
              <a:rPr lang="en-US" altLang="ko-KR" sz="2400" dirty="0"/>
              <a:t>[8,11,12]</a:t>
            </a:r>
            <a:r>
              <a:rPr lang="ko-KR" altLang="en-US" sz="2400" dirty="0"/>
              <a:t>와 똑같은 </a:t>
            </a:r>
            <a:r>
              <a:rPr lang="en-US" altLang="ko-KR" sz="2400" dirty="0"/>
              <a:t>data augmentation</a:t>
            </a:r>
            <a:r>
              <a:rPr lang="ko-KR" altLang="en-US" sz="2400" dirty="0"/>
              <a:t>을 적용</a:t>
            </a:r>
            <a:endParaRPr lang="en-US" altLang="ko-KR" sz="2400" dirty="0"/>
          </a:p>
          <a:p>
            <a:r>
              <a:rPr lang="en-US" altLang="ko-KR" sz="2400" dirty="0"/>
              <a:t>Test time</a:t>
            </a:r>
            <a:r>
              <a:rPr lang="ko-KR" altLang="en-US" sz="2400" dirty="0"/>
              <a:t>에 </a:t>
            </a:r>
            <a:r>
              <a:rPr lang="en-US" altLang="ko-KR" sz="2400" dirty="0"/>
              <a:t>single-crop </a:t>
            </a:r>
            <a:r>
              <a:rPr lang="ko-KR" altLang="en-US" sz="2400" dirty="0"/>
              <a:t>또는 </a:t>
            </a:r>
            <a:r>
              <a:rPr lang="en-US" altLang="ko-KR" sz="2400" dirty="0"/>
              <a:t>10-crop</a:t>
            </a:r>
            <a:r>
              <a:rPr lang="ko-KR" altLang="en-US" sz="2400" dirty="0"/>
              <a:t>을 </a:t>
            </a:r>
            <a:r>
              <a:rPr lang="en-US" altLang="ko-KR" sz="2400" dirty="0"/>
              <a:t>224x224 </a:t>
            </a:r>
            <a:r>
              <a:rPr lang="ko-KR" altLang="en-US" sz="2400" dirty="0"/>
              <a:t>사이즈로 적용</a:t>
            </a:r>
            <a:endParaRPr lang="en-US" altLang="ko-KR" sz="2400" dirty="0"/>
          </a:p>
          <a:p>
            <a:r>
              <a:rPr lang="en-US" altLang="ko-KR" sz="2400" dirty="0"/>
              <a:t>[11,12,13]</a:t>
            </a:r>
            <a:r>
              <a:rPr lang="ko-KR" altLang="en-US" sz="2400" dirty="0"/>
              <a:t>을 따라서 </a:t>
            </a:r>
            <a:r>
              <a:rPr lang="en-US" altLang="ko-KR" sz="2400" dirty="0"/>
              <a:t>validation set</a:t>
            </a:r>
            <a:r>
              <a:rPr lang="ko-KR" altLang="en-US" sz="2400" dirty="0"/>
              <a:t>의 </a:t>
            </a:r>
            <a:r>
              <a:rPr lang="en-US" altLang="ko-KR" sz="2400" dirty="0"/>
              <a:t>classification error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102179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E35B-614B-4D10-A22E-D5C9F76B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20E81-ECCA-4B0E-A89F-5093AD90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2246" cy="503237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/>
              <a:t>Training.</a:t>
            </a:r>
            <a:r>
              <a:rPr lang="en-US" altLang="ko-KR" sz="2400" dirty="0"/>
              <a:t> </a:t>
            </a:r>
            <a:r>
              <a:rPr lang="ko-KR" altLang="en-US" sz="2400" dirty="0"/>
              <a:t>모든 네트워크는 </a:t>
            </a:r>
            <a:r>
              <a:rPr lang="en-US" altLang="ko-KR" sz="2400" dirty="0"/>
              <a:t>SGD</a:t>
            </a:r>
            <a:r>
              <a:rPr lang="ko-KR" altLang="en-US" sz="2400" dirty="0"/>
              <a:t>를 사용해 훈련됨</a:t>
            </a:r>
            <a:endParaRPr lang="en-US" altLang="ko-KR" sz="2400" dirty="0"/>
          </a:p>
          <a:p>
            <a:r>
              <a:rPr lang="en-US" altLang="ko-KR" sz="2400" dirty="0"/>
              <a:t>CIFAR, SVHN</a:t>
            </a:r>
            <a:r>
              <a:rPr lang="ko-KR" altLang="en-US" sz="2400" dirty="0"/>
              <a:t>에서 각각 </a:t>
            </a:r>
            <a:r>
              <a:rPr lang="en-US" altLang="ko-KR" sz="2400" dirty="0"/>
              <a:t>300, 40 </a:t>
            </a:r>
            <a:r>
              <a:rPr lang="en-US" altLang="ko-KR" sz="2400" dirty="0" err="1"/>
              <a:t>epohs</a:t>
            </a:r>
            <a:r>
              <a:rPr lang="ko-KR" altLang="en-US" sz="2400" dirty="0"/>
              <a:t>에 </a:t>
            </a:r>
            <a:r>
              <a:rPr lang="en-US" altLang="ko-KR" sz="2400" dirty="0"/>
              <a:t>batch-size 64</a:t>
            </a:r>
            <a:r>
              <a:rPr lang="ko-KR" altLang="en-US" sz="2400" dirty="0"/>
              <a:t>를 사용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init_lr</a:t>
            </a:r>
            <a:r>
              <a:rPr lang="en-US" altLang="ko-KR" sz="2400" dirty="0"/>
              <a:t>=0.1, </a:t>
            </a:r>
            <a:r>
              <a:rPr lang="ko-KR" altLang="en-US" sz="2400" dirty="0"/>
              <a:t>총 </a:t>
            </a:r>
            <a:r>
              <a:rPr lang="en-US" altLang="ko-KR" sz="2400" dirty="0"/>
              <a:t>training epoch</a:t>
            </a:r>
            <a:r>
              <a:rPr lang="ko-KR" altLang="en-US" sz="2400" dirty="0"/>
              <a:t>의 </a:t>
            </a:r>
            <a:r>
              <a:rPr lang="en-US" altLang="ko-KR" sz="2400" dirty="0"/>
              <a:t>50%, 75%</a:t>
            </a:r>
            <a:r>
              <a:rPr lang="ko-KR" altLang="en-US" sz="2400" dirty="0"/>
              <a:t>마다</a:t>
            </a:r>
            <a:r>
              <a:rPr lang="en-US" altLang="ko-KR" sz="2400" dirty="0"/>
              <a:t> 10</a:t>
            </a:r>
            <a:r>
              <a:rPr lang="ko-KR" altLang="en-US" sz="2400" dirty="0"/>
              <a:t>으로 나눔</a:t>
            </a:r>
            <a:endParaRPr lang="en-US" altLang="ko-KR" sz="2400" dirty="0"/>
          </a:p>
          <a:p>
            <a:r>
              <a:rPr lang="en-US" altLang="ko-KR" sz="2400" dirty="0"/>
              <a:t>ImageNet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batch-size 256</a:t>
            </a:r>
            <a:r>
              <a:rPr lang="ko-KR" altLang="en-US" sz="2400" dirty="0"/>
              <a:t>으로 </a:t>
            </a:r>
            <a:r>
              <a:rPr lang="en-US" altLang="ko-KR" sz="2400" dirty="0"/>
              <a:t>90epoch</a:t>
            </a:r>
            <a:r>
              <a:rPr lang="ko-KR" altLang="en-US" sz="2400" dirty="0"/>
              <a:t>만큼 학습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init_lr</a:t>
            </a:r>
            <a:r>
              <a:rPr lang="en-US" altLang="ko-KR" sz="2400" dirty="0"/>
              <a:t>=0.1, epoch 30</a:t>
            </a:r>
            <a:r>
              <a:rPr lang="ko-KR" altLang="en-US" sz="2400" dirty="0"/>
              <a:t>과 </a:t>
            </a:r>
            <a:r>
              <a:rPr lang="en-US" altLang="ko-KR" sz="2400" dirty="0"/>
              <a:t>60</a:t>
            </a:r>
            <a:r>
              <a:rPr lang="ko-KR" altLang="en-US" sz="2400" dirty="0"/>
              <a:t>에서 </a:t>
            </a:r>
            <a:r>
              <a:rPr lang="en-US" altLang="ko-KR" sz="2400" dirty="0"/>
              <a:t>10</a:t>
            </a:r>
            <a:r>
              <a:rPr lang="ko-KR" altLang="en-US" sz="2400" dirty="0"/>
              <a:t>배 감소</a:t>
            </a:r>
            <a:endParaRPr lang="en-US" altLang="ko-KR" sz="2400" dirty="0"/>
          </a:p>
          <a:p>
            <a:r>
              <a:rPr lang="ko-KR" altLang="en-US" sz="2400" dirty="0"/>
              <a:t>순수한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구현은 메모리 비효율성을 내포할지도 모름</a:t>
            </a:r>
            <a:r>
              <a:rPr lang="en-US" altLang="ko-KR" sz="2400" dirty="0"/>
              <a:t>, GPU</a:t>
            </a:r>
            <a:r>
              <a:rPr lang="ko-KR" altLang="en-US" sz="2400" dirty="0"/>
              <a:t>의 메모리 소모를 줄이기 위해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메모리</a:t>
            </a:r>
            <a:r>
              <a:rPr lang="en-US" altLang="ko-KR" sz="2400" dirty="0"/>
              <a:t>-</a:t>
            </a:r>
            <a:r>
              <a:rPr lang="ko-KR" altLang="en-US" sz="2400" dirty="0"/>
              <a:t>효율 구현을 위한 기술보고서를 참고할 것</a:t>
            </a:r>
            <a:r>
              <a:rPr lang="en-US" altLang="ko-KR" sz="2400" dirty="0"/>
              <a:t>[26]</a:t>
            </a:r>
          </a:p>
          <a:p>
            <a:r>
              <a:rPr lang="en-US" altLang="ko-KR" sz="2400" dirty="0"/>
              <a:t>[8]</a:t>
            </a:r>
            <a:r>
              <a:rPr lang="ko-KR" altLang="en-US" sz="2400" dirty="0"/>
              <a:t>에 따라서 </a:t>
            </a:r>
            <a:r>
              <a:rPr lang="en-US" altLang="ko-KR" sz="2400" dirty="0"/>
              <a:t>weight decay=10e-4, </a:t>
            </a:r>
            <a:r>
              <a:rPr lang="en-US" altLang="ko-KR" sz="2400" dirty="0" err="1"/>
              <a:t>Nesterov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momentu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dampenin</a:t>
            </a:r>
            <a:r>
              <a:rPr lang="ko-KR" altLang="en-US" sz="2400" dirty="0"/>
              <a:t>없이 </a:t>
            </a:r>
            <a:r>
              <a:rPr lang="en-US" altLang="ko-KR" sz="2400" dirty="0"/>
              <a:t>0.9, [10]</a:t>
            </a:r>
            <a:r>
              <a:rPr lang="ko-KR" altLang="en-US" sz="2400" dirty="0"/>
              <a:t>에서 소개된</a:t>
            </a:r>
            <a:r>
              <a:rPr lang="en-US" altLang="ko-KR" sz="2400" dirty="0"/>
              <a:t> weight initialization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augmentatin</a:t>
            </a:r>
            <a:r>
              <a:rPr lang="ko-KR" altLang="en-US" sz="2400" dirty="0"/>
              <a:t>을 사용하지 않은 데이터셋들</a:t>
            </a:r>
            <a:r>
              <a:rPr lang="en-US" altLang="ko-KR" sz="2400" dirty="0"/>
              <a:t>(ex.C10, C100, SVHN)</a:t>
            </a:r>
            <a:r>
              <a:rPr lang="ko-KR" altLang="en-US" sz="2400" dirty="0"/>
              <a:t>에서는 첫번째 </a:t>
            </a:r>
            <a:r>
              <a:rPr lang="en-US" altLang="ko-KR" sz="2400" dirty="0"/>
              <a:t>convolution</a:t>
            </a:r>
            <a:r>
              <a:rPr lang="ko-KR" altLang="en-US" sz="2400" dirty="0"/>
              <a:t>을 제외하고는 </a:t>
            </a:r>
            <a:r>
              <a:rPr lang="en-US" altLang="ko-KR" sz="2400" dirty="0"/>
              <a:t>conv layer</a:t>
            </a:r>
            <a:r>
              <a:rPr lang="ko-KR" altLang="en-US" sz="2400" dirty="0"/>
              <a:t>뒤에 </a:t>
            </a:r>
            <a:r>
              <a:rPr lang="en-US" altLang="ko-KR" sz="2400" dirty="0"/>
              <a:t>dropout=0.2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r>
              <a:rPr lang="en-US" altLang="ko-KR" sz="2400" dirty="0"/>
              <a:t>Test error</a:t>
            </a:r>
            <a:r>
              <a:rPr lang="ko-KR" altLang="en-US" sz="2400" dirty="0"/>
              <a:t>는 단 한번 각 </a:t>
            </a:r>
            <a:r>
              <a:rPr lang="en-US" altLang="ko-KR" sz="2400" dirty="0"/>
              <a:t>task</a:t>
            </a:r>
            <a:r>
              <a:rPr lang="ko-KR" altLang="en-US" sz="2400" dirty="0"/>
              <a:t>와 </a:t>
            </a:r>
            <a:r>
              <a:rPr lang="en-US" altLang="ko-KR" sz="2400" dirty="0"/>
              <a:t>model setting</a:t>
            </a:r>
            <a:r>
              <a:rPr lang="ko-KR" altLang="en-US" sz="2400" dirty="0"/>
              <a:t>때에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918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14251-DF41-4B19-BF30-9A04CAE0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7173E-6BF6-4E86-9AA6-FA236235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Error rate on CIFAR, SVHN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96C6D-24BB-43C3-BA37-ABCA8304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23" y="2155372"/>
            <a:ext cx="7966335" cy="4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C3CB0-FBC0-40D2-9C18-ADC9FB8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BA2C-10F5-4912-92B4-8D614158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Classification Results on CIFAR and SVHN.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을 다른 깊이 </a:t>
            </a:r>
            <a:r>
              <a:rPr lang="en-US" altLang="ko-KR" sz="2400" dirty="0"/>
              <a:t>L, growth rate k</a:t>
            </a:r>
            <a:r>
              <a:rPr lang="ko-KR" altLang="en-US" sz="2400" dirty="0"/>
              <a:t>로 훈련</a:t>
            </a:r>
            <a:r>
              <a:rPr lang="en-US" altLang="ko-KR" sz="2400" dirty="0"/>
              <a:t>. </a:t>
            </a:r>
            <a:r>
              <a:rPr lang="ko-KR" altLang="en-US" sz="2400" dirty="0"/>
              <a:t>결과는 이전 표에 보임 이미 존재하는 최신의 것을 </a:t>
            </a:r>
            <a:r>
              <a:rPr lang="ko-KR" altLang="en-US" sz="2400" dirty="0" err="1"/>
              <a:t>능가하는것은</a:t>
            </a:r>
            <a:r>
              <a:rPr lang="ko-KR" altLang="en-US" sz="2400" dirty="0"/>
              <a:t> 굵게 전체적인 최고의 결과는 파란색</a:t>
            </a:r>
            <a:endParaRPr lang="en-US" altLang="ko-KR" sz="2400" dirty="0"/>
          </a:p>
          <a:p>
            <a:r>
              <a:rPr lang="en-US" altLang="ko-KR" sz="2400" b="1" dirty="0"/>
              <a:t>Accuracy.</a:t>
            </a:r>
            <a:r>
              <a:rPr lang="en-US" altLang="ko-KR" sz="2400" dirty="0"/>
              <a:t> </a:t>
            </a:r>
            <a:r>
              <a:rPr lang="ko-KR" altLang="en-US" sz="2400" dirty="0"/>
              <a:t>테이블의 아래줄에서 가장 알아보기 </a:t>
            </a:r>
            <a:r>
              <a:rPr lang="ko-KR" altLang="en-US" sz="2400" dirty="0" err="1"/>
              <a:t>눈에띄는</a:t>
            </a:r>
            <a:r>
              <a:rPr lang="ko-KR" altLang="en-US" sz="2400" dirty="0"/>
              <a:t> 경향이 나옴</a:t>
            </a:r>
            <a:r>
              <a:rPr lang="en-US" altLang="ko-KR" sz="2400" dirty="0"/>
              <a:t>, </a:t>
            </a:r>
            <a:r>
              <a:rPr lang="ko-KR" altLang="en-US" sz="2400" dirty="0"/>
              <a:t>이거는 </a:t>
            </a:r>
            <a:r>
              <a:rPr lang="en-US" altLang="ko-KR" sz="2400" dirty="0"/>
              <a:t>L=190, k=40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가 모든 </a:t>
            </a:r>
            <a:r>
              <a:rPr lang="en-US" altLang="ko-KR" sz="2400" dirty="0"/>
              <a:t>CIFAR </a:t>
            </a:r>
            <a:r>
              <a:rPr lang="ko-KR" altLang="en-US" sz="2400" dirty="0"/>
              <a:t>데이터셋에서 기존의 최신방법보다 우수함을 보임</a:t>
            </a:r>
            <a:endParaRPr lang="en-US" altLang="ko-KR" sz="2400" dirty="0"/>
          </a:p>
          <a:p>
            <a:r>
              <a:rPr lang="en-US" altLang="ko-KR" sz="2400" dirty="0"/>
              <a:t>C10+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 rate</a:t>
            </a:r>
            <a:r>
              <a:rPr lang="ko-KR" altLang="en-US" sz="2400" dirty="0"/>
              <a:t>가 </a:t>
            </a:r>
            <a:r>
              <a:rPr lang="en-US" altLang="ko-KR" sz="2400" dirty="0"/>
              <a:t>3.46%, C100+</a:t>
            </a:r>
            <a:r>
              <a:rPr lang="ko-KR" altLang="en-US" sz="2400" dirty="0"/>
              <a:t>에서 </a:t>
            </a:r>
            <a:r>
              <a:rPr lang="en-US" altLang="ko-KR" sz="2400" dirty="0"/>
              <a:t>17.18%</a:t>
            </a:r>
            <a:r>
              <a:rPr lang="ko-KR" altLang="en-US" sz="2400" dirty="0"/>
              <a:t>의 </a:t>
            </a:r>
            <a:r>
              <a:rPr lang="en-US" altLang="ko-KR" sz="2400" dirty="0"/>
              <a:t>error</a:t>
            </a:r>
            <a:r>
              <a:rPr lang="ko-KR" altLang="en-US" sz="2400" dirty="0"/>
              <a:t>율을 달성한 것은 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architecture</a:t>
            </a:r>
            <a:r>
              <a:rPr lang="ko-KR" altLang="en-US" sz="2400" dirty="0"/>
              <a:t>보다 중요하게 작음</a:t>
            </a:r>
            <a:endParaRPr lang="en-US" altLang="ko-KR" sz="2400" dirty="0"/>
          </a:p>
          <a:p>
            <a:r>
              <a:rPr lang="en-US" altLang="ko-KR" sz="2400" dirty="0"/>
              <a:t>C10, C100</a:t>
            </a:r>
            <a:r>
              <a:rPr lang="ko-KR" altLang="en-US" sz="2400" dirty="0"/>
              <a:t>에서 우리의 최고의 결과</a:t>
            </a:r>
            <a:r>
              <a:rPr lang="en-US" altLang="ko-KR" sz="2400" dirty="0"/>
              <a:t>(data augmentation</a:t>
            </a:r>
            <a:r>
              <a:rPr lang="ko-KR" altLang="en-US" sz="2400" dirty="0"/>
              <a:t>이 없는</a:t>
            </a:r>
            <a:r>
              <a:rPr lang="en-US" altLang="ko-KR" sz="2400" dirty="0"/>
              <a:t>)</a:t>
            </a:r>
            <a:r>
              <a:rPr lang="ko-KR" altLang="en-US" sz="2400" dirty="0"/>
              <a:t>는 심지어 더 고무적임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둘다</a:t>
            </a:r>
            <a:r>
              <a:rPr lang="ko-KR" altLang="en-US" sz="2400" dirty="0"/>
              <a:t> </a:t>
            </a:r>
            <a:r>
              <a:rPr lang="en-US" altLang="ko-KR" sz="2400" dirty="0"/>
              <a:t>drop-path regularization[17]</a:t>
            </a:r>
            <a:r>
              <a:rPr lang="ko-KR" altLang="en-US" sz="2400" dirty="0"/>
              <a:t>이 있는 </a:t>
            </a:r>
            <a:r>
              <a:rPr lang="en-US" altLang="ko-KR" sz="2400" dirty="0" err="1"/>
              <a:t>FractalNet</a:t>
            </a:r>
            <a:r>
              <a:rPr lang="ko-KR" altLang="en-US" sz="2400" dirty="0"/>
              <a:t>보다 </a:t>
            </a:r>
            <a:r>
              <a:rPr lang="en-US" altLang="ko-KR" sz="2400" dirty="0"/>
              <a:t>30%</a:t>
            </a:r>
            <a:r>
              <a:rPr lang="ko-KR" altLang="en-US" sz="2400" dirty="0"/>
              <a:t>에 가깝게 낮음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460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E7DD-6EA3-4442-8023-EAD1E9F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05EB-0870-4C35-962D-7CCADB62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SVHN</a:t>
            </a:r>
            <a:r>
              <a:rPr lang="ko-KR" altLang="en-US" sz="2400" dirty="0"/>
              <a:t>에서 </a:t>
            </a:r>
            <a:r>
              <a:rPr lang="en-US" altLang="ko-KR" sz="2400" dirty="0"/>
              <a:t>L=100, k=24, dropout</a:t>
            </a:r>
            <a:r>
              <a:rPr lang="ko-KR" altLang="en-US" sz="2400" dirty="0"/>
              <a:t>을 사용한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 </a:t>
            </a:r>
            <a:r>
              <a:rPr lang="ko-KR" altLang="en-US" sz="2400" dirty="0"/>
              <a:t>또한 현재 최고의 결과인 </a:t>
            </a:r>
            <a:r>
              <a:rPr lang="en-US" altLang="ko-KR" sz="2400" dirty="0"/>
              <a:t>wide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을 능가하는 성능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en-US" altLang="ko-KR" sz="2400" dirty="0"/>
              <a:t>250-layer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이것의 더 짧은 상대방보다 더 성능이 좋아지진 않음 이건 아마도 </a:t>
            </a:r>
            <a:r>
              <a:rPr lang="en-US" altLang="ko-KR" sz="2400" dirty="0"/>
              <a:t>SVHN</a:t>
            </a:r>
            <a:r>
              <a:rPr lang="ko-KR" altLang="en-US" sz="2400" dirty="0"/>
              <a:t>이 상대적으로 쉬운 문제이고 극도로 </a:t>
            </a:r>
            <a:r>
              <a:rPr lang="en-US" altLang="ko-KR" sz="2400" dirty="0"/>
              <a:t>deep model</a:t>
            </a:r>
            <a:r>
              <a:rPr lang="ko-KR" altLang="en-US" sz="2400" dirty="0"/>
              <a:t>은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과적합될</a:t>
            </a:r>
            <a:r>
              <a:rPr lang="ko-KR" altLang="en-US" sz="2400" dirty="0"/>
              <a:t> 수 있으므로 설명할 수 있음</a:t>
            </a:r>
            <a:endParaRPr lang="en-US" altLang="ko-KR" sz="2400" dirty="0"/>
          </a:p>
          <a:p>
            <a:r>
              <a:rPr lang="en-US" altLang="ko-KR" sz="2400" b="1" dirty="0"/>
              <a:t>Capacity. </a:t>
            </a:r>
            <a:r>
              <a:rPr lang="en-US" altLang="ko-KR" sz="2400" dirty="0"/>
              <a:t>Compression </a:t>
            </a:r>
            <a:r>
              <a:rPr lang="ko-KR" altLang="en-US" sz="2400" dirty="0"/>
              <a:t>또는 </a:t>
            </a:r>
            <a:r>
              <a:rPr lang="en-US" altLang="ko-KR" sz="2400" dirty="0"/>
              <a:t>bottleneck layer</a:t>
            </a:r>
            <a:r>
              <a:rPr lang="ko-KR" altLang="en-US" sz="2400" dirty="0"/>
              <a:t>없으면 </a:t>
            </a:r>
            <a:r>
              <a:rPr lang="en-US" altLang="ko-KR" sz="2400" dirty="0"/>
              <a:t>L</a:t>
            </a:r>
            <a:r>
              <a:rPr lang="ko-KR" altLang="en-US" sz="2400" dirty="0"/>
              <a:t>과 </a:t>
            </a:r>
            <a:r>
              <a:rPr lang="en-US" altLang="ko-KR" sz="2400" dirty="0"/>
              <a:t>k</a:t>
            </a:r>
            <a:r>
              <a:rPr lang="ko-KR" altLang="en-US" sz="2400" dirty="0"/>
              <a:t>가 늘어날 수록  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성능이 좋아지는 일반적인 </a:t>
            </a:r>
            <a:r>
              <a:rPr lang="en-US" altLang="ko-KR" sz="2400" dirty="0"/>
              <a:t>trend</a:t>
            </a:r>
            <a:r>
              <a:rPr lang="ko-KR" altLang="en-US" sz="2400" dirty="0"/>
              <a:t>가 있음 이는 주로 모델의 용량과 상응하는 </a:t>
            </a:r>
            <a:r>
              <a:rPr lang="en-US" altLang="ko-KR" sz="2400" dirty="0"/>
              <a:t>growth(</a:t>
            </a:r>
            <a:r>
              <a:rPr lang="ko-KR" altLang="en-US" sz="2400" dirty="0"/>
              <a:t>성장</a:t>
            </a:r>
            <a:r>
              <a:rPr lang="en-US" altLang="ko-KR" sz="2400" dirty="0"/>
              <a:t>)</a:t>
            </a:r>
            <a:r>
              <a:rPr lang="ko-KR" altLang="en-US" sz="2400" dirty="0"/>
              <a:t>로 인한 것</a:t>
            </a:r>
            <a:r>
              <a:rPr lang="en-US" altLang="ko-KR" sz="2400" dirty="0"/>
              <a:t>. </a:t>
            </a:r>
            <a:r>
              <a:rPr lang="ko-KR" altLang="en-US" sz="2400" dirty="0"/>
              <a:t>이는 </a:t>
            </a:r>
            <a:r>
              <a:rPr lang="en-US" altLang="ko-KR" sz="2400" dirty="0"/>
              <a:t>C10+</a:t>
            </a:r>
            <a:r>
              <a:rPr lang="ko-KR" altLang="en-US" sz="2400" dirty="0"/>
              <a:t>와 </a:t>
            </a:r>
            <a:r>
              <a:rPr lang="en-US" altLang="ko-KR" sz="2400" dirty="0"/>
              <a:t>C100+</a:t>
            </a:r>
            <a:r>
              <a:rPr lang="ko-KR" altLang="en-US" sz="2400" dirty="0"/>
              <a:t>의 열에서 제일 잘 설명되어 있음</a:t>
            </a:r>
            <a:endParaRPr lang="en-US" altLang="ko-KR" sz="2400" dirty="0"/>
          </a:p>
          <a:p>
            <a:r>
              <a:rPr lang="en-US" altLang="ko-KR" sz="2400" dirty="0"/>
              <a:t>C10+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</a:t>
            </a:r>
            <a:r>
              <a:rPr lang="ko-KR" altLang="en-US" sz="2400" dirty="0"/>
              <a:t>는 </a:t>
            </a:r>
            <a:r>
              <a:rPr lang="en-US" altLang="ko-KR" sz="2400" dirty="0"/>
              <a:t>5.24%</a:t>
            </a:r>
            <a:r>
              <a:rPr lang="ko-KR" altLang="en-US" sz="2400" dirty="0"/>
              <a:t>에서 </a:t>
            </a:r>
            <a:r>
              <a:rPr lang="en-US" altLang="ko-KR" sz="2400" dirty="0"/>
              <a:t>4.10%</a:t>
            </a:r>
            <a:r>
              <a:rPr lang="ko-KR" altLang="en-US" sz="2400" dirty="0"/>
              <a:t>로 감소했고 마지막에는 </a:t>
            </a:r>
            <a:r>
              <a:rPr lang="en-US" altLang="ko-KR" sz="2400" dirty="0"/>
              <a:t>3.74% </a:t>
            </a:r>
            <a:r>
              <a:rPr lang="ko-KR" altLang="en-US" sz="2400" dirty="0"/>
              <a:t>감소했고 파라미터는 </a:t>
            </a:r>
            <a:r>
              <a:rPr lang="en-US" altLang="ko-KR" sz="2400" dirty="0"/>
              <a:t>1.0M, 7.0M</a:t>
            </a:r>
            <a:r>
              <a:rPr lang="ko-KR" altLang="en-US" sz="2400" dirty="0"/>
              <a:t>에서 </a:t>
            </a:r>
            <a:r>
              <a:rPr lang="en-US" altLang="ko-KR" sz="2400" dirty="0"/>
              <a:t>27.2M</a:t>
            </a:r>
            <a:r>
              <a:rPr lang="ko-KR" altLang="en-US" sz="2400" dirty="0"/>
              <a:t>로 증가</a:t>
            </a:r>
            <a:endParaRPr lang="en-US" altLang="ko-KR" sz="2400" dirty="0"/>
          </a:p>
          <a:p>
            <a:r>
              <a:rPr lang="en-US" altLang="ko-KR" sz="2400" dirty="0"/>
              <a:t>C100+</a:t>
            </a:r>
            <a:r>
              <a:rPr lang="ko-KR" altLang="en-US" sz="2400" dirty="0"/>
              <a:t>에서 유사한 추세를 관찰</a:t>
            </a:r>
            <a:r>
              <a:rPr lang="en-US" altLang="ko-KR" sz="2400" dirty="0"/>
              <a:t> </a:t>
            </a:r>
            <a:r>
              <a:rPr lang="ko-KR" altLang="en-US" sz="2400" dirty="0"/>
              <a:t>이는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</a:t>
            </a:r>
            <a:r>
              <a:rPr lang="en-US" altLang="ko-KR" sz="2400" dirty="0"/>
              <a:t>representation power</a:t>
            </a:r>
            <a:r>
              <a:rPr lang="ko-KR" altLang="en-US" sz="2400" dirty="0"/>
              <a:t>가 더 커지고 깊은 </a:t>
            </a:r>
            <a:r>
              <a:rPr lang="en-US" altLang="ko-KR" sz="2400" dirty="0"/>
              <a:t>model</a:t>
            </a:r>
            <a:r>
              <a:rPr lang="ko-KR" altLang="en-US" sz="2400" dirty="0"/>
              <a:t>에서 활용할 수 있음을 보임 또한 이것들이 </a:t>
            </a:r>
            <a:r>
              <a:rPr lang="en-US" altLang="ko-KR" sz="2400" dirty="0"/>
              <a:t>residual network</a:t>
            </a:r>
            <a:r>
              <a:rPr lang="ko-KR" altLang="en-US" sz="2400" dirty="0"/>
              <a:t>의 과적합과 최적화 어려움에 고통받지 않는 것을 가리킴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972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CEB0-8226-4E67-B326-BCAE6E17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1026D-9F35-45CC-8522-E3382AD2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88579" cy="50323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Parameter Efficiency. </a:t>
            </a:r>
            <a:r>
              <a:rPr lang="ko-KR" altLang="en-US" sz="2400" dirty="0"/>
              <a:t>테이블의 결과는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파라미터를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같은 </a:t>
            </a:r>
            <a:r>
              <a:rPr lang="en-US" altLang="ko-KR" sz="2400" dirty="0"/>
              <a:t>alternative architecture</a:t>
            </a:r>
            <a:r>
              <a:rPr lang="ko-KR" altLang="en-US" sz="2400" dirty="0"/>
              <a:t>에 비해 더 효율적으로 </a:t>
            </a:r>
            <a:r>
              <a:rPr lang="ko-KR" altLang="en-US" sz="2400" dirty="0" err="1"/>
              <a:t>활용한다는것을</a:t>
            </a:r>
            <a:r>
              <a:rPr lang="ko-KR" altLang="en-US" sz="2400" dirty="0"/>
              <a:t> 가리킴</a:t>
            </a:r>
            <a:endParaRPr lang="en-US" altLang="ko-KR" sz="2400" dirty="0"/>
          </a:p>
          <a:p>
            <a:r>
              <a:rPr lang="en-US" altLang="ko-KR" sz="2400" dirty="0"/>
              <a:t>Bottleneck </a:t>
            </a:r>
            <a:r>
              <a:rPr lang="ko-KR" altLang="en-US" sz="2400" dirty="0"/>
              <a:t>구조와 </a:t>
            </a:r>
            <a:r>
              <a:rPr lang="en-US" altLang="ko-KR" sz="2400" dirty="0"/>
              <a:t>transition layer</a:t>
            </a:r>
            <a:r>
              <a:rPr lang="ko-KR" altLang="en-US" sz="2400" dirty="0"/>
              <a:t>의 </a:t>
            </a:r>
            <a:r>
              <a:rPr lang="en-US" altLang="ko-KR" sz="2400" dirty="0"/>
              <a:t>dimension </a:t>
            </a:r>
            <a:r>
              <a:rPr lang="ko-KR" altLang="en-US" sz="2400" dirty="0"/>
              <a:t>감소를 갖춘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특히</a:t>
            </a:r>
            <a:r>
              <a:rPr lang="en-US" altLang="ko-KR" sz="2400" dirty="0"/>
              <a:t> parameter-efficient(</a:t>
            </a:r>
            <a:r>
              <a:rPr lang="ko-KR" altLang="en-US" sz="2400" dirty="0"/>
              <a:t>매개변수에 효율적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예를 들어 </a:t>
            </a:r>
            <a:r>
              <a:rPr lang="en-US" altLang="ko-KR" sz="2400" dirty="0"/>
              <a:t>250-layer </a:t>
            </a:r>
            <a:r>
              <a:rPr lang="ko-KR" altLang="en-US" sz="2400" dirty="0"/>
              <a:t>모델은 단 </a:t>
            </a:r>
            <a:r>
              <a:rPr lang="en-US" altLang="ko-KR" sz="2400" dirty="0"/>
              <a:t>15.3M</a:t>
            </a:r>
            <a:r>
              <a:rPr lang="ko-KR" altLang="en-US" sz="2400" dirty="0"/>
              <a:t>개의 파라미터를 지님 하지만 </a:t>
            </a:r>
            <a:r>
              <a:rPr lang="en-US" altLang="ko-KR" sz="2400" dirty="0"/>
              <a:t>30</a:t>
            </a:r>
            <a:r>
              <a:rPr lang="ko-KR" altLang="en-US" sz="2400" dirty="0"/>
              <a:t>개 이상의 파라미터를 가진 </a:t>
            </a:r>
            <a:r>
              <a:rPr lang="en-US" altLang="ko-KR" sz="2400" dirty="0" err="1"/>
              <a:t>FractalNet</a:t>
            </a:r>
            <a:r>
              <a:rPr lang="ko-KR" altLang="en-US" sz="2400" dirty="0"/>
              <a:t>과 </a:t>
            </a:r>
            <a:r>
              <a:rPr lang="en-US" altLang="ko-KR" sz="2400" dirty="0"/>
              <a:t>Wide </a:t>
            </a:r>
            <a:r>
              <a:rPr lang="en-US" altLang="ko-KR" sz="2400" dirty="0" err="1"/>
              <a:t>ResNets</a:t>
            </a:r>
            <a:r>
              <a:rPr lang="ko-KR" altLang="en-US" sz="2400" dirty="0"/>
              <a:t>과 같은 다른 모델보다 지속적으로 우수한 성능</a:t>
            </a:r>
            <a:endParaRPr lang="en-US" altLang="ko-KR" sz="2400" dirty="0"/>
          </a:p>
          <a:p>
            <a:r>
              <a:rPr lang="ko-KR" altLang="en-US" sz="2400" dirty="0"/>
              <a:t>우리는 또한 </a:t>
            </a:r>
            <a:r>
              <a:rPr lang="en-US" altLang="ko-KR" sz="2400" dirty="0"/>
              <a:t>L=100, k=12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가 </a:t>
            </a:r>
            <a:r>
              <a:rPr lang="en-US" altLang="ko-KR" sz="2400" dirty="0"/>
              <a:t>90% </a:t>
            </a:r>
            <a:r>
              <a:rPr lang="ko-KR" altLang="en-US" sz="2400" dirty="0"/>
              <a:t>더 적은 파라미터를 사용하는</a:t>
            </a:r>
            <a:r>
              <a:rPr lang="en-US" altLang="ko-KR" sz="2400" dirty="0"/>
              <a:t>1001-layer</a:t>
            </a:r>
            <a:r>
              <a:rPr lang="ko-KR" altLang="en-US" sz="2400" dirty="0"/>
              <a:t>의 </a:t>
            </a:r>
            <a:r>
              <a:rPr lang="en-US" altLang="ko-KR" sz="2400" dirty="0"/>
              <a:t>pre-activation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유사한 성능을 달성한 것을 강조했음</a:t>
            </a:r>
            <a:endParaRPr lang="en-US" altLang="ko-KR" sz="2400" dirty="0"/>
          </a:p>
          <a:p>
            <a:r>
              <a:rPr lang="en-US" altLang="ko-KR" sz="2400" dirty="0"/>
              <a:t>1001-layer</a:t>
            </a:r>
            <a:r>
              <a:rPr lang="ko-KR" altLang="en-US" sz="2400" dirty="0"/>
              <a:t> </a:t>
            </a:r>
            <a:r>
              <a:rPr lang="en-US" altLang="ko-KR" sz="2400" dirty="0"/>
              <a:t>deep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더 낮은 </a:t>
            </a:r>
            <a:r>
              <a:rPr lang="en-US" altLang="ko-KR" sz="2400" dirty="0"/>
              <a:t>training loss</a:t>
            </a:r>
            <a:r>
              <a:rPr lang="ko-KR" altLang="en-US" sz="2400" dirty="0"/>
              <a:t>값으로 수렴하지만 </a:t>
            </a:r>
            <a:r>
              <a:rPr lang="en-US" altLang="ko-KR" sz="2400" dirty="0"/>
              <a:t>test error</a:t>
            </a:r>
            <a:r>
              <a:rPr lang="ko-KR" altLang="en-US" sz="2400" dirty="0"/>
              <a:t>는 유사함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이 효과를 더 자세하게 분석</a:t>
            </a:r>
          </a:p>
        </p:txBody>
      </p:sp>
    </p:spTree>
    <p:extLst>
      <p:ext uri="{BB962C8B-B14F-4D97-AF65-F5344CB8AC3E}">
        <p14:creationId xmlns:p14="http://schemas.microsoft.com/office/powerpoint/2010/main" val="39313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B1A6A-CEB3-4091-A6AB-47EF42A3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1225B-8A0F-42E3-BCCA-BB1B3ECF0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81568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Architecure</a:t>
            </a:r>
            <a:r>
              <a:rPr lang="ko-KR" altLang="en-US" sz="2400" dirty="0"/>
              <a:t>를 </a:t>
            </a:r>
            <a:r>
              <a:rPr lang="en-US" altLang="ko-KR" sz="2400" dirty="0"/>
              <a:t>CIFAR-10/100, SVHN, ImageNet</a:t>
            </a:r>
            <a:r>
              <a:rPr lang="ko-KR" altLang="en-US" sz="2400" dirty="0"/>
              <a:t>으로 평가</a:t>
            </a:r>
            <a:endParaRPr lang="en-US" altLang="ko-KR" sz="2400" dirty="0"/>
          </a:p>
          <a:p>
            <a:r>
              <a:rPr lang="ko-KR" altLang="en-US" sz="2400" dirty="0"/>
              <a:t>이전의 나온 최신 알고리즘과 비교해 낮은 </a:t>
            </a:r>
            <a:r>
              <a:rPr lang="ko-KR" altLang="en-US" sz="2400" dirty="0" err="1"/>
              <a:t>연산량과</a:t>
            </a:r>
            <a:r>
              <a:rPr lang="ko-KR" altLang="en-US" sz="2400" dirty="0"/>
              <a:t> 높은 성능으로 중요한 성능향상</a:t>
            </a:r>
            <a:endParaRPr lang="en-US" altLang="ko-KR" sz="2400" dirty="0"/>
          </a:p>
          <a:p>
            <a:r>
              <a:rPr lang="en-US" altLang="ko-KR" sz="2400" dirty="0"/>
              <a:t>Code</a:t>
            </a:r>
            <a:r>
              <a:rPr lang="ko-KR" altLang="en-US" sz="2400" dirty="0"/>
              <a:t>와 </a:t>
            </a:r>
            <a:r>
              <a:rPr lang="en-US" altLang="ko-KR" sz="2400" dirty="0"/>
              <a:t>pre-trained  model</a:t>
            </a:r>
          </a:p>
          <a:p>
            <a:pPr lvl="1"/>
            <a:r>
              <a:rPr lang="en-US" altLang="ko-KR" dirty="0"/>
              <a:t>https://github.com/liuzhuang13/DenseNet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5263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CB15-129B-45D8-8B57-A3E478F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EDE8C-742C-4820-930B-AE52D774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Overfitting. </a:t>
            </a:r>
            <a:r>
              <a:rPr lang="ko-KR" altLang="en-US" sz="2400" dirty="0"/>
              <a:t>파라미터를 더 효과적으로 </a:t>
            </a:r>
            <a:r>
              <a:rPr lang="ko-KR" altLang="en-US" sz="2400" dirty="0" err="1"/>
              <a:t>사용하는것의</a:t>
            </a:r>
            <a:r>
              <a:rPr lang="ko-KR" altLang="en-US" sz="2400" dirty="0"/>
              <a:t> 긍정적인 </a:t>
            </a:r>
            <a:r>
              <a:rPr lang="ko-KR" altLang="en-US" sz="2400" dirty="0" err="1"/>
              <a:t>부가효과중</a:t>
            </a:r>
            <a:r>
              <a:rPr lang="ko-KR" altLang="en-US" sz="2400" dirty="0"/>
              <a:t> 하나는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이 과적합이 되는 경향이 더 적다는 것</a:t>
            </a:r>
            <a:endParaRPr lang="en-US" altLang="ko-KR" sz="2400" dirty="0"/>
          </a:p>
          <a:p>
            <a:r>
              <a:rPr lang="en-US" altLang="ko-KR" sz="2400" dirty="0"/>
              <a:t>Data augmentation</a:t>
            </a:r>
            <a:r>
              <a:rPr lang="ko-KR" altLang="en-US" sz="2400" dirty="0"/>
              <a:t>이 없는 </a:t>
            </a:r>
            <a:r>
              <a:rPr lang="en-US" altLang="ko-KR" sz="2400" dirty="0"/>
              <a:t>dataset</a:t>
            </a:r>
            <a:r>
              <a:rPr lang="ko-KR" altLang="en-US" sz="2400" dirty="0"/>
              <a:t>을 관찰했는데 이전의 </a:t>
            </a:r>
            <a:r>
              <a:rPr lang="en-US" altLang="ko-KR" sz="2400" dirty="0"/>
              <a:t>work</a:t>
            </a:r>
            <a:r>
              <a:rPr lang="ko-KR" altLang="en-US" sz="2400" dirty="0"/>
              <a:t>를 넘어선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 architecture</a:t>
            </a:r>
            <a:r>
              <a:rPr lang="ko-KR" altLang="en-US" sz="2400" dirty="0"/>
              <a:t>의 발전이 특히 두드러짐</a:t>
            </a:r>
            <a:endParaRPr lang="en-US" altLang="ko-KR" sz="2400" dirty="0"/>
          </a:p>
          <a:p>
            <a:r>
              <a:rPr lang="en-US" altLang="ko-KR" sz="2400" dirty="0"/>
              <a:t>C10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</a:t>
            </a:r>
            <a:r>
              <a:rPr lang="ko-KR" altLang="en-US" sz="2400" dirty="0"/>
              <a:t>가 </a:t>
            </a:r>
            <a:r>
              <a:rPr lang="en-US" altLang="ko-KR" sz="2400" dirty="0"/>
              <a:t>7.33 </a:t>
            </a:r>
            <a:r>
              <a:rPr lang="en-US" altLang="ko-KR" sz="2400" dirty="0">
                <a:sym typeface="Wingdings" panose="05000000000000000000" pitchFamily="2" charset="2"/>
              </a:rPr>
              <a:t> 5.19%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en-US" altLang="ko-KR" sz="2400" dirty="0">
                <a:sym typeface="Wingdings" panose="05000000000000000000" pitchFamily="2" charset="2"/>
              </a:rPr>
              <a:t>29%</a:t>
            </a:r>
            <a:r>
              <a:rPr lang="ko-KR" altLang="en-US" sz="2400" dirty="0">
                <a:sym typeface="Wingdings" panose="05000000000000000000" pitchFamily="2" charset="2"/>
              </a:rPr>
              <a:t>의 상대적인 감소로 개선이 나타남 </a:t>
            </a:r>
            <a:r>
              <a:rPr lang="en-US" altLang="ko-KR" sz="2400" dirty="0">
                <a:sym typeface="Wingdings" panose="05000000000000000000" pitchFamily="2" charset="2"/>
              </a:rPr>
              <a:t>C100</a:t>
            </a:r>
            <a:r>
              <a:rPr lang="ko-KR" altLang="en-US" sz="2400" dirty="0">
                <a:sym typeface="Wingdings" panose="05000000000000000000" pitchFamily="2" charset="2"/>
              </a:rPr>
              <a:t>에선 </a:t>
            </a:r>
            <a:r>
              <a:rPr lang="en-US" altLang="ko-KR" sz="2400" dirty="0">
                <a:sym typeface="Wingdings" panose="05000000000000000000" pitchFamily="2" charset="2"/>
              </a:rPr>
              <a:t>28.20  19.64%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en-US" altLang="ko-KR" sz="2400" dirty="0">
                <a:sym typeface="Wingdings" panose="05000000000000000000" pitchFamily="2" charset="2"/>
              </a:rPr>
              <a:t>30%</a:t>
            </a:r>
            <a:r>
              <a:rPr lang="ko-KR" altLang="en-US" sz="2400" dirty="0">
                <a:sym typeface="Wingdings" panose="05000000000000000000" pitchFamily="2" charset="2"/>
              </a:rPr>
              <a:t>의 상대적인 감소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우리의 실험에서 </a:t>
            </a:r>
            <a:r>
              <a:rPr lang="en-US" altLang="ko-KR" sz="2400" dirty="0">
                <a:sym typeface="Wingdings" panose="05000000000000000000" pitchFamily="2" charset="2"/>
              </a:rPr>
              <a:t>single setting</a:t>
            </a:r>
            <a:r>
              <a:rPr lang="ko-KR" altLang="en-US" sz="2400" dirty="0">
                <a:sym typeface="Wingdings" panose="05000000000000000000" pitchFamily="2" charset="2"/>
              </a:rPr>
              <a:t>에서 잠재적인 과적합을 관찰</a:t>
            </a:r>
            <a:r>
              <a:rPr lang="en-US" altLang="ko-KR" sz="2400" dirty="0">
                <a:sym typeface="Wingdings" panose="05000000000000000000" pitchFamily="2" charset="2"/>
              </a:rPr>
              <a:t>: C10</a:t>
            </a:r>
            <a:r>
              <a:rPr lang="ko-KR" altLang="en-US" sz="2400" dirty="0">
                <a:sym typeface="Wingdings" panose="05000000000000000000" pitchFamily="2" charset="2"/>
              </a:rPr>
              <a:t>에서</a:t>
            </a:r>
            <a:r>
              <a:rPr lang="en-US" altLang="ko-KR" sz="2400" dirty="0">
                <a:sym typeface="Wingdings" panose="05000000000000000000" pitchFamily="2" charset="2"/>
              </a:rPr>
              <a:t> k=12</a:t>
            </a:r>
            <a:r>
              <a:rPr lang="ko-KR" altLang="en-US" sz="2400" dirty="0">
                <a:sym typeface="Wingdings" panose="05000000000000000000" pitchFamily="2" charset="2"/>
              </a:rPr>
              <a:t>에서 </a:t>
            </a:r>
            <a:r>
              <a:rPr lang="en-US" altLang="ko-KR" sz="2400" dirty="0">
                <a:sym typeface="Wingdings" panose="05000000000000000000" pitchFamily="2" charset="2"/>
              </a:rPr>
              <a:t>k=24</a:t>
            </a:r>
            <a:r>
              <a:rPr lang="ko-KR" altLang="en-US" sz="2400" dirty="0">
                <a:sym typeface="Wingdings" panose="05000000000000000000" pitchFamily="2" charset="2"/>
              </a:rPr>
              <a:t>로 증가하는 것에 의해 파라미터는 </a:t>
            </a:r>
            <a:r>
              <a:rPr lang="en-US" altLang="ko-KR" sz="2400" dirty="0">
                <a:sym typeface="Wingdings" panose="05000000000000000000" pitchFamily="2" charset="2"/>
              </a:rPr>
              <a:t>4</a:t>
            </a:r>
            <a:r>
              <a:rPr lang="ko-KR" altLang="en-US" sz="2400" dirty="0">
                <a:sym typeface="Wingdings" panose="05000000000000000000" pitchFamily="2" charset="2"/>
              </a:rPr>
              <a:t>배의 </a:t>
            </a:r>
            <a:r>
              <a:rPr lang="en-US" altLang="ko-KR" sz="2400" dirty="0">
                <a:sym typeface="Wingdings" panose="05000000000000000000" pitchFamily="2" charset="2"/>
              </a:rPr>
              <a:t>growth</a:t>
            </a:r>
            <a:r>
              <a:rPr lang="ko-KR" altLang="en-US" sz="2400" dirty="0">
                <a:sym typeface="Wingdings" panose="05000000000000000000" pitchFamily="2" charset="2"/>
              </a:rPr>
              <a:t>가 되고 </a:t>
            </a:r>
            <a:r>
              <a:rPr lang="en-US" altLang="ko-KR" sz="2400" dirty="0">
                <a:sym typeface="Wingdings" panose="05000000000000000000" pitchFamily="2" charset="2"/>
              </a:rPr>
              <a:t>error</a:t>
            </a:r>
            <a:r>
              <a:rPr lang="ko-KR" altLang="en-US" sz="2400" dirty="0"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ym typeface="Wingdings" panose="05000000000000000000" pitchFamily="2" charset="2"/>
              </a:rPr>
              <a:t>5.77  5.83%</a:t>
            </a:r>
            <a:r>
              <a:rPr lang="ko-KR" altLang="en-US" sz="2400" dirty="0">
                <a:sym typeface="Wingdings" panose="05000000000000000000" pitchFamily="2" charset="2"/>
              </a:rPr>
              <a:t>로 많지 않게 증가시킴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err="1">
                <a:sym typeface="Wingdings" panose="05000000000000000000" pitchFamily="2" charset="2"/>
              </a:rPr>
              <a:t>DenseNet</a:t>
            </a:r>
            <a:r>
              <a:rPr lang="en-US" altLang="ko-KR" sz="2400" dirty="0">
                <a:sym typeface="Wingdings" panose="05000000000000000000" pitchFamily="2" charset="2"/>
              </a:rPr>
              <a:t>-BC</a:t>
            </a:r>
            <a:r>
              <a:rPr lang="ko-KR" altLang="en-US" sz="2400" dirty="0">
                <a:sym typeface="Wingdings" panose="05000000000000000000" pitchFamily="2" charset="2"/>
              </a:rPr>
              <a:t>의</a:t>
            </a:r>
            <a:r>
              <a:rPr lang="en-US" altLang="ko-KR" sz="2400" dirty="0">
                <a:sym typeface="Wingdings" panose="05000000000000000000" pitchFamily="2" charset="2"/>
              </a:rPr>
              <a:t> bottleneck</a:t>
            </a:r>
            <a:r>
              <a:rPr lang="ko-KR" altLang="en-US" sz="2400" dirty="0">
                <a:sym typeface="Wingdings" panose="05000000000000000000" pitchFamily="2" charset="2"/>
              </a:rPr>
              <a:t>과 </a:t>
            </a:r>
            <a:r>
              <a:rPr lang="en-US" altLang="ko-KR" sz="2400" dirty="0">
                <a:sym typeface="Wingdings" panose="05000000000000000000" pitchFamily="2" charset="2"/>
              </a:rPr>
              <a:t>compression layer</a:t>
            </a:r>
            <a:r>
              <a:rPr lang="ko-KR" altLang="en-US" sz="2400" dirty="0">
                <a:sym typeface="Wingdings" panose="05000000000000000000" pitchFamily="2" charset="2"/>
              </a:rPr>
              <a:t>는 이러한 추세에 효과적인 반대방향으로 나타남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6455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7AF3-0CA4-4993-859D-950390C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04BA6-0899-4832-B19E-63D27724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Classification Results on ImageNet. </a:t>
            </a:r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를 </a:t>
            </a:r>
            <a:r>
              <a:rPr lang="en-US" altLang="ko-KR" sz="2400" dirty="0"/>
              <a:t>ImageNet classification </a:t>
            </a:r>
            <a:r>
              <a:rPr lang="ko-KR" altLang="en-US" sz="2400" dirty="0"/>
              <a:t>문제에서 다른 깊이와 </a:t>
            </a:r>
            <a:r>
              <a:rPr lang="en-US" altLang="ko-KR" sz="2400" dirty="0"/>
              <a:t>growth rate</a:t>
            </a:r>
            <a:r>
              <a:rPr lang="ko-KR" altLang="en-US" sz="2400" dirty="0"/>
              <a:t>로 평가하고 최신의 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architecture</a:t>
            </a:r>
            <a:r>
              <a:rPr lang="ko-KR" altLang="en-US" sz="2400" dirty="0"/>
              <a:t>과 비교</a:t>
            </a:r>
            <a:endParaRPr lang="en-US" altLang="ko-KR" sz="2400" dirty="0"/>
          </a:p>
          <a:p>
            <a:r>
              <a:rPr lang="ko-KR" altLang="en-US" sz="2400" dirty="0"/>
              <a:t>두 개의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사이에서 공평한 비교를 보장하기 위해 우리는</a:t>
            </a:r>
            <a:r>
              <a:rPr lang="en-US" altLang="ko-KR" sz="2400" dirty="0"/>
              <a:t>[8, </a:t>
            </a:r>
            <a:r>
              <a:rPr lang="en-US" altLang="ko-KR" dirty="0"/>
              <a:t>https://github.com/facebook/fb.resnet.torch</a:t>
            </a:r>
            <a:r>
              <a:rPr lang="en-US" altLang="ko-KR" sz="2400" dirty="0"/>
              <a:t>]</a:t>
            </a:r>
            <a:r>
              <a:rPr lang="ko-KR" altLang="en-US" sz="2400" dirty="0"/>
              <a:t>을 이용해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을 위한 </a:t>
            </a:r>
            <a:r>
              <a:rPr lang="en-US" altLang="ko-KR" sz="2400" dirty="0"/>
              <a:t>Torch </a:t>
            </a:r>
            <a:r>
              <a:rPr lang="ko-KR" altLang="en-US" sz="2400" dirty="0"/>
              <a:t>구현을 채택해 </a:t>
            </a:r>
            <a:r>
              <a:rPr lang="en-US" altLang="ko-KR" sz="2400" dirty="0"/>
              <a:t>data </a:t>
            </a:r>
            <a:r>
              <a:rPr lang="ko-KR" altLang="en-US" sz="2400" dirty="0"/>
              <a:t>전처리와 최적화 세팅 과 같은 다른 요인들을 제거</a:t>
            </a:r>
            <a:endParaRPr lang="en-US" altLang="ko-KR" sz="2400" dirty="0"/>
          </a:p>
          <a:p>
            <a:r>
              <a:rPr lang="ko-KR" altLang="en-US" sz="2400" dirty="0"/>
              <a:t>우리는 간단하게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모델을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로 바꾸고 모든 실험 세팅을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사용된것과</a:t>
            </a:r>
            <a:r>
              <a:rPr lang="ko-KR" altLang="en-US" sz="2400" dirty="0"/>
              <a:t> 정확하게 같게 세팅</a:t>
            </a:r>
            <a:endParaRPr lang="en-US" altLang="ko-KR" sz="2400" dirty="0"/>
          </a:p>
          <a:p>
            <a:r>
              <a:rPr lang="ko-KR" altLang="en-US" sz="2400" dirty="0"/>
              <a:t>우리는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single-crop</a:t>
            </a:r>
            <a:r>
              <a:rPr lang="ko-KR" altLang="en-US" sz="2400" dirty="0"/>
              <a:t>과 </a:t>
            </a:r>
            <a:r>
              <a:rPr lang="en-US" altLang="ko-KR" sz="2400" dirty="0"/>
              <a:t>10-crop validation error</a:t>
            </a:r>
            <a:r>
              <a:rPr lang="ko-KR" altLang="en-US" sz="2400" dirty="0"/>
              <a:t>에서 다음과 같은 표를 얻음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68ED7-ABBD-40FF-80FD-17A2211E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91" y="0"/>
            <a:ext cx="4124055" cy="27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3B07-2EE1-475F-8A7C-BBCE0216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02BBF-720C-46DF-BE7B-FA106D0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그림은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single-crop top-1 validation error</a:t>
            </a:r>
            <a:r>
              <a:rPr lang="ko-KR" altLang="en-US" sz="2400" dirty="0"/>
              <a:t>를 파라미터의 개수</a:t>
            </a:r>
            <a:r>
              <a:rPr lang="en-US" altLang="ko-KR" sz="2400" dirty="0"/>
              <a:t>(</a:t>
            </a:r>
            <a:r>
              <a:rPr lang="ko-KR" altLang="en-US" sz="2400" dirty="0"/>
              <a:t>왼쪽</a:t>
            </a:r>
            <a:r>
              <a:rPr lang="en-US" altLang="ko-KR" sz="2400" dirty="0"/>
              <a:t>)</a:t>
            </a:r>
            <a:r>
              <a:rPr lang="ko-KR" altLang="en-US" sz="2400" dirty="0"/>
              <a:t>과 </a:t>
            </a:r>
            <a:r>
              <a:rPr lang="en-US" altLang="ko-KR" sz="2400" dirty="0"/>
              <a:t>FLOPs(</a:t>
            </a:r>
            <a:r>
              <a:rPr lang="ko-KR" altLang="en-US" sz="2400" dirty="0"/>
              <a:t>오른쪽</a:t>
            </a:r>
            <a:r>
              <a:rPr lang="en-US" altLang="ko-KR" sz="2400" dirty="0"/>
              <a:t>)</a:t>
            </a:r>
            <a:r>
              <a:rPr lang="ko-KR" altLang="en-US" sz="2400" dirty="0"/>
              <a:t>의 함수로 보여줌</a:t>
            </a:r>
            <a:endParaRPr lang="en-US" altLang="ko-KR" sz="2400" dirty="0"/>
          </a:p>
          <a:p>
            <a:r>
              <a:rPr lang="ko-KR" altLang="en-US" sz="2400" dirty="0"/>
              <a:t>결과는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최신 </a:t>
            </a:r>
            <a:r>
              <a:rPr lang="en-US" altLang="ko-KR" sz="2400" dirty="0" err="1"/>
              <a:t>ResNets</a:t>
            </a:r>
            <a:r>
              <a:rPr lang="ko-KR" altLang="en-US" sz="2400" dirty="0"/>
              <a:t>과 동일한 성능임 보여주며 훨씬 적은 수의 매개변수와 연산을 요구하면서 유사한 성능을 달성</a:t>
            </a:r>
            <a:endParaRPr lang="en-US" altLang="ko-KR" sz="2400" dirty="0"/>
          </a:p>
          <a:p>
            <a:r>
              <a:rPr lang="ko-KR" altLang="en-US" sz="2400" dirty="0"/>
              <a:t>예를 들어</a:t>
            </a:r>
            <a:r>
              <a:rPr lang="en-US" altLang="ko-KR" sz="2400" dirty="0"/>
              <a:t>,  20M </a:t>
            </a:r>
            <a:r>
              <a:rPr lang="ko-KR" altLang="en-US" sz="2400" dirty="0"/>
              <a:t>파라미터를 가지는 </a:t>
            </a:r>
            <a:r>
              <a:rPr lang="en-US" altLang="ko-KR" sz="2400" dirty="0"/>
              <a:t>DenseNet-201</a:t>
            </a:r>
            <a:r>
              <a:rPr lang="ko-KR" altLang="en-US" sz="2400" dirty="0"/>
              <a:t> 모델은 </a:t>
            </a:r>
            <a:r>
              <a:rPr lang="en-US" altLang="ko-KR" sz="2400" dirty="0"/>
              <a:t>40M</a:t>
            </a:r>
            <a:r>
              <a:rPr lang="ko-KR" altLang="en-US" sz="2400" dirty="0"/>
              <a:t>개 이상의 파라미터를 가지는 </a:t>
            </a:r>
            <a:r>
              <a:rPr lang="en-US" altLang="ko-KR" sz="2400" dirty="0"/>
              <a:t>101-layer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비슷한 </a:t>
            </a:r>
            <a:r>
              <a:rPr lang="en-US" altLang="ko-KR" sz="2400" dirty="0"/>
              <a:t>validation error</a:t>
            </a:r>
            <a:r>
              <a:rPr lang="ko-KR" altLang="en-US" sz="2400" dirty="0"/>
              <a:t>를 생산</a:t>
            </a:r>
            <a:endParaRPr lang="en-US" altLang="ko-KR" sz="2400" dirty="0"/>
          </a:p>
          <a:p>
            <a:r>
              <a:rPr lang="ko-KR" altLang="en-US" sz="2400" dirty="0"/>
              <a:t>비슷한 추세가 오른쪽에서도 관찰됨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 부분의 </a:t>
            </a:r>
            <a:r>
              <a:rPr lang="en-US" altLang="ko-KR" sz="2400" dirty="0"/>
              <a:t>validation error</a:t>
            </a:r>
            <a:r>
              <a:rPr lang="ko-KR" altLang="en-US" sz="2400" dirty="0"/>
              <a:t>는 </a:t>
            </a:r>
            <a:r>
              <a:rPr lang="en-US" altLang="ko-KR" sz="2400" dirty="0"/>
              <a:t>FLOPs</a:t>
            </a:r>
            <a:r>
              <a:rPr lang="ko-KR" altLang="en-US" sz="2400" dirty="0"/>
              <a:t> 수의 함수로 나타냄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은 </a:t>
            </a:r>
            <a:r>
              <a:rPr lang="en-US" altLang="ko-KR" sz="2400" dirty="0"/>
              <a:t>ResNet-101</a:t>
            </a:r>
            <a:r>
              <a:rPr lang="ko-KR" altLang="en-US" sz="2400" dirty="0"/>
              <a:t>과 동등한 성능을 위해 </a:t>
            </a:r>
            <a:r>
              <a:rPr lang="en-US" altLang="ko-KR" sz="2400" dirty="0"/>
              <a:t>ResNet-50</a:t>
            </a:r>
            <a:r>
              <a:rPr lang="ko-KR" altLang="en-US" sz="2400" dirty="0"/>
              <a:t>과 같은 </a:t>
            </a:r>
            <a:r>
              <a:rPr lang="ko-KR" altLang="en-US" sz="2400" dirty="0" err="1"/>
              <a:t>연산량을</a:t>
            </a:r>
            <a:r>
              <a:rPr lang="ko-KR" altLang="en-US" sz="2400" dirty="0"/>
              <a:t> 필요로 함</a:t>
            </a:r>
            <a:endParaRPr lang="en-US" altLang="ko-KR" sz="2400" dirty="0"/>
          </a:p>
          <a:p>
            <a:r>
              <a:rPr lang="ko-KR" altLang="en-US" sz="2400" dirty="0"/>
              <a:t>이는 두배나 많은 </a:t>
            </a:r>
            <a:r>
              <a:rPr lang="ko-KR" altLang="en-US" sz="2400" dirty="0" err="1"/>
              <a:t>연상량을</a:t>
            </a:r>
            <a:r>
              <a:rPr lang="ko-KR" altLang="en-US" sz="2400" dirty="0"/>
              <a:t> 필요로 </a:t>
            </a:r>
            <a:r>
              <a:rPr lang="ko-KR" altLang="en-US" sz="2400" dirty="0" err="1"/>
              <a:t>하는것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C34EC-717C-4B55-854F-C3D671BE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72174" cy="23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84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37C84-3784-489C-9C4C-DFEE96E7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75C1F-00E8-40C1-AC91-0FDF9AD0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우리의 실험 설정에서 우리가 사용한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세팅은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아닌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 최적화 되어 있다는 것은 주목할 만한 가치가 있음</a:t>
            </a:r>
            <a:endParaRPr lang="en-US" altLang="ko-KR" sz="2400" dirty="0"/>
          </a:p>
          <a:p>
            <a:r>
              <a:rPr lang="ko-KR" altLang="en-US" sz="2400" dirty="0"/>
              <a:t>이로써 더 광범위한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탐색은 아마도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에서의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성능을 더 올려줄 것이라고 상상할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84574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D3E1-B7F6-4880-8834-4D0D4E2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C07D27-ADEA-4397-8D3D-B6856A0B0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0453" cy="50323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피상적으로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과 아주 닮음 오직 </a:t>
                </a:r>
                <a:r>
                  <a:rPr lang="en-US" altLang="ko-KR" sz="24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ko-KR" altLang="en-US" sz="2400" dirty="0"/>
                  <a:t>은 합쳐지는</a:t>
                </a:r>
                <a:r>
                  <a:rPr lang="en-US" altLang="ko-KR" sz="2400" dirty="0"/>
                  <a:t>(summed)</a:t>
                </a:r>
                <a:r>
                  <a:rPr lang="ko-KR" altLang="en-US" sz="2400" dirty="0"/>
                  <a:t>게 아니라 사슬같이 이어짐</a:t>
                </a:r>
                <a:r>
                  <a:rPr lang="en-US" altLang="ko-KR" sz="2400" dirty="0"/>
                  <a:t>(concatenated) </a:t>
                </a:r>
                <a:r>
                  <a:rPr lang="ko-KR" altLang="en-US" sz="2400" dirty="0"/>
                  <a:t>하지만 이것은 작은 수정이 두 네트워크 아키텍처에서 상당히 다른 행동을 이끄는 것처럼 보임</a:t>
                </a:r>
                <a:endParaRPr lang="en-US" altLang="ko-KR" sz="2400" dirty="0"/>
              </a:p>
              <a:p>
                <a:r>
                  <a:rPr lang="en-US" altLang="ko-KR" sz="2400" b="1" dirty="0"/>
                  <a:t>Model compactness.</a:t>
                </a:r>
                <a:r>
                  <a:rPr lang="en-US" altLang="ko-KR" sz="2400" dirty="0"/>
                  <a:t> Input concatenation</a:t>
                </a:r>
                <a:r>
                  <a:rPr lang="ko-KR" altLang="en-US" sz="2400" dirty="0"/>
                  <a:t>의 직접적인 결과로 어떠한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에서 학습된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들은 모든 하위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들에서 접근가능</a:t>
                </a:r>
                <a:endParaRPr lang="en-US" altLang="ko-KR" sz="2400" dirty="0"/>
              </a:p>
              <a:p>
                <a:r>
                  <a:rPr lang="ko-KR" altLang="en-US" sz="2400" dirty="0"/>
                  <a:t>이는 </a:t>
                </a:r>
                <a:r>
                  <a:rPr lang="en-US" altLang="ko-KR" sz="2400" dirty="0"/>
                  <a:t>feature</a:t>
                </a:r>
                <a:r>
                  <a:rPr lang="ko-KR" altLang="en-US" sz="2400" dirty="0"/>
                  <a:t>가 네트워크 전역에 재사용 되게 </a:t>
                </a:r>
                <a:r>
                  <a:rPr lang="en-US" altLang="ko-KR" sz="2400" dirty="0"/>
                  <a:t>encourage</a:t>
                </a:r>
                <a:r>
                  <a:rPr lang="ko-KR" altLang="en-US" sz="2400" dirty="0"/>
                  <a:t>하고 더 </a:t>
                </a:r>
                <a:r>
                  <a:rPr lang="en-US" altLang="ko-KR" sz="2400" dirty="0"/>
                  <a:t>compact</a:t>
                </a:r>
                <a:r>
                  <a:rPr lang="ko-KR" altLang="en-US" sz="2400" dirty="0"/>
                  <a:t>한 모델을 이끌어냄</a:t>
                </a:r>
                <a:endParaRPr lang="en-US" altLang="ko-KR" sz="2400" dirty="0"/>
              </a:p>
              <a:p>
                <a:r>
                  <a:rPr lang="ko-KR" altLang="en-US" sz="2400" dirty="0"/>
                  <a:t>그림은 모든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들의 변형과 또한 비교가능한 </a:t>
                </a:r>
                <a:r>
                  <a:rPr lang="en-US" altLang="ko-KR" sz="2400" dirty="0" err="1"/>
                  <a:t>ResNet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구조의 파라미터의 효율 비교를 </a:t>
                </a:r>
                <a:r>
                  <a:rPr lang="ko-KR" altLang="en-US" sz="2400" dirty="0" err="1"/>
                  <a:t>목표로한</a:t>
                </a:r>
                <a:r>
                  <a:rPr lang="ko-KR" altLang="en-US" sz="2400" dirty="0"/>
                  <a:t> 실험의 결과를 보여줌</a:t>
                </a:r>
                <a:endParaRPr lang="en-US" altLang="ko-KR" sz="2400" dirty="0"/>
              </a:p>
              <a:p>
                <a:r>
                  <a:rPr lang="ko-KR" altLang="en-US" sz="2400" dirty="0"/>
                  <a:t>우리는 다수의 작은 네트워크를 </a:t>
                </a:r>
                <a:r>
                  <a:rPr lang="en-US" altLang="ko-KR" sz="2400" dirty="0"/>
                  <a:t>C10+</a:t>
                </a:r>
                <a:r>
                  <a:rPr lang="ko-KR" altLang="en-US" sz="2400" dirty="0"/>
                  <a:t>로 다양한 깊이로 학습시키고 그들의 </a:t>
                </a:r>
                <a:r>
                  <a:rPr lang="en-US" altLang="ko-KR" sz="2400" dirty="0"/>
                  <a:t>test </a:t>
                </a:r>
                <a:r>
                  <a:rPr lang="ko-KR" altLang="en-US" sz="2400" dirty="0"/>
                  <a:t>정확도를 네트워크 파라미터의 함수로 표시함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C07D27-ADEA-4397-8D3D-B6856A0B0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0453" cy="5032375"/>
              </a:xfrm>
              <a:blipFill>
                <a:blip r:embed="rId2"/>
                <a:stretch>
                  <a:fillRect l="-731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3B015C-97F3-4365-94A8-5391ABB1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05" y="0"/>
            <a:ext cx="4989095" cy="1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5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B4F7-D93F-4BDA-83EA-66095FAA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9B93B-E553-4525-B3E8-AC22D88C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AlexNet</a:t>
            </a:r>
            <a:r>
              <a:rPr lang="en-US" altLang="ko-KR" sz="2400" dirty="0"/>
              <a:t>, VGG-net</a:t>
            </a:r>
            <a:r>
              <a:rPr lang="ko-KR" altLang="en-US" sz="2400" dirty="0"/>
              <a:t>같은 다른 유명한 네트워크 </a:t>
            </a:r>
            <a:r>
              <a:rPr lang="en-US" altLang="ko-KR" sz="2400" dirty="0" err="1"/>
              <a:t>architectur</a:t>
            </a:r>
            <a:r>
              <a:rPr lang="ko-KR" altLang="en-US" sz="2400" dirty="0"/>
              <a:t>와 비교해서 </a:t>
            </a:r>
            <a:r>
              <a:rPr lang="en-US" altLang="ko-KR" sz="2400" dirty="0"/>
              <a:t>pre-activation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일반적으로 더 좋은 결과에 도달하기 위해 더 작은 파라미터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이런 이유에서 우리는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(k=12)</a:t>
            </a:r>
            <a:r>
              <a:rPr lang="ko-KR" altLang="en-US" sz="2400" dirty="0"/>
              <a:t>과 이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를 비교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</a:t>
            </a:r>
            <a:r>
              <a:rPr lang="en-US" altLang="ko-KR" sz="2400" dirty="0"/>
              <a:t> Training setting</a:t>
            </a:r>
            <a:r>
              <a:rPr lang="ko-KR" altLang="en-US" sz="2400" dirty="0"/>
              <a:t>은 이전의 </a:t>
            </a:r>
            <a:r>
              <a:rPr lang="en-US" altLang="ko-KR" sz="2400" dirty="0"/>
              <a:t>section</a:t>
            </a:r>
            <a:r>
              <a:rPr lang="ko-KR" altLang="en-US" sz="2400" dirty="0"/>
              <a:t>과 동일하게 유지</a:t>
            </a:r>
            <a:endParaRPr lang="en-US" altLang="ko-KR" sz="2400" dirty="0"/>
          </a:p>
          <a:p>
            <a:r>
              <a:rPr lang="ko-KR" altLang="en-US" sz="2400" dirty="0"/>
              <a:t>그래프는 지속적으로 가장 파라미터의 효율적인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변형인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를 보여줌 게다가 같은 </a:t>
            </a:r>
            <a:r>
              <a:rPr lang="en-US" altLang="ko-KR" sz="2400" dirty="0"/>
              <a:t>level</a:t>
            </a:r>
            <a:r>
              <a:rPr lang="ko-KR" altLang="en-US" sz="2400" dirty="0"/>
              <a:t>의 정확도를 달성하기 위해서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오직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 비해 </a:t>
            </a:r>
            <a:r>
              <a:rPr lang="en-US" altLang="ko-KR" sz="2400" dirty="0"/>
              <a:t>1/3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파라미터정도만을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필요로함</a:t>
            </a:r>
            <a:endParaRPr lang="en-US" altLang="ko-KR" sz="2400" dirty="0"/>
          </a:p>
          <a:p>
            <a:r>
              <a:rPr lang="ko-KR" altLang="en-US" sz="2400" dirty="0"/>
              <a:t>이 결과는 우리가 </a:t>
            </a:r>
            <a:r>
              <a:rPr lang="en-US" altLang="ko-KR" sz="2400" dirty="0"/>
              <a:t>Experiments</a:t>
            </a:r>
            <a:r>
              <a:rPr lang="ko-KR" altLang="en-US" sz="2400" dirty="0"/>
              <a:t>의 그래프에서 보인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에서의 결과로 보여져 있음</a:t>
            </a:r>
          </a:p>
        </p:txBody>
      </p:sp>
    </p:spTree>
    <p:extLst>
      <p:ext uri="{BB962C8B-B14F-4D97-AF65-F5344CB8AC3E}">
        <p14:creationId xmlns:p14="http://schemas.microsoft.com/office/powerpoint/2010/main" val="416455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CA8D3-6F8F-4D57-B549-03E9EFF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553D1-65AE-47BC-B134-0295C4FC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그래프에서는 오직 </a:t>
            </a:r>
            <a:r>
              <a:rPr lang="en-US" altLang="ko-KR" sz="2400" dirty="0"/>
              <a:t>0.8M</a:t>
            </a:r>
            <a:r>
              <a:rPr lang="ko-KR" altLang="en-US" sz="2400" dirty="0"/>
              <a:t>개의 훈련가능한 파라미터들을 가진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</a:t>
            </a:r>
            <a:r>
              <a:rPr lang="en-US" altLang="ko-KR" sz="2400" dirty="0"/>
              <a:t>10.2M </a:t>
            </a:r>
            <a:r>
              <a:rPr lang="ko-KR" altLang="en-US" sz="2400" dirty="0"/>
              <a:t>파라미터를 가진 </a:t>
            </a:r>
            <a:r>
              <a:rPr lang="en-US" altLang="ko-KR" sz="2400" dirty="0"/>
              <a:t>1001-layer(pre-activation)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유사한 정확도를 달성할 수 있음을 보임</a:t>
            </a:r>
            <a:endParaRPr lang="en-US" altLang="ko-KR" sz="2400" dirty="0"/>
          </a:p>
          <a:p>
            <a:r>
              <a:rPr lang="en-US" altLang="ko-KR" sz="2400" b="1" dirty="0"/>
              <a:t>Implicit Deep Supervision. </a:t>
            </a:r>
            <a:r>
              <a:rPr lang="en-US" altLang="ko-KR" sz="2400" dirty="0"/>
              <a:t>Dense convolutional network</a:t>
            </a:r>
            <a:r>
              <a:rPr lang="ko-KR" altLang="en-US" sz="2400" dirty="0"/>
              <a:t>의 정확도 개선을 위한 하나의 설명은 아마 개개의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들이 </a:t>
            </a:r>
            <a:r>
              <a:rPr lang="en-US" altLang="ko-KR" sz="2400" dirty="0"/>
              <a:t>shorter connection</a:t>
            </a:r>
            <a:r>
              <a:rPr lang="ko-KR" altLang="en-US" sz="2400" dirty="0"/>
              <a:t>을 지나는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을 통해 추가적인 감독을 받는 것임</a:t>
            </a:r>
            <a:endParaRPr lang="en-US" altLang="ko-KR" sz="2400" dirty="0"/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을 </a:t>
            </a:r>
            <a:r>
              <a:rPr lang="en-US" altLang="ko-KR" sz="2400" dirty="0"/>
              <a:t>‘deep supervision’</a:t>
            </a:r>
            <a:r>
              <a:rPr lang="ko-KR" altLang="en-US" sz="2400" dirty="0"/>
              <a:t>같은 종류를 수행하는 것으로 해석할 수 도 있음 </a:t>
            </a:r>
            <a:r>
              <a:rPr lang="en-US" altLang="ko-KR" sz="2400" dirty="0"/>
              <a:t>deep supervision</a:t>
            </a:r>
            <a:r>
              <a:rPr lang="ko-KR" altLang="en-US" sz="2400" dirty="0"/>
              <a:t>의 장점은 이전의 </a:t>
            </a:r>
            <a:r>
              <a:rPr lang="en-US" altLang="ko-KR" sz="2400" dirty="0"/>
              <a:t>deeply-supervised net(DSN;[20])</a:t>
            </a:r>
            <a:r>
              <a:rPr lang="ko-KR" altLang="en-US" sz="2400" dirty="0"/>
              <a:t>에서 보여주고 있음</a:t>
            </a:r>
            <a:r>
              <a:rPr lang="en-US" altLang="ko-KR" sz="2400" dirty="0"/>
              <a:t>, DSN</a:t>
            </a:r>
            <a:r>
              <a:rPr lang="ko-KR" altLang="en-US" sz="2400" dirty="0"/>
              <a:t>은 </a:t>
            </a:r>
            <a:r>
              <a:rPr lang="en-US" altLang="ko-KR" sz="2400" dirty="0"/>
              <a:t>classifier</a:t>
            </a:r>
            <a:r>
              <a:rPr lang="ko-KR" altLang="en-US" sz="2400" dirty="0"/>
              <a:t>를 모든 </a:t>
            </a:r>
            <a:r>
              <a:rPr lang="en-US" altLang="ko-KR" sz="2400" dirty="0"/>
              <a:t>hidden layer</a:t>
            </a:r>
            <a:r>
              <a:rPr lang="ko-KR" altLang="en-US" sz="2400" dirty="0"/>
              <a:t>에 부착시켜 중간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차별적인 </a:t>
            </a:r>
            <a:r>
              <a:rPr lang="en-US" altLang="ko-KR" sz="2400" dirty="0"/>
              <a:t>feature</a:t>
            </a:r>
            <a:r>
              <a:rPr lang="ko-KR" altLang="en-US" sz="2400" dirty="0"/>
              <a:t>를 학습하게 강제함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6AEFD-0130-4523-AA5E-A910E060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81" y="0"/>
            <a:ext cx="4138229" cy="24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169AB-40E4-4F67-8935-4D6DE365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CE5CF-82AB-45AB-9133-FB1C0126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은 암시적인 방법으로 비슷한 </a:t>
            </a:r>
            <a:r>
              <a:rPr lang="en-US" altLang="ko-KR" sz="2400" dirty="0"/>
              <a:t>deep supervision</a:t>
            </a:r>
            <a:r>
              <a:rPr lang="ko-KR" altLang="en-US" sz="2400" dirty="0"/>
              <a:t>을 수행</a:t>
            </a:r>
            <a:r>
              <a:rPr lang="en-US" altLang="ko-KR" sz="2400" dirty="0"/>
              <a:t>: </a:t>
            </a:r>
            <a:r>
              <a:rPr lang="ko-KR" altLang="en-US" sz="2400" dirty="0"/>
              <a:t>네트워크의 </a:t>
            </a:r>
            <a:r>
              <a:rPr lang="en-US" altLang="ko-KR" sz="2400" dirty="0"/>
              <a:t>top</a:t>
            </a:r>
            <a:r>
              <a:rPr lang="ko-KR" altLang="en-US" sz="2400" dirty="0"/>
              <a:t>부분에 있는 단일 </a:t>
            </a:r>
            <a:r>
              <a:rPr lang="en-US" altLang="ko-KR" sz="2400" dirty="0"/>
              <a:t>classifier</a:t>
            </a:r>
            <a:r>
              <a:rPr lang="ko-KR" altLang="en-US" sz="2400" dirty="0"/>
              <a:t>는 모든 </a:t>
            </a:r>
            <a:r>
              <a:rPr lang="en-US" altLang="ko-KR" sz="2400" dirty="0"/>
              <a:t>layer</a:t>
            </a:r>
            <a:r>
              <a:rPr lang="ko-KR" altLang="en-US" sz="2400" dirty="0"/>
              <a:t>에게 둘 또는 세개의 </a:t>
            </a:r>
            <a:r>
              <a:rPr lang="en-US" altLang="ko-KR" sz="2400" dirty="0"/>
              <a:t>transition layer</a:t>
            </a:r>
            <a:r>
              <a:rPr lang="ko-KR" altLang="en-US" sz="2400" dirty="0"/>
              <a:t>들을 통해 직접적인 </a:t>
            </a:r>
            <a:r>
              <a:rPr lang="en-US" altLang="ko-KR" sz="2400" dirty="0"/>
              <a:t>supervision</a:t>
            </a:r>
            <a:r>
              <a:rPr lang="ko-KR" altLang="en-US" sz="2400" dirty="0"/>
              <a:t>을 제공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의 </a:t>
            </a:r>
            <a:r>
              <a:rPr lang="en-US" altLang="ko-KR" sz="2400" dirty="0"/>
              <a:t>loss </a:t>
            </a:r>
            <a:r>
              <a:rPr lang="en-US" altLang="ko-KR" sz="2400" dirty="0" err="1"/>
              <a:t>functionin</a:t>
            </a:r>
            <a:r>
              <a:rPr lang="ko-KR" altLang="en-US" sz="2400" dirty="0"/>
              <a:t>과 </a:t>
            </a:r>
            <a:r>
              <a:rPr lang="en-US" altLang="ko-KR" sz="2400" dirty="0"/>
              <a:t>gradient</a:t>
            </a:r>
            <a:r>
              <a:rPr lang="ko-KR" altLang="en-US" sz="2400" dirty="0"/>
              <a:t>들은 모든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들에 동일한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이 공유되어 덜 복잡함</a:t>
            </a:r>
            <a:endParaRPr lang="en-US" altLang="ko-KR" sz="2400" dirty="0"/>
          </a:p>
          <a:p>
            <a:r>
              <a:rPr lang="en-US" altLang="ko-KR" sz="2400" b="1" dirty="0"/>
              <a:t>Stochastic vs. deterministic connection. </a:t>
            </a:r>
            <a:r>
              <a:rPr lang="en-US" altLang="ko-KR" sz="2400" dirty="0"/>
              <a:t>Dense convolutional </a:t>
            </a:r>
            <a:r>
              <a:rPr lang="en-US" altLang="ko-KR" sz="2400" dirty="0" err="1"/>
              <a:t>networ</a:t>
            </a:r>
            <a:r>
              <a:rPr lang="ko-KR" altLang="en-US" sz="2400" dirty="0"/>
              <a:t>와 </a:t>
            </a:r>
            <a:r>
              <a:rPr lang="en-US" altLang="ko-KR" sz="2400" dirty="0"/>
              <a:t>residual net[13]</a:t>
            </a:r>
            <a:r>
              <a:rPr lang="ko-KR" altLang="en-US" sz="2400" dirty="0"/>
              <a:t>의 </a:t>
            </a:r>
            <a:r>
              <a:rPr lang="en-US" altLang="ko-KR" sz="2400" dirty="0"/>
              <a:t>stochastic depth regularization </a:t>
            </a:r>
            <a:r>
              <a:rPr lang="ko-KR" altLang="en-US" sz="2400" dirty="0"/>
              <a:t>사이에는 흥미로운 </a:t>
            </a:r>
            <a:r>
              <a:rPr lang="en-US" altLang="ko-KR" sz="2400" dirty="0"/>
              <a:t>connection</a:t>
            </a:r>
            <a:r>
              <a:rPr lang="ko-KR" altLang="en-US" sz="2400" dirty="0"/>
              <a:t>이 있음</a:t>
            </a:r>
            <a:endParaRPr lang="en-US" altLang="ko-KR" sz="2400" dirty="0"/>
          </a:p>
          <a:p>
            <a:r>
              <a:rPr lang="en-US" altLang="ko-KR" sz="2400" dirty="0" err="1"/>
              <a:t>Stochatic</a:t>
            </a:r>
            <a:r>
              <a:rPr lang="en-US" altLang="ko-KR" sz="2400" dirty="0"/>
              <a:t>(</a:t>
            </a:r>
            <a:r>
              <a:rPr lang="ko-KR" altLang="en-US" sz="2400" dirty="0"/>
              <a:t>확률적</a:t>
            </a:r>
            <a:r>
              <a:rPr lang="en-US" altLang="ko-KR" sz="2400" dirty="0"/>
              <a:t>) depth</a:t>
            </a:r>
            <a:r>
              <a:rPr lang="ko-KR" altLang="en-US" sz="2400" dirty="0"/>
              <a:t>에선 </a:t>
            </a:r>
            <a:r>
              <a:rPr lang="en-US" altLang="ko-KR" sz="2400" dirty="0"/>
              <a:t>residual </a:t>
            </a:r>
            <a:r>
              <a:rPr lang="en-US" altLang="ko-KR" sz="2400" dirty="0" err="1"/>
              <a:t>networ</a:t>
            </a:r>
            <a:r>
              <a:rPr lang="ko-KR" altLang="en-US" sz="2400" dirty="0"/>
              <a:t>안의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들은 랜덤하게 </a:t>
            </a:r>
            <a:r>
              <a:rPr lang="en-US" altLang="ko-KR" sz="2400" dirty="0"/>
              <a:t>dropped</a:t>
            </a:r>
            <a:r>
              <a:rPr lang="ko-KR" altLang="en-US" sz="2400" dirty="0"/>
              <a:t>되어 주변</a:t>
            </a:r>
            <a:r>
              <a:rPr lang="en-US" altLang="ko-KR" sz="2400" dirty="0"/>
              <a:t>(surrounding)</a:t>
            </a:r>
            <a:r>
              <a:rPr lang="ko-KR" altLang="en-US" sz="2400" dirty="0"/>
              <a:t> </a:t>
            </a:r>
            <a:r>
              <a:rPr lang="en-US" altLang="ko-KR" sz="2400" dirty="0"/>
              <a:t>layer </a:t>
            </a:r>
            <a:r>
              <a:rPr lang="ko-KR" altLang="en-US" sz="2400" dirty="0"/>
              <a:t>사이에 직접적인 연결을 </a:t>
            </a:r>
            <a:r>
              <a:rPr lang="ko-KR" altLang="en-US" sz="2400" dirty="0" err="1"/>
              <a:t>만듬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375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8D0E-F276-46E2-B57C-D3E29499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DF696-C23F-4ED6-8EF6-EB0B3CB3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Pooling layer</a:t>
            </a:r>
            <a:r>
              <a:rPr lang="ko-KR" altLang="en-US" sz="2400" dirty="0"/>
              <a:t>는 절대로 </a:t>
            </a:r>
            <a:r>
              <a:rPr lang="en-US" altLang="ko-KR" sz="2400" dirty="0"/>
              <a:t>dropped </a:t>
            </a:r>
            <a:r>
              <a:rPr lang="ko-KR" altLang="en-US" sz="2400" dirty="0"/>
              <a:t>되지 않아 네트워크의 결과는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연결패턴과 </a:t>
            </a:r>
            <a:r>
              <a:rPr lang="ko-KR" altLang="en-US" sz="2400" dirty="0" err="1"/>
              <a:t>비슷해짐</a:t>
            </a:r>
            <a:r>
              <a:rPr lang="en-US" altLang="ko-KR" sz="2400" dirty="0"/>
              <a:t>: </a:t>
            </a:r>
            <a:r>
              <a:rPr lang="ko-KR" altLang="en-US" sz="2400" dirty="0"/>
              <a:t>여기에는 모든 중간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무작위로 </a:t>
            </a:r>
            <a:r>
              <a:rPr lang="en-US" altLang="ko-KR" sz="2400" dirty="0"/>
              <a:t>dropped</a:t>
            </a:r>
            <a:r>
              <a:rPr lang="ko-KR" altLang="en-US" sz="2400" dirty="0"/>
              <a:t>된다면 똑같은 </a:t>
            </a:r>
            <a:r>
              <a:rPr lang="en-US" altLang="ko-KR" sz="2400" dirty="0"/>
              <a:t>pooling layer </a:t>
            </a:r>
            <a:r>
              <a:rPr lang="ko-KR" altLang="en-US" sz="2400" dirty="0"/>
              <a:t>사이의 두 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직접적으로 연결될 수 있는 가능성이 적음</a:t>
            </a:r>
            <a:endParaRPr lang="en-US" altLang="ko-KR" sz="2400" dirty="0"/>
          </a:p>
          <a:p>
            <a:r>
              <a:rPr lang="ko-KR" altLang="en-US" sz="2400" dirty="0"/>
              <a:t>비록 그 방법들이 궁극적으로 매우 다를지라도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sotchasitc</a:t>
            </a:r>
            <a:r>
              <a:rPr lang="en-US" altLang="ko-KR" sz="2400" dirty="0"/>
              <a:t>(</a:t>
            </a:r>
            <a:r>
              <a:rPr lang="ko-KR" altLang="en-US" sz="2400" dirty="0"/>
              <a:t>확률적</a:t>
            </a:r>
            <a:r>
              <a:rPr lang="en-US" altLang="ko-KR" sz="2400" dirty="0"/>
              <a:t>) depth</a:t>
            </a:r>
            <a:r>
              <a:rPr lang="ko-KR" altLang="en-US" sz="2400" dirty="0"/>
              <a:t>의 해석은 이 </a:t>
            </a:r>
            <a:r>
              <a:rPr lang="en-US" altLang="ko-KR" sz="2400" dirty="0" err="1"/>
              <a:t>regularizer</a:t>
            </a:r>
            <a:r>
              <a:rPr lang="ko-KR" altLang="en-US" sz="2400" dirty="0"/>
              <a:t>의 성공에 통찰을 제공해줄 지도 모름</a:t>
            </a:r>
            <a:endParaRPr lang="en-US" altLang="ko-KR" sz="2400" dirty="0"/>
          </a:p>
          <a:p>
            <a:r>
              <a:rPr lang="en-US" altLang="ko-KR" sz="2400" b="1" dirty="0"/>
              <a:t>Feature Reuse. </a:t>
            </a:r>
            <a:r>
              <a:rPr lang="ko-KR" altLang="en-US" sz="2400" dirty="0"/>
              <a:t>디자인에 따르면</a:t>
            </a:r>
          </a:p>
        </p:txBody>
      </p:sp>
    </p:spTree>
    <p:extLst>
      <p:ext uri="{BB962C8B-B14F-4D97-AF65-F5344CB8AC3E}">
        <p14:creationId xmlns:p14="http://schemas.microsoft.com/office/powerpoint/2010/main" val="4009549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728E-A437-47E0-8458-0BA7A8D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0C59E-C255-4474-943D-0334FCD4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</a:t>
            </a:r>
            <a:r>
              <a:rPr lang="en-US" altLang="ko-KR" sz="2400" dirty="0"/>
              <a:t>Dense Convolutional Network</a:t>
            </a:r>
            <a:r>
              <a:rPr lang="ko-KR" altLang="en-US" sz="2400" dirty="0"/>
              <a:t>라는 새로운 </a:t>
            </a:r>
            <a:r>
              <a:rPr lang="en-US" altLang="ko-KR" sz="2400" dirty="0"/>
              <a:t>CNN architecture</a:t>
            </a:r>
            <a:r>
              <a:rPr lang="ko-KR" altLang="en-US" sz="2400" dirty="0"/>
              <a:t>를 제안했음 이는 어떠한 두 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사이에 똑같은 </a:t>
            </a:r>
            <a:r>
              <a:rPr lang="en-US" altLang="ko-KR" sz="2400" dirty="0"/>
              <a:t>feature-map size</a:t>
            </a:r>
            <a:r>
              <a:rPr lang="ko-KR" altLang="en-US" sz="2400" dirty="0"/>
              <a:t>로 직접적인 연결을 도입</a:t>
            </a:r>
            <a:endParaRPr lang="en-US" altLang="ko-KR" sz="2400" dirty="0"/>
          </a:p>
          <a:p>
            <a:r>
              <a:rPr lang="ko-KR" altLang="en-US" sz="2400" dirty="0"/>
              <a:t>우리는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의 규모가 최적화의 어려움이 없이 자연스럽게 수백개의 계층으로 확장됨을 보여줌</a:t>
            </a:r>
            <a:endParaRPr lang="en-US" altLang="ko-KR" sz="2400" dirty="0"/>
          </a:p>
          <a:p>
            <a:r>
              <a:rPr lang="ko-KR" altLang="en-US" sz="2400" dirty="0"/>
              <a:t>우리의 실험에서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은 성능의 </a:t>
            </a:r>
            <a:r>
              <a:rPr lang="en-US" altLang="ko-KR" sz="2400" dirty="0"/>
              <a:t>degradation</a:t>
            </a:r>
            <a:r>
              <a:rPr lang="ko-KR" altLang="en-US" sz="2400" dirty="0"/>
              <a:t>이나 과적합의 어떠한 징후 없이 파라미터의 개수가 증가하면서 </a:t>
            </a:r>
            <a:r>
              <a:rPr lang="ko-KR" altLang="en-US" sz="2400" dirty="0" err="1"/>
              <a:t>일관성있게</a:t>
            </a:r>
            <a:r>
              <a:rPr lang="ko-KR" altLang="en-US" sz="2400" dirty="0"/>
              <a:t> 정확도가 증가함을 보이는 경향이 있음</a:t>
            </a:r>
            <a:endParaRPr lang="en-US" altLang="ko-KR" sz="2400" dirty="0"/>
          </a:p>
          <a:p>
            <a:r>
              <a:rPr lang="ko-KR" altLang="en-US" sz="2400" dirty="0"/>
              <a:t>다양한 설정에서 이는 몇몇의 매우 치열한 </a:t>
            </a:r>
            <a:r>
              <a:rPr lang="ko-KR" altLang="en-US" sz="2400" dirty="0" err="1"/>
              <a:t>경쟁력있는</a:t>
            </a:r>
            <a:r>
              <a:rPr lang="ko-KR" altLang="en-US" sz="2400" dirty="0"/>
              <a:t> </a:t>
            </a:r>
            <a:r>
              <a:rPr lang="en-US" altLang="ko-KR" sz="2400" dirty="0"/>
              <a:t>dataset</a:t>
            </a:r>
            <a:r>
              <a:rPr lang="ko-KR" altLang="en-US" sz="2400" dirty="0"/>
              <a:t>에서 최신의 결과를 달성 게다가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은 최신 성능 달성을 위해 상당히 적은 파라미터와 적은 연산을 </a:t>
            </a:r>
            <a:r>
              <a:rPr lang="ko-KR" altLang="en-US" sz="2400" dirty="0" err="1"/>
              <a:t>필요로함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8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B6776-8A97-4E01-A464-641197D3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B3F0-9680-4F7B-B590-EC5066C8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CNN</a:t>
            </a:r>
            <a:r>
              <a:rPr lang="ko-KR" altLang="en-US" sz="2400" dirty="0"/>
              <a:t>은 최근 </a:t>
            </a:r>
            <a:r>
              <a:rPr lang="en-US" altLang="ko-KR" sz="2400" dirty="0"/>
              <a:t>visual recognition</a:t>
            </a:r>
            <a:r>
              <a:rPr lang="ko-KR" altLang="en-US" sz="2400" dirty="0"/>
              <a:t> 매우 지배적인 위치</a:t>
            </a:r>
            <a:endParaRPr lang="en-US" altLang="ko-KR" sz="2400" dirty="0"/>
          </a:p>
          <a:p>
            <a:r>
              <a:rPr lang="ko-KR" altLang="en-US" sz="2400" dirty="0"/>
              <a:t>컴퓨터 하드웨어와 네트워크 구조의 발전은 정말로 깊은 </a:t>
            </a:r>
            <a:r>
              <a:rPr lang="en-US" altLang="ko-KR" sz="2400" dirty="0"/>
              <a:t>CNN</a:t>
            </a:r>
            <a:r>
              <a:rPr lang="ko-KR" altLang="en-US" sz="2400" dirty="0"/>
              <a:t>의 학습을 가능케 만들고 있음</a:t>
            </a:r>
            <a:endParaRPr lang="en-US" altLang="ko-KR" sz="2400" dirty="0"/>
          </a:p>
          <a:p>
            <a:r>
              <a:rPr lang="en-US" altLang="ko-KR" sz="2400" dirty="0"/>
              <a:t>LeNet5, VGG 19, </a:t>
            </a:r>
            <a:r>
              <a:rPr lang="ko-KR" altLang="en-US" sz="2400" dirty="0"/>
              <a:t>작년의 </a:t>
            </a:r>
            <a:r>
              <a:rPr lang="en-US" altLang="ko-KR" sz="2400" dirty="0" err="1"/>
              <a:t>HighwayNet</a:t>
            </a:r>
            <a:r>
              <a:rPr lang="en-US" altLang="ko-KR" sz="2400" dirty="0"/>
              <a:t>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100-layer</a:t>
            </a:r>
            <a:r>
              <a:rPr lang="ko-KR" altLang="en-US" sz="2400" dirty="0"/>
              <a:t>를 능가하는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ResNet</a:t>
            </a:r>
            <a:endParaRPr lang="en-US" altLang="ko-KR" sz="2400" dirty="0"/>
          </a:p>
          <a:p>
            <a:r>
              <a:rPr lang="ko-KR" altLang="en-US" sz="2400" dirty="0"/>
              <a:t>문제가 발생했는데 </a:t>
            </a:r>
            <a:r>
              <a:rPr lang="en-US" altLang="ko-KR" sz="2400" dirty="0"/>
              <a:t>CNN</a:t>
            </a:r>
            <a:r>
              <a:rPr lang="ko-KR" altLang="en-US" sz="2400" dirty="0"/>
              <a:t>이 깊어져 </a:t>
            </a:r>
            <a:r>
              <a:rPr lang="en-US" altLang="ko-KR" sz="2400" dirty="0"/>
              <a:t>input</a:t>
            </a:r>
            <a:r>
              <a:rPr lang="ko-KR" altLang="en-US" sz="2400" dirty="0"/>
              <a:t> 또는 </a:t>
            </a:r>
            <a:r>
              <a:rPr lang="en-US" altLang="ko-KR" sz="2400" dirty="0"/>
              <a:t>gradient</a:t>
            </a:r>
            <a:r>
              <a:rPr lang="ko-KR" altLang="en-US" sz="2400" dirty="0"/>
              <a:t>가 많은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통과해 네트워크의 끝에 도달할수록</a:t>
            </a:r>
            <a:r>
              <a:rPr lang="en-US" altLang="ko-KR" sz="2400" dirty="0"/>
              <a:t>(</a:t>
            </a:r>
            <a:r>
              <a:rPr lang="ko-KR" altLang="en-US" sz="2400" dirty="0"/>
              <a:t>또는 네트워크의 시작부분에서</a:t>
            </a:r>
            <a:r>
              <a:rPr lang="en-US" altLang="ko-KR" sz="2400" dirty="0"/>
              <a:t>)</a:t>
            </a:r>
            <a:r>
              <a:rPr lang="ko-KR" altLang="en-US" sz="2400" dirty="0"/>
              <a:t> 사라지거나 씻겨버리는 문제가 나타남</a:t>
            </a:r>
            <a:endParaRPr lang="en-US" altLang="ko-KR" sz="2400" dirty="0"/>
          </a:p>
          <a:p>
            <a:r>
              <a:rPr lang="ko-KR" altLang="en-US" sz="2400" dirty="0"/>
              <a:t>많은 </a:t>
            </a:r>
            <a:r>
              <a:rPr lang="ko-KR" altLang="en-US" sz="2400" dirty="0" err="1"/>
              <a:t>최긴의</a:t>
            </a:r>
            <a:r>
              <a:rPr lang="ko-KR" altLang="en-US" sz="2400" dirty="0"/>
              <a:t> 논문들이 이 문제 또는 관련된 문제들을 해결했음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en-US" altLang="ko-KR" sz="2400" dirty="0"/>
              <a:t> 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HighwayNet</a:t>
            </a:r>
            <a:r>
              <a:rPr lang="ko-KR" altLang="en-US" sz="2400" dirty="0"/>
              <a:t>은 </a:t>
            </a:r>
            <a:r>
              <a:rPr lang="en-US" altLang="ko-KR" sz="2400" dirty="0"/>
              <a:t>identity connection</a:t>
            </a:r>
            <a:r>
              <a:rPr lang="ko-KR" altLang="en-US" sz="2400" dirty="0"/>
              <a:t>을 통해 신호를 통과시킴</a:t>
            </a:r>
          </a:p>
        </p:txBody>
      </p:sp>
    </p:spTree>
    <p:extLst>
      <p:ext uri="{BB962C8B-B14F-4D97-AF65-F5344CB8AC3E}">
        <p14:creationId xmlns:p14="http://schemas.microsoft.com/office/powerpoint/2010/main" val="1755709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B5E9-214D-4380-ADD3-1FE6196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3659-5D97-4DAC-8026-4124B3B2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왜냐하면 우리는 우리의 연구에서 </a:t>
            </a:r>
            <a:r>
              <a:rPr lang="en-US" altLang="ko-KR" sz="2400" dirty="0"/>
              <a:t>residual network</a:t>
            </a:r>
            <a:r>
              <a:rPr lang="ko-KR" altLang="en-US" sz="2400" dirty="0"/>
              <a:t>를 위해 최적화된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세팅을 채택했기 때문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더 높은 정확도는 아마도 더 자세한 </a:t>
            </a:r>
            <a:r>
              <a:rPr lang="ko-KR" altLang="en-US" sz="2400" dirty="0" err="1"/>
              <a:t>하이퍼파라미터의</a:t>
            </a:r>
            <a:r>
              <a:rPr lang="ko-KR" altLang="en-US" sz="2400" dirty="0"/>
              <a:t> 조정과 </a:t>
            </a:r>
            <a:r>
              <a:rPr lang="ko-KR" altLang="en-US" sz="2400" dirty="0" err="1"/>
              <a:t>학습률의</a:t>
            </a:r>
            <a:r>
              <a:rPr lang="ko-KR" altLang="en-US" sz="2400" dirty="0"/>
              <a:t> 스케줄링으로 얻을 수 있을  것으로 믿고 있음</a:t>
            </a:r>
            <a:endParaRPr lang="en-US" altLang="ko-KR" sz="2400" dirty="0"/>
          </a:p>
          <a:p>
            <a:r>
              <a:rPr lang="ko-KR" altLang="en-US" sz="2400" dirty="0"/>
              <a:t>단순한 </a:t>
            </a:r>
            <a:r>
              <a:rPr lang="en-US" altLang="ko-KR" sz="2400" dirty="0"/>
              <a:t>connectivity rule</a:t>
            </a:r>
            <a:r>
              <a:rPr lang="ko-KR" altLang="en-US" sz="2400" dirty="0"/>
              <a:t>을 따르는 동안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은 자연스럽게 </a:t>
            </a:r>
            <a:r>
              <a:rPr lang="en-US" altLang="ko-KR" sz="2400" dirty="0"/>
              <a:t>identity mapping, deep supervision, diversified depth</a:t>
            </a:r>
            <a:r>
              <a:rPr lang="ko-KR" altLang="en-US" sz="2400" dirty="0"/>
              <a:t>의 특성을 통합</a:t>
            </a:r>
            <a:endParaRPr lang="en-US" altLang="ko-KR" sz="2400" dirty="0"/>
          </a:p>
          <a:p>
            <a:r>
              <a:rPr lang="ko-KR" altLang="en-US" sz="2400" dirty="0"/>
              <a:t>그것들은 네트워크 전체에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재사용을 허용하고 결과적으로 더 </a:t>
            </a:r>
            <a:r>
              <a:rPr lang="en-US" altLang="ko-KR" sz="2400" dirty="0"/>
              <a:t>compact</a:t>
            </a:r>
            <a:r>
              <a:rPr lang="ko-KR" altLang="en-US" sz="2400" dirty="0"/>
              <a:t>하고 우리의 실험에 따르면 더 정확한 모델을 학습할 수 있게 함</a:t>
            </a:r>
          </a:p>
        </p:txBody>
      </p:sp>
    </p:spTree>
    <p:extLst>
      <p:ext uri="{BB962C8B-B14F-4D97-AF65-F5344CB8AC3E}">
        <p14:creationId xmlns:p14="http://schemas.microsoft.com/office/powerpoint/2010/main" val="2906090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93F7-8474-4E83-AD54-6512890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54B5C-0BE4-4ADE-B2BD-119C226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그들의 </a:t>
            </a:r>
            <a:r>
              <a:rPr lang="en-US" altLang="ko-KR" sz="2400" dirty="0"/>
              <a:t>compact</a:t>
            </a:r>
            <a:r>
              <a:rPr lang="ko-KR" altLang="en-US" sz="2400" dirty="0"/>
              <a:t>한 내부 표현과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여분이 감소하는 것 때문에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은 아마 </a:t>
            </a:r>
            <a:r>
              <a:rPr lang="en-US" altLang="ko-KR" sz="2400" dirty="0" err="1"/>
              <a:t>convonlutional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featur</a:t>
            </a:r>
            <a:r>
              <a:rPr lang="ko-KR" altLang="en-US" sz="2400" dirty="0"/>
              <a:t>로 만드는 다양한 </a:t>
            </a:r>
            <a:r>
              <a:rPr lang="en-US" altLang="ko-KR" sz="2400" dirty="0"/>
              <a:t>computer vision </a:t>
            </a:r>
            <a:r>
              <a:rPr lang="ko-KR" altLang="en-US" sz="2400" dirty="0"/>
              <a:t>문제에서 좋은 </a:t>
            </a:r>
            <a:r>
              <a:rPr lang="en-US" altLang="ko-KR" sz="2400" dirty="0"/>
              <a:t>feature </a:t>
            </a:r>
            <a:r>
              <a:rPr lang="en-US" altLang="ko-KR" sz="2400" dirty="0" err="1"/>
              <a:t>extracto</a:t>
            </a:r>
            <a:r>
              <a:rPr lang="ko-KR" altLang="en-US" sz="2400" dirty="0"/>
              <a:t>일 것</a:t>
            </a:r>
            <a:r>
              <a:rPr lang="en-US" altLang="ko-KR" sz="2400" dirty="0"/>
              <a:t>(ex [4,5])</a:t>
            </a:r>
          </a:p>
          <a:p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으로 어떤 </a:t>
            </a:r>
            <a:r>
              <a:rPr lang="en-US" altLang="ko-KR" sz="2400" dirty="0"/>
              <a:t>feature transfer</a:t>
            </a:r>
            <a:r>
              <a:rPr lang="ko-KR" altLang="en-US" sz="2400" dirty="0"/>
              <a:t>를 연구하는 것을 미래의 </a:t>
            </a:r>
            <a:r>
              <a:rPr lang="en-US" altLang="ko-KR" sz="2400" dirty="0"/>
              <a:t>work</a:t>
            </a:r>
            <a:r>
              <a:rPr lang="ko-KR" altLang="en-US" sz="2400" dirty="0"/>
              <a:t>로 계획했음</a:t>
            </a:r>
          </a:p>
        </p:txBody>
      </p:sp>
    </p:spTree>
    <p:extLst>
      <p:ext uri="{BB962C8B-B14F-4D97-AF65-F5344CB8AC3E}">
        <p14:creationId xmlns:p14="http://schemas.microsoft.com/office/powerpoint/2010/main" val="330986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256FD-3B39-4349-B8E0-55C0C08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811AF-4ED4-4A3F-8982-4EA093C3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Stochastic depth</a:t>
            </a:r>
            <a:r>
              <a:rPr lang="ko-KR" altLang="en-US" sz="2400" dirty="0"/>
              <a:t>는 </a:t>
            </a:r>
            <a:r>
              <a:rPr lang="en-US" altLang="ko-KR" sz="2400" dirty="0"/>
              <a:t>training</a:t>
            </a:r>
            <a:r>
              <a:rPr lang="ko-KR" altLang="en-US" sz="2400" dirty="0"/>
              <a:t>동안 무작위로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삭제해 더 나은 </a:t>
            </a:r>
            <a:r>
              <a:rPr lang="en-US" altLang="ko-KR" sz="2400" dirty="0"/>
              <a:t>information</a:t>
            </a:r>
            <a:r>
              <a:rPr lang="ko-KR" altLang="en-US" sz="2400" dirty="0"/>
              <a:t>과 </a:t>
            </a:r>
            <a:r>
              <a:rPr lang="en-US" altLang="ko-KR" sz="2400" dirty="0"/>
              <a:t>gradient</a:t>
            </a:r>
            <a:r>
              <a:rPr lang="ko-KR" altLang="en-US" sz="2400" dirty="0"/>
              <a:t>의 </a:t>
            </a:r>
            <a:r>
              <a:rPr lang="en-US" altLang="ko-KR" sz="2400" dirty="0"/>
              <a:t>flow</a:t>
            </a:r>
            <a:r>
              <a:rPr lang="ko-KR" altLang="en-US" sz="2400" dirty="0"/>
              <a:t>를 보임</a:t>
            </a:r>
            <a:endParaRPr lang="en-US" altLang="ko-KR" sz="2400" dirty="0"/>
          </a:p>
          <a:p>
            <a:r>
              <a:rPr lang="en-US" altLang="ko-KR" sz="2400" dirty="0" err="1"/>
              <a:t>FractalNet</a:t>
            </a:r>
            <a:r>
              <a:rPr lang="ko-KR" altLang="en-US" sz="2400" dirty="0"/>
              <a:t>은 네트워크 내의 많은 </a:t>
            </a:r>
            <a:r>
              <a:rPr lang="en-US" altLang="ko-KR" sz="2400" dirty="0"/>
              <a:t>short</a:t>
            </a:r>
            <a:r>
              <a:rPr lang="ko-KR" altLang="en-US" sz="2400" dirty="0"/>
              <a:t> </a:t>
            </a:r>
            <a:r>
              <a:rPr lang="en-US" altLang="ko-KR" sz="2400" dirty="0"/>
              <a:t>path</a:t>
            </a:r>
            <a:r>
              <a:rPr lang="ko-KR" altLang="en-US" sz="2400" dirty="0"/>
              <a:t>를 유지하는 동안 반복적으로 각각의 평행한 연속</a:t>
            </a:r>
            <a:r>
              <a:rPr lang="en-US" altLang="ko-KR" sz="2400" dirty="0"/>
              <a:t>layer</a:t>
            </a:r>
            <a:r>
              <a:rPr lang="ko-KR" altLang="en-US" sz="2400" dirty="0"/>
              <a:t>를 </a:t>
            </a:r>
            <a:r>
              <a:rPr lang="en-US" altLang="ko-KR" sz="2400" dirty="0"/>
              <a:t>large nominal depth</a:t>
            </a:r>
            <a:r>
              <a:rPr lang="ko-KR" altLang="en-US" sz="2400" dirty="0"/>
              <a:t>를 얻기 위한 다른 개수의 </a:t>
            </a:r>
            <a:r>
              <a:rPr lang="en-US" altLang="ko-KR" sz="2400" dirty="0"/>
              <a:t>convolution block</a:t>
            </a:r>
            <a:r>
              <a:rPr lang="ko-KR" altLang="en-US" sz="2400" dirty="0"/>
              <a:t>과 결합</a:t>
            </a:r>
            <a:endParaRPr lang="en-US" altLang="ko-KR" sz="2400" dirty="0"/>
          </a:p>
          <a:p>
            <a:r>
              <a:rPr lang="ko-KR" altLang="en-US" sz="2400" dirty="0"/>
              <a:t>이러한 다른 방법들이 네트워크의 </a:t>
            </a:r>
            <a:r>
              <a:rPr lang="ko-KR" altLang="en-US" sz="2400" dirty="0" err="1"/>
              <a:t>토폴리지가</a:t>
            </a:r>
            <a:r>
              <a:rPr lang="ko-KR" altLang="en-US" sz="2400" dirty="0"/>
              <a:t> 다르고 </a:t>
            </a:r>
            <a:r>
              <a:rPr lang="en-US" altLang="ko-KR" sz="2400" dirty="0"/>
              <a:t>training </a:t>
            </a:r>
            <a:r>
              <a:rPr lang="ko-KR" altLang="en-US" sz="2400" dirty="0"/>
              <a:t>방법이 다르지만 핵심 특성을 공유</a:t>
            </a:r>
            <a:r>
              <a:rPr lang="en-US" altLang="ko-KR" sz="2400" dirty="0"/>
              <a:t>: </a:t>
            </a:r>
            <a:r>
              <a:rPr lang="ko-KR" altLang="en-US" sz="2400" dirty="0"/>
              <a:t>이전 </a:t>
            </a:r>
            <a:r>
              <a:rPr lang="en-US" altLang="ko-KR" sz="2400" dirty="0"/>
              <a:t>layer</a:t>
            </a:r>
            <a:r>
              <a:rPr lang="ko-KR" altLang="en-US" sz="2400" dirty="0"/>
              <a:t>와 나중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연결하는 </a:t>
            </a:r>
            <a:r>
              <a:rPr lang="en-US" altLang="ko-KR" sz="2400" dirty="0"/>
              <a:t>short path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만듬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5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039E4-78A4-4A96-9243-C346FAB5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E5A6-FA55-4976-A810-8D8243CE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 논문에서는 간단한 연결</a:t>
            </a:r>
            <a:r>
              <a:rPr lang="en-US" altLang="ko-KR" sz="2400" dirty="0"/>
              <a:t> pattern</a:t>
            </a:r>
            <a:r>
              <a:rPr lang="ko-KR" altLang="en-US" sz="2400" dirty="0"/>
              <a:t>으로 이 통찰</a:t>
            </a:r>
            <a:r>
              <a:rPr lang="en-US" altLang="ko-KR" sz="2400" dirty="0"/>
              <a:t>(short path)</a:t>
            </a:r>
            <a:r>
              <a:rPr lang="ko-KR" altLang="en-US" sz="2400" dirty="0"/>
              <a:t>에 대한 핵심을 뽑아낸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를 제안</a:t>
            </a:r>
            <a:r>
              <a:rPr lang="en-US" altLang="ko-KR" sz="2400" dirty="0"/>
              <a:t>:</a:t>
            </a:r>
            <a:r>
              <a:rPr lang="ko-KR" altLang="en-US" sz="2400" dirty="0"/>
              <a:t> 네트워크 안의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들 사이에 </a:t>
            </a:r>
            <a:r>
              <a:rPr lang="en-US" altLang="ko-KR" sz="2400" dirty="0"/>
              <a:t>maximum information</a:t>
            </a:r>
            <a:r>
              <a:rPr lang="ko-KR" altLang="en-US" sz="2400" dirty="0"/>
              <a:t>이 흐르게 함</a:t>
            </a:r>
            <a:r>
              <a:rPr lang="en-US" altLang="ko-KR" sz="2400" dirty="0"/>
              <a:t>, </a:t>
            </a:r>
            <a:r>
              <a:rPr lang="ko-KR" altLang="en-US" sz="2400" dirty="0"/>
              <a:t>바로 모든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들을</a:t>
            </a:r>
            <a:r>
              <a:rPr lang="en-US" altLang="ko-KR" sz="2400" dirty="0"/>
              <a:t>(feature-map size</a:t>
            </a:r>
            <a:r>
              <a:rPr lang="ko-KR" altLang="en-US" sz="2400" dirty="0"/>
              <a:t>를 맞춰서</a:t>
            </a:r>
            <a:r>
              <a:rPr lang="en-US" altLang="ko-KR" sz="2400" dirty="0"/>
              <a:t>) </a:t>
            </a:r>
            <a:r>
              <a:rPr lang="ko-KR" altLang="en-US" sz="2400" dirty="0"/>
              <a:t>직접적으로 서로 연결</a:t>
            </a:r>
            <a:endParaRPr lang="en-US" altLang="ko-KR" sz="2400" dirty="0"/>
          </a:p>
          <a:p>
            <a:r>
              <a:rPr lang="en-US" altLang="ko-KR" sz="2400" dirty="0"/>
              <a:t>Feed-forward </a:t>
            </a:r>
            <a:r>
              <a:rPr lang="ko-KR" altLang="en-US" sz="2400" dirty="0"/>
              <a:t>속성을 보존하기 위해 모든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들은 추가적인 </a:t>
            </a:r>
            <a:r>
              <a:rPr lang="en-US" altLang="ko-KR" sz="2400" dirty="0"/>
              <a:t>input</a:t>
            </a:r>
            <a:r>
              <a:rPr lang="ko-KR" altLang="en-US" sz="2400" dirty="0"/>
              <a:t>을 모든 이전 </a:t>
            </a:r>
            <a:r>
              <a:rPr lang="en-US" altLang="ko-KR" sz="2400" dirty="0"/>
              <a:t>layer</a:t>
            </a:r>
            <a:r>
              <a:rPr lang="ko-KR" altLang="en-US" sz="2400" dirty="0"/>
              <a:t>들로부터 얻음</a:t>
            </a:r>
            <a:r>
              <a:rPr lang="en-US" altLang="ko-KR" sz="2400" dirty="0"/>
              <a:t> </a:t>
            </a:r>
            <a:r>
              <a:rPr lang="ko-KR" altLang="en-US" sz="2400" dirty="0"/>
              <a:t>그리고 고유의 </a:t>
            </a:r>
            <a:r>
              <a:rPr lang="en-US" altLang="ko-KR" sz="2400" dirty="0"/>
              <a:t>feature-map</a:t>
            </a:r>
            <a:r>
              <a:rPr lang="ko-KR" altLang="en-US" sz="2400" dirty="0"/>
              <a:t>을 모든 하위의 </a:t>
            </a:r>
            <a:r>
              <a:rPr lang="en-US" altLang="ko-KR" sz="2400" dirty="0"/>
              <a:t>layer</a:t>
            </a:r>
            <a:r>
              <a:rPr lang="ko-KR" altLang="en-US" sz="2400" dirty="0"/>
              <a:t>에 통과시킴</a:t>
            </a:r>
            <a:endParaRPr lang="en-US" altLang="ko-KR" sz="2400" dirty="0"/>
          </a:p>
          <a:p>
            <a:r>
              <a:rPr lang="ko-KR" altLang="en-US" sz="2400" dirty="0"/>
              <a:t>그림은 이런 </a:t>
            </a:r>
            <a:r>
              <a:rPr lang="en-US" altLang="ko-KR" sz="2400" dirty="0"/>
              <a:t>layout</a:t>
            </a:r>
            <a:r>
              <a:rPr lang="ko-KR" altLang="en-US" sz="2400" dirty="0"/>
              <a:t>을 개략적으로 보임</a:t>
            </a:r>
            <a:endParaRPr lang="en-US" altLang="ko-KR" sz="2400" dirty="0"/>
          </a:p>
          <a:p>
            <a:r>
              <a:rPr lang="ko-KR" altLang="en-US" sz="2400" dirty="0"/>
              <a:t>결정적으로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과는 다르게 </a:t>
            </a:r>
            <a:r>
              <a:rPr lang="en-US" altLang="ko-KR" sz="2400" dirty="0"/>
              <a:t>feature</a:t>
            </a:r>
            <a:r>
              <a:rPr lang="ko-KR" altLang="en-US" sz="2400" dirty="0"/>
              <a:t>가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전달되기 전에 합계를 통해 </a:t>
            </a:r>
            <a:r>
              <a:rPr lang="en-US" altLang="ko-KR" sz="2400" dirty="0"/>
              <a:t>feature </a:t>
            </a:r>
            <a:r>
              <a:rPr lang="ko-KR" altLang="en-US" sz="2400" dirty="0"/>
              <a:t>결합하지 않음</a:t>
            </a:r>
            <a:r>
              <a:rPr lang="en-US" altLang="ko-KR" sz="2400" dirty="0"/>
              <a:t>, </a:t>
            </a:r>
            <a:r>
              <a:rPr lang="ko-KR" altLang="en-US" sz="2400" dirty="0"/>
              <a:t>대신 그것들을 연결함으로써 </a:t>
            </a:r>
            <a:r>
              <a:rPr lang="en-US" altLang="ko-KR" sz="2400" dirty="0"/>
              <a:t>feature</a:t>
            </a:r>
            <a:r>
              <a:rPr lang="ko-KR" altLang="en-US" sz="2400" dirty="0"/>
              <a:t>들을 결합함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7EE5B-7ECE-403F-AEB0-79D76526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90" y="0"/>
            <a:ext cx="3469004" cy="25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CEDEA-8BA9-4A9E-BECF-C942A0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9F74E8-4334-469D-950D-5273BBA34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을 가지고 있고 이전의 모든 </a:t>
                </a:r>
                <a:r>
                  <a:rPr lang="en-US" altLang="ko-KR" sz="2400" dirty="0"/>
                  <a:t>convolution block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 map</a:t>
                </a:r>
                <a:r>
                  <a:rPr lang="ko-KR" altLang="en-US" sz="2400" dirty="0"/>
                  <a:t>으로 구성</a:t>
                </a:r>
                <a:endParaRPr lang="en-US" altLang="ko-KR" sz="2400" dirty="0"/>
              </a:p>
              <a:p>
                <a:r>
                  <a:rPr lang="ko-KR" altLang="en-US" sz="2400" dirty="0"/>
                  <a:t>이 고유의 </a:t>
                </a:r>
                <a:r>
                  <a:rPr lang="en-US" altLang="ko-KR" sz="2400" dirty="0"/>
                  <a:t>feature map</a:t>
                </a:r>
                <a:r>
                  <a:rPr lang="ko-KR" altLang="en-US" sz="2400" dirty="0"/>
                  <a:t>들은 모든 </a:t>
                </a:r>
                <a:r>
                  <a:rPr lang="en-US" altLang="ko-KR" sz="2400" dirty="0"/>
                  <a:t>L-l </a:t>
                </a:r>
                <a:r>
                  <a:rPr lang="ko-KR" altLang="en-US" sz="2400" dirty="0"/>
                  <a:t>하위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들을 통과</a:t>
                </a:r>
                <a:endParaRPr lang="en-US" altLang="ko-KR" sz="2400" dirty="0"/>
              </a:p>
              <a:p>
                <a:r>
                  <a:rPr lang="ko-KR" altLang="en-US" sz="24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것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네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워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connection</a:t>
                </a:r>
                <a:r>
                  <a:rPr lang="ko-KR" altLang="en-US" sz="2400" dirty="0"/>
                  <a:t>을 도입</a:t>
                </a:r>
                <a:endParaRPr lang="en-US" altLang="ko-KR" sz="2400" dirty="0"/>
              </a:p>
              <a:p>
                <a:r>
                  <a:rPr lang="ko-KR" altLang="en-US" sz="2400" dirty="0"/>
                  <a:t>이러한 </a:t>
                </a:r>
                <a:r>
                  <a:rPr lang="en-US" altLang="ko-KR" sz="2400" dirty="0"/>
                  <a:t>dense connectivity pattern</a:t>
                </a:r>
                <a:r>
                  <a:rPr lang="ko-KR" altLang="en-US" sz="2400" dirty="0"/>
                  <a:t>때문에 우리의 </a:t>
                </a:r>
                <a:r>
                  <a:rPr lang="en-US" altLang="ko-KR" sz="2400" dirty="0"/>
                  <a:t>approach</a:t>
                </a:r>
                <a:r>
                  <a:rPr lang="ko-KR" altLang="en-US" sz="2400" dirty="0"/>
                  <a:t>를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이라 부름</a:t>
                </a:r>
                <a:endParaRPr lang="en-US" altLang="ko-KR" sz="2400" dirty="0"/>
              </a:p>
              <a:p>
                <a:r>
                  <a:rPr lang="en-US" altLang="ko-KR" sz="2400" dirty="0"/>
                  <a:t>Dense connectivity pattern</a:t>
                </a:r>
                <a:r>
                  <a:rPr lang="ko-KR" altLang="en-US" sz="2400" dirty="0"/>
                  <a:t>의 가능한 반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직관적인 효과는 남은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에 대해 </a:t>
                </a:r>
                <a:r>
                  <a:rPr lang="ko-KR" altLang="en-US" sz="2400" dirty="0" err="1"/>
                  <a:t>재학습할</a:t>
                </a:r>
                <a:r>
                  <a:rPr lang="ko-KR" altLang="en-US" sz="2400" dirty="0"/>
                  <a:t> 필요가 없어 전통적인 </a:t>
                </a:r>
                <a:r>
                  <a:rPr lang="en-US" altLang="ko-KR" sz="2400" dirty="0"/>
                  <a:t>CNN</a:t>
                </a:r>
                <a:r>
                  <a:rPr lang="ko-KR" altLang="en-US" sz="2400" dirty="0"/>
                  <a:t>보다 파라미터를 더 적게 필요로 하는 것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9F74E8-4334-469D-950D-5273BBA34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99A1-2932-47E6-A3DA-2607AF90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089C-971B-4C19-8C25-BCEFBDC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전통적인 </a:t>
            </a:r>
            <a:r>
              <a:rPr lang="en-US" altLang="ko-KR" sz="2400" dirty="0"/>
              <a:t>feed-forward architecture</a:t>
            </a:r>
            <a:r>
              <a:rPr lang="ko-KR" altLang="en-US" sz="2400" dirty="0"/>
              <a:t>는 상태를 가진 알고리즘</a:t>
            </a:r>
            <a:r>
              <a:rPr lang="en-US" altLang="ko-KR" sz="2400" dirty="0"/>
              <a:t>, </a:t>
            </a:r>
            <a:r>
              <a:rPr lang="ko-KR" altLang="en-US" sz="2400" dirty="0"/>
              <a:t>이 상태는 </a:t>
            </a:r>
            <a:r>
              <a:rPr lang="en-US" altLang="ko-KR" sz="2400" dirty="0"/>
              <a:t>layer</a:t>
            </a:r>
            <a:r>
              <a:rPr lang="ko-KR" altLang="en-US" sz="2400" dirty="0"/>
              <a:t>에서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전달</a:t>
            </a:r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layer</a:t>
            </a:r>
            <a:r>
              <a:rPr lang="ko-KR" altLang="en-US" sz="2400" dirty="0"/>
              <a:t>는 이전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상태를 읽고</a:t>
            </a:r>
            <a:r>
              <a:rPr lang="en-US" altLang="ko-KR" sz="2400" dirty="0"/>
              <a:t>(read)</a:t>
            </a:r>
            <a:r>
              <a:rPr lang="ko-KR" altLang="en-US" sz="2400" dirty="0"/>
              <a:t> 하위 </a:t>
            </a:r>
            <a:r>
              <a:rPr lang="en-US" altLang="ko-KR" sz="2400" dirty="0"/>
              <a:t>layer</a:t>
            </a:r>
            <a:r>
              <a:rPr lang="ko-KR" altLang="en-US" sz="2400" dirty="0"/>
              <a:t>에 씀</a:t>
            </a:r>
            <a:r>
              <a:rPr lang="en-US" altLang="ko-KR" sz="2400" dirty="0"/>
              <a:t>(write)</a:t>
            </a:r>
            <a:r>
              <a:rPr lang="ko-KR" altLang="en-US" sz="2400" dirty="0"/>
              <a:t> 이는 상태를 변화시키고 뿐만 아니라 </a:t>
            </a:r>
            <a:r>
              <a:rPr lang="ko-KR" altLang="en-US" sz="2400" dirty="0" err="1"/>
              <a:t>보존되야하는</a:t>
            </a:r>
            <a:r>
              <a:rPr lang="ko-KR" altLang="en-US" sz="2400" dirty="0"/>
              <a:t> 정보를 전달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은 추가적인 </a:t>
            </a:r>
            <a:r>
              <a:rPr lang="en-US" altLang="ko-KR" sz="2400" dirty="0"/>
              <a:t>identity </a:t>
            </a:r>
            <a:r>
              <a:rPr lang="ko-KR" altLang="en-US" sz="2400" dirty="0"/>
              <a:t>변환을 통해 정보 보존을 명백하게 함</a:t>
            </a:r>
            <a:endParaRPr lang="en-US" altLang="ko-KR" sz="2400" dirty="0"/>
          </a:p>
          <a:p>
            <a:r>
              <a:rPr lang="ko-KR" altLang="en-US" sz="2400" dirty="0"/>
              <a:t>최근의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변형들은 많은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들이 거의 기여하지 않고 사실은 </a:t>
            </a:r>
            <a:r>
              <a:rPr lang="ko-KR" altLang="en-US" sz="2400" dirty="0" err="1"/>
              <a:t>무작위하게</a:t>
            </a:r>
            <a:r>
              <a:rPr lang="ko-KR" altLang="en-US" sz="2400" dirty="0"/>
              <a:t> </a:t>
            </a:r>
            <a:r>
              <a:rPr lang="en-US" altLang="ko-KR" sz="2400" dirty="0"/>
              <a:t>training</a:t>
            </a:r>
            <a:r>
              <a:rPr lang="ko-KR" altLang="en-US" sz="2400" dirty="0"/>
              <a:t>동안 </a:t>
            </a:r>
            <a:r>
              <a:rPr lang="en-US" altLang="ko-KR" sz="2400" dirty="0"/>
              <a:t>dropped </a:t>
            </a:r>
            <a:r>
              <a:rPr lang="ko-KR" altLang="en-US" sz="2400" dirty="0"/>
              <a:t>됨을 보임</a:t>
            </a:r>
            <a:r>
              <a:rPr lang="en-US" altLang="ko-KR" sz="2400" dirty="0"/>
              <a:t>. </a:t>
            </a:r>
            <a:r>
              <a:rPr lang="ko-KR" altLang="en-US" sz="2400" dirty="0"/>
              <a:t>이것은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상태가 </a:t>
            </a:r>
            <a:r>
              <a:rPr lang="en-US" altLang="ko-KR" sz="2400" dirty="0"/>
              <a:t>RNN</a:t>
            </a:r>
            <a:r>
              <a:rPr lang="ko-KR" altLang="en-US" sz="2400" dirty="0"/>
              <a:t>과 유사하게 </a:t>
            </a:r>
            <a:r>
              <a:rPr lang="ko-KR" altLang="en-US" sz="2400" dirty="0" err="1"/>
              <a:t>만듬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파라미터 개수는 상당하게 커졌는데 왜냐하면 각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들은 고유의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갖고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2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24FD-6337-420A-B477-FA6BF13B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15BA9-055C-48A6-8E58-65249B5A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우리가 제안한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 구조는 네트워크에 추가된 정보와 보존되어야 하는 정보를 확실히 구분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그렇게 못한다는 반증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는 매우 좁음</a:t>
            </a:r>
            <a:r>
              <a:rPr lang="en-US" altLang="ko-KR" sz="2400" dirty="0"/>
              <a:t>(</a:t>
            </a:r>
            <a:r>
              <a:rPr lang="ko-KR" altLang="en-US" sz="2400" dirty="0"/>
              <a:t>제한됨</a:t>
            </a:r>
            <a:r>
              <a:rPr lang="en-US" altLang="ko-KR" sz="2400" dirty="0"/>
              <a:t>)(layer</a:t>
            </a:r>
            <a:r>
              <a:rPr lang="ko-KR" altLang="en-US" sz="2400" dirty="0"/>
              <a:t>당 </a:t>
            </a:r>
            <a:r>
              <a:rPr lang="en-US" altLang="ko-KR" sz="2400" dirty="0"/>
              <a:t>12 filter)</a:t>
            </a:r>
            <a:r>
              <a:rPr lang="ko-KR" altLang="en-US" sz="2400" dirty="0"/>
              <a:t>좁고</a:t>
            </a:r>
            <a:r>
              <a:rPr lang="en-US" altLang="ko-KR" sz="2400" dirty="0"/>
              <a:t>, </a:t>
            </a:r>
            <a:r>
              <a:rPr lang="ko-KR" altLang="en-US" sz="2400" dirty="0"/>
              <a:t>오직 작은 </a:t>
            </a:r>
            <a:r>
              <a:rPr lang="en-US" altLang="ko-KR" sz="2400" dirty="0"/>
              <a:t>feature-map set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네트워크의 </a:t>
            </a:r>
            <a:r>
              <a:rPr lang="en-US" altLang="ko-KR" sz="2400" dirty="0"/>
              <a:t>‘collective knowledge’</a:t>
            </a:r>
            <a:r>
              <a:rPr lang="ko-KR" altLang="en-US" sz="2400" dirty="0"/>
              <a:t>에 더하고 남아있는 </a:t>
            </a:r>
            <a:r>
              <a:rPr lang="en-US" altLang="ko-KR" sz="2400" dirty="0"/>
              <a:t>feature-map</a:t>
            </a:r>
            <a:r>
              <a:rPr lang="ko-KR" altLang="en-US" sz="2400" dirty="0"/>
              <a:t>을 변형되지 않은 상태로 유지</a:t>
            </a:r>
            <a:r>
              <a:rPr lang="en-US" altLang="ko-KR" sz="2400" dirty="0"/>
              <a:t>(</a:t>
            </a:r>
            <a:r>
              <a:rPr lang="ko-KR" altLang="en-US" sz="2400" dirty="0"/>
              <a:t>그리고 마지막 </a:t>
            </a:r>
            <a:r>
              <a:rPr lang="en-US" altLang="ko-KR" sz="2400" dirty="0"/>
              <a:t>classifier</a:t>
            </a:r>
            <a:r>
              <a:rPr lang="ko-KR" altLang="en-US" sz="2400" dirty="0"/>
              <a:t>는 네트워크의 모든 </a:t>
            </a:r>
            <a:r>
              <a:rPr lang="en-US" altLang="ko-KR" sz="2400" dirty="0"/>
              <a:t>feature-map</a:t>
            </a:r>
            <a:r>
              <a:rPr lang="ko-KR" altLang="en-US" sz="2400" dirty="0"/>
              <a:t>들을 기반으로 결정을 내림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게다가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은</a:t>
            </a:r>
            <a:r>
              <a:rPr lang="en-US" altLang="ko-KR" sz="2400" dirty="0"/>
              <a:t>)</a:t>
            </a:r>
            <a:r>
              <a:rPr lang="ko-KR" altLang="en-US" sz="2400" dirty="0"/>
              <a:t> 더 나은 파라미터 효율성을 지님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큰 </a:t>
            </a:r>
            <a:r>
              <a:rPr lang="ko-KR" altLang="en-US" sz="2400" dirty="0" err="1"/>
              <a:t>이점중</a:t>
            </a:r>
            <a:r>
              <a:rPr lang="ko-KR" altLang="en-US" sz="2400" dirty="0"/>
              <a:t> 하나는 향상된 정보의 흐름과 네트워크를 통과하는 </a:t>
            </a:r>
            <a:r>
              <a:rPr lang="en-US" altLang="ko-KR" sz="2400" dirty="0"/>
              <a:t>gradient</a:t>
            </a:r>
            <a:r>
              <a:rPr lang="ko-KR" altLang="en-US" sz="2400" dirty="0"/>
              <a:t>임</a:t>
            </a:r>
            <a:r>
              <a:rPr lang="en-US" altLang="ko-KR" sz="2400" dirty="0"/>
              <a:t>, </a:t>
            </a:r>
            <a:r>
              <a:rPr lang="ko-KR" altLang="en-US" sz="2400" dirty="0"/>
              <a:t>이는 이것들이 </a:t>
            </a:r>
            <a:r>
              <a:rPr lang="en-US" altLang="ko-KR" sz="2400" dirty="0"/>
              <a:t>train</a:t>
            </a:r>
            <a:r>
              <a:rPr lang="ko-KR" altLang="en-US" sz="2400" dirty="0"/>
              <a:t>하기 쉽게 </a:t>
            </a:r>
            <a:r>
              <a:rPr lang="ko-KR" altLang="en-US" sz="2400" dirty="0" err="1"/>
              <a:t>만듬</a:t>
            </a:r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들은 암묵적으로 </a:t>
            </a:r>
            <a:r>
              <a:rPr lang="en-US" altLang="ko-KR" sz="2400" dirty="0"/>
              <a:t>deep supervision</a:t>
            </a:r>
            <a:r>
              <a:rPr lang="ko-KR" altLang="en-US" sz="2400" dirty="0"/>
              <a:t>을 이끌어내는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에서 발생한 </a:t>
            </a:r>
            <a:r>
              <a:rPr lang="en-US" altLang="ko-KR" sz="2400" dirty="0"/>
              <a:t>gradient</a:t>
            </a:r>
            <a:r>
              <a:rPr lang="ko-KR" altLang="en-US" sz="2400" dirty="0"/>
              <a:t>와 원래의 </a:t>
            </a:r>
            <a:r>
              <a:rPr lang="en-US" altLang="ko-KR" sz="2400" dirty="0"/>
              <a:t>input signal</a:t>
            </a:r>
            <a:r>
              <a:rPr lang="ko-KR" altLang="en-US" sz="2400" dirty="0"/>
              <a:t>에 직접적으로 접근할 수 있음</a:t>
            </a:r>
            <a:endParaRPr lang="en-US" altLang="ko-KR" sz="2400" dirty="0"/>
          </a:p>
          <a:p>
            <a:r>
              <a:rPr lang="ko-KR" altLang="en-US" sz="2400" dirty="0"/>
              <a:t>이것들은 더 깊은 네트워크의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도움</a:t>
            </a:r>
          </a:p>
        </p:txBody>
      </p:sp>
    </p:spTree>
    <p:extLst>
      <p:ext uri="{BB962C8B-B14F-4D97-AF65-F5344CB8AC3E}">
        <p14:creationId xmlns:p14="http://schemas.microsoft.com/office/powerpoint/2010/main" val="181524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3458</Words>
  <Application>Microsoft Office PowerPoint</Application>
  <PresentationFormat>와이드스크린</PresentationFormat>
  <Paragraphs>215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Cambria Math</vt:lpstr>
      <vt:lpstr>Office 테마</vt:lpstr>
      <vt:lpstr>Densely Connected Convolutional Networks</vt:lpstr>
      <vt:lpstr>Abstract</vt:lpstr>
      <vt:lpstr>Abstract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</vt:lpstr>
      <vt:lpstr>DenseNets</vt:lpstr>
      <vt:lpstr>DenseNets</vt:lpstr>
      <vt:lpstr>DenseNets</vt:lpstr>
      <vt:lpstr>DenseNets </vt:lpstr>
      <vt:lpstr>DenseNets</vt:lpstr>
      <vt:lpstr>DenseNets</vt:lpstr>
      <vt:lpstr>DenseNets</vt:lpstr>
      <vt:lpstr>DenseNets</vt:lpstr>
      <vt:lpstr>DenseNets</vt:lpstr>
      <vt:lpstr>DenseNets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Discussion</vt:lpstr>
      <vt:lpstr>Discussion</vt:lpstr>
      <vt:lpstr>Discussion</vt:lpstr>
      <vt:lpstr>Discussion</vt:lpstr>
      <vt:lpstr>Discussion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Convolutional Networks</dc:title>
  <dc:creator>Haesung Jo</dc:creator>
  <cp:lastModifiedBy>Haesung Jo</cp:lastModifiedBy>
  <cp:revision>60</cp:revision>
  <dcterms:created xsi:type="dcterms:W3CDTF">2019-08-07T14:39:23Z</dcterms:created>
  <dcterms:modified xsi:type="dcterms:W3CDTF">2019-08-18T04:21:35Z</dcterms:modified>
</cp:coreProperties>
</file>