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1" r:id="rId4"/>
    <p:sldId id="295" r:id="rId5"/>
    <p:sldId id="265" r:id="rId6"/>
    <p:sldId id="267" r:id="rId7"/>
    <p:sldId id="268" r:id="rId8"/>
    <p:sldId id="269" r:id="rId9"/>
    <p:sldId id="270" r:id="rId10"/>
    <p:sldId id="272" r:id="rId11"/>
    <p:sldId id="273" r:id="rId12"/>
    <p:sldId id="274" r:id="rId13"/>
    <p:sldId id="276" r:id="rId14"/>
    <p:sldId id="279" r:id="rId15"/>
    <p:sldId id="281" r:id="rId16"/>
    <p:sldId id="280" r:id="rId17"/>
    <p:sldId id="282" r:id="rId18"/>
    <p:sldId id="283" r:id="rId19"/>
    <p:sldId id="284" r:id="rId20"/>
    <p:sldId id="285" r:id="rId21"/>
    <p:sldId id="286" r:id="rId22"/>
    <p:sldId id="288" r:id="rId23"/>
    <p:sldId id="289" r:id="rId24"/>
    <p:sldId id="290" r:id="rId25"/>
    <p:sldId id="293" r:id="rId26"/>
    <p:sldId id="294" r:id="rId27"/>
    <p:sldId id="296" r:id="rId28"/>
    <p:sldId id="297" r:id="rId29"/>
    <p:sldId id="29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71" autoAdjust="0"/>
  </p:normalViewPr>
  <p:slideViewPr>
    <p:cSldViewPr snapToGrid="0">
      <p:cViewPr varScale="1">
        <p:scale>
          <a:sx n="87" d="100"/>
          <a:sy n="87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73E6D-7085-4BBB-BC43-9BA680EDD4E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D1881-F67A-45A6-A1B9-92CD794A4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0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layer</a:t>
            </a:r>
            <a:r>
              <a:rPr lang="ko-KR" altLang="en-US" dirty="0"/>
              <a:t>를 연결시켜 </a:t>
            </a:r>
            <a:r>
              <a:rPr lang="en-US" altLang="ko-KR" dirty="0"/>
              <a:t>layer</a:t>
            </a:r>
            <a:r>
              <a:rPr lang="ko-KR" altLang="en-US" dirty="0"/>
              <a:t>들 사이에 최대한 효율적인 정보의 전달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D1881-F67A-45A6-A1B9-92CD794A4AC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12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레이어당 필터의 개수가 적음 </a:t>
            </a:r>
            <a:r>
              <a:rPr lang="en-US" altLang="ko-KR" dirty="0"/>
              <a:t>, </a:t>
            </a:r>
            <a:r>
              <a:rPr lang="ko-KR" altLang="en-US" dirty="0"/>
              <a:t>대략 </a:t>
            </a:r>
            <a:r>
              <a:rPr lang="en-US" altLang="ko-KR" dirty="0"/>
              <a:t>12</a:t>
            </a:r>
            <a:r>
              <a:rPr lang="ko-KR" altLang="en-US" dirty="0"/>
              <a:t>개 에서 최대</a:t>
            </a:r>
            <a:r>
              <a:rPr lang="en-US" altLang="ko-KR" dirty="0"/>
              <a:t>40</a:t>
            </a:r>
            <a:r>
              <a:rPr lang="ko-KR" altLang="en-US" dirty="0"/>
              <a:t>개 정도</a:t>
            </a:r>
            <a:endParaRPr lang="en-US" altLang="ko-KR" dirty="0"/>
          </a:p>
          <a:p>
            <a:r>
              <a:rPr lang="en-US" altLang="ko-KR" dirty="0"/>
              <a:t>Layer</a:t>
            </a:r>
            <a:r>
              <a:rPr lang="ko-KR" altLang="en-US" dirty="0"/>
              <a:t>에서 나온  </a:t>
            </a:r>
            <a:r>
              <a:rPr lang="en-US" altLang="ko-KR" dirty="0"/>
              <a:t>output</a:t>
            </a:r>
            <a:r>
              <a:rPr lang="ko-KR" altLang="en-US" dirty="0"/>
              <a:t>을 계속 </a:t>
            </a:r>
            <a:r>
              <a:rPr lang="ko-KR" altLang="en-US" dirty="0" err="1"/>
              <a:t>계속</a:t>
            </a:r>
            <a:r>
              <a:rPr lang="ko-KR" altLang="en-US" dirty="0"/>
              <a:t> 쌓아 네트워크 내부에서 효율적인 정보의 흐름을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필터의 개수가 더 적어 적은 파라미터의 개수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D1881-F67A-45A6-A1B9-92CD794A4A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45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r>
              <a:rPr lang="ko-KR" altLang="en-US" dirty="0"/>
              <a:t>은 </a:t>
            </a:r>
            <a:r>
              <a:rPr lang="en-US" altLang="ko-KR" dirty="0"/>
              <a:t>summation</a:t>
            </a:r>
            <a:r>
              <a:rPr lang="ko-KR" altLang="en-US" dirty="0"/>
              <a:t>을 사용해 </a:t>
            </a:r>
            <a:r>
              <a:rPr lang="en-US" altLang="ko-KR" dirty="0"/>
              <a:t>information flow</a:t>
            </a:r>
            <a:r>
              <a:rPr lang="ko-KR" altLang="en-US" dirty="0"/>
              <a:t>가 점점 </a:t>
            </a:r>
            <a:r>
              <a:rPr lang="ko-KR" altLang="en-US" dirty="0" err="1"/>
              <a:t>옅어져서</a:t>
            </a:r>
            <a:r>
              <a:rPr lang="ko-KR" altLang="en-US" dirty="0"/>
              <a:t> </a:t>
            </a:r>
            <a:r>
              <a:rPr lang="en-US" altLang="ko-KR" dirty="0"/>
              <a:t>information </a:t>
            </a:r>
            <a:r>
              <a:rPr lang="ko-KR" altLang="en-US" dirty="0"/>
              <a:t>흐름을 방해</a:t>
            </a:r>
            <a:endParaRPr lang="en-US" altLang="ko-KR" dirty="0"/>
          </a:p>
          <a:p>
            <a:r>
              <a:rPr lang="ko-KR" altLang="en-US" dirty="0" err="1"/>
              <a:t>종단에가서는</a:t>
            </a:r>
            <a:r>
              <a:rPr lang="ko-KR" altLang="en-US" dirty="0"/>
              <a:t> 최초의정보가 </a:t>
            </a:r>
            <a:r>
              <a:rPr lang="ko-KR" altLang="en-US" dirty="0" err="1"/>
              <a:t>흐려질수밖에없음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DenseNet</a:t>
            </a:r>
            <a:r>
              <a:rPr lang="ko-KR" altLang="en-US" dirty="0"/>
              <a:t>은 차곡차곡 쌓이면서 </a:t>
            </a:r>
            <a:r>
              <a:rPr lang="en-US" altLang="ko-KR" dirty="0"/>
              <a:t>uncorrelated feature</a:t>
            </a:r>
            <a:r>
              <a:rPr lang="ko-KR" altLang="en-US" dirty="0"/>
              <a:t>들도 손쉽게 </a:t>
            </a:r>
            <a:r>
              <a:rPr lang="ko-KR" altLang="en-US" dirty="0" err="1"/>
              <a:t>가져감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D1881-F67A-45A6-A1B9-92CD794A4A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18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D1881-F67A-45A6-A1B9-92CD794A4A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9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D1881-F67A-45A6-A1B9-92CD794A4AC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90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D1881-F67A-45A6-A1B9-92CD794A4AC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10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D1881-F67A-45A6-A1B9-92CD794A4AC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81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논문에 있는 </a:t>
            </a:r>
            <a:r>
              <a:rPr lang="en-US" altLang="ko-KR" dirty="0" err="1"/>
              <a:t>DenseBlock</a:t>
            </a:r>
            <a:r>
              <a:rPr lang="ko-KR" altLang="en-US" dirty="0"/>
              <a:t>이 내가 만든 </a:t>
            </a:r>
            <a:r>
              <a:rPr lang="en-US" altLang="ko-KR" dirty="0" err="1"/>
              <a:t>DenseBlockModule</a:t>
            </a:r>
            <a:r>
              <a:rPr lang="ko-KR" altLang="en-US" dirty="0"/>
              <a:t>과 같은 역할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D1881-F67A-45A6-A1B9-92CD794A4AC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71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D1881-F67A-45A6-A1B9-92CD794A4AC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8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3339C-97A8-4002-A48F-28CC5C09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9E91B3-083F-4D28-850E-A0A98457D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10B5C-4F80-4AA0-A5D3-E2002DD6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BE0-2662-4F17-8703-07B4EB8DFA6E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9FC70-24F4-487A-B1C4-1217FA2E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F1807-3CB0-4CD5-9991-9995B644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EC6-4924-4CEC-9616-E14B8385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86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50C0-A723-48DC-B182-55070643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2AE156-6188-4447-9365-1ED5ECA57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701C5-D41C-461B-B5B0-DE4521C0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BE0-2662-4F17-8703-07B4EB8DFA6E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AB888-9847-4614-AF1F-898D84F6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8754D-ABEF-4CEC-967F-0B3DD53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EC6-4924-4CEC-9616-E14B8385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2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8647D1-33C0-4BF8-AA8B-75990621C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102919-6253-441A-90A4-A3008F9D4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CC0A1-460F-4ED9-99E2-A0791D5F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BE0-2662-4F17-8703-07B4EB8DFA6E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1C250-D563-4ED3-AAD1-601D0392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08E30-F2F7-4A27-95C1-060E7360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EC6-4924-4CEC-9616-E14B8385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3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49FB2-C586-403F-A9C9-354E8CEC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2FB30-0307-4B64-924D-FF9FEA3D0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06F62-9BB2-4416-8FE3-17D084F1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BE0-2662-4F17-8703-07B4EB8DFA6E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4ECB6-9F32-409E-9BD0-FDD7004E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78972-2EF9-431E-BFA9-B23AC4C6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EC6-4924-4CEC-9616-E14B8385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46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425E5-A207-48DF-B06F-9A5882F2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E4E71-AA9A-48AF-9CA9-4898F389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EF2EA-19A2-41B9-8F44-A6CB0B57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BE0-2662-4F17-8703-07B4EB8DFA6E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11896-B0DD-41B7-B19A-ED813EE6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73C2F-D7A3-4A76-B9BC-28D7DC9E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EC6-4924-4CEC-9616-E14B8385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99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80EF4-8143-4D62-B377-425EA341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73113-B89A-4D9B-A7B3-2482DD58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EDA04D-E466-4477-BEC9-B69A9D209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47EF92-DF99-45FA-9CD1-1738AEE6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BE0-2662-4F17-8703-07B4EB8DFA6E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197631-1BC4-4504-AAF3-2D3DADA8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507E8E-F8DB-4D2C-8DCE-D29B1477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EC6-4924-4CEC-9616-E14B8385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1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7F179-179B-4D1A-90EA-42EF8B5C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EAA1B-C683-4F27-B045-E8D92689D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2DDC03-F506-4AEB-A7F2-F9EE2234B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ECF6D7-A077-480E-A16F-9A0CD066E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530FA7-08FD-48C8-83F1-A66D8BF7A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A25F37-4565-4A88-A053-38814073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BE0-2662-4F17-8703-07B4EB8DFA6E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DBDD30-B401-4131-B8E8-E8AFF584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B97540-0371-49D8-A59E-DB30EBC1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EC6-4924-4CEC-9616-E14B8385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2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52EFD-0A12-465B-AF3E-A9FF460A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DE8E26-85EA-40A4-865F-107D55B6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BE0-2662-4F17-8703-07B4EB8DFA6E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0EF9DE-6AC2-4537-9290-F5B8E095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5FCC5D-B2CD-47D8-BDC0-AD142DB5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EC6-4924-4CEC-9616-E14B8385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6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BE012D-79E1-4CFD-9812-C41E7FE2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BE0-2662-4F17-8703-07B4EB8DFA6E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1FE7B7-AEE8-458F-A2C4-70834AAF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091EAC-7E77-42C2-AF84-2F22BC53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EC6-4924-4CEC-9616-E14B8385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21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8676E-6D1C-42AA-8685-3725C0A1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7AE9D-BDA1-4ED5-947C-5C402144A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18B6A0-6E79-4B58-925F-D68719B8B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C5C90-2734-488A-9716-085B8972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BE0-2662-4F17-8703-07B4EB8DFA6E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F3F65-928F-4066-B621-CF6D1EEB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A1E0B-B44E-4D25-929A-8FD1FF75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EC6-4924-4CEC-9616-E14B8385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0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13447-51F0-4489-B850-D4B3E38F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F6550D-9FDA-4262-BFD6-69B5B0D26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F92E3E-C4C8-4B34-BA4D-C3728A64A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03D6D3-B775-4F68-ABEA-E1E224EF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ABE0-2662-4F17-8703-07B4EB8DFA6E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B7BB11-9A53-41CB-8CF2-EBEA9564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16832C-9B4A-4706-8855-3CD24B25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EC6-4924-4CEC-9616-E14B8385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5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CADD7C-D586-42AB-BE47-98803110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29B49E-FAE8-4A0C-8C63-3CECD01D4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A58A8-E37F-461B-BA41-B5D49E11A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9ABE0-2662-4F17-8703-07B4EB8DFA6E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B864F-B687-4325-8539-6B97B8252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E429A-D195-4C64-93FD-A2EF7AC39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ACEC6-4924-4CEC-9616-E14B8385E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3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6E901-A945-4CED-B9F1-690171AD1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Densely</a:t>
            </a:r>
            <a:r>
              <a:rPr lang="ko-KR" altLang="en-US" dirty="0"/>
              <a:t> </a:t>
            </a:r>
            <a:r>
              <a:rPr lang="en-US" altLang="ko-KR" dirty="0"/>
              <a:t>Connected Convolutional Networks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A674EB-97E0-4C40-896A-6E2E8D6CC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DenseNet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716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2A655-AEAB-4DE5-896B-5EF9C6F9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DenseNets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F688571-05F2-4A1C-9CB3-989935EA8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6119" cy="491205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b="1" dirty="0"/>
                  <a:t>Bottleneck layers.</a:t>
                </a:r>
              </a:p>
              <a:p>
                <a:r>
                  <a:rPr lang="ko-KR" altLang="en-US" sz="2400" dirty="0"/>
                  <a:t>각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가 오직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2400" dirty="0"/>
                  <a:t>개의 </a:t>
                </a:r>
                <a:r>
                  <a:rPr lang="en-US" altLang="ko-KR" sz="2400" dirty="0"/>
                  <a:t>output feature-map</a:t>
                </a:r>
                <a:r>
                  <a:rPr lang="ko-KR" altLang="en-US" sz="2400" dirty="0"/>
                  <a:t>만 생성할지라도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일반적으로 더 많은 </a:t>
                </a:r>
                <a:r>
                  <a:rPr lang="en-US" altLang="ko-KR" sz="2400" dirty="0"/>
                  <a:t>input</a:t>
                </a:r>
                <a:r>
                  <a:rPr lang="ko-KR" altLang="en-US" sz="2400" dirty="0"/>
                  <a:t>을 가짐</a:t>
                </a:r>
                <a:endParaRPr lang="en-US" altLang="ko-KR" sz="2400" dirty="0"/>
              </a:p>
              <a:p>
                <a:r>
                  <a:rPr lang="en-US" altLang="ko-KR" sz="2400" dirty="0"/>
                  <a:t>1x1 conv</a:t>
                </a:r>
                <a:r>
                  <a:rPr lang="ko-KR" altLang="en-US" sz="2400" dirty="0"/>
                  <a:t>을 </a:t>
                </a:r>
                <a:r>
                  <a:rPr lang="en-US" altLang="ko-KR" sz="2400" dirty="0"/>
                  <a:t>3x3 conv</a:t>
                </a:r>
                <a:r>
                  <a:rPr lang="ko-KR" altLang="en-US" sz="2400" dirty="0"/>
                  <a:t>전에 </a:t>
                </a:r>
                <a:r>
                  <a:rPr lang="en-US" altLang="ko-KR" sz="2400" dirty="0"/>
                  <a:t>bottleneck layer</a:t>
                </a:r>
                <a:r>
                  <a:rPr lang="ko-KR" altLang="en-US" sz="2400" dirty="0"/>
                  <a:t>처럼 도입해 높은 연산효율</a:t>
                </a:r>
                <a:endParaRPr lang="en-US" altLang="ko-KR" sz="2400" dirty="0"/>
              </a:p>
              <a:p>
                <a:r>
                  <a:rPr lang="en-US" altLang="ko-KR" sz="2400" dirty="0" err="1"/>
                  <a:t>DenseNet</a:t>
                </a:r>
                <a:r>
                  <a:rPr lang="ko-KR" altLang="en-US" sz="2400" dirty="0"/>
                  <a:t>에 </a:t>
                </a:r>
                <a:r>
                  <a:rPr lang="en-US" altLang="ko-KR" sz="2400" dirty="0"/>
                  <a:t>bottleneck layer</a:t>
                </a:r>
                <a:r>
                  <a:rPr lang="ko-KR" altLang="en-US" sz="2400" dirty="0"/>
                  <a:t>를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적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용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버전</a:t>
                </a:r>
                <a:r>
                  <a:rPr lang="en-US" altLang="ko-KR" sz="2400" dirty="0"/>
                  <a:t>: (BN-</a:t>
                </a:r>
                <a:r>
                  <a:rPr lang="en-US" altLang="ko-KR" sz="2400" dirty="0" err="1"/>
                  <a:t>ReLU</a:t>
                </a:r>
                <a:r>
                  <a:rPr lang="en-US" altLang="ko-KR" sz="2400" dirty="0"/>
                  <a:t>-Conv(1x1)-BN-</a:t>
                </a:r>
                <a:r>
                  <a:rPr lang="en-US" altLang="ko-KR" sz="2400" dirty="0" err="1"/>
                  <a:t>ReLU</a:t>
                </a:r>
                <a:r>
                  <a:rPr lang="en-US" altLang="ko-KR" sz="2400" dirty="0"/>
                  <a:t>-Conv(3x3). </a:t>
                </a:r>
                <a:r>
                  <a:rPr lang="ko-KR" altLang="en-US" sz="2400" dirty="0"/>
                  <a:t>이를 </a:t>
                </a:r>
                <a:r>
                  <a:rPr lang="en-US" altLang="ko-KR" sz="2400" dirty="0" err="1"/>
                  <a:t>DenseNet</a:t>
                </a:r>
                <a:r>
                  <a:rPr lang="en-US" altLang="ko-KR" sz="2400" dirty="0"/>
                  <a:t>-B</a:t>
                </a:r>
                <a:r>
                  <a:rPr lang="ko-KR" altLang="en-US" sz="2400" dirty="0"/>
                  <a:t>라 함</a:t>
                </a:r>
                <a:endParaRPr lang="en-US" altLang="ko-KR" sz="2400" dirty="0"/>
              </a:p>
              <a:p>
                <a:r>
                  <a:rPr lang="ko-KR" altLang="en-US" sz="2400" dirty="0"/>
                  <a:t>우리의 실험에서 각 </a:t>
                </a:r>
                <a:r>
                  <a:rPr lang="en-US" altLang="ko-KR" sz="2400" dirty="0"/>
                  <a:t>1x1 conv</a:t>
                </a:r>
                <a:r>
                  <a:rPr lang="ko-KR" altLang="en-US" sz="2400" dirty="0"/>
                  <a:t>이 </a:t>
                </a:r>
                <a:r>
                  <a:rPr lang="en-US" altLang="ko-KR" sz="2400" dirty="0"/>
                  <a:t>4k</a:t>
                </a:r>
                <a:r>
                  <a:rPr lang="ko-KR" altLang="en-US" sz="2400" dirty="0"/>
                  <a:t>개의 </a:t>
                </a:r>
                <a:r>
                  <a:rPr lang="en-US" altLang="ko-KR" sz="2400" dirty="0"/>
                  <a:t>output feature-map</a:t>
                </a:r>
                <a:r>
                  <a:rPr lang="ko-KR" altLang="en-US" sz="2400" dirty="0"/>
                  <a:t>을 생성하게 설정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F688571-05F2-4A1C-9CB3-989935EA8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6119" cy="4912059"/>
              </a:xfrm>
              <a:blipFill>
                <a:blip r:embed="rId2"/>
                <a:stretch>
                  <a:fillRect l="-712" t="-1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91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B8F5B-D804-4787-A17D-6A9ED007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DenseNets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4926566-F401-4881-9A02-0AAC06F454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65042" cy="486393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b="1" dirty="0"/>
                  <a:t>Compression.</a:t>
                </a:r>
              </a:p>
              <a:p>
                <a:r>
                  <a:rPr lang="ko-KR" altLang="en-US" sz="2400" dirty="0"/>
                  <a:t>모델의 간결성을 </a:t>
                </a:r>
                <a:r>
                  <a:rPr lang="ko-KR" altLang="en-US" sz="2400" dirty="0" err="1"/>
                  <a:t>높이기위해</a:t>
                </a:r>
                <a:r>
                  <a:rPr lang="ko-KR" altLang="en-US" sz="2400" dirty="0"/>
                  <a:t> </a:t>
                </a:r>
                <a:r>
                  <a:rPr lang="en-US" altLang="ko-KR" sz="2400" dirty="0" err="1"/>
                  <a:t>trainsition</a:t>
                </a:r>
                <a:r>
                  <a:rPr lang="en-US" altLang="ko-KR" sz="2400" dirty="0"/>
                  <a:t> layer</a:t>
                </a:r>
                <a:r>
                  <a:rPr lang="ko-KR" altLang="en-US" sz="2400" dirty="0"/>
                  <a:t>에서 </a:t>
                </a:r>
                <a:r>
                  <a:rPr lang="en-US" altLang="ko-KR" sz="2400" dirty="0"/>
                  <a:t>feature-map</a:t>
                </a:r>
                <a:r>
                  <a:rPr lang="ko-KR" altLang="en-US" sz="2400" dirty="0"/>
                  <a:t>의 개수를 줄이는 작업</a:t>
                </a:r>
                <a:endParaRPr lang="en-US" altLang="ko-KR" sz="2400" dirty="0"/>
              </a:p>
              <a:p>
                <a:r>
                  <a:rPr lang="en-US" altLang="ko-KR" sz="2400" dirty="0"/>
                  <a:t>Dense block</a:t>
                </a:r>
                <a:r>
                  <a:rPr lang="ko-KR" altLang="en-US" sz="2400" dirty="0"/>
                  <a:t>의 출력이 </a:t>
                </a:r>
                <a:r>
                  <a:rPr lang="en-US" altLang="ko-KR" sz="2400" dirty="0"/>
                  <a:t>m</a:t>
                </a:r>
                <a:r>
                  <a:rPr lang="ko-KR" altLang="en-US" sz="2400" dirty="0"/>
                  <a:t>개의 </a:t>
                </a:r>
                <a:r>
                  <a:rPr lang="en-US" altLang="ko-KR" sz="2400" dirty="0"/>
                  <a:t>feature-map</a:t>
                </a:r>
                <a:r>
                  <a:rPr lang="ko-KR" altLang="en-US" sz="2400" dirty="0"/>
                  <a:t>이라면</a:t>
                </a:r>
                <a:r>
                  <a:rPr lang="en-US" altLang="ko-KR" sz="2400" dirty="0"/>
                  <a:t>,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transition layer</a:t>
                </a:r>
                <a:r>
                  <a:rPr lang="ko-KR" altLang="en-US" sz="2400" dirty="0"/>
                  <a:t>를 거치면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l-GR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ko-KR" altLang="en-US" sz="2400" dirty="0"/>
                  <a:t>개의 </a:t>
                </a:r>
                <a:r>
                  <a:rPr lang="en-US" altLang="ko-KR" sz="2400" dirty="0"/>
                  <a:t>feature-map</a:t>
                </a:r>
                <a:r>
                  <a:rPr lang="ko-KR" altLang="en-US" sz="2400" dirty="0"/>
                  <a:t>이 생성</a:t>
                </a:r>
                <a:r>
                  <a:rPr lang="en-US" altLang="ko-KR" sz="2400" dirty="0"/>
                  <a:t>,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ko-KR" altLang="en-US" sz="2400" dirty="0"/>
                  <a:t>는 </a:t>
                </a:r>
                <a:r>
                  <a:rPr lang="en-US" altLang="ko-KR" sz="2400" dirty="0"/>
                  <a:t>compression </a:t>
                </a:r>
                <a:r>
                  <a:rPr lang="ko-KR" altLang="en-US" sz="2400" dirty="0"/>
                  <a:t>변수로</a:t>
                </a:r>
                <a:r>
                  <a:rPr lang="en-US" altLang="ko-KR" sz="2400" dirty="0"/>
                  <a:t>,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sz="2400" dirty="0"/>
                  <a:t>의 값</a:t>
                </a:r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sz="2400" dirty="0" err="1"/>
                  <a:t>일때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transition layer</a:t>
                </a:r>
                <a:r>
                  <a:rPr lang="ko-KR" altLang="en-US" sz="2400" dirty="0"/>
                  <a:t>를 거치는 </a:t>
                </a:r>
                <a:r>
                  <a:rPr lang="en-US" altLang="ko-KR" sz="2400" dirty="0"/>
                  <a:t>feature-map</a:t>
                </a:r>
                <a:r>
                  <a:rPr lang="ko-KR" altLang="en-US" sz="2400" dirty="0"/>
                  <a:t>의 개수는 변화 없음</a:t>
                </a:r>
                <a:r>
                  <a:rPr lang="en-US" altLang="ko-KR" sz="2400" dirty="0"/>
                  <a:t>,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ko-KR" altLang="en-US" sz="2400" dirty="0"/>
                  <a:t>인 경우 </a:t>
                </a:r>
                <a:r>
                  <a:rPr lang="en-US" altLang="ko-KR" sz="2400" dirty="0" err="1"/>
                  <a:t>DenseNet</a:t>
                </a:r>
                <a:r>
                  <a:rPr lang="en-US" altLang="ko-KR" sz="2400" dirty="0"/>
                  <a:t>-C(</a:t>
                </a:r>
                <a:r>
                  <a:rPr lang="ko-KR" altLang="en-US" sz="2400" dirty="0"/>
                  <a:t>논문에서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altLang="ko-KR" sz="2400" dirty="0"/>
                  <a:t>), bottleneck</a:t>
                </a:r>
                <a:r>
                  <a:rPr lang="ko-KR" altLang="en-US" sz="2400" dirty="0"/>
                  <a:t>적용 및 </a:t>
                </a:r>
                <a:r>
                  <a:rPr lang="en-US" altLang="ko-KR" sz="2400" dirty="0"/>
                  <a:t>transition layer</a:t>
                </a:r>
                <a:r>
                  <a:rPr lang="ko-KR" altLang="en-US" sz="2400" dirty="0"/>
                  <a:t>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ko-KR" altLang="en-US" sz="2400" dirty="0"/>
                  <a:t> 경우 </a:t>
                </a:r>
                <a:r>
                  <a:rPr lang="en-US" altLang="ko-KR" sz="2400" dirty="0" err="1"/>
                  <a:t>DenseNet</a:t>
                </a:r>
                <a:r>
                  <a:rPr lang="en-US" altLang="ko-KR" sz="2400" dirty="0"/>
                  <a:t>-BC</a:t>
                </a:r>
                <a:r>
                  <a:rPr lang="ko-KR" altLang="en-US" sz="2400" dirty="0"/>
                  <a:t>라 함</a:t>
                </a:r>
                <a:endParaRPr lang="en-US" altLang="ko-KR" sz="2400" dirty="0"/>
              </a:p>
              <a:p>
                <a:r>
                  <a:rPr lang="en-US" altLang="ko-KR" sz="2400" b="1" dirty="0"/>
                  <a:t>Implementation</a:t>
                </a:r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Details.</a:t>
                </a:r>
                <a:r>
                  <a:rPr lang="en-US" altLang="ko-KR" sz="2400" dirty="0"/>
                  <a:t> ImageNet</a:t>
                </a:r>
                <a:r>
                  <a:rPr lang="ko-KR" altLang="en-US" sz="2400" dirty="0"/>
                  <a:t>을 제외한 모든 데이터셋에서 </a:t>
                </a:r>
                <a:r>
                  <a:rPr lang="en-US" altLang="ko-KR" sz="2400" dirty="0" err="1"/>
                  <a:t>DenseNet</a:t>
                </a:r>
                <a:r>
                  <a:rPr lang="ko-KR" altLang="en-US" sz="2400" dirty="0"/>
                  <a:t>은 세개의 </a:t>
                </a:r>
                <a:r>
                  <a:rPr lang="en-US" altLang="ko-KR" sz="2400" dirty="0" err="1"/>
                  <a:t>Denseblock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각 </a:t>
                </a:r>
                <a:r>
                  <a:rPr lang="en-US" altLang="ko-KR" sz="2400" dirty="0" err="1"/>
                  <a:t>Denseblock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개수는 동일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4926566-F401-4881-9A02-0AAC06F45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65042" cy="4863933"/>
              </a:xfrm>
              <a:blipFill>
                <a:blip r:embed="rId2"/>
                <a:stretch>
                  <a:fillRect l="-771" t="-1754" r="-4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84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DFB41-534D-4A7C-BBDF-C2931815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DenseNets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11D6CD0-BDB9-4CE1-83DF-5515808819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65042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Input image</a:t>
                </a:r>
                <a:r>
                  <a:rPr lang="ko-KR" altLang="en-US" sz="2400" dirty="0"/>
                  <a:t>에 대해 </a:t>
                </a:r>
                <a:r>
                  <a:rPr lang="en-US" altLang="ko-KR" sz="2400" dirty="0"/>
                  <a:t>16</a:t>
                </a:r>
                <a:r>
                  <a:rPr lang="ko-KR" altLang="en-US" sz="2400" dirty="0"/>
                  <a:t>개의 </a:t>
                </a:r>
                <a:r>
                  <a:rPr lang="en-US" altLang="ko-KR" sz="2400" dirty="0"/>
                  <a:t>output channel</a:t>
                </a:r>
                <a:r>
                  <a:rPr lang="ko-KR" altLang="en-US" sz="2400" dirty="0"/>
                  <a:t>을 가지는 </a:t>
                </a:r>
                <a:r>
                  <a:rPr lang="en-US" altLang="ko-KR" sz="2400" dirty="0"/>
                  <a:t>conv </a:t>
                </a:r>
                <a:r>
                  <a:rPr lang="ko-KR" altLang="en-US" sz="2400" dirty="0" err="1"/>
                  <a:t>수행후</a:t>
                </a:r>
                <a:r>
                  <a:rPr lang="ko-KR" altLang="en-US" sz="2400" dirty="0"/>
                  <a:t> 첫번째 </a:t>
                </a:r>
                <a:r>
                  <a:rPr lang="en-US" altLang="ko-KR" sz="2400" dirty="0" err="1"/>
                  <a:t>Denseblock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진입</a:t>
                </a:r>
                <a:endParaRPr lang="en-US" altLang="ko-KR" sz="2400" dirty="0"/>
              </a:p>
              <a:p>
                <a:r>
                  <a:rPr lang="en-US" altLang="ko-KR" sz="2400" dirty="0"/>
                  <a:t>3x3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convolution layer</a:t>
                </a:r>
                <a:r>
                  <a:rPr lang="ko-KR" altLang="en-US" sz="2400" dirty="0"/>
                  <a:t>에서 </a:t>
                </a:r>
                <a:r>
                  <a:rPr lang="en-US" altLang="ko-KR" sz="2400" dirty="0"/>
                  <a:t>1pixel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zero-padded</a:t>
                </a:r>
                <a:r>
                  <a:rPr lang="ko-KR" altLang="en-US" sz="2400" dirty="0"/>
                  <a:t>로 </a:t>
                </a:r>
                <a:r>
                  <a:rPr lang="en-US" altLang="ko-KR" sz="2400" dirty="0"/>
                  <a:t>feature-map size</a:t>
                </a:r>
                <a:r>
                  <a:rPr lang="ko-KR" altLang="en-US" sz="2400" dirty="0"/>
                  <a:t>를 고정</a:t>
                </a:r>
                <a:endParaRPr lang="en-US" altLang="ko-KR" sz="2400" dirty="0"/>
              </a:p>
              <a:p>
                <a:r>
                  <a:rPr lang="en-US" altLang="ko-KR" sz="2400" dirty="0"/>
                  <a:t>1x1 conv</a:t>
                </a:r>
                <a:r>
                  <a:rPr lang="ko-KR" altLang="en-US" sz="2400" dirty="0"/>
                  <a:t>후에 </a:t>
                </a:r>
                <a:r>
                  <a:rPr lang="en-US" altLang="ko-KR" sz="2400" dirty="0"/>
                  <a:t>2x2 </a:t>
                </a:r>
                <a:r>
                  <a:rPr lang="en-US" altLang="ko-KR" sz="2400" dirty="0" err="1"/>
                  <a:t>avgpooling</a:t>
                </a:r>
                <a:r>
                  <a:rPr lang="ko-KR" altLang="en-US" sz="2400" dirty="0"/>
                  <a:t>을 </a:t>
                </a:r>
                <a:r>
                  <a:rPr lang="en-US" altLang="ko-KR" sz="2400" dirty="0"/>
                  <a:t>dense block </a:t>
                </a:r>
                <a:r>
                  <a:rPr lang="ko-KR" altLang="en-US" sz="2400" dirty="0"/>
                  <a:t>사이의 </a:t>
                </a:r>
                <a:r>
                  <a:rPr lang="en-US" altLang="ko-KR" sz="2400" dirty="0"/>
                  <a:t>transition layer</a:t>
                </a:r>
                <a:r>
                  <a:rPr lang="ko-KR" altLang="en-US" sz="2400" dirty="0"/>
                  <a:t>로 사용</a:t>
                </a:r>
                <a:r>
                  <a:rPr lang="en-US" altLang="ko-KR" sz="2400" dirty="0"/>
                  <a:t>,</a:t>
                </a:r>
                <a:r>
                  <a:rPr lang="ko-KR" altLang="en-US" sz="2400" dirty="0"/>
                  <a:t> 마지막 </a:t>
                </a:r>
                <a:r>
                  <a:rPr lang="en-US" altLang="ko-KR" sz="2400" dirty="0"/>
                  <a:t>dense block</a:t>
                </a:r>
                <a:r>
                  <a:rPr lang="ko-KR" altLang="en-US" sz="2400" dirty="0"/>
                  <a:t> 후에는 </a:t>
                </a:r>
                <a:r>
                  <a:rPr lang="en-US" altLang="ko-KR" sz="2400" dirty="0"/>
                  <a:t>global average pooling</a:t>
                </a:r>
                <a:r>
                  <a:rPr lang="ko-KR" altLang="en-US" sz="2400" dirty="0"/>
                  <a:t>과 </a:t>
                </a:r>
                <a:r>
                  <a:rPr lang="en-US" altLang="ko-KR" sz="2400" dirty="0" err="1"/>
                  <a:t>softmax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수행</a:t>
                </a:r>
                <a:endParaRPr lang="en-US" altLang="ko-KR" sz="2400" dirty="0"/>
              </a:p>
              <a:p>
                <a:r>
                  <a:rPr lang="ko-KR" altLang="en-US" sz="2400" dirty="0"/>
                  <a:t>세 개의 </a:t>
                </a:r>
                <a:r>
                  <a:rPr lang="en-US" altLang="ko-KR" sz="2400" dirty="0"/>
                  <a:t>dense block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feature-map size</a:t>
                </a:r>
                <a:r>
                  <a:rPr lang="ko-KR" altLang="en-US" sz="2400" dirty="0"/>
                  <a:t>는 </a:t>
                </a:r>
                <a:r>
                  <a:rPr lang="en-US" altLang="ko-KR" sz="2400" dirty="0"/>
                  <a:t>32x32, 16x16, 8x8.</a:t>
                </a:r>
              </a:p>
              <a:p>
                <a:r>
                  <a:rPr lang="ko-KR" altLang="en-US" sz="2400" dirty="0"/>
                  <a:t>논문에서는 기본적인 </a:t>
                </a:r>
                <a:r>
                  <a:rPr lang="en-US" altLang="ko-KR" sz="2400" dirty="0" err="1"/>
                  <a:t>DenseNet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구조를 실험</a:t>
                </a:r>
                <a:endParaRPr lang="en-US" altLang="ko-KR" sz="2400" dirty="0"/>
              </a:p>
              <a:p>
                <a:pPr lvl="1"/>
                <a:r>
                  <a:rPr lang="ko-KR" altLang="en-US" sz="2000" dirty="0"/>
                  <a:t>구조는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=40,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=12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=100,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=12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=100,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=24}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400" dirty="0" err="1"/>
                  <a:t>DenseNet</a:t>
                </a:r>
                <a:r>
                  <a:rPr lang="en-US" altLang="ko-KR" sz="2400" dirty="0"/>
                  <a:t>-BC </a:t>
                </a:r>
                <a:r>
                  <a:rPr lang="ko-KR" altLang="en-US" sz="2400" dirty="0"/>
                  <a:t>네트워크의 구조</a:t>
                </a:r>
                <a:endParaRPr lang="en-US" altLang="ko-KR" sz="24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=100,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=12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=250,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=24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=190,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=40}</m:t>
                    </m:r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11D6CD0-BDB9-4CE1-83DF-551580881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65042" cy="5032375"/>
              </a:xfrm>
              <a:blipFill>
                <a:blip r:embed="rId2"/>
                <a:stretch>
                  <a:fillRect l="-771" t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92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2F19A-AFC6-41E7-9C59-C9A89E47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4DD45-0144-46D3-96D3-FEED93837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40453" cy="5032375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DataSets</a:t>
            </a:r>
            <a:r>
              <a:rPr lang="en-US" altLang="ko-KR" sz="2400" b="1" dirty="0"/>
              <a:t>-CIFAR.</a:t>
            </a:r>
            <a:r>
              <a:rPr lang="en-US" altLang="ko-KR" sz="2400" dirty="0"/>
              <a:t> CIFAR </a:t>
            </a:r>
            <a:r>
              <a:rPr lang="ko-KR" altLang="en-US" sz="2400" dirty="0"/>
              <a:t>데이터셋은 </a:t>
            </a:r>
            <a:r>
              <a:rPr lang="en-US" altLang="ko-KR" sz="2400" dirty="0"/>
              <a:t>32x32</a:t>
            </a:r>
            <a:r>
              <a:rPr lang="ko-KR" altLang="en-US" sz="2400" dirty="0"/>
              <a:t>의 이미지로 구성</a:t>
            </a:r>
            <a:r>
              <a:rPr lang="en-US" altLang="ko-KR" sz="2400" dirty="0"/>
              <a:t>, CIFAR-10</a:t>
            </a:r>
            <a:r>
              <a:rPr lang="ko-KR" altLang="en-US" sz="2400" dirty="0"/>
              <a:t>은 </a:t>
            </a:r>
            <a:r>
              <a:rPr lang="en-US" altLang="ko-KR" sz="2400" dirty="0"/>
              <a:t>10</a:t>
            </a:r>
            <a:r>
              <a:rPr lang="ko-KR" altLang="en-US" sz="2400" dirty="0"/>
              <a:t>개의 클래스</a:t>
            </a:r>
            <a:r>
              <a:rPr lang="en-US" altLang="ko-KR" sz="2400" dirty="0"/>
              <a:t>, CIFAR-100</a:t>
            </a:r>
            <a:r>
              <a:rPr lang="ko-KR" altLang="en-US" sz="2400" dirty="0"/>
              <a:t>은 </a:t>
            </a:r>
            <a:r>
              <a:rPr lang="en-US" altLang="ko-KR" sz="2400" dirty="0"/>
              <a:t>100</a:t>
            </a:r>
            <a:r>
              <a:rPr lang="ko-KR" altLang="en-US" sz="2400" dirty="0"/>
              <a:t>개의 클래스</a:t>
            </a:r>
            <a:endParaRPr lang="en-US" altLang="ko-KR" sz="2400" dirty="0"/>
          </a:p>
          <a:p>
            <a:r>
              <a:rPr lang="en-US" altLang="ko-KR" sz="2400" dirty="0"/>
              <a:t>Training set:45000, test set:10000, validation set:5000</a:t>
            </a:r>
          </a:p>
          <a:p>
            <a:r>
              <a:rPr lang="en-US" altLang="ko-KR" sz="2400" dirty="0"/>
              <a:t>CIFAR-10/100</a:t>
            </a:r>
            <a:r>
              <a:rPr lang="ko-KR" altLang="en-US" sz="2400" dirty="0"/>
              <a:t>에 자주 사용되는 표준적인 </a:t>
            </a:r>
            <a:r>
              <a:rPr lang="en-US" altLang="ko-KR" sz="2400" dirty="0"/>
              <a:t>data</a:t>
            </a:r>
            <a:r>
              <a:rPr lang="ko-KR" altLang="en-US" sz="2400" dirty="0"/>
              <a:t> </a:t>
            </a:r>
            <a:r>
              <a:rPr lang="en-US" altLang="ko-KR" sz="2400" dirty="0"/>
              <a:t>augmentation </a:t>
            </a:r>
            <a:r>
              <a:rPr lang="ko-KR" altLang="en-US" sz="2400" dirty="0"/>
              <a:t>적용</a:t>
            </a:r>
            <a:r>
              <a:rPr lang="en-US" altLang="ko-KR" sz="2400" dirty="0"/>
              <a:t>(mirroring, shifting). </a:t>
            </a:r>
            <a:r>
              <a:rPr lang="ko-KR" altLang="en-US" sz="2400" dirty="0"/>
              <a:t>이 </a:t>
            </a:r>
            <a:r>
              <a:rPr lang="en-US" altLang="ko-KR" sz="2400" dirty="0"/>
              <a:t>data augmentation </a:t>
            </a:r>
            <a:r>
              <a:rPr lang="ko-KR" altLang="en-US" sz="2400" dirty="0"/>
              <a:t>기법을 적용한 </a:t>
            </a:r>
            <a:r>
              <a:rPr lang="en-US" altLang="ko-KR" sz="2400" dirty="0"/>
              <a:t>dataset</a:t>
            </a:r>
            <a:r>
              <a:rPr lang="ko-KR" altLang="en-US" sz="2400" dirty="0"/>
              <a:t>의 이름의 끝에 </a:t>
            </a:r>
            <a:r>
              <a:rPr lang="en-US" altLang="ko-KR" sz="2400" dirty="0"/>
              <a:t>‘+’</a:t>
            </a:r>
            <a:r>
              <a:rPr lang="ko-KR" altLang="en-US" sz="2400" dirty="0"/>
              <a:t>로 표시 </a:t>
            </a:r>
            <a:r>
              <a:rPr lang="en-US" altLang="ko-KR" sz="2400" dirty="0"/>
              <a:t>ex) C10+.</a:t>
            </a:r>
          </a:p>
          <a:p>
            <a:r>
              <a:rPr lang="ko-KR" altLang="en-US" sz="2400" dirty="0"/>
              <a:t>전처리를 위해</a:t>
            </a:r>
            <a:r>
              <a:rPr lang="en-US" altLang="ko-KR" sz="2400" dirty="0"/>
              <a:t> channel</a:t>
            </a:r>
            <a:r>
              <a:rPr lang="ko-KR" altLang="en-US" sz="2400" dirty="0"/>
              <a:t>의</a:t>
            </a:r>
            <a:r>
              <a:rPr lang="en-US" altLang="ko-KR" sz="2400" dirty="0"/>
              <a:t> mean</a:t>
            </a:r>
            <a:r>
              <a:rPr lang="ko-KR" altLang="en-US" sz="2400" dirty="0"/>
              <a:t>과 </a:t>
            </a:r>
            <a:r>
              <a:rPr lang="en-US" altLang="ko-KR" sz="2400" dirty="0"/>
              <a:t>std </a:t>
            </a:r>
            <a:r>
              <a:rPr lang="ko-KR" altLang="en-US" sz="2400" dirty="0"/>
              <a:t>사용해 데이터를 </a:t>
            </a:r>
            <a:r>
              <a:rPr lang="en-US" altLang="ko-KR" sz="2400" dirty="0"/>
              <a:t>normalize</a:t>
            </a:r>
          </a:p>
        </p:txBody>
      </p:sp>
    </p:spTree>
    <p:extLst>
      <p:ext uri="{BB962C8B-B14F-4D97-AF65-F5344CB8AC3E}">
        <p14:creationId xmlns:p14="http://schemas.microsoft.com/office/powerpoint/2010/main" val="22746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BE35B-614B-4D10-A22E-D5C9F76B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20E81-ECCA-4B0E-A89F-5093AD907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93379" cy="5032375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Training.</a:t>
            </a:r>
          </a:p>
          <a:p>
            <a:r>
              <a:rPr lang="en-US" altLang="ko-KR" sz="2400" dirty="0"/>
              <a:t>CIFAR, SVHN</a:t>
            </a:r>
            <a:r>
              <a:rPr lang="ko-KR" altLang="en-US" sz="2400" dirty="0"/>
              <a:t>에서 각각 </a:t>
            </a:r>
            <a:r>
              <a:rPr lang="en-US" altLang="ko-KR" sz="2400" dirty="0"/>
              <a:t>300, 40 </a:t>
            </a:r>
            <a:r>
              <a:rPr lang="en-US" altLang="ko-KR" sz="2400" dirty="0" err="1"/>
              <a:t>epohs</a:t>
            </a:r>
            <a:r>
              <a:rPr lang="ko-KR" altLang="en-US" sz="2400" dirty="0"/>
              <a:t>에 </a:t>
            </a:r>
            <a:r>
              <a:rPr lang="en-US" altLang="ko-KR" sz="2400" dirty="0"/>
              <a:t>batch-size 64</a:t>
            </a:r>
            <a:r>
              <a:rPr lang="ko-KR" altLang="en-US" sz="2400" dirty="0"/>
              <a:t>를 사용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init_lr</a:t>
            </a:r>
            <a:r>
              <a:rPr lang="en-US" altLang="ko-KR" sz="2400" dirty="0"/>
              <a:t>=0.1, </a:t>
            </a:r>
            <a:r>
              <a:rPr lang="ko-KR" altLang="en-US" sz="2400" dirty="0"/>
              <a:t>총 </a:t>
            </a:r>
            <a:r>
              <a:rPr lang="en-US" altLang="ko-KR" sz="2400" dirty="0"/>
              <a:t>training epoch</a:t>
            </a:r>
            <a:r>
              <a:rPr lang="ko-KR" altLang="en-US" sz="2400" dirty="0"/>
              <a:t>의 </a:t>
            </a:r>
            <a:r>
              <a:rPr lang="en-US" altLang="ko-KR" sz="2400" dirty="0"/>
              <a:t>50%, 75%</a:t>
            </a:r>
            <a:r>
              <a:rPr lang="ko-KR" altLang="en-US" sz="2400" dirty="0"/>
              <a:t>마다</a:t>
            </a:r>
            <a:r>
              <a:rPr lang="en-US" altLang="ko-KR" sz="2400" dirty="0"/>
              <a:t> 10</a:t>
            </a:r>
            <a:r>
              <a:rPr lang="ko-KR" altLang="en-US" sz="2400" dirty="0"/>
              <a:t>으로 나누기</a:t>
            </a:r>
            <a:endParaRPr lang="en-US" altLang="ko-KR" sz="2400" dirty="0"/>
          </a:p>
          <a:p>
            <a:r>
              <a:rPr lang="ko-KR" altLang="en-US" sz="2400" dirty="0"/>
              <a:t>원래의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의 구현은 메모리 비효율적</a:t>
            </a:r>
            <a:r>
              <a:rPr lang="en-US" altLang="ko-KR" sz="2400" dirty="0"/>
              <a:t>, </a:t>
            </a:r>
            <a:r>
              <a:rPr lang="ko-KR" altLang="en-US" sz="2400" dirty="0"/>
              <a:t>효율적인 </a:t>
            </a:r>
            <a:r>
              <a:rPr lang="en-US" altLang="ko-KR" sz="2400" dirty="0"/>
              <a:t>GPU</a:t>
            </a:r>
            <a:r>
              <a:rPr lang="ko-KR" altLang="en-US" sz="2400" dirty="0"/>
              <a:t>의 메모리 소모를 위해서는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의 메모리</a:t>
            </a:r>
            <a:r>
              <a:rPr lang="en-US" altLang="ko-KR" sz="2400" dirty="0"/>
              <a:t>-</a:t>
            </a:r>
            <a:r>
              <a:rPr lang="ko-KR" altLang="en-US" sz="2400" dirty="0"/>
              <a:t>효율 구현을 위한 기술보고서를 참조</a:t>
            </a:r>
            <a:r>
              <a:rPr lang="en-US" altLang="ko-KR" sz="2400" dirty="0"/>
              <a:t>(Memory-Efficient Implementation of </a:t>
            </a:r>
            <a:r>
              <a:rPr lang="en-US" altLang="ko-KR" sz="2400" dirty="0" err="1"/>
              <a:t>DenseNets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SGD</a:t>
            </a:r>
            <a:r>
              <a:rPr lang="ko-KR" altLang="en-US" sz="2400" dirty="0"/>
              <a:t>를 사용해 </a:t>
            </a:r>
            <a:r>
              <a:rPr lang="en-US" altLang="ko-KR" sz="2400" dirty="0"/>
              <a:t>training, weight decay=10e-4, </a:t>
            </a:r>
            <a:r>
              <a:rPr lang="en-US" altLang="ko-KR" sz="2400" dirty="0" err="1"/>
              <a:t>Nesterov</a:t>
            </a:r>
            <a:r>
              <a:rPr lang="en-US" altLang="ko-KR" sz="2400" dirty="0"/>
              <a:t> momentum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0.9, HE weight initialization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r>
              <a:rPr lang="en-US" altLang="ko-KR" sz="2400" dirty="0"/>
              <a:t>Data</a:t>
            </a:r>
            <a:r>
              <a:rPr lang="ko-KR" altLang="en-US" sz="2400" dirty="0"/>
              <a:t> </a:t>
            </a:r>
            <a:r>
              <a:rPr lang="en-US" altLang="ko-KR" sz="2400" dirty="0"/>
              <a:t>augmentation</a:t>
            </a:r>
            <a:r>
              <a:rPr lang="ko-KR" altLang="en-US" sz="2400" dirty="0"/>
              <a:t>을 사용하지 않은 데이터셋들</a:t>
            </a:r>
            <a:r>
              <a:rPr lang="en-US" altLang="ko-KR" sz="2400" dirty="0"/>
              <a:t>(ex.C10, C100, SVHN)</a:t>
            </a:r>
            <a:r>
              <a:rPr lang="ko-KR" altLang="en-US" sz="2400" dirty="0"/>
              <a:t>에서는 </a:t>
            </a:r>
            <a:r>
              <a:rPr lang="en-US" altLang="ko-KR" sz="2400" dirty="0"/>
              <a:t>input</a:t>
            </a:r>
            <a:r>
              <a:rPr lang="ko-KR" altLang="en-US" sz="2400" dirty="0"/>
              <a:t> </a:t>
            </a:r>
            <a:r>
              <a:rPr lang="en-US" altLang="ko-KR" sz="2400" dirty="0"/>
              <a:t>convolution</a:t>
            </a:r>
            <a:r>
              <a:rPr lang="ko-KR" altLang="en-US" sz="2400" dirty="0"/>
              <a:t>을 제외하고는 </a:t>
            </a:r>
            <a:r>
              <a:rPr lang="en-US" altLang="ko-KR" sz="2400" dirty="0"/>
              <a:t>conv layer</a:t>
            </a:r>
            <a:r>
              <a:rPr lang="ko-KR" altLang="en-US" sz="2400" dirty="0"/>
              <a:t>뒤에 </a:t>
            </a:r>
            <a:r>
              <a:rPr lang="en-US" altLang="ko-KR" sz="2400" dirty="0"/>
              <a:t>dropout=0.2 </a:t>
            </a:r>
            <a:r>
              <a:rPr lang="ko-KR" altLang="en-US" sz="2400" dirty="0"/>
              <a:t>추가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19185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14251-DF41-4B19-BF30-9A04CAE0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7173E-6BF6-4E86-9AA6-FA236235A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Error rate on CIFAR, SVHN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E96C6D-24BB-43C3-BA37-ABCA83042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423" y="2155372"/>
            <a:ext cx="7966335" cy="464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90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C3CB0-FBC0-40D2-9C18-ADC9FB88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6BA2C-10F5-4912-92B4-8D6141588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6706" cy="5032376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Classification Results on CIFAR and SVHN.</a:t>
            </a:r>
          </a:p>
          <a:p>
            <a:r>
              <a:rPr lang="en-US" altLang="ko-KR" sz="2400" dirty="0" err="1"/>
              <a:t>DenseNet</a:t>
            </a:r>
            <a:r>
              <a:rPr lang="ko-KR" altLang="en-US" sz="2400" dirty="0"/>
              <a:t>을 다른 깊이의 </a:t>
            </a:r>
            <a:r>
              <a:rPr lang="en-US" altLang="ko-KR" sz="2400" dirty="0"/>
              <a:t>L, growth rate k</a:t>
            </a:r>
            <a:r>
              <a:rPr lang="ko-KR" altLang="en-US" sz="2400" dirty="0"/>
              <a:t>로 훈련</a:t>
            </a:r>
            <a:r>
              <a:rPr lang="en-US" altLang="ko-KR" sz="2400" dirty="0"/>
              <a:t>. </a:t>
            </a:r>
            <a:r>
              <a:rPr lang="ko-KR" altLang="en-US" sz="2400" dirty="0"/>
              <a:t>결과는 이전 표</a:t>
            </a:r>
            <a:r>
              <a:rPr lang="en-US" altLang="ko-KR" sz="2400" dirty="0"/>
              <a:t>,</a:t>
            </a:r>
            <a:r>
              <a:rPr lang="ko-KR" altLang="en-US" sz="2400" dirty="0"/>
              <a:t> 이미 존재하는 최신 결과보다</a:t>
            </a:r>
            <a:r>
              <a:rPr lang="en-US" altLang="ko-KR" sz="2400" dirty="0"/>
              <a:t> </a:t>
            </a:r>
            <a:r>
              <a:rPr lang="ko-KR" altLang="en-US" sz="2400" dirty="0"/>
              <a:t>나은 것은 굵게</a:t>
            </a:r>
            <a:r>
              <a:rPr lang="en-US" altLang="ko-KR" sz="2400" dirty="0"/>
              <a:t>,</a:t>
            </a:r>
            <a:r>
              <a:rPr lang="ko-KR" altLang="en-US" sz="2400" dirty="0"/>
              <a:t> 최고의 결과는 파란색</a:t>
            </a:r>
            <a:endParaRPr lang="en-US" altLang="ko-KR" sz="2400" dirty="0"/>
          </a:p>
          <a:p>
            <a:r>
              <a:rPr lang="en-US" altLang="ko-KR" sz="2400" b="1" dirty="0"/>
              <a:t>Accuracy.</a:t>
            </a:r>
          </a:p>
          <a:p>
            <a:r>
              <a:rPr lang="en-US" altLang="ko-KR" sz="2400" dirty="0"/>
              <a:t>L=190, k=40</a:t>
            </a:r>
            <a:r>
              <a:rPr lang="ko-KR" altLang="en-US" sz="2400" dirty="0"/>
              <a:t>인 </a:t>
            </a:r>
            <a:r>
              <a:rPr lang="en-US" altLang="ko-KR" sz="2400" dirty="0" err="1"/>
              <a:t>DenseNet</a:t>
            </a:r>
            <a:r>
              <a:rPr lang="en-US" altLang="ko-KR" sz="2400" dirty="0"/>
              <a:t>-BC</a:t>
            </a:r>
            <a:r>
              <a:rPr lang="ko-KR" altLang="en-US" sz="2400" dirty="0"/>
              <a:t>가 모든 </a:t>
            </a:r>
            <a:r>
              <a:rPr lang="en-US" altLang="ko-KR" sz="2400" dirty="0"/>
              <a:t>CIFAR</a:t>
            </a:r>
            <a:r>
              <a:rPr lang="ko-KR" altLang="en-US" sz="2400" dirty="0"/>
              <a:t>에서 기존의 방법보다 우수</a:t>
            </a:r>
            <a:endParaRPr lang="en-US" altLang="ko-KR" sz="2400" dirty="0"/>
          </a:p>
          <a:p>
            <a:r>
              <a:rPr lang="en-US" altLang="ko-KR" sz="2400" dirty="0"/>
              <a:t>C10+</a:t>
            </a:r>
            <a:r>
              <a:rPr lang="ko-KR" altLang="en-US" sz="2400" dirty="0"/>
              <a:t>에서 </a:t>
            </a:r>
            <a:r>
              <a:rPr lang="en-US" altLang="ko-KR" sz="2400" dirty="0"/>
              <a:t>error rate</a:t>
            </a:r>
            <a:r>
              <a:rPr lang="ko-KR" altLang="en-US" sz="2400" dirty="0"/>
              <a:t>가 </a:t>
            </a:r>
            <a:r>
              <a:rPr lang="en-US" altLang="ko-KR" sz="2400" dirty="0"/>
              <a:t>3.46%, C100+</a:t>
            </a:r>
            <a:r>
              <a:rPr lang="ko-KR" altLang="en-US" sz="2400" dirty="0"/>
              <a:t>에서 </a:t>
            </a:r>
            <a:r>
              <a:rPr lang="en-US" altLang="ko-KR" sz="2400" dirty="0"/>
              <a:t>17.18%</a:t>
            </a:r>
            <a:r>
              <a:rPr lang="ko-KR" altLang="en-US" sz="2400" dirty="0"/>
              <a:t>의 기존의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보다 작은 </a:t>
            </a:r>
            <a:r>
              <a:rPr lang="en-US" altLang="ko-KR" sz="2400" dirty="0"/>
              <a:t>error</a:t>
            </a:r>
            <a:r>
              <a:rPr lang="ko-KR" altLang="en-US" sz="2400" dirty="0"/>
              <a:t>율</a:t>
            </a:r>
            <a:endParaRPr lang="en-US" altLang="ko-KR" sz="2400" dirty="0"/>
          </a:p>
          <a:p>
            <a:r>
              <a:rPr lang="en-US" altLang="ko-KR" sz="2400" dirty="0"/>
              <a:t>SVHN</a:t>
            </a:r>
            <a:r>
              <a:rPr lang="ko-KR" altLang="en-US" sz="2400" dirty="0"/>
              <a:t>에서 </a:t>
            </a:r>
            <a:r>
              <a:rPr lang="en-US" altLang="ko-KR" sz="2400" dirty="0"/>
              <a:t>L=100, k=24, dropout</a:t>
            </a:r>
            <a:r>
              <a:rPr lang="ko-KR" altLang="en-US" sz="2400" dirty="0"/>
              <a:t>을 사용한 </a:t>
            </a:r>
            <a:r>
              <a:rPr lang="en-US" altLang="ko-KR" sz="2400" dirty="0" err="1"/>
              <a:t>DenseNet</a:t>
            </a:r>
            <a:r>
              <a:rPr lang="en-US" altLang="ko-KR" sz="2400" dirty="0"/>
              <a:t> </a:t>
            </a:r>
            <a:r>
              <a:rPr lang="ko-KR" altLang="en-US" sz="2400" dirty="0"/>
              <a:t>또한 현재 최고의 결과인 </a:t>
            </a:r>
            <a:r>
              <a:rPr lang="en-US" altLang="ko-KR" sz="2400" dirty="0"/>
              <a:t>wide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을 능가하는 성능</a:t>
            </a:r>
            <a:endParaRPr lang="en-US" altLang="ko-KR" sz="2400" dirty="0"/>
          </a:p>
          <a:p>
            <a:r>
              <a:rPr lang="ko-KR" altLang="en-US" sz="2400" dirty="0"/>
              <a:t>하지만 </a:t>
            </a:r>
            <a:r>
              <a:rPr lang="en-US" altLang="ko-KR" sz="2400" dirty="0"/>
              <a:t>250-layer</a:t>
            </a:r>
            <a:r>
              <a:rPr lang="ko-KR" altLang="en-US" sz="2400" dirty="0"/>
              <a:t>의 </a:t>
            </a:r>
            <a:r>
              <a:rPr lang="en-US" altLang="ko-KR" sz="2400" dirty="0" err="1"/>
              <a:t>DenseNet</a:t>
            </a:r>
            <a:r>
              <a:rPr lang="en-US" altLang="ko-KR" sz="2400" dirty="0"/>
              <a:t>-BC</a:t>
            </a:r>
            <a:r>
              <a:rPr lang="ko-KR" altLang="en-US" sz="2400" dirty="0"/>
              <a:t>는 더 성능이 좋아지진 않음 이건 아마도 </a:t>
            </a:r>
            <a:r>
              <a:rPr lang="en-US" altLang="ko-KR" sz="2400" dirty="0"/>
              <a:t>SVHN</a:t>
            </a:r>
            <a:r>
              <a:rPr lang="ko-KR" altLang="en-US" sz="2400" dirty="0"/>
              <a:t>이 상대적으로 쉬운 문제이기 때문에 깊은</a:t>
            </a:r>
            <a:r>
              <a:rPr lang="en-US" altLang="ko-KR" sz="2400" dirty="0"/>
              <a:t> model</a:t>
            </a:r>
            <a:r>
              <a:rPr lang="ko-KR" altLang="en-US" sz="2400" dirty="0"/>
              <a:t>은 </a:t>
            </a:r>
            <a:r>
              <a:rPr lang="en-US" altLang="ko-KR" sz="2400" dirty="0"/>
              <a:t>training set</a:t>
            </a:r>
            <a:r>
              <a:rPr lang="ko-KR" altLang="en-US" sz="2400" dirty="0"/>
              <a:t>에 </a:t>
            </a:r>
            <a:r>
              <a:rPr lang="en-US" altLang="ko-KR" sz="2400" dirty="0"/>
              <a:t>overfitting</a:t>
            </a:r>
            <a:r>
              <a:rPr lang="ko-KR" altLang="en-US" sz="2400" dirty="0" err="1"/>
              <a:t>이될</a:t>
            </a:r>
            <a:r>
              <a:rPr lang="ko-KR" altLang="en-US" sz="2400" dirty="0"/>
              <a:t> 가능성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94603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6E7DD-6EA3-4442-8023-EAD1E9FC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05EB-0870-4C35-962D-7CCADB62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25463" cy="5032376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Capacity.</a:t>
            </a:r>
          </a:p>
          <a:p>
            <a:r>
              <a:rPr lang="en-US" altLang="ko-KR" sz="2400" dirty="0"/>
              <a:t>Compression </a:t>
            </a:r>
            <a:r>
              <a:rPr lang="ko-KR" altLang="en-US" sz="2400" dirty="0"/>
              <a:t>또는 </a:t>
            </a:r>
            <a:r>
              <a:rPr lang="en-US" altLang="ko-KR" sz="2400" dirty="0"/>
              <a:t>bottleneck layer</a:t>
            </a:r>
            <a:r>
              <a:rPr lang="ko-KR" altLang="en-US" sz="2400" dirty="0"/>
              <a:t>이 없을 때</a:t>
            </a:r>
            <a:r>
              <a:rPr lang="en-US" altLang="ko-KR" sz="2400" dirty="0"/>
              <a:t>, </a:t>
            </a:r>
            <a:r>
              <a:rPr lang="ko-KR" altLang="en-US" sz="2400" dirty="0"/>
              <a:t>일반적으로 </a:t>
            </a:r>
            <a:r>
              <a:rPr lang="en-US" altLang="ko-KR" sz="2400" dirty="0"/>
              <a:t>L</a:t>
            </a:r>
            <a:r>
              <a:rPr lang="ko-KR" altLang="en-US" sz="2400" dirty="0"/>
              <a:t>과 </a:t>
            </a:r>
            <a:r>
              <a:rPr lang="en-US" altLang="ko-KR" sz="2400" dirty="0"/>
              <a:t>k</a:t>
            </a:r>
            <a:r>
              <a:rPr lang="ko-KR" altLang="en-US" sz="2400" dirty="0"/>
              <a:t>가 늘어날 수록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의 성능이 좋아지는 추세</a:t>
            </a:r>
            <a:r>
              <a:rPr lang="en-US" altLang="ko-KR" sz="2400" dirty="0"/>
              <a:t>.</a:t>
            </a:r>
            <a:r>
              <a:rPr lang="ko-KR" altLang="en-US" sz="2400" dirty="0"/>
              <a:t> 이는 주로 모델의 용량과 상응하는 </a:t>
            </a:r>
            <a:r>
              <a:rPr lang="en-US" altLang="ko-KR" sz="2400" dirty="0"/>
              <a:t>growth(</a:t>
            </a:r>
            <a:r>
              <a:rPr lang="ko-KR" altLang="en-US" sz="2400" dirty="0"/>
              <a:t>성장</a:t>
            </a:r>
            <a:r>
              <a:rPr lang="en-US" altLang="ko-KR" sz="2400" dirty="0"/>
              <a:t>)</a:t>
            </a:r>
            <a:r>
              <a:rPr lang="ko-KR" altLang="en-US" sz="2400" dirty="0"/>
              <a:t>로 인한 것</a:t>
            </a:r>
            <a:r>
              <a:rPr lang="en-US" altLang="ko-KR" sz="2400" dirty="0"/>
              <a:t>. </a:t>
            </a:r>
            <a:r>
              <a:rPr lang="ko-KR" altLang="en-US" sz="2400" dirty="0"/>
              <a:t>이는 </a:t>
            </a:r>
            <a:r>
              <a:rPr lang="en-US" altLang="ko-KR" sz="2400" dirty="0"/>
              <a:t>C10+</a:t>
            </a:r>
            <a:r>
              <a:rPr lang="ko-KR" altLang="en-US" sz="2400" dirty="0"/>
              <a:t>와 </a:t>
            </a:r>
            <a:r>
              <a:rPr lang="en-US" altLang="ko-KR" sz="2400" dirty="0"/>
              <a:t>C100+</a:t>
            </a:r>
            <a:r>
              <a:rPr lang="ko-KR" altLang="en-US" sz="2400" dirty="0"/>
              <a:t>의 열에서 제일 잘 설명되어 있음</a:t>
            </a:r>
            <a:endParaRPr lang="en-US" altLang="ko-KR" sz="2400" dirty="0"/>
          </a:p>
          <a:p>
            <a:r>
              <a:rPr lang="en-US" altLang="ko-KR" sz="2400" dirty="0"/>
              <a:t>C10+</a:t>
            </a:r>
            <a:r>
              <a:rPr lang="ko-KR" altLang="en-US" sz="2400" dirty="0"/>
              <a:t>에서 </a:t>
            </a:r>
            <a:r>
              <a:rPr lang="en-US" altLang="ko-KR" sz="2400" dirty="0"/>
              <a:t>error</a:t>
            </a:r>
            <a:r>
              <a:rPr lang="ko-KR" altLang="en-US" sz="2400" dirty="0"/>
              <a:t>는 </a:t>
            </a:r>
            <a:r>
              <a:rPr lang="en-US" altLang="ko-KR" sz="2400" dirty="0"/>
              <a:t>5.24%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ko-KR" altLang="en-US" sz="2400" dirty="0"/>
              <a:t> </a:t>
            </a:r>
            <a:r>
              <a:rPr lang="en-US" altLang="ko-KR" sz="2400" dirty="0"/>
              <a:t>4.10%</a:t>
            </a:r>
            <a:r>
              <a:rPr lang="ko-KR" altLang="en-US" sz="2400" dirty="0"/>
              <a:t>로 감소</a:t>
            </a:r>
            <a:r>
              <a:rPr lang="en-US" altLang="ko-KR" sz="2400" dirty="0"/>
              <a:t>,</a:t>
            </a:r>
            <a:r>
              <a:rPr lang="ko-KR" altLang="en-US" sz="2400" dirty="0"/>
              <a:t> 마지막에는 </a:t>
            </a:r>
            <a:r>
              <a:rPr lang="en-US" altLang="ko-KR" sz="2400" dirty="0"/>
              <a:t>3.74%</a:t>
            </a:r>
            <a:r>
              <a:rPr lang="ko-KR" altLang="en-US" sz="2400" dirty="0"/>
              <a:t>로</a:t>
            </a:r>
            <a:r>
              <a:rPr lang="en-US" altLang="ko-KR" sz="2400" dirty="0"/>
              <a:t> </a:t>
            </a:r>
            <a:r>
              <a:rPr lang="ko-KR" altLang="en-US" sz="2400" dirty="0"/>
              <a:t>감소 파라미터는 </a:t>
            </a:r>
            <a:r>
              <a:rPr lang="en-US" altLang="ko-KR" sz="2400" dirty="0"/>
              <a:t>1.0M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7.0M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ko-KR" altLang="en-US" sz="2400" dirty="0"/>
              <a:t> </a:t>
            </a:r>
            <a:r>
              <a:rPr lang="en-US" altLang="ko-KR" sz="2400" dirty="0"/>
              <a:t>27.2M</a:t>
            </a:r>
            <a:r>
              <a:rPr lang="ko-KR" altLang="en-US" sz="2400" dirty="0"/>
              <a:t>로 증가</a:t>
            </a:r>
            <a:endParaRPr lang="en-US" altLang="ko-KR" sz="2400" dirty="0"/>
          </a:p>
          <a:p>
            <a:r>
              <a:rPr lang="en-US" altLang="ko-KR" sz="2400" dirty="0"/>
              <a:t>C100+</a:t>
            </a:r>
            <a:r>
              <a:rPr lang="ko-KR" altLang="en-US" sz="2400" dirty="0"/>
              <a:t>에서 유사한 추세를 관찰</a:t>
            </a:r>
            <a:r>
              <a:rPr lang="en-US" altLang="ko-KR" sz="2400" dirty="0"/>
              <a:t> </a:t>
            </a:r>
            <a:r>
              <a:rPr lang="ko-KR" altLang="en-US" sz="2400" dirty="0"/>
              <a:t>이는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의 성능이 더 좋아지고 깊은 </a:t>
            </a:r>
            <a:r>
              <a:rPr lang="en-US" altLang="ko-KR" sz="2400" dirty="0"/>
              <a:t>model</a:t>
            </a:r>
            <a:r>
              <a:rPr lang="ko-KR" altLang="en-US" sz="2400" dirty="0"/>
              <a:t>에서 활용할 수 있음을 보임</a:t>
            </a:r>
            <a:r>
              <a:rPr lang="en-US" altLang="ko-KR" sz="2400" dirty="0"/>
              <a:t>.</a:t>
            </a:r>
            <a:r>
              <a:rPr lang="ko-KR" altLang="en-US" sz="2400" dirty="0"/>
              <a:t> 또한 이것들은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이 </a:t>
            </a:r>
            <a:r>
              <a:rPr lang="en-US" altLang="ko-KR" sz="2400" dirty="0"/>
              <a:t>residual network</a:t>
            </a:r>
            <a:r>
              <a:rPr lang="ko-KR" altLang="en-US" sz="2400" dirty="0"/>
              <a:t>의 과적합과 최적화 어려움에 고통받지 않는 것을 </a:t>
            </a:r>
            <a:r>
              <a:rPr lang="ko-KR" altLang="en-US" sz="2400" dirty="0" err="1"/>
              <a:t>가르킴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79720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4CEB0-8226-4E67-B326-BCAE6E17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1026D-9F35-45CC-8522-E3382AD2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5032375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Parameter Efficiency. </a:t>
            </a:r>
            <a:r>
              <a:rPr lang="ko-KR" altLang="en-US" sz="2400" dirty="0"/>
              <a:t>테이블의 결과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이 파라미터를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같은 구조에 비해 더 효율적으로 활용</a:t>
            </a:r>
            <a:endParaRPr lang="en-US" altLang="ko-KR" sz="2400" dirty="0"/>
          </a:p>
          <a:p>
            <a:r>
              <a:rPr lang="en-US" altLang="ko-KR" sz="2400" dirty="0"/>
              <a:t>Bottleneck </a:t>
            </a:r>
            <a:r>
              <a:rPr lang="ko-KR" altLang="en-US" sz="2400" dirty="0"/>
              <a:t>구조와 </a:t>
            </a:r>
            <a:r>
              <a:rPr lang="en-US" altLang="ko-KR" sz="2400" dirty="0"/>
              <a:t>transition layer</a:t>
            </a:r>
            <a:r>
              <a:rPr lang="ko-KR" altLang="en-US" sz="2400" dirty="0"/>
              <a:t>의 </a:t>
            </a:r>
            <a:r>
              <a:rPr lang="en-US" altLang="ko-KR" sz="2400" dirty="0"/>
              <a:t>dimension </a:t>
            </a:r>
            <a:r>
              <a:rPr lang="ko-KR" altLang="en-US" sz="2400" dirty="0"/>
              <a:t>감소가 있는 </a:t>
            </a:r>
            <a:r>
              <a:rPr lang="en-US" altLang="ko-KR" sz="2400" dirty="0" err="1"/>
              <a:t>DenseNet</a:t>
            </a:r>
            <a:r>
              <a:rPr lang="en-US" altLang="ko-KR" sz="2400" dirty="0"/>
              <a:t>-BC</a:t>
            </a:r>
            <a:r>
              <a:rPr lang="ko-KR" altLang="en-US" sz="2400" dirty="0"/>
              <a:t>는 특히</a:t>
            </a:r>
            <a:r>
              <a:rPr lang="en-US" altLang="ko-KR" sz="2400" dirty="0"/>
              <a:t> parameter-efficient(</a:t>
            </a:r>
            <a:r>
              <a:rPr lang="ko-KR" altLang="en-US" sz="2400" dirty="0"/>
              <a:t>매개변수에 효율적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예를 들어 </a:t>
            </a:r>
            <a:r>
              <a:rPr lang="en-US" altLang="ko-KR" sz="2400" dirty="0"/>
              <a:t>250-layer </a:t>
            </a:r>
            <a:r>
              <a:rPr lang="ko-KR" altLang="en-US" sz="2400" dirty="0"/>
              <a:t>모델은 </a:t>
            </a:r>
            <a:r>
              <a:rPr lang="en-US" altLang="ko-KR" sz="2400" dirty="0"/>
              <a:t>15.3M</a:t>
            </a:r>
            <a:r>
              <a:rPr lang="ko-KR" altLang="en-US" sz="2400" dirty="0"/>
              <a:t>개의 파라미터의 개수</a:t>
            </a:r>
            <a:r>
              <a:rPr lang="en-US" altLang="ko-KR" sz="2400" dirty="0"/>
              <a:t>,</a:t>
            </a:r>
            <a:r>
              <a:rPr lang="ko-KR" altLang="en-US" sz="2400" dirty="0"/>
              <a:t> 하지만 </a:t>
            </a:r>
            <a:r>
              <a:rPr lang="en-US" altLang="ko-KR" sz="2400" dirty="0"/>
              <a:t>30M</a:t>
            </a:r>
            <a:r>
              <a:rPr lang="ko-KR" altLang="en-US" sz="2400" dirty="0"/>
              <a:t>개 이상의 파라미터를 가진 다른 네트워크 구조보다 나은 성능</a:t>
            </a:r>
            <a:endParaRPr lang="en-US" altLang="ko-KR" sz="2400" dirty="0"/>
          </a:p>
          <a:p>
            <a:r>
              <a:rPr lang="ko-KR" altLang="en-US" sz="2400" dirty="0"/>
              <a:t>우리는 또한 </a:t>
            </a:r>
            <a:r>
              <a:rPr lang="en-US" altLang="ko-KR" sz="2400" dirty="0"/>
              <a:t>L=100, k=12</a:t>
            </a:r>
            <a:r>
              <a:rPr lang="ko-KR" altLang="en-US" sz="2400" dirty="0"/>
              <a:t>인 </a:t>
            </a:r>
            <a:r>
              <a:rPr lang="en-US" altLang="ko-KR" sz="2400" dirty="0" err="1"/>
              <a:t>DenseNet</a:t>
            </a:r>
            <a:r>
              <a:rPr lang="en-US" altLang="ko-KR" sz="2400" dirty="0"/>
              <a:t>-BC</a:t>
            </a:r>
            <a:r>
              <a:rPr lang="ko-KR" altLang="en-US" sz="2400" dirty="0"/>
              <a:t>가 </a:t>
            </a:r>
            <a:r>
              <a:rPr lang="en-US" altLang="ko-KR" sz="2400" dirty="0"/>
              <a:t>1001-layer</a:t>
            </a:r>
            <a:r>
              <a:rPr lang="ko-KR" altLang="en-US" sz="2400" dirty="0"/>
              <a:t>의 </a:t>
            </a:r>
            <a:r>
              <a:rPr lang="en-US" altLang="ko-KR" sz="2400" dirty="0"/>
              <a:t>pre-activation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보다 </a:t>
            </a:r>
            <a:r>
              <a:rPr lang="en-US" altLang="ko-KR" sz="2400" dirty="0"/>
              <a:t>90% </a:t>
            </a:r>
            <a:r>
              <a:rPr lang="ko-KR" altLang="en-US" sz="2400" dirty="0"/>
              <a:t>더 적은 파라미터를 사용해 유사한 성능을 달성한 관찰</a:t>
            </a:r>
            <a:endParaRPr lang="en-US" altLang="ko-KR" sz="2400" dirty="0"/>
          </a:p>
          <a:p>
            <a:r>
              <a:rPr lang="en-US" altLang="ko-KR" sz="2400" dirty="0"/>
              <a:t>1001-layer</a:t>
            </a:r>
            <a:r>
              <a:rPr lang="ko-KR" altLang="en-US" sz="2400" dirty="0"/>
              <a:t> </a:t>
            </a:r>
            <a:r>
              <a:rPr lang="en-US" altLang="ko-KR" sz="2400" dirty="0"/>
              <a:t>deep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은 더 낮은 </a:t>
            </a:r>
            <a:r>
              <a:rPr lang="en-US" altLang="ko-KR" sz="2400" dirty="0"/>
              <a:t>training loss</a:t>
            </a:r>
            <a:r>
              <a:rPr lang="ko-KR" altLang="en-US" sz="2400" dirty="0"/>
              <a:t>값으로 수렴하지만 </a:t>
            </a:r>
            <a:r>
              <a:rPr lang="en-US" altLang="ko-KR" sz="2400" dirty="0"/>
              <a:t>test error</a:t>
            </a:r>
            <a:r>
              <a:rPr lang="ko-KR" altLang="en-US" sz="2400" dirty="0"/>
              <a:t>는 유사</a:t>
            </a:r>
          </a:p>
        </p:txBody>
      </p:sp>
    </p:spTree>
    <p:extLst>
      <p:ext uri="{BB962C8B-B14F-4D97-AF65-F5344CB8AC3E}">
        <p14:creationId xmlns:p14="http://schemas.microsoft.com/office/powerpoint/2010/main" val="3931311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2CB15-129B-45D8-8B57-A3E478F5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EDE8C-742C-4820-930B-AE52D774C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0453" cy="4799764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Overfitting. </a:t>
            </a:r>
            <a:r>
              <a:rPr lang="ko-KR" altLang="en-US" sz="2400" dirty="0"/>
              <a:t>파라미터를 더 효과적으로 </a:t>
            </a:r>
            <a:r>
              <a:rPr lang="ko-KR" altLang="en-US" sz="2400" dirty="0" err="1"/>
              <a:t>사용하는것의</a:t>
            </a:r>
            <a:r>
              <a:rPr lang="ko-KR" altLang="en-US" sz="2400" dirty="0"/>
              <a:t> 부가효과 중 하나는 </a:t>
            </a:r>
            <a:r>
              <a:rPr lang="en-US" altLang="ko-KR" sz="2400" dirty="0" err="1"/>
              <a:t>DenseNets</a:t>
            </a:r>
            <a:r>
              <a:rPr lang="ko-KR" altLang="en-US" sz="2400" dirty="0"/>
              <a:t>이 과적합이 되는 경향이 더 적다는 것</a:t>
            </a:r>
            <a:endParaRPr lang="en-US" altLang="ko-KR" sz="2400" dirty="0"/>
          </a:p>
          <a:p>
            <a:r>
              <a:rPr lang="en-US" altLang="ko-KR" sz="2400" dirty="0"/>
              <a:t>Data augmentation</a:t>
            </a:r>
            <a:r>
              <a:rPr lang="ko-KR" altLang="en-US" sz="2400" dirty="0"/>
              <a:t>이 없는 </a:t>
            </a:r>
            <a:r>
              <a:rPr lang="en-US" altLang="ko-KR" sz="2400" dirty="0"/>
              <a:t>dataset</a:t>
            </a:r>
            <a:r>
              <a:rPr lang="ko-KR" altLang="en-US" sz="2400" dirty="0"/>
              <a:t>에서도 </a:t>
            </a:r>
            <a:r>
              <a:rPr lang="en-US" altLang="ko-KR" sz="2400" dirty="0" err="1"/>
              <a:t>DenseNet</a:t>
            </a:r>
            <a:r>
              <a:rPr lang="en-US" altLang="ko-KR" sz="2400" dirty="0"/>
              <a:t> </a:t>
            </a:r>
            <a:r>
              <a:rPr lang="ko-KR" altLang="en-US" sz="2400" dirty="0"/>
              <a:t>구조의 발전이 나타남</a:t>
            </a:r>
            <a:endParaRPr lang="en-US" altLang="ko-KR" sz="2400" dirty="0"/>
          </a:p>
          <a:p>
            <a:r>
              <a:rPr lang="en-US" altLang="ko-KR" sz="2400" dirty="0"/>
              <a:t>C10</a:t>
            </a:r>
            <a:r>
              <a:rPr lang="ko-KR" altLang="en-US" sz="2400" dirty="0"/>
              <a:t>에서 </a:t>
            </a:r>
            <a:r>
              <a:rPr lang="en-US" altLang="ko-KR" sz="2400" dirty="0"/>
              <a:t>error</a:t>
            </a:r>
            <a:r>
              <a:rPr lang="ko-KR" altLang="en-US" sz="2400" dirty="0"/>
              <a:t>가 </a:t>
            </a:r>
            <a:r>
              <a:rPr lang="en-US" altLang="ko-KR" sz="2400" dirty="0"/>
              <a:t>7.33 </a:t>
            </a:r>
            <a:r>
              <a:rPr lang="en-US" altLang="ko-KR" sz="2400" dirty="0">
                <a:sym typeface="Wingdings" panose="05000000000000000000" pitchFamily="2" charset="2"/>
              </a:rPr>
              <a:t> 5.19%</a:t>
            </a:r>
            <a:r>
              <a:rPr lang="ko-KR" altLang="en-US" sz="2400" dirty="0">
                <a:sym typeface="Wingdings" panose="05000000000000000000" pitchFamily="2" charset="2"/>
              </a:rPr>
              <a:t>로 </a:t>
            </a:r>
            <a:r>
              <a:rPr lang="en-US" altLang="ko-KR" sz="2400" dirty="0">
                <a:sym typeface="Wingdings" panose="05000000000000000000" pitchFamily="2" charset="2"/>
              </a:rPr>
              <a:t>29%</a:t>
            </a:r>
            <a:r>
              <a:rPr lang="ko-KR" altLang="en-US" sz="2400" dirty="0">
                <a:sym typeface="Wingdings" panose="05000000000000000000" pitchFamily="2" charset="2"/>
              </a:rPr>
              <a:t>의 상대적인 감소로 개선이 나타남 </a:t>
            </a:r>
            <a:r>
              <a:rPr lang="en-US" altLang="ko-KR" sz="2400" dirty="0">
                <a:sym typeface="Wingdings" panose="05000000000000000000" pitchFamily="2" charset="2"/>
              </a:rPr>
              <a:t>C100</a:t>
            </a:r>
            <a:r>
              <a:rPr lang="ko-KR" altLang="en-US" sz="2400" dirty="0">
                <a:sym typeface="Wingdings" panose="05000000000000000000" pitchFamily="2" charset="2"/>
              </a:rPr>
              <a:t>에선 </a:t>
            </a:r>
            <a:r>
              <a:rPr lang="en-US" altLang="ko-KR" sz="2400" dirty="0">
                <a:sym typeface="Wingdings" panose="05000000000000000000" pitchFamily="2" charset="2"/>
              </a:rPr>
              <a:t>28.20  19.64%</a:t>
            </a:r>
            <a:r>
              <a:rPr lang="ko-KR" altLang="en-US" sz="2400" dirty="0">
                <a:sym typeface="Wingdings" panose="05000000000000000000" pitchFamily="2" charset="2"/>
              </a:rPr>
              <a:t>로 </a:t>
            </a:r>
            <a:r>
              <a:rPr lang="en-US" altLang="ko-KR" sz="2400" dirty="0">
                <a:sym typeface="Wingdings" panose="05000000000000000000" pitchFamily="2" charset="2"/>
              </a:rPr>
              <a:t>30%</a:t>
            </a:r>
            <a:r>
              <a:rPr lang="ko-KR" altLang="en-US" sz="2400" dirty="0">
                <a:sym typeface="Wingdings" panose="05000000000000000000" pitchFamily="2" charset="2"/>
              </a:rPr>
              <a:t>의 상대적인 감소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ko-KR" altLang="en-US" sz="2400" dirty="0">
                <a:sym typeface="Wingdings" panose="05000000000000000000" pitchFamily="2" charset="2"/>
              </a:rPr>
              <a:t>논문의 실험에서 잠재적인 과적합을 관찰</a:t>
            </a:r>
            <a:r>
              <a:rPr lang="en-US" altLang="ko-KR" sz="2400" dirty="0">
                <a:sym typeface="Wingdings" panose="05000000000000000000" pitchFamily="2" charset="2"/>
              </a:rPr>
              <a:t>: C10</a:t>
            </a:r>
            <a:r>
              <a:rPr lang="ko-KR" altLang="en-US" sz="2400" dirty="0">
                <a:sym typeface="Wingdings" panose="05000000000000000000" pitchFamily="2" charset="2"/>
              </a:rPr>
              <a:t>에서</a:t>
            </a:r>
            <a:r>
              <a:rPr lang="en-US" altLang="ko-KR" sz="2400" dirty="0">
                <a:sym typeface="Wingdings" panose="05000000000000000000" pitchFamily="2" charset="2"/>
              </a:rPr>
              <a:t> k=12</a:t>
            </a:r>
            <a:r>
              <a:rPr lang="ko-KR" altLang="en-US" sz="2400" dirty="0">
                <a:sym typeface="Wingdings" panose="05000000000000000000" pitchFamily="2" charset="2"/>
              </a:rPr>
              <a:t>에서 </a:t>
            </a:r>
            <a:r>
              <a:rPr lang="en-US" altLang="ko-KR" sz="2400" dirty="0">
                <a:sym typeface="Wingdings" panose="05000000000000000000" pitchFamily="2" charset="2"/>
              </a:rPr>
              <a:t>k=24</a:t>
            </a:r>
            <a:r>
              <a:rPr lang="ko-KR" altLang="en-US" sz="2400" dirty="0">
                <a:sym typeface="Wingdings" panose="05000000000000000000" pitchFamily="2" charset="2"/>
              </a:rPr>
              <a:t>로 증가하면서 파라미터는 </a:t>
            </a:r>
            <a:r>
              <a:rPr lang="en-US" altLang="ko-KR" sz="2400" dirty="0">
                <a:sym typeface="Wingdings" panose="05000000000000000000" pitchFamily="2" charset="2"/>
              </a:rPr>
              <a:t>4</a:t>
            </a:r>
            <a:r>
              <a:rPr lang="ko-KR" altLang="en-US" sz="2400" dirty="0">
                <a:sym typeface="Wingdings" panose="05000000000000000000" pitchFamily="2" charset="2"/>
              </a:rPr>
              <a:t>배 증가되고 </a:t>
            </a:r>
            <a:r>
              <a:rPr lang="en-US" altLang="ko-KR" sz="2400" dirty="0">
                <a:sym typeface="Wingdings" panose="05000000000000000000" pitchFamily="2" charset="2"/>
              </a:rPr>
              <a:t>error</a:t>
            </a:r>
            <a:r>
              <a:rPr lang="ko-KR" altLang="en-US" sz="2400" dirty="0">
                <a:sym typeface="Wingdings" panose="05000000000000000000" pitchFamily="2" charset="2"/>
              </a:rPr>
              <a:t>도 </a:t>
            </a:r>
            <a:r>
              <a:rPr lang="en-US" altLang="ko-KR" sz="2400" dirty="0">
                <a:sym typeface="Wingdings" panose="05000000000000000000" pitchFamily="2" charset="2"/>
              </a:rPr>
              <a:t>5.77  5.83%</a:t>
            </a:r>
            <a:r>
              <a:rPr lang="ko-KR" altLang="en-US" sz="2400" dirty="0">
                <a:sym typeface="Wingdings" panose="05000000000000000000" pitchFamily="2" charset="2"/>
              </a:rPr>
              <a:t>로 증가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en-US" altLang="ko-KR" sz="2400" dirty="0" err="1">
                <a:sym typeface="Wingdings" panose="05000000000000000000" pitchFamily="2" charset="2"/>
              </a:rPr>
              <a:t>DenseNet</a:t>
            </a:r>
            <a:r>
              <a:rPr lang="en-US" altLang="ko-KR" sz="2400" dirty="0">
                <a:sym typeface="Wingdings" panose="05000000000000000000" pitchFamily="2" charset="2"/>
              </a:rPr>
              <a:t>-BC</a:t>
            </a:r>
            <a:r>
              <a:rPr lang="ko-KR" altLang="en-US" sz="2400" dirty="0">
                <a:sym typeface="Wingdings" panose="05000000000000000000" pitchFamily="2" charset="2"/>
              </a:rPr>
              <a:t>의</a:t>
            </a:r>
            <a:r>
              <a:rPr lang="en-US" altLang="ko-KR" sz="2400" dirty="0">
                <a:sym typeface="Wingdings" panose="05000000000000000000" pitchFamily="2" charset="2"/>
              </a:rPr>
              <a:t> bottleneck</a:t>
            </a:r>
            <a:r>
              <a:rPr lang="ko-KR" altLang="en-US" sz="2400" dirty="0">
                <a:sym typeface="Wingdings" panose="05000000000000000000" pitchFamily="2" charset="2"/>
              </a:rPr>
              <a:t>과 </a:t>
            </a:r>
            <a:r>
              <a:rPr lang="en-US" altLang="ko-KR" sz="2400" dirty="0">
                <a:sym typeface="Wingdings" panose="05000000000000000000" pitchFamily="2" charset="2"/>
              </a:rPr>
              <a:t>compression layer</a:t>
            </a:r>
            <a:r>
              <a:rPr lang="ko-KR" altLang="en-US" sz="2400" dirty="0">
                <a:sym typeface="Wingdings" panose="05000000000000000000" pitchFamily="2" charset="2"/>
              </a:rPr>
              <a:t>는 이러한 추세에 효과적인 반대방향으로 나타남</a:t>
            </a:r>
            <a:endParaRPr lang="en-US" altLang="ko-KR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645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B6776-8A97-4E01-A464-641197D3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3B3F0-9680-4F7B-B590-EC5066C8B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29211" cy="50323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CNN</a:t>
            </a:r>
            <a:r>
              <a:rPr lang="ko-KR" altLang="en-US" sz="2400" dirty="0"/>
              <a:t>의 층이 깊어질수록 </a:t>
            </a:r>
            <a:r>
              <a:rPr lang="en-US" altLang="ko-KR" sz="2400" dirty="0"/>
              <a:t>layer</a:t>
            </a:r>
            <a:r>
              <a:rPr lang="ko-KR" altLang="en-US" sz="2400" dirty="0"/>
              <a:t>를 통과하는 </a:t>
            </a:r>
            <a:r>
              <a:rPr lang="en-US" altLang="ko-KR" sz="2400" dirty="0"/>
              <a:t>input </a:t>
            </a:r>
            <a:r>
              <a:rPr lang="ko-KR" altLang="en-US" sz="2400" dirty="0"/>
              <a:t>또는 </a:t>
            </a:r>
            <a:r>
              <a:rPr lang="en-US" altLang="ko-KR" sz="2400" dirty="0"/>
              <a:t>gradient</a:t>
            </a:r>
            <a:r>
              <a:rPr lang="ko-KR" altLang="en-US" sz="2400" dirty="0"/>
              <a:t>의 정보가 사라지는 문제</a:t>
            </a:r>
            <a:r>
              <a:rPr lang="en-US" altLang="ko-KR" sz="2400" dirty="0"/>
              <a:t>. </a:t>
            </a:r>
            <a:r>
              <a:rPr lang="ko-KR" altLang="en-US" sz="2400" dirty="0"/>
              <a:t>하지만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에서는 이 문제를 해결</a:t>
            </a:r>
            <a:endParaRPr lang="en-US" altLang="ko-KR" sz="2400" dirty="0"/>
          </a:p>
          <a:p>
            <a:r>
              <a:rPr lang="en-US" altLang="ko-KR" sz="2400" dirty="0" err="1"/>
              <a:t>ResNet</a:t>
            </a:r>
            <a:r>
              <a:rPr lang="ko-KR" altLang="en-US" sz="2400" dirty="0"/>
              <a:t>의 핵심</a:t>
            </a:r>
            <a:r>
              <a:rPr lang="en-US" altLang="ko-KR" sz="2400" dirty="0"/>
              <a:t>: </a:t>
            </a:r>
            <a:r>
              <a:rPr lang="ko-KR" altLang="en-US" sz="2400" dirty="0"/>
              <a:t>이전 </a:t>
            </a:r>
            <a:r>
              <a:rPr lang="en-US" altLang="ko-KR" sz="2400" dirty="0"/>
              <a:t>layer</a:t>
            </a:r>
            <a:r>
              <a:rPr lang="ko-KR" altLang="en-US" sz="2400" dirty="0"/>
              <a:t>와 다음 </a:t>
            </a:r>
            <a:r>
              <a:rPr lang="en-US" altLang="ko-KR" sz="2400" dirty="0"/>
              <a:t>layer</a:t>
            </a:r>
            <a:r>
              <a:rPr lang="ko-KR" altLang="en-US" sz="2400" dirty="0"/>
              <a:t>를 연결하는 </a:t>
            </a:r>
            <a:r>
              <a:rPr lang="en-US" altLang="ko-KR" sz="2400" dirty="0"/>
              <a:t>short path</a:t>
            </a:r>
          </a:p>
          <a:p>
            <a:r>
              <a:rPr lang="ko-KR" altLang="en-US" sz="2400" dirty="0"/>
              <a:t>논문에서는 간단한 연결 패턴으로 이 통찰</a:t>
            </a:r>
            <a:r>
              <a:rPr lang="en-US" altLang="ko-KR" sz="2400" dirty="0"/>
              <a:t>(short path)</a:t>
            </a:r>
            <a:r>
              <a:rPr lang="ko-KR" altLang="en-US" sz="2400" dirty="0"/>
              <a:t>에 대한 핵심적인</a:t>
            </a:r>
            <a:r>
              <a:rPr lang="en-US" altLang="ko-KR" sz="2400" dirty="0"/>
              <a:t>architecture</a:t>
            </a:r>
            <a:r>
              <a:rPr lang="ko-KR" altLang="en-US" sz="2400" dirty="0"/>
              <a:t>를 제안</a:t>
            </a:r>
            <a:r>
              <a:rPr lang="en-US" altLang="ko-KR" sz="2400" dirty="0"/>
              <a:t>:</a:t>
            </a:r>
            <a:r>
              <a:rPr lang="ko-KR" altLang="en-US" sz="2400" dirty="0"/>
              <a:t> 모든 </a:t>
            </a:r>
            <a:r>
              <a:rPr lang="en-US" altLang="ko-KR" sz="2400" dirty="0"/>
              <a:t>layer</a:t>
            </a:r>
            <a:r>
              <a:rPr lang="ko-KR" altLang="en-US" sz="2400" dirty="0"/>
              <a:t>들을 직접적으로 연결시켜서 </a:t>
            </a:r>
            <a:r>
              <a:rPr lang="en-US" altLang="ko-KR" sz="2400" dirty="0"/>
              <a:t>layer</a:t>
            </a:r>
            <a:r>
              <a:rPr lang="ko-KR" altLang="en-US" sz="2400" dirty="0"/>
              <a:t>들 사이에 </a:t>
            </a:r>
            <a:r>
              <a:rPr lang="en-US" altLang="ko-KR" sz="2400" dirty="0"/>
              <a:t>maximum information(</a:t>
            </a:r>
            <a:r>
              <a:rPr lang="ko-KR" altLang="en-US" sz="2400" dirty="0"/>
              <a:t>최대한 가치 있는 정보</a:t>
            </a:r>
            <a:r>
              <a:rPr lang="en-US" altLang="ko-KR" sz="2400" dirty="0"/>
              <a:t>)</a:t>
            </a:r>
            <a:r>
              <a:rPr lang="ko-KR" altLang="en-US" sz="2400" dirty="0"/>
              <a:t>이 흐르게 함</a:t>
            </a:r>
            <a:endParaRPr lang="en-US" altLang="ko-KR" sz="2400" dirty="0"/>
          </a:p>
          <a:p>
            <a:r>
              <a:rPr lang="en-US" altLang="ko-KR" sz="2400" dirty="0" err="1"/>
              <a:t>ResNet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Summation</a:t>
            </a:r>
            <a:r>
              <a:rPr lang="ko-KR" altLang="en-US" sz="2400" dirty="0"/>
              <a:t>을 통해 다음 </a:t>
            </a:r>
            <a:r>
              <a:rPr lang="en-US" altLang="ko-KR" sz="2400" dirty="0"/>
              <a:t>layer</a:t>
            </a:r>
            <a:r>
              <a:rPr lang="ko-KR" altLang="en-US" sz="2400" dirty="0"/>
              <a:t>로 </a:t>
            </a:r>
            <a:r>
              <a:rPr lang="en-US" altLang="ko-KR" sz="2400" dirty="0"/>
              <a:t>output</a:t>
            </a:r>
            <a:r>
              <a:rPr lang="ko-KR" altLang="en-US" sz="2400" dirty="0"/>
              <a:t> 전달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DenseNet</a:t>
            </a:r>
            <a:r>
              <a:rPr lang="en-US" altLang="ko-KR" sz="2400" dirty="0"/>
              <a:t> : Concatenation</a:t>
            </a:r>
            <a:r>
              <a:rPr lang="ko-KR" altLang="en-US" sz="2400" dirty="0"/>
              <a:t>을 통해 다음 </a:t>
            </a:r>
            <a:r>
              <a:rPr lang="en-US" altLang="ko-KR" sz="2400" dirty="0"/>
              <a:t>layer</a:t>
            </a:r>
            <a:r>
              <a:rPr lang="ko-KR" altLang="en-US" sz="2400" dirty="0"/>
              <a:t>로 </a:t>
            </a:r>
            <a:r>
              <a:rPr lang="en-US" altLang="ko-KR" sz="2400" dirty="0"/>
              <a:t>output </a:t>
            </a:r>
            <a:r>
              <a:rPr lang="ko-KR" altLang="en-US" sz="2400" dirty="0"/>
              <a:t>전달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55709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E7AF3-0CA4-4993-859D-950390CB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C04BA6-0899-4832-B19E-63D277246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059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Classification Results on ImageNet.</a:t>
            </a:r>
          </a:p>
          <a:p>
            <a:r>
              <a:rPr lang="ko-KR" altLang="en-US" sz="2400" dirty="0"/>
              <a:t>우리는 </a:t>
            </a:r>
            <a:r>
              <a:rPr lang="en-US" altLang="ko-KR" sz="2400" dirty="0" err="1"/>
              <a:t>DenseNet</a:t>
            </a:r>
            <a:r>
              <a:rPr lang="en-US" altLang="ko-KR" sz="2400" dirty="0"/>
              <a:t>-BC</a:t>
            </a:r>
            <a:r>
              <a:rPr lang="ko-KR" altLang="en-US" sz="2400" dirty="0"/>
              <a:t>를 </a:t>
            </a:r>
            <a:r>
              <a:rPr lang="en-US" altLang="ko-KR" sz="2400" dirty="0"/>
              <a:t>ImageNet classification </a:t>
            </a:r>
            <a:r>
              <a:rPr lang="ko-KR" altLang="en-US" sz="2400" dirty="0"/>
              <a:t>문제에서 최신의 </a:t>
            </a:r>
            <a:r>
              <a:rPr lang="en-US" altLang="ko-KR" sz="2400" dirty="0" err="1"/>
              <a:t>ResNet</a:t>
            </a:r>
            <a:r>
              <a:rPr lang="en-US" altLang="ko-KR" sz="2400" dirty="0"/>
              <a:t> architecture</a:t>
            </a:r>
            <a:r>
              <a:rPr lang="ko-KR" altLang="en-US" sz="2400" dirty="0"/>
              <a:t>과 비교</a:t>
            </a:r>
            <a:endParaRPr lang="en-US" altLang="ko-KR" sz="2400" dirty="0"/>
          </a:p>
          <a:p>
            <a:r>
              <a:rPr lang="ko-KR" altLang="en-US" sz="2400" dirty="0"/>
              <a:t>모델만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에서 </a:t>
            </a:r>
            <a:r>
              <a:rPr lang="en-US" altLang="ko-KR" sz="2400" dirty="0" err="1"/>
              <a:t>DenseNet</a:t>
            </a:r>
            <a:r>
              <a:rPr lang="en-US" altLang="ko-KR" sz="2400" dirty="0"/>
              <a:t>-BC</a:t>
            </a:r>
            <a:r>
              <a:rPr lang="ko-KR" altLang="en-US" sz="2400" dirty="0"/>
              <a:t>로 바꾸고 모든 실험 세팅을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에 </a:t>
            </a:r>
            <a:r>
              <a:rPr lang="ko-KR" altLang="en-US" sz="2400" dirty="0" err="1"/>
              <a:t>사용된것과</a:t>
            </a:r>
            <a:r>
              <a:rPr lang="ko-KR" altLang="en-US" sz="2400" dirty="0"/>
              <a:t> 정확하게 같게 세팅</a:t>
            </a:r>
            <a:endParaRPr lang="en-US" altLang="ko-KR" sz="2400" dirty="0"/>
          </a:p>
          <a:p>
            <a:r>
              <a:rPr lang="en-US" altLang="ko-KR" sz="2400" dirty="0"/>
              <a:t>ImageNet</a:t>
            </a:r>
            <a:r>
              <a:rPr lang="ko-KR" altLang="en-US" sz="2400" dirty="0"/>
              <a:t>에서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의 </a:t>
            </a:r>
            <a:r>
              <a:rPr lang="en-US" altLang="ko-KR" sz="2400" dirty="0"/>
              <a:t>single-crop</a:t>
            </a:r>
            <a:r>
              <a:rPr lang="ko-KR" altLang="en-US" sz="2400" dirty="0"/>
              <a:t>과 </a:t>
            </a:r>
            <a:r>
              <a:rPr lang="en-US" altLang="ko-KR" sz="2400" dirty="0"/>
              <a:t>10-crop validation error</a:t>
            </a:r>
            <a:r>
              <a:rPr lang="ko-KR" altLang="en-US" sz="2400" dirty="0"/>
              <a:t>에서 다음과 같은 표를 얻음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A68ED7-ABBD-40FF-80FD-17A2211EB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09" y="4241549"/>
            <a:ext cx="3965073" cy="261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05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A3B07-2EE1-475F-8A7C-BBCE0216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02BBF-720C-46DF-BE7B-FA106D09F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그림은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의 </a:t>
            </a:r>
            <a:r>
              <a:rPr lang="en-US" altLang="ko-KR" sz="2400" dirty="0"/>
              <a:t>single-crop top-1 validation error</a:t>
            </a:r>
            <a:r>
              <a:rPr lang="ko-KR" altLang="en-US" sz="2400" dirty="0"/>
              <a:t>를 파라미터의 개수</a:t>
            </a:r>
            <a:r>
              <a:rPr lang="en-US" altLang="ko-KR" sz="2400" dirty="0"/>
              <a:t>(</a:t>
            </a:r>
            <a:r>
              <a:rPr lang="ko-KR" altLang="en-US" sz="2400" dirty="0"/>
              <a:t>왼쪽</a:t>
            </a:r>
            <a:r>
              <a:rPr lang="en-US" altLang="ko-KR" sz="2400" dirty="0"/>
              <a:t>)</a:t>
            </a:r>
            <a:r>
              <a:rPr lang="ko-KR" altLang="en-US" sz="2400" dirty="0"/>
              <a:t>과 </a:t>
            </a:r>
            <a:r>
              <a:rPr lang="en-US" altLang="ko-KR" sz="2400" dirty="0"/>
              <a:t>FLOPs(</a:t>
            </a:r>
            <a:r>
              <a:rPr lang="ko-KR" altLang="en-US" sz="2400" dirty="0"/>
              <a:t>오른쪽</a:t>
            </a:r>
            <a:r>
              <a:rPr lang="en-US" altLang="ko-KR" sz="2400" dirty="0"/>
              <a:t>)</a:t>
            </a:r>
            <a:r>
              <a:rPr lang="ko-KR" altLang="en-US" sz="2400" dirty="0"/>
              <a:t>의 함수로 보여줌</a:t>
            </a:r>
            <a:endParaRPr lang="en-US" altLang="ko-KR" sz="2400" dirty="0"/>
          </a:p>
          <a:p>
            <a:r>
              <a:rPr lang="ko-KR" altLang="en-US" sz="2400" dirty="0"/>
              <a:t>결과는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이 최신 </a:t>
            </a:r>
            <a:r>
              <a:rPr lang="en-US" altLang="ko-KR" sz="2400" dirty="0" err="1"/>
              <a:t>ResNets</a:t>
            </a:r>
            <a:r>
              <a:rPr lang="ko-KR" altLang="en-US" sz="2400" dirty="0"/>
              <a:t>과 동일한 성능임 보여주며 훨씬 적은 수의 매개변수와 연산을 요구하면서 유사한 성능을 달성</a:t>
            </a:r>
            <a:endParaRPr lang="en-US" altLang="ko-KR" sz="2400" dirty="0"/>
          </a:p>
          <a:p>
            <a:r>
              <a:rPr lang="en-US" altLang="ko-KR" sz="2400" dirty="0"/>
              <a:t>Ex. 20M </a:t>
            </a:r>
            <a:r>
              <a:rPr lang="ko-KR" altLang="en-US" sz="2400" dirty="0"/>
              <a:t>파라미터를 가지는 </a:t>
            </a:r>
            <a:r>
              <a:rPr lang="en-US" altLang="ko-KR" sz="2400" dirty="0"/>
              <a:t>DenseNet-201</a:t>
            </a:r>
            <a:r>
              <a:rPr lang="ko-KR" altLang="en-US" sz="2400" dirty="0"/>
              <a:t> 모델은 </a:t>
            </a:r>
            <a:r>
              <a:rPr lang="en-US" altLang="ko-KR" sz="2400" dirty="0"/>
              <a:t>40M</a:t>
            </a:r>
            <a:r>
              <a:rPr lang="ko-KR" altLang="en-US" sz="2400" dirty="0"/>
              <a:t>개 이상의 파라미터를 가지는 </a:t>
            </a:r>
            <a:r>
              <a:rPr lang="en-US" altLang="ko-KR" sz="2400" dirty="0"/>
              <a:t>101-layer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과 비슷한 </a:t>
            </a:r>
            <a:r>
              <a:rPr lang="en-US" altLang="ko-KR" sz="2400" dirty="0"/>
              <a:t>validation error</a:t>
            </a:r>
          </a:p>
          <a:p>
            <a:r>
              <a:rPr lang="ko-KR" altLang="en-US" sz="2400" dirty="0"/>
              <a:t>비슷한 추세가 오른쪽에서도 관찰</a:t>
            </a:r>
            <a:r>
              <a:rPr lang="en-US" altLang="ko-KR" sz="2400" dirty="0"/>
              <a:t>, DenseNet-201</a:t>
            </a:r>
            <a:r>
              <a:rPr lang="ko-KR" altLang="en-US" sz="2400" dirty="0"/>
              <a:t>은 </a:t>
            </a:r>
            <a:r>
              <a:rPr lang="en-US" altLang="ko-KR" sz="2400" dirty="0"/>
              <a:t>ResNet-101</a:t>
            </a:r>
            <a:r>
              <a:rPr lang="ko-KR" altLang="en-US" sz="2400" dirty="0"/>
              <a:t>과 동등한 성능을 위해 </a:t>
            </a:r>
            <a:r>
              <a:rPr lang="en-US" altLang="ko-KR" sz="2400" dirty="0"/>
              <a:t>ResNet-50</a:t>
            </a:r>
            <a:r>
              <a:rPr lang="ko-KR" altLang="en-US" sz="2400" dirty="0"/>
              <a:t>과 같은 </a:t>
            </a:r>
            <a:r>
              <a:rPr lang="ko-KR" altLang="en-US" sz="2400" dirty="0" err="1"/>
              <a:t>연산량을</a:t>
            </a:r>
            <a:r>
              <a:rPr lang="ko-KR" altLang="en-US" sz="2400" dirty="0"/>
              <a:t> 요구</a:t>
            </a:r>
            <a:r>
              <a:rPr lang="en-US" altLang="ko-KR" sz="2400" dirty="0"/>
              <a:t>, </a:t>
            </a:r>
            <a:r>
              <a:rPr lang="ko-KR" altLang="en-US" sz="2400" dirty="0"/>
              <a:t>이는 두배나 많은 </a:t>
            </a:r>
            <a:r>
              <a:rPr lang="ko-KR" altLang="en-US" sz="2400" dirty="0" err="1"/>
              <a:t>연상량을</a:t>
            </a:r>
            <a:r>
              <a:rPr lang="ko-KR" altLang="en-US" sz="2400" dirty="0"/>
              <a:t> 필요로 </a:t>
            </a:r>
            <a:r>
              <a:rPr lang="ko-KR" altLang="en-US" sz="2400" dirty="0" err="1"/>
              <a:t>하는것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AC34EC-717C-4B55-854F-C3D671BE3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306" y="4995394"/>
            <a:ext cx="4819010" cy="184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84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1D3E1-B7F6-4880-8834-4D0D4E2C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C07D27-ADEA-4397-8D3D-B6856A0B0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40453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 err="1"/>
                  <a:t>DenseNet</a:t>
                </a:r>
                <a:r>
                  <a:rPr lang="ko-KR" altLang="en-US" sz="2400" dirty="0"/>
                  <a:t>은 </a:t>
                </a:r>
                <a:r>
                  <a:rPr lang="en-US" altLang="ko-KR" sz="2400" dirty="0" err="1"/>
                  <a:t>ResNet</a:t>
                </a:r>
                <a:r>
                  <a:rPr lang="ko-KR" altLang="en-US" sz="2400" dirty="0"/>
                  <a:t>과 아주 유사</a:t>
                </a:r>
                <a:r>
                  <a:rPr lang="en-US" altLang="ko-KR" sz="2400" dirty="0"/>
                  <a:t>. </a:t>
                </a:r>
                <a:r>
                  <a:rPr lang="ko-KR" altLang="en-US" sz="2400" dirty="0"/>
                  <a:t>오직 </a:t>
                </a:r>
                <a:r>
                  <a:rPr lang="en-US" altLang="ko-KR" sz="2400" dirty="0"/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∙)</m:t>
                    </m:r>
                  </m:oMath>
                </a14:m>
                <a:r>
                  <a:rPr lang="ko-KR" altLang="en-US" sz="2400" dirty="0"/>
                  <a:t>은 합쳐지는</a:t>
                </a:r>
                <a:r>
                  <a:rPr lang="en-US" altLang="ko-KR" sz="2400" dirty="0"/>
                  <a:t>(summed)</a:t>
                </a:r>
                <a:r>
                  <a:rPr lang="ko-KR" altLang="en-US" sz="2400" dirty="0"/>
                  <a:t>게 아니라 이어짐</a:t>
                </a:r>
                <a:r>
                  <a:rPr lang="en-US" altLang="ko-KR" sz="2400" dirty="0"/>
                  <a:t>(concatenated), </a:t>
                </a:r>
                <a:r>
                  <a:rPr lang="ko-KR" altLang="en-US" sz="2400" dirty="0"/>
                  <a:t>작은 차이가 두 네트워크 아키텍처에서 상당히 다른 결과 도출</a:t>
                </a:r>
                <a:endParaRPr lang="en-US" altLang="ko-KR" sz="2400" dirty="0"/>
              </a:p>
              <a:p>
                <a:r>
                  <a:rPr lang="en-US" altLang="ko-KR" sz="2400" b="1" dirty="0"/>
                  <a:t>Model compactness.</a:t>
                </a:r>
              </a:p>
              <a:p>
                <a:r>
                  <a:rPr lang="en-US" altLang="ko-KR" sz="2400" dirty="0"/>
                  <a:t>concatenation</a:t>
                </a:r>
                <a:r>
                  <a:rPr lang="ko-KR" altLang="en-US" sz="2400" dirty="0"/>
                  <a:t>의 결과로 어떤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에서 학습된 </a:t>
                </a:r>
                <a:r>
                  <a:rPr lang="en-US" altLang="ko-KR" sz="2400" dirty="0"/>
                  <a:t>feature-map</a:t>
                </a:r>
                <a:r>
                  <a:rPr lang="ko-KR" altLang="en-US" sz="2400" dirty="0"/>
                  <a:t>들은 모든 하위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들에서 접근가능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이는 </a:t>
                </a:r>
                <a:r>
                  <a:rPr lang="en-US" altLang="ko-KR" sz="2400" dirty="0"/>
                  <a:t>feature</a:t>
                </a:r>
                <a:r>
                  <a:rPr lang="ko-KR" altLang="en-US" sz="2400" dirty="0"/>
                  <a:t>가 네트워크 전역에 재사용 </a:t>
                </a:r>
                <a:r>
                  <a:rPr lang="ko-KR" altLang="en-US" sz="2400" dirty="0" err="1"/>
                  <a:t>되게하고</a:t>
                </a:r>
                <a:r>
                  <a:rPr lang="ko-KR" altLang="en-US" sz="2400" dirty="0"/>
                  <a:t> 더 </a:t>
                </a:r>
                <a:r>
                  <a:rPr lang="en-US" altLang="ko-KR" sz="2400" dirty="0"/>
                  <a:t>compact</a:t>
                </a:r>
                <a:r>
                  <a:rPr lang="ko-KR" altLang="en-US" sz="2400" dirty="0"/>
                  <a:t>한 모델을 이끌어냄</a:t>
                </a:r>
                <a:endParaRPr lang="en-US" altLang="ko-KR" sz="2400" dirty="0"/>
              </a:p>
              <a:p>
                <a:r>
                  <a:rPr lang="ko-KR" altLang="en-US" sz="2400" dirty="0"/>
                  <a:t>그림은 다양한 </a:t>
                </a:r>
                <a:r>
                  <a:rPr lang="en-US" altLang="ko-KR" sz="2400" dirty="0" err="1"/>
                  <a:t>DenseNet</a:t>
                </a:r>
                <a:r>
                  <a:rPr lang="ko-KR" altLang="en-US" sz="2400" dirty="0"/>
                  <a:t>과 </a:t>
                </a:r>
                <a:r>
                  <a:rPr lang="en-US" altLang="ko-KR" sz="2400" dirty="0" err="1"/>
                  <a:t>ResNet</a:t>
                </a:r>
                <a:r>
                  <a:rPr lang="ko-KR" altLang="en-US" sz="2400" dirty="0"/>
                  <a:t>의 파라미터의 효율을 비교한 차트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C07D27-ADEA-4397-8D3D-B6856A0B0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40453" cy="5032375"/>
              </a:xfrm>
              <a:blipFill>
                <a:blip r:embed="rId2"/>
                <a:stretch>
                  <a:fillRect l="-731" t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03B015C-97F3-4365-94A8-5391ABB19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825" y="4872618"/>
            <a:ext cx="4989095" cy="19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85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B4F7-D93F-4BDA-83EA-66095FAA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9B93B-E553-4525-B3E8-AC22D88CB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7814" cy="4351338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AlexNet</a:t>
            </a:r>
            <a:r>
              <a:rPr lang="en-US" altLang="ko-KR" sz="2400" dirty="0"/>
              <a:t>, VGG-net</a:t>
            </a:r>
            <a:r>
              <a:rPr lang="ko-KR" altLang="en-US" sz="2400" dirty="0"/>
              <a:t>같은 다른 유명한 네트워크 </a:t>
            </a:r>
            <a:r>
              <a:rPr lang="en-US" altLang="ko-KR" sz="2400" dirty="0" err="1"/>
              <a:t>architectur</a:t>
            </a:r>
            <a:r>
              <a:rPr lang="ko-KR" altLang="en-US" sz="2400" dirty="0"/>
              <a:t>와 비교해서 </a:t>
            </a:r>
            <a:r>
              <a:rPr lang="en-US" altLang="ko-KR" sz="2400" dirty="0"/>
              <a:t>pre-activation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은 일반적으로 더 좋은 결과에 도달하기 위해 더 작은 파라미터 사용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이런 이유에서 우리는 </a:t>
            </a:r>
            <a:r>
              <a:rPr lang="en-US" altLang="ko-KR" sz="2400" dirty="0" err="1"/>
              <a:t>DenseNet</a:t>
            </a:r>
            <a:r>
              <a:rPr lang="en-US" altLang="ko-KR" sz="2400" dirty="0"/>
              <a:t>(k=12)</a:t>
            </a:r>
            <a:r>
              <a:rPr lang="ko-KR" altLang="en-US" sz="2400" dirty="0"/>
              <a:t>과 이 </a:t>
            </a:r>
            <a:r>
              <a:rPr lang="en-US" altLang="ko-KR" sz="2400" dirty="0"/>
              <a:t>architecture</a:t>
            </a:r>
            <a:r>
              <a:rPr lang="ko-KR" altLang="en-US" sz="2400" dirty="0"/>
              <a:t>를 비교</a:t>
            </a:r>
            <a:r>
              <a:rPr lang="en-US" altLang="ko-KR" sz="2400" dirty="0"/>
              <a:t>.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의</a:t>
            </a:r>
            <a:r>
              <a:rPr lang="en-US" altLang="ko-KR" sz="2400" dirty="0"/>
              <a:t> Training setting</a:t>
            </a:r>
            <a:r>
              <a:rPr lang="ko-KR" altLang="en-US" sz="2400" dirty="0"/>
              <a:t>은 이전의 </a:t>
            </a:r>
            <a:r>
              <a:rPr lang="en-US" altLang="ko-KR" sz="2400" dirty="0"/>
              <a:t>section</a:t>
            </a:r>
            <a:r>
              <a:rPr lang="ko-KR" altLang="en-US" sz="2400" dirty="0"/>
              <a:t>과 동일하게 유지</a:t>
            </a:r>
            <a:endParaRPr lang="en-US" altLang="ko-KR" sz="2400" dirty="0"/>
          </a:p>
          <a:p>
            <a:r>
              <a:rPr lang="ko-KR" altLang="en-US" sz="2400" dirty="0"/>
              <a:t>그래프에서 </a:t>
            </a:r>
            <a:r>
              <a:rPr lang="en-US" altLang="ko-KR" sz="2400" dirty="0" err="1"/>
              <a:t>DenseNet</a:t>
            </a:r>
            <a:r>
              <a:rPr lang="en-US" altLang="ko-KR" sz="2400" dirty="0"/>
              <a:t>-BC</a:t>
            </a:r>
            <a:r>
              <a:rPr lang="ko-KR" altLang="en-US" sz="2400" dirty="0"/>
              <a:t>는 가장 파라미터에 효율적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DenseNet</a:t>
            </a:r>
            <a:r>
              <a:rPr lang="en-US" altLang="ko-KR" sz="2400" dirty="0"/>
              <a:t>-BC</a:t>
            </a:r>
            <a:r>
              <a:rPr lang="ko-KR" altLang="en-US" sz="2400" dirty="0"/>
              <a:t>와 같은 </a:t>
            </a:r>
            <a:r>
              <a:rPr lang="en-US" altLang="ko-KR" sz="2400" dirty="0"/>
              <a:t>level</a:t>
            </a:r>
            <a:r>
              <a:rPr lang="ko-KR" altLang="en-US" sz="2400" dirty="0"/>
              <a:t>의 정확도를 달성하기 위해서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은 </a:t>
            </a:r>
            <a:r>
              <a:rPr lang="en-US" altLang="ko-KR" sz="2400" dirty="0"/>
              <a:t>3</a:t>
            </a:r>
            <a:r>
              <a:rPr lang="ko-KR" altLang="en-US" sz="2400" dirty="0"/>
              <a:t>배정도의 파라미터를 요구</a:t>
            </a:r>
            <a:r>
              <a:rPr lang="en-US" altLang="ko-KR" sz="2400" dirty="0"/>
              <a:t> </a:t>
            </a:r>
          </a:p>
          <a:p>
            <a:r>
              <a:rPr lang="ko-KR" altLang="en-US" sz="2400" dirty="0"/>
              <a:t>이 결과는 </a:t>
            </a:r>
            <a:r>
              <a:rPr lang="en-US" altLang="ko-KR" sz="2400" dirty="0"/>
              <a:t>Experiments</a:t>
            </a:r>
            <a:r>
              <a:rPr lang="ko-KR" altLang="en-US" sz="2400" dirty="0"/>
              <a:t>의 그래프에서 보인 </a:t>
            </a:r>
            <a:r>
              <a:rPr lang="en-US" altLang="ko-KR" sz="2400" dirty="0"/>
              <a:t>ImageNet</a:t>
            </a:r>
            <a:r>
              <a:rPr lang="ko-KR" altLang="en-US" sz="2400" dirty="0"/>
              <a:t>에서의 결과와 유사</a:t>
            </a:r>
          </a:p>
        </p:txBody>
      </p:sp>
    </p:spTree>
    <p:extLst>
      <p:ext uri="{BB962C8B-B14F-4D97-AF65-F5344CB8AC3E}">
        <p14:creationId xmlns:p14="http://schemas.microsoft.com/office/powerpoint/2010/main" val="4164556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CA8D3-6F8F-4D57-B549-03E9EFF8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553D1-65AE-47BC-B134-0295C4FC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8634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그래프에서는 </a:t>
            </a:r>
            <a:r>
              <a:rPr lang="en-US" altLang="ko-KR" sz="2400" dirty="0"/>
              <a:t>0.8M</a:t>
            </a:r>
            <a:r>
              <a:rPr lang="ko-KR" altLang="en-US" sz="2400" dirty="0"/>
              <a:t>개의 훈련가능 파라미터들을 가진 </a:t>
            </a:r>
            <a:r>
              <a:rPr lang="en-US" altLang="ko-KR" sz="2400" dirty="0" err="1"/>
              <a:t>DenseNet</a:t>
            </a:r>
            <a:r>
              <a:rPr lang="en-US" altLang="ko-KR" sz="2400" dirty="0"/>
              <a:t>-BC</a:t>
            </a:r>
            <a:r>
              <a:rPr lang="ko-KR" altLang="en-US" sz="2400" dirty="0"/>
              <a:t>는 </a:t>
            </a:r>
            <a:r>
              <a:rPr lang="en-US" altLang="ko-KR" sz="2400" dirty="0"/>
              <a:t>10.2M </a:t>
            </a:r>
            <a:r>
              <a:rPr lang="ko-KR" altLang="en-US" sz="2400" dirty="0"/>
              <a:t>파라미터를 가진 </a:t>
            </a:r>
            <a:r>
              <a:rPr lang="en-US" altLang="ko-KR" sz="2400" dirty="0"/>
              <a:t>1001-layer(pre-activation)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과 유사한 정확도</a:t>
            </a:r>
            <a:endParaRPr lang="en-US" altLang="ko-KR" sz="2400" dirty="0"/>
          </a:p>
          <a:p>
            <a:r>
              <a:rPr lang="en-US" altLang="ko-KR" sz="2400" b="1" dirty="0"/>
              <a:t>Implicit Deep Supervision. </a:t>
            </a:r>
            <a:r>
              <a:rPr lang="en-US" altLang="ko-KR" sz="2400" dirty="0"/>
              <a:t>Dense convolutional network</a:t>
            </a:r>
            <a:r>
              <a:rPr lang="ko-KR" altLang="en-US" sz="2400" dirty="0"/>
              <a:t>의 정확도 개선을 위한 하나의 방법은 개개의 </a:t>
            </a:r>
            <a:r>
              <a:rPr lang="en-US" altLang="ko-KR" sz="2400" dirty="0"/>
              <a:t>layer</a:t>
            </a:r>
            <a:r>
              <a:rPr lang="ko-KR" altLang="en-US" sz="2400" dirty="0"/>
              <a:t>들이 </a:t>
            </a:r>
            <a:r>
              <a:rPr lang="en-US" altLang="ko-KR" sz="2400" dirty="0"/>
              <a:t>shorter connection</a:t>
            </a:r>
            <a:r>
              <a:rPr lang="ko-KR" altLang="en-US" sz="2400" dirty="0"/>
              <a:t>을 지나는 </a:t>
            </a:r>
            <a:r>
              <a:rPr lang="en-US" altLang="ko-KR" sz="2400" dirty="0"/>
              <a:t>loss function</a:t>
            </a:r>
            <a:r>
              <a:rPr lang="ko-KR" altLang="en-US" sz="2400" dirty="0"/>
              <a:t>을 통해 추가적인 감독을 받는 것임</a:t>
            </a:r>
            <a:endParaRPr lang="en-US" altLang="ko-KR" sz="2400" dirty="0"/>
          </a:p>
          <a:p>
            <a:r>
              <a:rPr lang="en-US" altLang="ko-KR" sz="2400" dirty="0" err="1"/>
              <a:t>DenseNet</a:t>
            </a:r>
            <a:r>
              <a:rPr lang="ko-KR" altLang="en-US" sz="2400" dirty="0"/>
              <a:t>을 </a:t>
            </a:r>
            <a:r>
              <a:rPr lang="en-US" altLang="ko-KR" sz="2400" dirty="0"/>
              <a:t>‘deep supervision’</a:t>
            </a:r>
            <a:r>
              <a:rPr lang="ko-KR" altLang="en-US" sz="2400" dirty="0"/>
              <a:t>같은 종류를 수행하는 것으로 해석할 수 도 있음 </a:t>
            </a:r>
            <a:r>
              <a:rPr lang="en-US" altLang="ko-KR" sz="2400" dirty="0"/>
              <a:t>deep supervision</a:t>
            </a:r>
            <a:r>
              <a:rPr lang="ko-KR" altLang="en-US" sz="2400" dirty="0"/>
              <a:t>의 장점은 </a:t>
            </a:r>
            <a:r>
              <a:rPr lang="en-US" altLang="ko-KR" sz="2400" dirty="0"/>
              <a:t>classifier</a:t>
            </a:r>
            <a:r>
              <a:rPr lang="ko-KR" altLang="en-US" sz="2400" dirty="0"/>
              <a:t>를 모든 </a:t>
            </a:r>
            <a:r>
              <a:rPr lang="en-US" altLang="ko-KR" sz="2400" dirty="0"/>
              <a:t>hidden layer</a:t>
            </a:r>
            <a:r>
              <a:rPr lang="ko-KR" altLang="en-US" sz="2400" dirty="0"/>
              <a:t>에 부착시켜 중간 </a:t>
            </a:r>
            <a:r>
              <a:rPr lang="en-US" altLang="ko-KR" sz="2400" dirty="0"/>
              <a:t>layer</a:t>
            </a:r>
            <a:r>
              <a:rPr lang="ko-KR" altLang="en-US" sz="2400" dirty="0"/>
              <a:t>가 차별적인 </a:t>
            </a:r>
            <a:r>
              <a:rPr lang="en-US" altLang="ko-KR" sz="2400" dirty="0"/>
              <a:t>feature</a:t>
            </a:r>
            <a:r>
              <a:rPr lang="ko-KR" altLang="en-US" sz="2400" dirty="0"/>
              <a:t>를 학습하게 강제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46AEFD-0130-4523-AA5E-A910E0607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771" y="4410808"/>
            <a:ext cx="4138229" cy="244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25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9728E-A437-47E0-8458-0BA7A8DD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0C59E-C255-4474-943D-0334FCD4D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7814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Dense Convolutional Network</a:t>
            </a:r>
            <a:r>
              <a:rPr lang="ko-KR" altLang="en-US" sz="2400" dirty="0"/>
              <a:t>라는 새로운 </a:t>
            </a:r>
            <a:r>
              <a:rPr lang="en-US" altLang="ko-KR" sz="2400" dirty="0"/>
              <a:t>CNN architecture</a:t>
            </a:r>
            <a:r>
              <a:rPr lang="ko-KR" altLang="en-US" sz="2400" dirty="0"/>
              <a:t>를 제안</a:t>
            </a:r>
            <a:r>
              <a:rPr lang="en-US" altLang="ko-KR" sz="2400" dirty="0"/>
              <a:t>,</a:t>
            </a:r>
            <a:r>
              <a:rPr lang="ko-KR" altLang="en-US" sz="2400" dirty="0"/>
              <a:t> 이는 어떠한 두 개의 </a:t>
            </a:r>
            <a:r>
              <a:rPr lang="en-US" altLang="ko-KR" sz="2400" dirty="0"/>
              <a:t>layer</a:t>
            </a:r>
            <a:r>
              <a:rPr lang="ko-KR" altLang="en-US" sz="2400" dirty="0"/>
              <a:t>사이에 똑같은 </a:t>
            </a:r>
            <a:r>
              <a:rPr lang="en-US" altLang="ko-KR" sz="2400" dirty="0"/>
              <a:t>feature-map size</a:t>
            </a:r>
            <a:r>
              <a:rPr lang="ko-KR" altLang="en-US" sz="2400" dirty="0"/>
              <a:t>의 직접적으로 연결</a:t>
            </a:r>
            <a:endParaRPr lang="en-US" altLang="ko-KR" sz="2400" dirty="0"/>
          </a:p>
          <a:p>
            <a:r>
              <a:rPr lang="en-US" altLang="ko-KR" sz="2400" dirty="0" err="1"/>
              <a:t>DenseNet</a:t>
            </a:r>
            <a:r>
              <a:rPr lang="ko-KR" altLang="en-US" sz="2400" dirty="0"/>
              <a:t>의 깊이가 최적화의 어려움이 없이 자연스럽게 수백개의 계층으로 확장</a:t>
            </a:r>
            <a:endParaRPr lang="en-US" altLang="ko-KR" sz="2400" dirty="0"/>
          </a:p>
          <a:p>
            <a:r>
              <a:rPr lang="en-US" altLang="ko-KR" sz="2400" dirty="0" err="1"/>
              <a:t>DenseNets</a:t>
            </a:r>
            <a:r>
              <a:rPr lang="ko-KR" altLang="en-US" sz="2400" dirty="0"/>
              <a:t>은 성능의 </a:t>
            </a:r>
            <a:r>
              <a:rPr lang="en-US" altLang="ko-KR" sz="2400" dirty="0"/>
              <a:t>degradation</a:t>
            </a:r>
            <a:r>
              <a:rPr lang="ko-KR" altLang="en-US" sz="2400" dirty="0"/>
              <a:t>이나 </a:t>
            </a:r>
            <a:r>
              <a:rPr lang="en-US" altLang="ko-KR" sz="2400" dirty="0"/>
              <a:t>overfitting</a:t>
            </a:r>
            <a:r>
              <a:rPr lang="ko-KR" altLang="en-US" sz="2400" dirty="0"/>
              <a:t> 없이 파라미터의 개수가 증가하면서 </a:t>
            </a:r>
            <a:r>
              <a:rPr lang="ko-KR" altLang="en-US" sz="2400" dirty="0" err="1"/>
              <a:t>일관성있게</a:t>
            </a:r>
            <a:r>
              <a:rPr lang="ko-KR" altLang="en-US" sz="2400" dirty="0"/>
              <a:t> 정확도가 증가함을 보이는 경향이 존재</a:t>
            </a:r>
            <a:endParaRPr lang="en-US" altLang="ko-KR" sz="2400" dirty="0"/>
          </a:p>
          <a:p>
            <a:r>
              <a:rPr lang="en-US" altLang="ko-KR" sz="2400" dirty="0" err="1"/>
              <a:t>DenseNets</a:t>
            </a:r>
            <a:r>
              <a:rPr lang="ko-KR" altLang="en-US" sz="2400" dirty="0"/>
              <a:t>은 최고의 성능 달성을 위해 비슷한 다른 구조</a:t>
            </a:r>
            <a:r>
              <a:rPr lang="en-US" altLang="ko-KR" sz="2400" dirty="0"/>
              <a:t>(</a:t>
            </a:r>
            <a:r>
              <a:rPr lang="en-US" altLang="ko-KR" sz="2400" dirty="0" err="1"/>
              <a:t>ResNet</a:t>
            </a:r>
            <a:r>
              <a:rPr lang="en-US" altLang="ko-KR" sz="2400" dirty="0"/>
              <a:t> 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  <a:r>
              <a:rPr lang="ko-KR" altLang="en-US" sz="2400" dirty="0"/>
              <a:t>보다 상당히 적은 파라미터와 적은 연산을 요구</a:t>
            </a:r>
          </a:p>
        </p:txBody>
      </p:sp>
    </p:spTree>
    <p:extLst>
      <p:ext uri="{BB962C8B-B14F-4D97-AF65-F5344CB8AC3E}">
        <p14:creationId xmlns:p14="http://schemas.microsoft.com/office/powerpoint/2010/main" val="4268869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AB5E9-214D-4380-ADD3-1FE61965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E3659-5D97-4DAC-8026-4124B3B2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4595" cy="41345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연구에서는 </a:t>
            </a:r>
            <a:r>
              <a:rPr lang="en-US" altLang="ko-KR" sz="2400" dirty="0"/>
              <a:t>residual </a:t>
            </a:r>
            <a:r>
              <a:rPr lang="en-US" altLang="ko-KR" sz="2400" dirty="0" err="1"/>
              <a:t>networ</a:t>
            </a:r>
            <a:r>
              <a:rPr lang="ko-KR" altLang="en-US" sz="2400" dirty="0"/>
              <a:t>를 위해 최적화된 </a:t>
            </a:r>
            <a:r>
              <a:rPr lang="ko-KR" altLang="en-US" sz="2400" dirty="0" err="1"/>
              <a:t>하이퍼파라미터</a:t>
            </a:r>
            <a:r>
              <a:rPr lang="ko-KR" altLang="en-US" sz="2400" dirty="0"/>
              <a:t> 세팅을 채택</a:t>
            </a:r>
            <a:r>
              <a:rPr lang="en-US" altLang="ko-KR" sz="2400" dirty="0"/>
              <a:t>, </a:t>
            </a:r>
            <a:r>
              <a:rPr lang="ko-KR" altLang="en-US" sz="2400" dirty="0"/>
              <a:t>논문에서는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의 더 높은 정확도는 더 자세한 </a:t>
            </a:r>
            <a:r>
              <a:rPr lang="ko-KR" altLang="en-US" sz="2400" dirty="0" err="1"/>
              <a:t>하이퍼파라미터의</a:t>
            </a:r>
            <a:r>
              <a:rPr lang="ko-KR" altLang="en-US" sz="2400" dirty="0"/>
              <a:t> 조정과 </a:t>
            </a:r>
            <a:r>
              <a:rPr lang="ko-KR" altLang="en-US" sz="2400" dirty="0" err="1"/>
              <a:t>학습률의</a:t>
            </a:r>
            <a:r>
              <a:rPr lang="ko-KR" altLang="en-US" sz="2400" dirty="0"/>
              <a:t> 스케줄링으로 얻을 수 있을 것으로 예상</a:t>
            </a:r>
            <a:endParaRPr lang="en-US" altLang="ko-KR" sz="2400" dirty="0"/>
          </a:p>
          <a:p>
            <a:r>
              <a:rPr lang="ko-KR" altLang="en-US" sz="2400" dirty="0"/>
              <a:t>단순한 </a:t>
            </a:r>
            <a:r>
              <a:rPr lang="en-US" altLang="ko-KR" sz="2400" dirty="0"/>
              <a:t>connectivity rule</a:t>
            </a:r>
            <a:r>
              <a:rPr lang="ko-KR" altLang="en-US" sz="2400" dirty="0"/>
              <a:t>을 따르는 동안 </a:t>
            </a:r>
            <a:r>
              <a:rPr lang="en-US" altLang="ko-KR" sz="2400" dirty="0" err="1"/>
              <a:t>DenseNets</a:t>
            </a:r>
            <a:r>
              <a:rPr lang="ko-KR" altLang="en-US" sz="2400" dirty="0"/>
              <a:t>은 자연스럽게 </a:t>
            </a:r>
            <a:r>
              <a:rPr lang="en-US" altLang="ko-KR" sz="2400" dirty="0"/>
              <a:t>identity mapping, deep supervision, diversified depth</a:t>
            </a:r>
            <a:r>
              <a:rPr lang="ko-KR" altLang="en-US" sz="2400" dirty="0"/>
              <a:t>의 특성을 통합</a:t>
            </a:r>
            <a:endParaRPr lang="en-US" altLang="ko-KR" sz="2400" dirty="0"/>
          </a:p>
          <a:p>
            <a:r>
              <a:rPr lang="ko-KR" altLang="en-US" sz="2400" dirty="0"/>
              <a:t>그것들은 네트워크 전체에 </a:t>
            </a:r>
            <a:r>
              <a:rPr lang="en-US" altLang="ko-KR" sz="2400" dirty="0"/>
              <a:t>feature </a:t>
            </a:r>
            <a:r>
              <a:rPr lang="ko-KR" altLang="en-US" sz="2400" dirty="0"/>
              <a:t>재사용을 허용하고 결과적으로 더 </a:t>
            </a:r>
            <a:r>
              <a:rPr lang="en-US" altLang="ko-KR" sz="2400" dirty="0"/>
              <a:t>compact</a:t>
            </a:r>
            <a:r>
              <a:rPr lang="ko-KR" altLang="en-US" sz="2400" dirty="0"/>
              <a:t>하고 우리의 실험에 따르면 더 정확한 모델을 학습할 수 있게 함</a:t>
            </a:r>
            <a:endParaRPr lang="en-US" altLang="ko-KR" sz="2400" dirty="0"/>
          </a:p>
          <a:p>
            <a:r>
              <a:rPr lang="ko-KR" altLang="en-US" sz="2400" dirty="0"/>
              <a:t>그들의 </a:t>
            </a:r>
            <a:r>
              <a:rPr lang="en-US" altLang="ko-KR" sz="2400" dirty="0"/>
              <a:t>compact</a:t>
            </a:r>
            <a:r>
              <a:rPr lang="ko-KR" altLang="en-US" sz="2400" dirty="0"/>
              <a:t>한 내부 표현과 </a:t>
            </a:r>
            <a:r>
              <a:rPr lang="en-US" altLang="ko-KR" sz="2400" dirty="0"/>
              <a:t>feature </a:t>
            </a:r>
            <a:r>
              <a:rPr lang="ko-KR" altLang="en-US" sz="2400" dirty="0"/>
              <a:t>여분이 감소하는 것 때문에 </a:t>
            </a:r>
            <a:r>
              <a:rPr lang="en-US" altLang="ko-KR" sz="2400" dirty="0" err="1"/>
              <a:t>DenseNet</a:t>
            </a:r>
            <a:r>
              <a:rPr lang="ko-KR" altLang="en-US" sz="2400" dirty="0"/>
              <a:t>은 다양한 </a:t>
            </a:r>
            <a:r>
              <a:rPr lang="en-US" altLang="ko-KR" sz="2400" dirty="0"/>
              <a:t>computer vision </a:t>
            </a:r>
            <a:r>
              <a:rPr lang="ko-KR" altLang="en-US" sz="2400" dirty="0"/>
              <a:t>문제에서 좋은 </a:t>
            </a:r>
            <a:r>
              <a:rPr lang="en-US" altLang="ko-KR" sz="2400" dirty="0"/>
              <a:t>feature extractor</a:t>
            </a:r>
          </a:p>
        </p:txBody>
      </p:sp>
    </p:spTree>
    <p:extLst>
      <p:ext uri="{BB962C8B-B14F-4D97-AF65-F5344CB8AC3E}">
        <p14:creationId xmlns:p14="http://schemas.microsoft.com/office/powerpoint/2010/main" val="2906090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3F975-549C-4685-AF86-904A009A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3E60E-1CE5-41E1-9AAD-49521AF7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1545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앞에서 본 것처럼 </a:t>
            </a:r>
            <a:r>
              <a:rPr lang="en-US" altLang="ko-KR" sz="2400" dirty="0" err="1"/>
              <a:t>ResNet</a:t>
            </a:r>
            <a:r>
              <a:rPr lang="ko-KR" altLang="en-US" sz="2400" dirty="0"/>
              <a:t>과 큰 차이는 없지만 </a:t>
            </a:r>
            <a:r>
              <a:rPr lang="en-US" altLang="ko-KR" sz="2400" dirty="0"/>
              <a:t>summation</a:t>
            </a:r>
            <a:r>
              <a:rPr lang="ko-KR" altLang="en-US" sz="2400" dirty="0"/>
              <a:t> 대신에 </a:t>
            </a:r>
            <a:r>
              <a:rPr lang="en-US" altLang="ko-KR" sz="2400" dirty="0"/>
              <a:t>concatenation</a:t>
            </a:r>
            <a:r>
              <a:rPr lang="ko-KR" altLang="en-US" sz="2400" dirty="0"/>
              <a:t>을 사용</a:t>
            </a:r>
            <a:endParaRPr lang="en-US" altLang="ko-KR" sz="2400" dirty="0"/>
          </a:p>
          <a:p>
            <a:r>
              <a:rPr lang="en-US" altLang="ko-KR" sz="2400" dirty="0"/>
              <a:t>BN-</a:t>
            </a:r>
            <a:r>
              <a:rPr lang="en-US" altLang="ko-KR" sz="2400" dirty="0" err="1"/>
              <a:t>ReLU</a:t>
            </a:r>
            <a:r>
              <a:rPr lang="en-US" altLang="ko-KR" sz="2400" dirty="0"/>
              <a:t>-Conv-Bn-</a:t>
            </a:r>
            <a:r>
              <a:rPr lang="en-US" altLang="ko-KR" sz="2400" dirty="0" err="1"/>
              <a:t>ReLU</a:t>
            </a:r>
            <a:r>
              <a:rPr lang="en-US" altLang="ko-KR" sz="2400" dirty="0"/>
              <a:t>-Conv</a:t>
            </a:r>
            <a:r>
              <a:rPr lang="ko-KR" altLang="en-US" sz="2400" dirty="0"/>
              <a:t>로 구성된 </a:t>
            </a:r>
            <a:r>
              <a:rPr lang="en-US" altLang="ko-KR" sz="2400" dirty="0" err="1"/>
              <a:t>DenseBlock</a:t>
            </a:r>
            <a:r>
              <a:rPr lang="ko-KR" altLang="en-US" sz="2400" dirty="0"/>
              <a:t> 여러 개가 </a:t>
            </a:r>
            <a:r>
              <a:rPr lang="en-US" altLang="ko-KR" sz="2400" dirty="0" err="1"/>
              <a:t>DenseBlockModule</a:t>
            </a:r>
            <a:r>
              <a:rPr lang="ko-KR" altLang="en-US" sz="2400" dirty="0"/>
              <a:t>을 구성</a:t>
            </a:r>
            <a:endParaRPr lang="en-US" altLang="ko-KR" sz="2400" dirty="0"/>
          </a:p>
          <a:p>
            <a:r>
              <a:rPr lang="ko-KR" altLang="en-US" sz="2400" dirty="0"/>
              <a:t>이전의 모든 </a:t>
            </a:r>
            <a:r>
              <a:rPr lang="en-US" altLang="ko-KR" sz="2400" dirty="0"/>
              <a:t>output</a:t>
            </a:r>
            <a:r>
              <a:rPr lang="ko-KR" altLang="en-US" sz="2400" dirty="0"/>
              <a:t>들을 </a:t>
            </a:r>
            <a:r>
              <a:rPr lang="en-US" altLang="ko-KR" sz="2400" dirty="0" err="1"/>
              <a:t>y_list</a:t>
            </a:r>
            <a:r>
              <a:rPr lang="ko-KR" altLang="en-US" sz="2400" dirty="0"/>
              <a:t>에 저장해 </a:t>
            </a:r>
            <a:r>
              <a:rPr lang="en-US" altLang="ko-KR" sz="2400" dirty="0"/>
              <a:t>concatenation </a:t>
            </a:r>
            <a:r>
              <a:rPr lang="ko-KR" altLang="en-US" sz="2400" dirty="0"/>
              <a:t>수행</a:t>
            </a:r>
            <a:endParaRPr lang="en-US" altLang="ko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A36490-A163-46E0-8FC2-6EC53E388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745" y="1825625"/>
            <a:ext cx="5742255" cy="415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54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C4D72-0032-4912-A427-E5C84BE8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Implemetation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0FAD6-F135-4DC0-89A2-FD13264B8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130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원래는</a:t>
            </a:r>
            <a:r>
              <a:rPr lang="en-US" altLang="ko-KR" sz="2400" dirty="0"/>
              <a:t>….</a:t>
            </a:r>
            <a:endParaRPr lang="ko-KR" altLang="en-US" sz="2400" dirty="0"/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EE69167-7EA6-4971-BFC3-F0C702ADC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35" y="2216691"/>
            <a:ext cx="5210977" cy="3908233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28F4B68-E663-4608-95BB-857CB148D078}"/>
              </a:ext>
            </a:extLst>
          </p:cNvPr>
          <p:cNvGrpSpPr/>
          <p:nvPr/>
        </p:nvGrpSpPr>
        <p:grpSpPr>
          <a:xfrm>
            <a:off x="766999" y="2566930"/>
            <a:ext cx="5329001" cy="3106455"/>
            <a:chOff x="952619" y="3070508"/>
            <a:chExt cx="5329001" cy="310645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3766B05-19DA-476A-A08A-71C93AFB6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619" y="3070508"/>
              <a:ext cx="5329001" cy="310645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F1D3B41-2F2A-4E34-B597-F98048135A8D}"/>
                </a:ext>
              </a:extLst>
            </p:cNvPr>
            <p:cNvSpPr/>
            <p:nvPr/>
          </p:nvSpPr>
          <p:spPr>
            <a:xfrm>
              <a:off x="1036505" y="5730256"/>
              <a:ext cx="5154976" cy="16376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382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BE585-8599-4FC9-AF40-46CC0F00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17DD6-7063-437A-A118-7F9333585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Memory-Efficient</a:t>
            </a:r>
            <a:r>
              <a:rPr lang="ko-KR" altLang="en-US" sz="2400" dirty="0"/>
              <a:t>하게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Learning_rate</a:t>
            </a:r>
            <a:r>
              <a:rPr lang="en-US" altLang="ko-KR" sz="2400" dirty="0"/>
              <a:t> </a:t>
            </a:r>
            <a:r>
              <a:rPr lang="ko-KR" altLang="en-US" sz="2400" dirty="0"/>
              <a:t>조정</a:t>
            </a:r>
            <a:endParaRPr lang="en-US" altLang="ko-KR" sz="2400" dirty="0"/>
          </a:p>
          <a:p>
            <a:r>
              <a:rPr lang="en-US" altLang="ko-KR" sz="2400" dirty="0"/>
              <a:t>He weight initialization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6009F6-9D5D-4A6A-AF45-7BF3631F8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46" y="2316106"/>
            <a:ext cx="10433824" cy="28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039E4-78A4-4A96-9243-C346FAB5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E4BE5A6-FA55-4976-A810-8D8243CE3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884796" cy="521415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2400" dirty="0"/>
                  <a:t>layer</a:t>
                </a:r>
                <a:r>
                  <a:rPr lang="ko-KR" altLang="en-US" sz="2400" dirty="0"/>
                  <a:t>는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ko-KR" altLang="en-US" sz="2400" dirty="0"/>
                  <a:t>개의 </a:t>
                </a:r>
                <a:r>
                  <a:rPr lang="en-US" altLang="ko-KR" sz="2400" dirty="0"/>
                  <a:t>input</a:t>
                </a:r>
                <a:r>
                  <a:rPr lang="ko-KR" altLang="en-US" sz="2400" dirty="0"/>
                  <a:t>을 가지고 있고 </a:t>
                </a:r>
                <a:r>
                  <a:rPr lang="en-US" altLang="ko-KR" sz="2400" dirty="0"/>
                  <a:t>input</a:t>
                </a:r>
                <a:r>
                  <a:rPr lang="ko-KR" altLang="en-US" sz="2400" dirty="0"/>
                  <a:t>값은 이전의 모든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feature map(output)</a:t>
                </a:r>
                <a:r>
                  <a:rPr lang="ko-KR" altLang="en-US" sz="2400" dirty="0"/>
                  <a:t>으로 구성</a:t>
                </a:r>
                <a:endParaRPr lang="en-US" altLang="ko-KR" sz="2400" dirty="0"/>
              </a:p>
              <a:p>
                <a:r>
                  <a:rPr lang="ko-KR" altLang="en-US" sz="2400" dirty="0"/>
                  <a:t>이 고유의 </a:t>
                </a:r>
                <a:r>
                  <a:rPr lang="en-US" altLang="ko-KR" sz="2400" dirty="0"/>
                  <a:t>feature map</a:t>
                </a:r>
                <a:r>
                  <a:rPr lang="ko-KR" altLang="en-US" sz="2400" dirty="0"/>
                  <a:t>들은 모든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ko-KR" altLang="en-US" sz="2400" dirty="0"/>
                  <a:t>개의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하위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들을 통과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이</a:t>
                </a:r>
                <a14:m>
                  <m:oMath xmlns:m="http://schemas.openxmlformats.org/officeDocument/2006/math"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것은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네트워크에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개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대신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개</m:t>
                    </m:r>
                  </m:oMath>
                </a14:m>
                <a:r>
                  <a:rPr lang="ko-KR" altLang="en-US" sz="2400" dirty="0"/>
                  <a:t>의 </a:t>
                </a:r>
                <a:r>
                  <a:rPr lang="en-US" altLang="ko-KR" sz="2400" dirty="0"/>
                  <a:t>connection</a:t>
                </a:r>
              </a:p>
              <a:p>
                <a:r>
                  <a:rPr lang="en-US" altLang="ko-KR" sz="2400" dirty="0" err="1"/>
                  <a:t>DenseNet</a:t>
                </a:r>
                <a:r>
                  <a:rPr lang="ko-KR" altLang="en-US" sz="2400" dirty="0"/>
                  <a:t>은 이러한 고밀도 연결</a:t>
                </a:r>
                <a:r>
                  <a:rPr lang="en-US" altLang="ko-KR" sz="2400" dirty="0"/>
                  <a:t>(dense connectivity) </a:t>
                </a:r>
                <a:r>
                  <a:rPr lang="ko-KR" altLang="en-US" sz="2400" dirty="0"/>
                  <a:t>패턴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남은 </a:t>
                </a:r>
                <a:r>
                  <a:rPr lang="en-US" altLang="ko-KR" sz="2400" dirty="0"/>
                  <a:t>feature-map</a:t>
                </a:r>
                <a:r>
                  <a:rPr lang="ko-KR" altLang="en-US" sz="2400" dirty="0"/>
                  <a:t>에 대해 </a:t>
                </a:r>
                <a:r>
                  <a:rPr lang="ko-KR" altLang="en-US" sz="2400" dirty="0" err="1"/>
                  <a:t>재학습할</a:t>
                </a:r>
                <a:r>
                  <a:rPr lang="ko-KR" altLang="en-US" sz="2400" dirty="0"/>
                  <a:t> 필요가 없어 전통적인</a:t>
                </a:r>
                <a:r>
                  <a:rPr lang="en-US" altLang="ko-KR" sz="2400" dirty="0"/>
                  <a:t> CNN(</a:t>
                </a:r>
                <a:r>
                  <a:rPr lang="ko-KR" altLang="en-US" sz="2400" dirty="0"/>
                  <a:t>또는 </a:t>
                </a:r>
                <a:r>
                  <a:rPr lang="en-US" altLang="ko-KR" sz="2400" dirty="0" err="1"/>
                  <a:t>ResNet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등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보다 더 적은 파라미터의 개수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E4BE5A6-FA55-4976-A810-8D8243CE3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884796" cy="5214154"/>
              </a:xfrm>
              <a:blipFill>
                <a:blip r:embed="rId3"/>
                <a:stretch>
                  <a:fillRect l="-1083" t="-1519" r="-1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E37EE5B-7ECE-403F-AEB0-79D765268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996" y="2356772"/>
            <a:ext cx="3469004" cy="2599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E8F7B6-C302-4AF2-937C-49E7C6D90549}"/>
              </a:ext>
            </a:extLst>
          </p:cNvPr>
          <p:cNvSpPr txBox="1"/>
          <p:nvPr/>
        </p:nvSpPr>
        <p:spPr>
          <a:xfrm>
            <a:off x="9272530" y="4956224"/>
            <a:ext cx="29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개략적인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18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F84E6-4E23-4659-86C7-45D8DC34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42FB46-0414-4E55-AA98-9C12E76EF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ResNet</a:t>
            </a:r>
            <a:r>
              <a:rPr lang="en-US" altLang="ko-KR" sz="2400" dirty="0"/>
              <a:t>: </a:t>
            </a:r>
            <a:r>
              <a:rPr lang="ko-KR" altLang="en-US" sz="2400" dirty="0"/>
              <a:t>초기의 정보가 </a:t>
            </a:r>
            <a:r>
              <a:rPr lang="en-US" altLang="ko-KR" sz="2400" dirty="0"/>
              <a:t>layer</a:t>
            </a:r>
            <a:r>
              <a:rPr lang="ko-KR" altLang="en-US" sz="2400" dirty="0"/>
              <a:t>가 깊어질수록 희미</a:t>
            </a:r>
            <a:endParaRPr lang="en-US" altLang="ko-KR" sz="2400" dirty="0"/>
          </a:p>
          <a:p>
            <a:pPr lvl="1"/>
            <a:r>
              <a:rPr lang="ko-KR" altLang="en-US" sz="2000" dirty="0"/>
              <a:t>많은 </a:t>
            </a:r>
            <a:r>
              <a:rPr lang="en-US" altLang="ko-KR" sz="2000" dirty="0"/>
              <a:t>layer</a:t>
            </a:r>
            <a:r>
              <a:rPr lang="ko-KR" altLang="en-US" sz="2000" dirty="0"/>
              <a:t>들이 학습에 거의 참여하지 않는 결과</a:t>
            </a:r>
            <a:endParaRPr lang="en-US" altLang="ko-KR" sz="2000" dirty="0"/>
          </a:p>
          <a:p>
            <a:r>
              <a:rPr lang="en-US" altLang="ko-KR" sz="2400" dirty="0" err="1"/>
              <a:t>DenseNet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dense connectivity</a:t>
            </a:r>
            <a:r>
              <a:rPr lang="ko-KR" altLang="en-US" sz="2400" dirty="0"/>
              <a:t>를 사용해 초기의 정보를 효과적으로 다음 </a:t>
            </a:r>
            <a:r>
              <a:rPr lang="en-US" altLang="ko-KR" sz="2400" dirty="0"/>
              <a:t>layer</a:t>
            </a:r>
            <a:r>
              <a:rPr lang="ko-KR" altLang="en-US" sz="2400" dirty="0"/>
              <a:t>에 전달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결국</a:t>
            </a:r>
            <a:r>
              <a:rPr lang="en-US" altLang="ko-KR" sz="2400" dirty="0"/>
              <a:t>, Low level</a:t>
            </a:r>
            <a:r>
              <a:rPr lang="ko-KR" altLang="en-US" sz="2400" dirty="0"/>
              <a:t>의 </a:t>
            </a:r>
            <a:r>
              <a:rPr lang="en-US" altLang="ko-KR" sz="2400" dirty="0"/>
              <a:t>feature</a:t>
            </a:r>
            <a:r>
              <a:rPr lang="ko-KR" altLang="en-US" sz="2400" dirty="0"/>
              <a:t>가 </a:t>
            </a:r>
            <a:r>
              <a:rPr lang="en-US" altLang="ko-KR" sz="2400" dirty="0"/>
              <a:t>layer</a:t>
            </a:r>
            <a:r>
              <a:rPr lang="ko-KR" altLang="en-US" sz="2400" dirty="0"/>
              <a:t>가 깊어져도 버려지지 않고 </a:t>
            </a:r>
            <a:r>
              <a:rPr lang="en-US" altLang="ko-KR" sz="2400" dirty="0"/>
              <a:t>high level feature</a:t>
            </a:r>
            <a:r>
              <a:rPr lang="ko-KR" altLang="en-US" sz="2400" dirty="0"/>
              <a:t>와 조합되어 사용</a:t>
            </a:r>
          </a:p>
        </p:txBody>
      </p:sp>
    </p:spTree>
    <p:extLst>
      <p:ext uri="{BB962C8B-B14F-4D97-AF65-F5344CB8AC3E}">
        <p14:creationId xmlns:p14="http://schemas.microsoft.com/office/powerpoint/2010/main" val="247669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AB1-9763-4DE1-8553-9433ED9D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25A1F-0E56-4B83-9782-B8FE4BCB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2691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dense connection</a:t>
            </a:r>
            <a:r>
              <a:rPr lang="ko-KR" altLang="en-US" sz="2400" dirty="0"/>
              <a:t>은 정규화 효과도 존재</a:t>
            </a:r>
            <a:r>
              <a:rPr lang="en-US" altLang="ko-KR" sz="2400" dirty="0"/>
              <a:t>,</a:t>
            </a:r>
            <a:r>
              <a:rPr lang="ko-KR" altLang="en-US" sz="2400" dirty="0"/>
              <a:t> 이는 더 작은 </a:t>
            </a:r>
            <a:r>
              <a:rPr lang="en-US" altLang="ko-KR" sz="2400" dirty="0"/>
              <a:t>training set</a:t>
            </a:r>
            <a:r>
              <a:rPr lang="ko-KR" altLang="en-US" sz="2400" dirty="0"/>
              <a:t>이 있는 </a:t>
            </a:r>
            <a:r>
              <a:rPr lang="en-US" altLang="ko-KR" sz="2400" dirty="0"/>
              <a:t>task</a:t>
            </a:r>
            <a:r>
              <a:rPr lang="ko-KR" altLang="en-US" sz="2400" dirty="0"/>
              <a:t>에서 </a:t>
            </a:r>
            <a:r>
              <a:rPr lang="en-US" altLang="ko-KR" sz="2400" dirty="0"/>
              <a:t>overfitting</a:t>
            </a:r>
            <a:r>
              <a:rPr lang="ko-KR" altLang="en-US" sz="2400" dirty="0"/>
              <a:t>을 감소</a:t>
            </a:r>
            <a:endParaRPr lang="en-US" altLang="ko-KR" sz="2400" dirty="0"/>
          </a:p>
          <a:p>
            <a:r>
              <a:rPr lang="en-US" altLang="ko-KR" sz="2400" dirty="0" err="1"/>
              <a:t>DenseNet</a:t>
            </a:r>
            <a:r>
              <a:rPr lang="ko-KR" altLang="en-US" sz="2400" dirty="0"/>
              <a:t>을 </a:t>
            </a:r>
            <a:r>
              <a:rPr lang="en-US" altLang="ko-KR" sz="2400" dirty="0"/>
              <a:t>(CIFAR-10/100, SVHN, ImageNet)</a:t>
            </a:r>
            <a:r>
              <a:rPr lang="ko-KR" altLang="en-US" sz="2400" dirty="0"/>
              <a:t>으로 평가</a:t>
            </a:r>
            <a:endParaRPr lang="en-US" altLang="ko-KR" sz="2400" dirty="0"/>
          </a:p>
          <a:p>
            <a:r>
              <a:rPr lang="ko-KR" altLang="en-US" sz="2400" dirty="0"/>
              <a:t>대다수의 </a:t>
            </a:r>
            <a:r>
              <a:rPr lang="en-US" altLang="ko-KR" sz="2400" dirty="0"/>
              <a:t>CIFAR, SVHN</a:t>
            </a:r>
            <a:r>
              <a:rPr lang="ko-KR" altLang="en-US" sz="2400" dirty="0"/>
              <a:t>등의 </a:t>
            </a:r>
            <a:r>
              <a:rPr lang="en-US" altLang="ko-KR" sz="2400" dirty="0"/>
              <a:t>dataset</a:t>
            </a:r>
            <a:r>
              <a:rPr lang="ko-KR" altLang="en-US" sz="2400" dirty="0"/>
              <a:t>에서 좋은 결과를 가지는 </a:t>
            </a:r>
            <a:r>
              <a:rPr lang="ko-KR" altLang="en-US" sz="2400" dirty="0" err="1"/>
              <a:t>것들을능가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541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088AE-96B2-4994-B018-E33B0C2C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DenseNets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4CA201-5994-454A-A862-1A71C77590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Input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dirty="0"/>
                  <a:t>, </a:t>
                </a:r>
                <a:r>
                  <a:rPr lang="ko-KR" altLang="en-US" sz="2400" dirty="0"/>
                  <a:t>네트워크는 </a:t>
                </a:r>
                <a:r>
                  <a:rPr lang="en-US" altLang="ko-KR" sz="2400" dirty="0"/>
                  <a:t>L</a:t>
                </a:r>
                <a:r>
                  <a:rPr lang="ko-KR" altLang="en-US" sz="2400" dirty="0"/>
                  <a:t>개의</a:t>
                </a:r>
                <a:r>
                  <a:rPr lang="en-US" altLang="ko-KR" sz="2400" dirty="0"/>
                  <a:t> layer, layer</a:t>
                </a:r>
                <a:r>
                  <a:rPr lang="ko-KR" altLang="en-US" sz="2400" dirty="0"/>
                  <a:t>들은 </a:t>
                </a:r>
                <a:r>
                  <a:rPr lang="en-US" altLang="ko-KR" sz="2400" dirty="0"/>
                  <a:t>BN, </a:t>
                </a:r>
                <a:r>
                  <a:rPr lang="en-US" altLang="ko-KR" sz="2400" dirty="0" err="1"/>
                  <a:t>ReLU</a:t>
                </a:r>
                <a:r>
                  <a:rPr lang="en-US" altLang="ko-KR" sz="2400" dirty="0"/>
                  <a:t>, Pooling, Conv</a:t>
                </a:r>
                <a:r>
                  <a:rPr lang="ko-KR" altLang="en-US" sz="2400" dirty="0"/>
                  <a:t>로 구성될 수 있는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/>
                  <a:t>로 구현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2400" dirty="0"/>
                  <a:t>layer</a:t>
                </a:r>
                <a:r>
                  <a:rPr lang="ko-KR" altLang="en-US" sz="2400" dirty="0"/>
                  <a:t>에 대한 </a:t>
                </a:r>
                <a:r>
                  <a:rPr lang="en-US" altLang="ko-KR" sz="2400" dirty="0"/>
                  <a:t>output</a:t>
                </a:r>
                <a:r>
                  <a:rPr lang="ko-KR" altLang="en-US" sz="2400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r>
                  <a:rPr lang="en-US" altLang="ko-KR" sz="2400" b="1" dirty="0" err="1"/>
                  <a:t>ResNets</a:t>
                </a:r>
                <a:endParaRPr lang="en-US" altLang="ko-KR" sz="2400" b="1" dirty="0"/>
              </a:p>
              <a:p>
                <a:r>
                  <a:rPr lang="en-US" altLang="ko-KR" sz="2400" dirty="0"/>
                  <a:t>ResNet</a:t>
                </a:r>
                <a:r>
                  <a:rPr lang="ko-KR" altLang="en-US" sz="2400" dirty="0"/>
                  <a:t>의 이점은 </a:t>
                </a:r>
                <a:r>
                  <a:rPr lang="en-US" altLang="ko-KR" sz="2400" dirty="0"/>
                  <a:t>gradient</a:t>
                </a:r>
                <a:r>
                  <a:rPr lang="ko-KR" altLang="en-US" sz="2400" dirty="0"/>
                  <a:t>가 직접적으로 </a:t>
                </a:r>
                <a:r>
                  <a:rPr lang="en-US" altLang="ko-KR" sz="2400" dirty="0"/>
                  <a:t>identity function</a:t>
                </a:r>
                <a:r>
                  <a:rPr lang="ko-KR" altLang="en-US" sz="2400" dirty="0"/>
                  <a:t>을 통해 이전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에서 나중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로 흐르는 것</a:t>
                </a:r>
                <a:endParaRPr lang="en-US" altLang="ko-KR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 (1)</m:t>
                    </m:r>
                  </m:oMath>
                </a14:m>
                <a:r>
                  <a:rPr lang="en-US" altLang="ko-KR" sz="24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</m:t>
                    </m:r>
                    <m:d>
                      <m:dPr>
                        <m:ctrlPr>
                          <a:rPr lang="en-US" altLang="ko-KR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sz="2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endParaRPr lang="en-US" altLang="ko-KR" sz="2400" dirty="0"/>
              </a:p>
              <a:p>
                <a:r>
                  <a:rPr lang="ko-KR" altLang="en-US" sz="2400" dirty="0"/>
                  <a:t>하지만</a:t>
                </a:r>
                <a:r>
                  <a:rPr lang="en-US" altLang="ko-KR" sz="2400" dirty="0"/>
                  <a:t>, identity function</a:t>
                </a:r>
                <a:r>
                  <a:rPr lang="ko-KR" altLang="en-US" sz="2400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sz="2400" dirty="0"/>
                  <a:t>의 </a:t>
                </a:r>
                <a:r>
                  <a:rPr lang="en-US" altLang="ko-KR" sz="2400" dirty="0"/>
                  <a:t>output</a:t>
                </a:r>
                <a:r>
                  <a:rPr lang="ko-KR" altLang="en-US" sz="2400" dirty="0"/>
                  <a:t>은 합은 네트워크 안에 정보가 흐르는 것을 방해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4CA201-5994-454A-A862-1A71C77590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92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FD46F-047B-4A8F-AB3B-762327F3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DenseNets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E34517E-E1B2-481D-BCB1-14547747E3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799025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b="1" dirty="0"/>
                  <a:t>Dense connectivity.</a:t>
                </a:r>
              </a:p>
              <a:p>
                <a:r>
                  <a:rPr lang="en-US" altLang="ko-KR" sz="2400" dirty="0" err="1"/>
                  <a:t>DenseNets</a:t>
                </a:r>
                <a:r>
                  <a:rPr lang="ko-KR" altLang="en-US" sz="2400" dirty="0"/>
                  <a:t>은 </a:t>
                </a:r>
                <a:r>
                  <a:rPr lang="en-US" altLang="ko-KR" sz="2400" dirty="0"/>
                  <a:t>layer </a:t>
                </a:r>
                <a:r>
                  <a:rPr lang="ko-KR" altLang="en-US" sz="2400" dirty="0"/>
                  <a:t>사이에서 정보의 흐름을 개선시키기 위해 다른 연결 패턴을 제안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어떤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에서 모든 하위 레이어로 직접 연결되는 </a:t>
                </a:r>
                <a:r>
                  <a:rPr lang="en-US" altLang="ko-KR" sz="2400" dirty="0"/>
                  <a:t>connection</a:t>
                </a:r>
              </a:p>
              <a:p>
                <a:r>
                  <a:rPr lang="ko-KR" altLang="en-US" sz="2400" dirty="0"/>
                  <a:t>결과적으로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2400" dirty="0"/>
                  <a:t>layer</a:t>
                </a:r>
                <a:r>
                  <a:rPr lang="ko-KR" altLang="en-US" sz="2400" dirty="0"/>
                  <a:t>는 모든 이전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/>
                  <a:t>feature-map</a:t>
                </a:r>
                <a:r>
                  <a:rPr lang="ko-KR" altLang="en-US" sz="2400" dirty="0"/>
                  <a:t>을 </a:t>
                </a:r>
                <a:r>
                  <a:rPr lang="en-US" altLang="ko-KR" sz="2400" dirty="0"/>
                  <a:t>input</a:t>
                </a:r>
                <a:r>
                  <a:rPr lang="ko-KR" altLang="en-US" sz="2400" dirty="0"/>
                  <a:t>으로 사용</a:t>
                </a:r>
                <a:endParaRPr lang="en-US" altLang="ko-KR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2400" dirty="0"/>
                  <a:t>layer</a:t>
                </a:r>
                <a:r>
                  <a:rPr lang="ko-KR" altLang="en-US" sz="2400" dirty="0"/>
                  <a:t>에</a:t>
                </a:r>
                <a:r>
                  <a:rPr lang="en-US" altLang="ko-KR" sz="2400" dirty="0"/>
                  <a:t> Input</a:t>
                </a:r>
                <a:r>
                  <a:rPr lang="ko-KR" altLang="en-US" sz="2400" dirty="0"/>
                  <a:t>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2400" dirty="0"/>
                  <a:t>이 들어가서 </a:t>
                </a:r>
                <a:r>
                  <a:rPr lang="en-US" altLang="ko-KR" sz="2400" dirty="0"/>
                  <a:t>input</a:t>
                </a:r>
                <a:r>
                  <a:rPr lang="ko-KR" altLang="en-US" sz="2400" dirty="0"/>
                  <a:t>들을 </a:t>
                </a:r>
                <a:r>
                  <a:rPr lang="en-US" altLang="ko-KR" sz="2400" dirty="0"/>
                  <a:t>concatenation</a:t>
                </a:r>
                <a:r>
                  <a:rPr lang="ko-KR" altLang="en-US" sz="2400" dirty="0"/>
                  <a:t>한 것이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 (2)</m:t>
                    </m:r>
                  </m:oMath>
                </a14:m>
                <a:r>
                  <a:rPr lang="ko-KR" altLang="en-US" sz="2400" dirty="0"/>
                  <a:t>로 표현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은 </a:t>
                </a:r>
                <a:r>
                  <a:rPr lang="en-US" altLang="ko-KR" sz="2000" dirty="0"/>
                  <a:t>layer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2000" dirty="0"/>
                  <a:t>에서 생성된 </a:t>
                </a:r>
                <a:r>
                  <a:rPr lang="en-US" altLang="ko-KR" sz="2000" dirty="0"/>
                  <a:t>feature-map</a:t>
                </a:r>
                <a:r>
                  <a:rPr lang="ko-KR" altLang="en-US" sz="2000" dirty="0"/>
                  <a:t>들을 </a:t>
                </a:r>
                <a:r>
                  <a:rPr lang="en-US" altLang="ko-KR" sz="2000" dirty="0"/>
                  <a:t>concatenation</a:t>
                </a:r>
                <a:r>
                  <a:rPr lang="ko-KR" altLang="en-US" sz="2000" dirty="0"/>
                  <a:t>한 것</a:t>
                </a:r>
                <a:endParaRPr lang="en-US" altLang="ko-KR" sz="2000" dirty="0"/>
              </a:p>
              <a:p>
                <a:r>
                  <a:rPr lang="ko-KR" altLang="en-US" sz="2400" dirty="0"/>
                  <a:t>이러한 </a:t>
                </a:r>
                <a:r>
                  <a:rPr lang="en-US" altLang="ko-KR" sz="2400" dirty="0"/>
                  <a:t>dense connectivity </a:t>
                </a:r>
                <a:r>
                  <a:rPr lang="ko-KR" altLang="en-US" sz="2400" dirty="0"/>
                  <a:t>때문에 이 네트워크 구조를 </a:t>
                </a:r>
                <a:r>
                  <a:rPr lang="en-US" altLang="ko-KR" sz="2400" dirty="0"/>
                  <a:t>Dense Convolutional Network(</a:t>
                </a:r>
                <a:r>
                  <a:rPr lang="en-US" altLang="ko-KR" sz="2400" dirty="0" err="1"/>
                  <a:t>DenseNet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이라 함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E34517E-E1B2-481D-BCB1-14547747E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799025" cy="5032375"/>
              </a:xfrm>
              <a:blipFill>
                <a:blip r:embed="rId3"/>
                <a:stretch>
                  <a:fillRect l="-1016" t="-1695" r="-11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6FFF799-4CDF-4036-962A-C24E62F6B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996" y="2611463"/>
            <a:ext cx="3469004" cy="259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F5884-AD03-4442-BC66-6E77BE75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DenseNets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B4559B2-90AE-4786-90A9-A80079D52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72537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b="1" dirty="0"/>
                  <a:t>Composite function. </a:t>
                </a:r>
              </a:p>
              <a:p>
                <a:r>
                  <a:rPr lang="en-US" altLang="ko-KR" sz="2400" dirty="0" err="1"/>
                  <a:t>ResNet</a:t>
                </a:r>
                <a:r>
                  <a:rPr lang="ko-KR" altLang="en-US" sz="2400" dirty="0"/>
                  <a:t>에서 사용된 </a:t>
                </a:r>
                <a:r>
                  <a:rPr lang="en-US" altLang="ko-KR" sz="2400" dirty="0"/>
                  <a:t>BN-</a:t>
                </a:r>
                <a:r>
                  <a:rPr lang="en-US" altLang="ko-KR" sz="2400" dirty="0" err="1"/>
                  <a:t>ReLU</a:t>
                </a:r>
                <a:r>
                  <a:rPr lang="en-US" altLang="ko-KR" sz="2400" dirty="0"/>
                  <a:t>-Conv</a:t>
                </a:r>
                <a:r>
                  <a:rPr lang="ko-KR" altLang="en-US" sz="2400" dirty="0"/>
                  <a:t>순서의 </a:t>
                </a:r>
                <a:r>
                  <a:rPr lang="en-US" altLang="ko-KR" sz="2400" dirty="0"/>
                  <a:t>pre-activation</a:t>
                </a:r>
                <a:r>
                  <a:rPr lang="ko-KR" altLang="en-US" sz="2400" dirty="0"/>
                  <a:t>구조</a:t>
                </a:r>
                <a:r>
                  <a:rPr lang="en-US" altLang="ko-KR" sz="2400" dirty="0"/>
                  <a:t>,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/>
                  <a:t>로 표현</a:t>
                </a:r>
                <a:endParaRPr lang="en-US" altLang="ko-KR" sz="2400" dirty="0"/>
              </a:p>
              <a:p>
                <a:pPr lvl="1"/>
                <a:r>
                  <a:rPr lang="ko-KR" altLang="en-US" sz="2000" dirty="0"/>
                  <a:t>이전에 공부한 </a:t>
                </a:r>
                <a:r>
                  <a:rPr lang="en-US" altLang="ko-KR" sz="2000" dirty="0" err="1"/>
                  <a:t>ResNet</a:t>
                </a:r>
                <a:r>
                  <a:rPr lang="ko-KR" altLang="en-US" sz="2000" dirty="0"/>
                  <a:t>의 순서는 </a:t>
                </a:r>
                <a:r>
                  <a:rPr lang="en-US" altLang="ko-KR" sz="2000" dirty="0"/>
                  <a:t>Conv-BN-</a:t>
                </a:r>
                <a:r>
                  <a:rPr lang="en-US" altLang="ko-KR" sz="2000" dirty="0" err="1"/>
                  <a:t>ReLU</a:t>
                </a:r>
                <a:endParaRPr lang="en-US" altLang="ko-KR" sz="2000" dirty="0"/>
              </a:p>
              <a:p>
                <a:r>
                  <a:rPr lang="en-US" altLang="ko-KR" sz="2400" b="1" dirty="0"/>
                  <a:t>Pooling layers.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에서 </a:t>
                </a:r>
                <a:r>
                  <a:rPr lang="en-US" altLang="ko-KR" sz="2400" dirty="0"/>
                  <a:t>concatenation(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400" dirty="0"/>
                  <a:t>)</a:t>
                </a:r>
                <a:r>
                  <a:rPr lang="ko-KR" altLang="en-US" sz="2400" dirty="0"/>
                  <a:t>은 </a:t>
                </a:r>
                <a:r>
                  <a:rPr lang="en-US" altLang="ko-KR" sz="2400" dirty="0"/>
                  <a:t>feature-maps</a:t>
                </a:r>
                <a:r>
                  <a:rPr lang="ko-KR" altLang="en-US" sz="2400" dirty="0"/>
                  <a:t>의 크기가 </a:t>
                </a:r>
                <a:r>
                  <a:rPr lang="ko-KR" altLang="en-US" sz="2400" dirty="0" err="1"/>
                  <a:t>변할때는</a:t>
                </a:r>
                <a:r>
                  <a:rPr lang="ko-KR" altLang="en-US" sz="2400" dirty="0"/>
                  <a:t> 사용불가</a:t>
                </a:r>
                <a:endParaRPr lang="en-US" altLang="ko-KR" sz="2400" dirty="0"/>
              </a:p>
              <a:p>
                <a:r>
                  <a:rPr lang="en-US" altLang="ko-KR" sz="2400" dirty="0"/>
                  <a:t>Pooling</a:t>
                </a:r>
                <a:r>
                  <a:rPr lang="ko-KR" altLang="en-US" sz="2400" dirty="0"/>
                  <a:t>을 사용해 크기를 맞춰주는 것이 필요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dirty="0" err="1"/>
                  <a:t>DenseNet</a:t>
                </a:r>
                <a:r>
                  <a:rPr lang="ko-KR" altLang="en-US" sz="2400" dirty="0"/>
                  <a:t>에서는 네트워크를 다수의 조밀하게 연결된 </a:t>
                </a:r>
                <a:r>
                  <a:rPr lang="en-US" altLang="ko-KR" sz="2400" dirty="0" err="1"/>
                  <a:t>denseblock</a:t>
                </a:r>
                <a:r>
                  <a:rPr lang="ko-KR" altLang="en-US" sz="2400" dirty="0"/>
                  <a:t>으로 표현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B4559B2-90AE-4786-90A9-A80079D52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72537" cy="5032375"/>
              </a:xfrm>
              <a:blipFill>
                <a:blip r:embed="rId2"/>
                <a:stretch>
                  <a:fillRect l="-729" t="-1695" r="-5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35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02C52-FAB9-4058-B6CB-16846B72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DenseNets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C9B37C-A6AD-4BD6-BEB7-0AA7D812E9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00874" cy="5032375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/>
                  <a:t>그림을 보면 </a:t>
                </a:r>
                <a:r>
                  <a:rPr lang="en-US" altLang="ko-KR" sz="2400" dirty="0"/>
                  <a:t>block </a:t>
                </a:r>
                <a:r>
                  <a:rPr lang="ko-KR" altLang="en-US" sz="2400" dirty="0"/>
                  <a:t>사이에 있는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를 </a:t>
                </a:r>
                <a:r>
                  <a:rPr lang="en-US" altLang="ko-KR" sz="2400" dirty="0"/>
                  <a:t>transition layer</a:t>
                </a:r>
                <a:r>
                  <a:rPr lang="ko-KR" altLang="en-US" sz="2400" dirty="0"/>
                  <a:t>라 부르고 </a:t>
                </a:r>
                <a:r>
                  <a:rPr lang="en-US" altLang="ko-KR" sz="2400" dirty="0"/>
                  <a:t>convolution</a:t>
                </a:r>
                <a:r>
                  <a:rPr lang="ko-KR" altLang="en-US" sz="2400" dirty="0"/>
                  <a:t>과 </a:t>
                </a:r>
                <a:r>
                  <a:rPr lang="en-US" altLang="ko-KR" sz="2400" dirty="0"/>
                  <a:t>pooling</a:t>
                </a:r>
                <a:r>
                  <a:rPr lang="ko-KR" altLang="en-US" sz="2400" dirty="0"/>
                  <a:t>을 사용</a:t>
                </a:r>
                <a:endParaRPr lang="en-US" altLang="ko-KR" sz="2400" dirty="0"/>
              </a:p>
              <a:p>
                <a:r>
                  <a:rPr lang="en-US" altLang="ko-KR" sz="2400" dirty="0"/>
                  <a:t>Transition layer</a:t>
                </a:r>
                <a:r>
                  <a:rPr lang="ko-KR" altLang="en-US" sz="2400" dirty="0"/>
                  <a:t>는 </a:t>
                </a:r>
                <a:r>
                  <a:rPr lang="en-US" altLang="ko-KR" sz="2400" dirty="0"/>
                  <a:t>BN - 1x1Conv - 2x2AvgPooling</a:t>
                </a:r>
                <a:r>
                  <a:rPr lang="ko-KR" altLang="en-US" sz="2400" dirty="0"/>
                  <a:t>으로 구성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r>
                  <a:rPr lang="en-US" altLang="ko-KR" sz="2400" b="1" dirty="0"/>
                  <a:t>Growth rate.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각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sz="24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2400" dirty="0"/>
                  <a:t>개의 </a:t>
                </a:r>
                <a:r>
                  <a:rPr lang="en-US" altLang="ko-KR" sz="2400" dirty="0"/>
                  <a:t>feature-map</a:t>
                </a:r>
                <a:r>
                  <a:rPr lang="ko-KR" altLang="en-US" sz="2400" dirty="0"/>
                  <a:t>을 생성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2400" dirty="0"/>
                  <a:t>layer</a:t>
                </a:r>
                <a:r>
                  <a:rPr lang="ko-KR" altLang="en-US" sz="24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ko-KR" altLang="en-US" sz="2400" dirty="0"/>
                  <a:t>의 </a:t>
                </a:r>
                <a:r>
                  <a:rPr lang="en-US" altLang="ko-KR" sz="2400" dirty="0"/>
                  <a:t>input(feature-map)</a:t>
                </a:r>
                <a:r>
                  <a:rPr lang="ko-KR" altLang="en-US" sz="2400" dirty="0"/>
                  <a:t>을 가짐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/>
                  <a:t>는 </a:t>
                </a:r>
                <a:r>
                  <a:rPr lang="en-US" altLang="ko-KR" sz="2400" dirty="0"/>
                  <a:t>input layer</a:t>
                </a:r>
                <a:r>
                  <a:rPr lang="ko-KR" altLang="en-US" sz="2400" dirty="0"/>
                  <a:t>의 채널의 개수</a:t>
                </a:r>
                <a:endParaRPr lang="en-US" altLang="ko-KR" sz="2400" dirty="0"/>
              </a:p>
              <a:p>
                <a:r>
                  <a:rPr lang="en-US" altLang="ko-KR" sz="2400" dirty="0" err="1"/>
                  <a:t>DenseNet</a:t>
                </a:r>
                <a:r>
                  <a:rPr lang="ko-KR" altLang="en-US" sz="2400" dirty="0"/>
                  <a:t>과 기존의 네트워크 구조의 중요한 차이는 </a:t>
                </a:r>
                <a:r>
                  <a:rPr lang="en-US" altLang="ko-KR" sz="2400" dirty="0" err="1"/>
                  <a:t>DenseNet</a:t>
                </a:r>
                <a:r>
                  <a:rPr lang="ko-KR" altLang="en-US" sz="2400" dirty="0"/>
                  <a:t>은 </a:t>
                </a:r>
                <a:r>
                  <a:rPr lang="en-US" altLang="ko-KR" sz="2400" dirty="0"/>
                  <a:t>layer</a:t>
                </a:r>
                <a:r>
                  <a:rPr lang="ko-KR" altLang="en-US" sz="2400" dirty="0"/>
                  <a:t>당 매우 적은 </a:t>
                </a:r>
                <a:r>
                  <a:rPr lang="en-US" altLang="ko-KR" sz="2400" dirty="0"/>
                  <a:t>channel </a:t>
                </a:r>
                <a:r>
                  <a:rPr lang="ko-KR" altLang="en-US" sz="2400" dirty="0"/>
                  <a:t>개수 </a:t>
                </a:r>
                <a:r>
                  <a:rPr lang="en-US" altLang="ko-KR" sz="2400" dirty="0"/>
                  <a:t>ex) k=12</a:t>
                </a:r>
              </a:p>
              <a:p>
                <a:pPr lvl="1"/>
                <a:r>
                  <a:rPr lang="en-US" altLang="ko-KR" sz="2000" dirty="0"/>
                  <a:t>Layer</a:t>
                </a:r>
                <a:r>
                  <a:rPr lang="ko-KR" altLang="en-US" sz="2000" dirty="0"/>
                  <a:t>들의 </a:t>
                </a:r>
                <a:r>
                  <a:rPr lang="en-US" altLang="ko-KR" sz="2000" dirty="0"/>
                  <a:t>output</a:t>
                </a:r>
                <a:r>
                  <a:rPr lang="ko-KR" altLang="en-US" sz="2000" dirty="0"/>
                  <a:t>들 </a:t>
                </a:r>
                <a:r>
                  <a:rPr lang="en-US" altLang="ko-KR" sz="2000" dirty="0"/>
                  <a:t>concatenation</a:t>
                </a:r>
                <a:r>
                  <a:rPr lang="ko-KR" altLang="en-US" sz="2000" dirty="0"/>
                  <a:t>하는 구조이므로 </a:t>
                </a:r>
                <a:r>
                  <a:rPr lang="en-US" altLang="ko-KR" sz="2000" dirty="0"/>
                  <a:t>layer</a:t>
                </a:r>
                <a:r>
                  <a:rPr lang="ko-KR" altLang="en-US" sz="2000" dirty="0"/>
                  <a:t>들의 </a:t>
                </a:r>
                <a:r>
                  <a:rPr lang="en-US" altLang="ko-KR" sz="2000" dirty="0"/>
                  <a:t>channel</a:t>
                </a:r>
                <a:r>
                  <a:rPr lang="ko-KR" altLang="en-US" sz="2000" dirty="0"/>
                  <a:t>개수가 적어야 함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C9B37C-A6AD-4BD6-BEB7-0AA7D812E9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00874" cy="5032375"/>
              </a:xfrm>
              <a:blipFill>
                <a:blip r:embed="rId3"/>
                <a:stretch>
                  <a:fillRect l="-776" t="-1695" r="-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D16504A-8AD2-40A3-A657-6F4968E05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295" y="3070474"/>
            <a:ext cx="8631409" cy="127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7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2160</Words>
  <Application>Microsoft Office PowerPoint</Application>
  <PresentationFormat>와이드스크린</PresentationFormat>
  <Paragraphs>176</Paragraphs>
  <Slides>29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Cambria Math</vt:lpstr>
      <vt:lpstr>Office 테마</vt:lpstr>
      <vt:lpstr>Densely Connected Convolutional Networks</vt:lpstr>
      <vt:lpstr>Introduction</vt:lpstr>
      <vt:lpstr>Introduction</vt:lpstr>
      <vt:lpstr>Introduction</vt:lpstr>
      <vt:lpstr>Introduction</vt:lpstr>
      <vt:lpstr>3. DenseNets</vt:lpstr>
      <vt:lpstr>DenseNets</vt:lpstr>
      <vt:lpstr>DenseNets</vt:lpstr>
      <vt:lpstr>DenseNets </vt:lpstr>
      <vt:lpstr>DenseNets</vt:lpstr>
      <vt:lpstr>DenseNets</vt:lpstr>
      <vt:lpstr>DenseNets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Discussion</vt:lpstr>
      <vt:lpstr>Discussion</vt:lpstr>
      <vt:lpstr>Discussion</vt:lpstr>
      <vt:lpstr>Conclusion</vt:lpstr>
      <vt:lpstr>Conclusion</vt:lpstr>
      <vt:lpstr>Implementation</vt:lpstr>
      <vt:lpstr>Implemetation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Densely Connected Convolutional Networks</dc:title>
  <dc:creator>Haesung Jo</dc:creator>
  <cp:lastModifiedBy>Haesung Jo</cp:lastModifiedBy>
  <cp:revision>107</cp:revision>
  <dcterms:created xsi:type="dcterms:W3CDTF">2019-08-07T14:39:23Z</dcterms:created>
  <dcterms:modified xsi:type="dcterms:W3CDTF">2019-08-20T12:04:32Z</dcterms:modified>
</cp:coreProperties>
</file>