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6" r:id="rId3"/>
    <p:sldId id="290" r:id="rId4"/>
    <p:sldId id="294" r:id="rId5"/>
    <p:sldId id="291" r:id="rId6"/>
    <p:sldId id="293" r:id="rId7"/>
    <p:sldId id="298" r:id="rId8"/>
    <p:sldId id="292" r:id="rId9"/>
    <p:sldId id="285" r:id="rId10"/>
    <p:sldId id="295" r:id="rId11"/>
    <p:sldId id="286" r:id="rId12"/>
    <p:sldId id="287" r:id="rId13"/>
    <p:sldId id="288" r:id="rId14"/>
    <p:sldId id="289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6795" autoAdjust="0"/>
  </p:normalViewPr>
  <p:slideViewPr>
    <p:cSldViewPr snapToGrid="0">
      <p:cViewPr varScale="1">
        <p:scale>
          <a:sx n="67" d="100"/>
          <a:sy n="67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FB0DF-04E8-4154-9DA9-3D764F7EF72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D381-B85C-4E8D-980F-BDF7D629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6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1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1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71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5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76E2-B3F9-46BE-87F7-D810999B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1DF4A-6042-4582-BDC8-03D3F955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B020-4C2A-4E82-8AE7-04F4668C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4BB32-9941-43AD-98AF-D252B25C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93DD9-A356-4702-937F-85B4406F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5C3A-197E-4413-B15C-63466321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14C20-2C3B-4F26-B13E-3964267C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2AFD9-6CD5-4EA3-A231-75BF8D8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DC596-681A-4459-85AD-7CA31488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D3753-EAAB-4223-87EA-A806EE0C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B8D1F-97E9-4830-ABDA-6390CE279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C4310-2161-4ABB-944F-38887575F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D2DA2-4A07-47C4-A31E-B8612C4E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A2A4-0281-48AF-8FB2-60DD0DD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A43E7-3017-4EF6-806C-A42F9567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B3D7-C209-4A86-9AF4-C54B9DD0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0F2B-EF3B-4377-AEC5-2E8B18C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41CE1-C205-4097-B070-8B19A6F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BA41C-C8D5-42B7-9BDD-3AEF761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376E4-6C06-43A0-8284-050C3FB2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7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8B05-97B8-4312-B2CB-0AEB54D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BD1E2-E44E-451A-81F8-40DBB7AD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A3D9-F46B-4094-B89C-5B40D7FE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359E0-F8B2-4734-B40E-60E845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31BA0-2857-4A5C-B6A2-05D71DF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27D11-5DE8-4E7F-9D36-B425995C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E2D4-D810-47A6-AE30-C5155BCE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B4C85-20CD-4AB0-A337-EE590314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F50DC-1D31-46ED-82BA-09681CCD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F6FDF-F194-4D8C-AB08-C0F0AA38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660F5-BEEA-4A59-8FDC-EAAFFBD3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EF800-4019-4B86-97CB-C25CA1D2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61971-0F2E-4809-BB1E-FAF65D2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E7470-A0D8-49AE-A072-F1D8A412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7D57C-6033-416F-B915-FC81D37F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70FEB-4D8C-4052-A9CF-7B3126149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40EA3-A2FA-4285-8D3E-79474BCA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A6EC5-7D66-43D0-A00E-34CF80A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5EEE19-2692-465B-B600-89E351C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332FC-726B-40BC-B61B-8D743DB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83FB8-1FED-4F49-8632-A1ACD305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A7C27-C609-4E5E-A126-951C9EC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8B1EC-D737-4E90-8817-D70BADA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99560-A3E7-4032-A424-159496B4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1A9BC-0839-4BF1-B383-A6C89B54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7F7B6-AF23-424B-9616-B7DBC427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A079F-9FE3-4BDB-96DE-25F407C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5246C-F25E-4749-9CFD-8774424F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8F36F-2E1A-4818-A966-848D82C0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F035D-D276-4A48-BE44-97759CCA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25A02-B117-452E-A5AA-C43B40A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9843D-5867-4A6A-AB68-2526CA6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7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6722-BD45-43E9-9C68-69D3DEC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783F-6802-4E45-A7F6-5C2679F7A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7496B-67ED-4CD4-A33E-8E274FE8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38BA9-FD92-4E0C-A247-18ED86C4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F1E4E-1386-404F-B41B-2CFEAEA3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63B62-014B-42C9-8B8B-5A9072D6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C1488-F7AB-4003-B33D-06647AF7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175B6-D721-4886-92DC-5DADD242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01CF9-A6AB-4733-8B18-1853FED1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86D-FC24-44E9-B314-FAE3103DF949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F70C8-122E-4EC6-AB1A-DB9AD138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6238B-98B8-4B66-82B0-ADEC0A1D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FE1C9-42D7-4918-BB5B-78AECAA95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Residual Learning for Image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1CCB9-CB21-4B28-8350-9FDFF6AF3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2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05555-C6C4-4474-8297-29A19FC0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72283-2D95-4641-8ECE-501594A3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65640" cy="281372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이전 </a:t>
            </a:r>
            <a:r>
              <a:rPr lang="en-US" altLang="ko-KR" sz="2400" dirty="0"/>
              <a:t>implementation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EFC663-3E5B-4A4B-AE70-667226F0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9" b="3295"/>
          <a:stretch>
            <a:fillRect/>
          </a:stretch>
        </p:blipFill>
        <p:spPr>
          <a:xfrm>
            <a:off x="735542" y="2389880"/>
            <a:ext cx="1973476" cy="2215466"/>
          </a:xfrm>
          <a:custGeom>
            <a:avLst/>
            <a:gdLst>
              <a:gd name="connsiteX0" fmla="*/ 0 w 2684598"/>
              <a:gd name="connsiteY0" fmla="*/ 0 h 3013787"/>
              <a:gd name="connsiteX1" fmla="*/ 2684598 w 2684598"/>
              <a:gd name="connsiteY1" fmla="*/ 0 h 3013787"/>
              <a:gd name="connsiteX2" fmla="*/ 2684598 w 2684598"/>
              <a:gd name="connsiteY2" fmla="*/ 3013787 h 3013787"/>
              <a:gd name="connsiteX3" fmla="*/ 0 w 2684598"/>
              <a:gd name="connsiteY3" fmla="*/ 3013787 h 30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598" h="3013787">
                <a:moveTo>
                  <a:pt x="0" y="0"/>
                </a:moveTo>
                <a:lnTo>
                  <a:pt x="2684598" y="0"/>
                </a:lnTo>
                <a:lnTo>
                  <a:pt x="2684598" y="3013787"/>
                </a:lnTo>
                <a:lnTo>
                  <a:pt x="0" y="3013787"/>
                </a:lnTo>
                <a:close/>
              </a:path>
            </a:pathLst>
          </a:cu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05ACEB3-D7D6-4B18-8C29-14ADE39E6C9B}"/>
              </a:ext>
            </a:extLst>
          </p:cNvPr>
          <p:cNvGrpSpPr/>
          <p:nvPr/>
        </p:nvGrpSpPr>
        <p:grpSpPr>
          <a:xfrm>
            <a:off x="4014197" y="2384804"/>
            <a:ext cx="2029049" cy="2215466"/>
            <a:chOff x="4369203" y="6652727"/>
            <a:chExt cx="3057525" cy="3654505"/>
          </a:xfrm>
        </p:grpSpPr>
        <p:pic>
          <p:nvPicPr>
            <p:cNvPr id="6" name="그림 5" descr="전자기기이(가) 표시된 사진&#10;&#10;자동 생성된 설명">
              <a:extLst>
                <a:ext uri="{FF2B5EF4-FFF2-40B4-BE49-F238E27FC236}">
                  <a16:creationId xmlns:a16="http://schemas.microsoft.com/office/drawing/2014/main" id="{D9959FFC-9CBF-4676-9ADB-5E8B3EF3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203" y="7773582"/>
              <a:ext cx="3057525" cy="2533650"/>
            </a:xfrm>
            <a:prstGeom prst="rect">
              <a:avLst/>
            </a:prstGeom>
          </p:spPr>
        </p:pic>
        <p:pic>
          <p:nvPicPr>
            <p:cNvPr id="7" name="그림 6" descr="창문이(가) 표시된 사진&#10;&#10;자동 생성된 설명">
              <a:extLst>
                <a:ext uri="{FF2B5EF4-FFF2-40B4-BE49-F238E27FC236}">
                  <a16:creationId xmlns:a16="http://schemas.microsoft.com/office/drawing/2014/main" id="{E82CEA70-DC13-445C-9B47-FAF6A8FF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79"/>
            <a:stretch>
              <a:fillRect/>
            </a:stretch>
          </p:blipFill>
          <p:spPr>
            <a:xfrm>
              <a:off x="4369204" y="6652727"/>
              <a:ext cx="3057524" cy="1148921"/>
            </a:xfrm>
            <a:custGeom>
              <a:avLst/>
              <a:gdLst>
                <a:gd name="connsiteX0" fmla="*/ 0 w 3057524"/>
                <a:gd name="connsiteY0" fmla="*/ 0 h 1148921"/>
                <a:gd name="connsiteX1" fmla="*/ 3057524 w 3057524"/>
                <a:gd name="connsiteY1" fmla="*/ 0 h 1148921"/>
                <a:gd name="connsiteX2" fmla="*/ 3057524 w 3057524"/>
                <a:gd name="connsiteY2" fmla="*/ 1148921 h 1148921"/>
                <a:gd name="connsiteX3" fmla="*/ 0 w 3057524"/>
                <a:gd name="connsiteY3" fmla="*/ 1148921 h 114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7524" h="1148921">
                  <a:moveTo>
                    <a:pt x="0" y="0"/>
                  </a:moveTo>
                  <a:lnTo>
                    <a:pt x="3057524" y="0"/>
                  </a:lnTo>
                  <a:lnTo>
                    <a:pt x="3057524" y="1148921"/>
                  </a:lnTo>
                  <a:lnTo>
                    <a:pt x="0" y="1148921"/>
                  </a:lnTo>
                  <a:close/>
                </a:path>
              </a:pathLst>
            </a:cu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13DD71-48F8-4220-89C6-3C63D8F5956D}"/>
              </a:ext>
            </a:extLst>
          </p:cNvPr>
          <p:cNvGrpSpPr/>
          <p:nvPr/>
        </p:nvGrpSpPr>
        <p:grpSpPr>
          <a:xfrm>
            <a:off x="8038264" y="2402256"/>
            <a:ext cx="2029047" cy="2215466"/>
            <a:chOff x="8179188" y="6609823"/>
            <a:chExt cx="3089040" cy="3735227"/>
          </a:xfrm>
        </p:grpSpPr>
        <p:pic>
          <p:nvPicPr>
            <p:cNvPr id="9" name="그림 8" descr="전자기기, 키보드이(가) 표시된 사진&#10;&#10;자동 생성된 설명">
              <a:extLst>
                <a:ext uri="{FF2B5EF4-FFF2-40B4-BE49-F238E27FC236}">
                  <a16:creationId xmlns:a16="http://schemas.microsoft.com/office/drawing/2014/main" id="{D7C2BB8B-D50D-401C-90E6-B84124A75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188" y="8078100"/>
              <a:ext cx="3086100" cy="2266950"/>
            </a:xfrm>
            <a:prstGeom prst="rect">
              <a:avLst/>
            </a:prstGeom>
          </p:spPr>
        </p:pic>
        <p:pic>
          <p:nvPicPr>
            <p:cNvPr id="10" name="그림 9" descr="창문, 실외, 컴퓨터이(가) 표시된 사진&#10;&#10;자동 생성된 설명">
              <a:extLst>
                <a:ext uri="{FF2B5EF4-FFF2-40B4-BE49-F238E27FC236}">
                  <a16:creationId xmlns:a16="http://schemas.microsoft.com/office/drawing/2014/main" id="{21004F35-F585-4EC8-80CD-E24E4244E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48"/>
            <a:stretch>
              <a:fillRect/>
            </a:stretch>
          </p:blipFill>
          <p:spPr>
            <a:xfrm>
              <a:off x="8179188" y="6609823"/>
              <a:ext cx="3089040" cy="1468277"/>
            </a:xfrm>
            <a:custGeom>
              <a:avLst/>
              <a:gdLst>
                <a:gd name="connsiteX0" fmla="*/ 0 w 3089040"/>
                <a:gd name="connsiteY0" fmla="*/ 0 h 1468277"/>
                <a:gd name="connsiteX1" fmla="*/ 3089040 w 3089040"/>
                <a:gd name="connsiteY1" fmla="*/ 0 h 1468277"/>
                <a:gd name="connsiteX2" fmla="*/ 3089040 w 3089040"/>
                <a:gd name="connsiteY2" fmla="*/ 1468277 h 1468277"/>
                <a:gd name="connsiteX3" fmla="*/ 0 w 3089040"/>
                <a:gd name="connsiteY3" fmla="*/ 1468277 h 14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040" h="1468277">
                  <a:moveTo>
                    <a:pt x="0" y="0"/>
                  </a:moveTo>
                  <a:lnTo>
                    <a:pt x="3089040" y="0"/>
                  </a:lnTo>
                  <a:lnTo>
                    <a:pt x="3089040" y="1468277"/>
                  </a:lnTo>
                  <a:lnTo>
                    <a:pt x="0" y="1468277"/>
                  </a:lnTo>
                  <a:close/>
                </a:path>
              </a:pathLst>
            </a:custGeom>
          </p:spPr>
        </p:pic>
      </p:grpSp>
      <p:pic>
        <p:nvPicPr>
          <p:cNvPr id="11" name="그림 10" descr="전자기기이(가) 표시된 사진&#10;&#10;자동 생성된 설명">
            <a:extLst>
              <a:ext uri="{FF2B5EF4-FFF2-40B4-BE49-F238E27FC236}">
                <a16:creationId xmlns:a16="http://schemas.microsoft.com/office/drawing/2014/main" id="{01120598-A195-44A2-8B2C-4BFDCAAE8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8" y="4941362"/>
            <a:ext cx="2526423" cy="1610697"/>
          </a:xfrm>
          <a:prstGeom prst="rect">
            <a:avLst/>
          </a:prstGeom>
        </p:spPr>
      </p:pic>
      <p:pic>
        <p:nvPicPr>
          <p:cNvPr id="12" name="그림 11" descr="전자기기이(가) 표시된 사진&#10;&#10;자동 생성된 설명">
            <a:extLst>
              <a:ext uri="{FF2B5EF4-FFF2-40B4-BE49-F238E27FC236}">
                <a16:creationId xmlns:a16="http://schemas.microsoft.com/office/drawing/2014/main" id="{3BDEA0CA-3608-4AFE-ADFD-C8AD07CE5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22" y="4909602"/>
            <a:ext cx="2521798" cy="1610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FA43ED-1338-4100-8038-75E871595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76" y="4941362"/>
            <a:ext cx="2585593" cy="1610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0F6455-6D68-44F2-8459-C0C810AA19E2}"/>
              </a:ext>
            </a:extLst>
          </p:cNvPr>
          <p:cNvSpPr txBox="1"/>
          <p:nvPr/>
        </p:nvSpPr>
        <p:spPr>
          <a:xfrm>
            <a:off x="912662" y="4564056"/>
            <a:ext cx="20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ResNet-20 train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B4EC9-57AE-4E4F-B5AD-1F0DDEB61D5D}"/>
              </a:ext>
            </a:extLst>
          </p:cNvPr>
          <p:cNvSpPr txBox="1"/>
          <p:nvPr/>
        </p:nvSpPr>
        <p:spPr>
          <a:xfrm>
            <a:off x="4320870" y="4587650"/>
            <a:ext cx="20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ResNet-32 train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EDF0E-C5B1-4B7A-9B9C-9B8080415F04}"/>
              </a:ext>
            </a:extLst>
          </p:cNvPr>
          <p:cNvSpPr txBox="1"/>
          <p:nvPr/>
        </p:nvSpPr>
        <p:spPr>
          <a:xfrm>
            <a:off x="8325219" y="4621079"/>
            <a:ext cx="20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ResNet-56 train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50491-8256-43EB-AE1C-59DDB19F4E3B}"/>
              </a:ext>
            </a:extLst>
          </p:cNvPr>
          <p:cNvSpPr txBox="1"/>
          <p:nvPr/>
        </p:nvSpPr>
        <p:spPr>
          <a:xfrm>
            <a:off x="912662" y="6515517"/>
            <a:ext cx="249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ResNet-20 test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B3227-10DA-421B-B3E1-A1F5B9E7F130}"/>
              </a:ext>
            </a:extLst>
          </p:cNvPr>
          <p:cNvSpPr txBox="1"/>
          <p:nvPr/>
        </p:nvSpPr>
        <p:spPr>
          <a:xfrm>
            <a:off x="4282770" y="6507573"/>
            <a:ext cx="20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ResNet-32 test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72A0E-8650-443F-8920-BEA801095F30}"/>
              </a:ext>
            </a:extLst>
          </p:cNvPr>
          <p:cNvSpPr txBox="1"/>
          <p:nvPr/>
        </p:nvSpPr>
        <p:spPr>
          <a:xfrm>
            <a:off x="8243939" y="6554192"/>
            <a:ext cx="20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ResNet-56 test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543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F63F-6196-4CED-A75E-4DE46496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2B3DA-DEA1-43BA-B575-71AD8DAB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ResNet-20/ResNet-32/ResNet-44/ResNet-56/ResNet-110 Train Error</a:t>
            </a:r>
            <a:endParaRPr lang="ko-KR" altLang="en-US" sz="20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8D06C4E-CD3C-4E99-837A-DA5014868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3" y="2104551"/>
            <a:ext cx="3185000" cy="2388752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185528D-090B-4E24-884E-013A23E07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46" y="2104551"/>
            <a:ext cx="3185000" cy="2388752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474891F-EC95-446D-814F-5FF334287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23" y="2104551"/>
            <a:ext cx="3185000" cy="2388752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15B186B-8685-49F4-8E66-2C30E4726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3" y="4469248"/>
            <a:ext cx="3185000" cy="2388752"/>
          </a:xfrm>
          <a:prstGeom prst="rect">
            <a:avLst/>
          </a:prstGeom>
        </p:spPr>
      </p:pic>
      <p:pic>
        <p:nvPicPr>
          <p:cNvPr id="15" name="그림 1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4793108-82F3-4810-BF26-52990E576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94" y="4469248"/>
            <a:ext cx="3185000" cy="23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A45F-E7B9-4F2E-8CFE-29893B9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F07DC-F638-44DB-8CA0-F3574087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5720" cy="4351338"/>
          </a:xfrm>
        </p:spPr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train error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43090-A033-44BB-B12C-CB78E4B5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7" y="2801110"/>
            <a:ext cx="4580802" cy="3165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B55D3-733B-48C7-8BFF-4FA1CB660668}"/>
              </a:ext>
            </a:extLst>
          </p:cNvPr>
          <p:cNvSpPr txBox="1"/>
          <p:nvPr/>
        </p:nvSpPr>
        <p:spPr>
          <a:xfrm>
            <a:off x="2459967" y="6097586"/>
            <a:ext cx="16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</a:t>
            </a:r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F46C4-9DAF-4B3F-94EE-1E001074E4B0}"/>
              </a:ext>
            </a:extLst>
          </p:cNvPr>
          <p:cNvSpPr txBox="1"/>
          <p:nvPr/>
        </p:nvSpPr>
        <p:spPr>
          <a:xfrm>
            <a:off x="8256918" y="6298293"/>
            <a:ext cx="7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C1EFED-DA0D-46C9-991D-E667EBB4CCD3}"/>
              </a:ext>
            </a:extLst>
          </p:cNvPr>
          <p:cNvGrpSpPr/>
          <p:nvPr/>
        </p:nvGrpSpPr>
        <p:grpSpPr>
          <a:xfrm>
            <a:off x="6096000" y="2590533"/>
            <a:ext cx="4781907" cy="3586430"/>
            <a:chOff x="6096000" y="2590533"/>
            <a:chExt cx="4781907" cy="3586430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20AC4AAD-9FEA-431E-BEBE-986CCD31B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90533"/>
              <a:ext cx="4781907" cy="358643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A0C00F2-902E-4B8D-8704-9D43749D9A98}"/>
                </a:ext>
              </a:extLst>
            </p:cNvPr>
            <p:cNvCxnSpPr>
              <a:cxnSpLocks/>
            </p:cNvCxnSpPr>
            <p:nvPr/>
          </p:nvCxnSpPr>
          <p:spPr>
            <a:xfrm>
              <a:off x="6502400" y="5120640"/>
              <a:ext cx="4226560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4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266D0-E887-43D8-A6AF-431FA547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837F-0D73-43EC-A78C-EF379B8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2040" cy="146050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ResNet</a:t>
            </a:r>
            <a:r>
              <a:rPr lang="en-US" altLang="ko-KR" sz="2400" dirty="0"/>
              <a:t> – train error</a:t>
            </a:r>
          </a:p>
          <a:p>
            <a:r>
              <a:rPr lang="ko-KR" altLang="en-US" sz="2400" dirty="0"/>
              <a:t>층이 깊어질 수록 </a:t>
            </a:r>
            <a:r>
              <a:rPr lang="en-US" altLang="ko-KR" sz="2400" dirty="0"/>
              <a:t>error</a:t>
            </a:r>
            <a:r>
              <a:rPr lang="ko-KR" altLang="en-US" sz="2400" dirty="0"/>
              <a:t> 감소</a:t>
            </a:r>
            <a:endParaRPr lang="en-US" altLang="ko-KR" sz="2400" dirty="0"/>
          </a:p>
          <a:p>
            <a:r>
              <a:rPr lang="en-US" altLang="ko-KR" sz="2400" dirty="0" err="1"/>
              <a:t>Iter</a:t>
            </a:r>
            <a:r>
              <a:rPr lang="ko-KR" altLang="en-US" sz="2400" dirty="0"/>
              <a:t>가 증가할수록 </a:t>
            </a:r>
            <a:r>
              <a:rPr lang="en-US" altLang="ko-KR" sz="2400" dirty="0"/>
              <a:t>error </a:t>
            </a:r>
            <a:r>
              <a:rPr lang="ko-KR" altLang="en-US" sz="2400" dirty="0"/>
              <a:t>감소</a:t>
            </a:r>
            <a:endParaRPr lang="en-US" altLang="ko-KR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0EF9C3-AF8F-49A8-80AC-1540AC881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44748"/>
              </p:ext>
            </p:extLst>
          </p:nvPr>
        </p:nvGraphicFramePr>
        <p:xfrm>
          <a:off x="1490451" y="3286125"/>
          <a:ext cx="9485224" cy="2685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0776">
                  <a:extLst>
                    <a:ext uri="{9D8B030D-6E8A-4147-A177-3AD203B41FA5}">
                      <a16:colId xmlns:a16="http://schemas.microsoft.com/office/drawing/2014/main" val="2656199693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4138200534"/>
                    </a:ext>
                  </a:extLst>
                </a:gridCol>
                <a:gridCol w="962100">
                  <a:extLst>
                    <a:ext uri="{9D8B030D-6E8A-4147-A177-3AD203B41FA5}">
                      <a16:colId xmlns:a16="http://schemas.microsoft.com/office/drawing/2014/main" val="3563301573"/>
                    </a:ext>
                  </a:extLst>
                </a:gridCol>
                <a:gridCol w="1185653">
                  <a:extLst>
                    <a:ext uri="{9D8B030D-6E8A-4147-A177-3AD203B41FA5}">
                      <a16:colId xmlns:a16="http://schemas.microsoft.com/office/drawing/2014/main" val="2248788447"/>
                    </a:ext>
                  </a:extLst>
                </a:gridCol>
                <a:gridCol w="1185653">
                  <a:extLst>
                    <a:ext uri="{9D8B030D-6E8A-4147-A177-3AD203B41FA5}">
                      <a16:colId xmlns:a16="http://schemas.microsoft.com/office/drawing/2014/main" val="1314200295"/>
                    </a:ext>
                  </a:extLst>
                </a:gridCol>
                <a:gridCol w="1185653">
                  <a:extLst>
                    <a:ext uri="{9D8B030D-6E8A-4147-A177-3AD203B41FA5}">
                      <a16:colId xmlns:a16="http://schemas.microsoft.com/office/drawing/2014/main" val="1353375681"/>
                    </a:ext>
                  </a:extLst>
                </a:gridCol>
                <a:gridCol w="1185653">
                  <a:extLst>
                    <a:ext uri="{9D8B030D-6E8A-4147-A177-3AD203B41FA5}">
                      <a16:colId xmlns:a16="http://schemas.microsoft.com/office/drawing/2014/main" val="2461915210"/>
                    </a:ext>
                  </a:extLst>
                </a:gridCol>
                <a:gridCol w="1185653">
                  <a:extLst>
                    <a:ext uri="{9D8B030D-6E8A-4147-A177-3AD203B41FA5}">
                      <a16:colId xmlns:a16="http://schemas.microsoft.com/office/drawing/2014/main" val="1641797315"/>
                    </a:ext>
                  </a:extLst>
                </a:gridCol>
              </a:tblGrid>
              <a:tr h="44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Iter</a:t>
                      </a:r>
                      <a:r>
                        <a:rPr lang="en-US" altLang="ko-KR" dirty="0"/>
                        <a:t>(epoch)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1(26)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2(51)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3(77)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4(102)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5(128)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6(154)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35714"/>
                  </a:ext>
                </a:extLst>
              </a:tr>
              <a:tr h="44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ResNet-20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8.906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8362"/>
                  </a:ext>
                </a:extLst>
              </a:tr>
              <a:tr h="44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ResNet-32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10.510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7.942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88919"/>
                  </a:ext>
                </a:extLst>
              </a:tr>
              <a:tr h="44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ResNet-44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10.058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7.324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6.196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69621"/>
                  </a:ext>
                </a:extLst>
              </a:tr>
              <a:tr h="44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ResNet-56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9.792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7.086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6.152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34668"/>
                  </a:ext>
                </a:extLst>
              </a:tr>
              <a:tr h="44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ResNet-110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6.810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5.594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5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84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6357-6E07-41E8-95BA-7345C70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023C8-A753-49C8-A7FC-2FDCD57A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6675" cy="1603375"/>
          </a:xfrm>
        </p:spPr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Test error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B4C3A-28B4-4A81-B1D4-409E237D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67" y="2484408"/>
            <a:ext cx="4819333" cy="3588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5DD7E-CEDA-44AC-ADE0-BF8B23B50D47}"/>
              </a:ext>
            </a:extLst>
          </p:cNvPr>
          <p:cNvSpPr txBox="1"/>
          <p:nvPr/>
        </p:nvSpPr>
        <p:spPr>
          <a:xfrm>
            <a:off x="3219092" y="6123543"/>
            <a:ext cx="16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3E5FB4-0598-41A4-A6B4-0C66A40C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04451"/>
              </p:ext>
            </p:extLst>
          </p:nvPr>
        </p:nvGraphicFramePr>
        <p:xfrm>
          <a:off x="6534467" y="2484408"/>
          <a:ext cx="5549463" cy="32512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9821">
                  <a:extLst>
                    <a:ext uri="{9D8B030D-6E8A-4147-A177-3AD203B41FA5}">
                      <a16:colId xmlns:a16="http://schemas.microsoft.com/office/drawing/2014/main" val="2995527246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4276020493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2802972361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Error(%)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5845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ResNet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6709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ResNet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2464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ResNet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722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ResNet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91679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ResNet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24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84A5FC-15BC-483A-A1CF-74B04B421217}"/>
              </a:ext>
            </a:extLst>
          </p:cNvPr>
          <p:cNvSpPr txBox="1"/>
          <p:nvPr/>
        </p:nvSpPr>
        <p:spPr>
          <a:xfrm>
            <a:off x="8860767" y="6072997"/>
            <a:ext cx="16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25142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1190-C56F-4192-B07E-2239752D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BC3B5-1C18-4B57-8340-0077DF03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ko-KR" altLang="en-US" dirty="0"/>
              <a:t>층이 깊어질수록</a:t>
            </a:r>
            <a:r>
              <a:rPr lang="en-US" altLang="ko-KR" dirty="0"/>
              <a:t>, iteration</a:t>
            </a:r>
            <a:r>
              <a:rPr lang="ko-KR" altLang="en-US" dirty="0"/>
              <a:t>이 증가할 수록 </a:t>
            </a:r>
            <a:r>
              <a:rPr lang="en-US" altLang="ko-KR" dirty="0"/>
              <a:t>error</a:t>
            </a:r>
            <a:r>
              <a:rPr lang="ko-KR" altLang="en-US" dirty="0"/>
              <a:t>가 감소하는 경향</a:t>
            </a:r>
            <a:endParaRPr lang="en-US" altLang="ko-KR" dirty="0"/>
          </a:p>
          <a:p>
            <a:pPr lvl="1"/>
            <a:r>
              <a:rPr lang="ko-KR" altLang="en-US" dirty="0"/>
              <a:t>층이 너무 깊어지면 </a:t>
            </a:r>
            <a:r>
              <a:rPr lang="en-US" altLang="ko-KR" dirty="0"/>
              <a:t>error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en-US" altLang="ko-KR" dirty="0"/>
              <a:t>test error</a:t>
            </a:r>
            <a:r>
              <a:rPr lang="ko-KR" altLang="en-US" dirty="0"/>
              <a:t>를 감소시키는데 한계가 존재</a:t>
            </a:r>
            <a:endParaRPr lang="en-US" altLang="ko-KR" dirty="0"/>
          </a:p>
          <a:p>
            <a:pPr lvl="1"/>
            <a:r>
              <a:rPr lang="ko-KR" altLang="en-US" dirty="0"/>
              <a:t>다른 알고리즘이 필요</a:t>
            </a:r>
            <a:endParaRPr lang="en-US" altLang="ko-KR" dirty="0"/>
          </a:p>
          <a:p>
            <a:r>
              <a:rPr lang="en-US" altLang="ko-KR" dirty="0"/>
              <a:t>Learning-Rate</a:t>
            </a:r>
            <a:r>
              <a:rPr lang="ko-KR" altLang="en-US" dirty="0"/>
              <a:t>는 학습에 매우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발표는 </a:t>
            </a:r>
            <a:r>
              <a:rPr lang="en-US" altLang="ko-KR" dirty="0" err="1"/>
              <a:t>DenseNet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41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05FD-52A2-4762-82AD-ADD1DE5F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2AD2F3-8479-4283-83B3-76627371B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Input x</a:t>
                </a:r>
                <a:r>
                  <a:rPr lang="ko-KR" altLang="en-US" dirty="0"/>
                  <a:t>에 대해서 학습을 통한 최적의 </a:t>
                </a:r>
                <a:r>
                  <a:rPr lang="en-US" altLang="ko-KR" dirty="0"/>
                  <a:t>H(x) </a:t>
                </a:r>
                <a:r>
                  <a:rPr lang="ko-KR" altLang="en-US" dirty="0"/>
                  <a:t>얻기 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 학습을 통한 최적의 </a:t>
                </a:r>
                <a:r>
                  <a:rPr lang="en-US" altLang="ko-KR" dirty="0">
                    <a:sym typeface="Wingdings" panose="05000000000000000000" pitchFamily="2" charset="2"/>
                  </a:rPr>
                  <a:t>H(x) – x </a:t>
                </a:r>
                <a:r>
                  <a:rPr lang="ko-KR" altLang="en-US" dirty="0">
                    <a:sym typeface="Wingdings" panose="05000000000000000000" pitchFamily="2" charset="2"/>
                  </a:rPr>
                  <a:t>얻기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 H(x) – x = 0</a:t>
                </a:r>
                <a:r>
                  <a:rPr lang="ko-KR" altLang="en-US" dirty="0">
                    <a:sym typeface="Wingdings" panose="05000000000000000000" pitchFamily="2" charset="2"/>
                  </a:rPr>
                  <a:t>이 되는 </a:t>
                </a:r>
                <a:r>
                  <a:rPr lang="en-US" altLang="ko-KR" dirty="0">
                    <a:sym typeface="Wingdings" panose="05000000000000000000" pitchFamily="2" charset="2"/>
                  </a:rPr>
                  <a:t>H(x)</a:t>
                </a: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 H(x) – x = 0</a:t>
                </a:r>
                <a:r>
                  <a:rPr lang="ko-KR" altLang="en-US" dirty="0">
                    <a:sym typeface="Wingdings" panose="05000000000000000000" pitchFamily="2" charset="2"/>
                  </a:rPr>
                  <a:t>이 되는 </a:t>
                </a:r>
                <a:r>
                  <a:rPr lang="en-US" altLang="ko-KR" dirty="0">
                    <a:sym typeface="Wingdings" panose="05000000000000000000" pitchFamily="2" charset="2"/>
                  </a:rPr>
                  <a:t>H(x)</a:t>
                </a:r>
                <a:r>
                  <a:rPr lang="ko-KR" altLang="en-US" dirty="0">
                    <a:sym typeface="Wingdings" panose="05000000000000000000" pitchFamily="2" charset="2"/>
                  </a:rPr>
                  <a:t>는 </a:t>
                </a:r>
                <a:r>
                  <a:rPr lang="en-US" altLang="ko-KR" dirty="0">
                    <a:sym typeface="Wingdings" panose="05000000000000000000" pitchFamily="2" charset="2"/>
                  </a:rPr>
                  <a:t>H(x) = x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 F(x) = 0</a:t>
                </a:r>
                <a:r>
                  <a:rPr lang="ko-KR" altLang="en-US" dirty="0">
                    <a:sym typeface="Wingdings" panose="05000000000000000000" pitchFamily="2" charset="2"/>
                  </a:rPr>
                  <a:t>이 되게끔 학습을 진행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Input x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output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이 식을 참고해서 코드로 구현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들어온 정보를 그대로 다음 층으로 전달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2AD2F3-8479-4283-83B3-76627371B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7613575-69CB-44C7-AA03-A81FFB11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81" y="2500313"/>
            <a:ext cx="3973431" cy="22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98260-3BC5-45DC-BECE-BCE1E547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EDF6A-CD15-4185-95A5-1A5F6AE9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CIFAR-10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Train set : 50k, test set : 10k</a:t>
            </a:r>
          </a:p>
          <a:p>
            <a:r>
              <a:rPr lang="en-US" altLang="ko-KR" dirty="0"/>
              <a:t>Input size : 32x32, class : 10</a:t>
            </a:r>
          </a:p>
          <a:p>
            <a:r>
              <a:rPr lang="en-US" altLang="ko-KR" dirty="0"/>
              <a:t>Horizontal flip(</a:t>
            </a:r>
            <a:r>
              <a:rPr lang="ko-KR" altLang="en-US" dirty="0"/>
              <a:t>수평 뒤집기</a:t>
            </a:r>
            <a:r>
              <a:rPr lang="en-US" altLang="ko-KR" dirty="0"/>
              <a:t>), </a:t>
            </a:r>
            <a:r>
              <a:rPr lang="ko-KR" altLang="en-US" dirty="0"/>
              <a:t>이미지 </a:t>
            </a:r>
            <a:r>
              <a:rPr lang="en-US" altLang="ko-KR" dirty="0"/>
              <a:t>normalization(</a:t>
            </a:r>
            <a:r>
              <a:rPr lang="ko-KR" altLang="en-US" dirty="0"/>
              <a:t>정규화</a:t>
            </a:r>
            <a:r>
              <a:rPr lang="en-US" altLang="ko-KR" dirty="0"/>
              <a:t>), 4-padded image random crop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FE283-CDED-4AB4-B277-04D74A61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40" y="2481982"/>
            <a:ext cx="45339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8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3868-4D9A-4190-A89F-5E7A810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5685-5B9E-4495-A6EB-6434C0F2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하나의 </a:t>
            </a:r>
            <a:r>
              <a:rPr lang="en-US" altLang="ko-KR" sz="2400" dirty="0"/>
              <a:t>Block</a:t>
            </a:r>
            <a:r>
              <a:rPr lang="ko-KR" altLang="en-US" sz="2400" dirty="0"/>
              <a:t>은 </a:t>
            </a:r>
            <a:r>
              <a:rPr lang="en-US" altLang="ko-KR" sz="2400" dirty="0"/>
              <a:t>Conv </a:t>
            </a:r>
            <a:r>
              <a:rPr lang="en-US" altLang="ko-KR" sz="2400" dirty="0">
                <a:sym typeface="Wingdings" panose="05000000000000000000" pitchFamily="2" charset="2"/>
              </a:rPr>
              <a:t> BN  </a:t>
            </a:r>
            <a:r>
              <a:rPr lang="en-US" altLang="ko-KR" sz="2400" dirty="0" err="1">
                <a:sym typeface="Wingdings" panose="05000000000000000000" pitchFamily="2" charset="2"/>
              </a:rPr>
              <a:t>ReLU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Conv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BN  </a:t>
            </a:r>
            <a:r>
              <a:rPr lang="en-US" altLang="ko-KR" sz="2400" dirty="0" err="1">
                <a:sym typeface="Wingdings" panose="05000000000000000000" pitchFamily="2" charset="2"/>
              </a:rPr>
              <a:t>ReLU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를 차례로 통과하고 </a:t>
            </a:r>
            <a:r>
              <a:rPr lang="en-US" altLang="ko-KR" sz="2400" dirty="0">
                <a:sym typeface="Wingdings" panose="05000000000000000000" pitchFamily="2" charset="2"/>
              </a:rPr>
              <a:t>shortcut connection</a:t>
            </a:r>
            <a:r>
              <a:rPr lang="ko-KR" altLang="en-US" sz="2400" dirty="0">
                <a:sym typeface="Wingdings" panose="05000000000000000000" pitchFamily="2" charset="2"/>
              </a:rPr>
              <a:t>을 사용하는 </a:t>
            </a:r>
            <a:r>
              <a:rPr lang="en-US" altLang="ko-KR" sz="2400" dirty="0">
                <a:sym typeface="Wingdings" panose="05000000000000000000" pitchFamily="2" charset="2"/>
              </a:rPr>
              <a:t>layer</a:t>
            </a:r>
            <a:r>
              <a:rPr lang="ko-KR" altLang="en-US" sz="2400" dirty="0">
                <a:sym typeface="Wingdings" panose="05000000000000000000" pitchFamily="2" charset="2"/>
              </a:rPr>
              <a:t>들로 구성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Layer</a:t>
            </a:r>
            <a:r>
              <a:rPr lang="ko-KR" altLang="en-US" sz="2400" dirty="0">
                <a:sym typeface="Wingdings" panose="05000000000000000000" pitchFamily="2" charset="2"/>
              </a:rPr>
              <a:t>의 개수는 총 </a:t>
            </a:r>
            <a:r>
              <a:rPr lang="en-US" altLang="ko-KR" sz="2400" dirty="0">
                <a:sym typeface="Wingdings" panose="05000000000000000000" pitchFamily="2" charset="2"/>
              </a:rPr>
              <a:t>6n+2</a:t>
            </a:r>
            <a:r>
              <a:rPr lang="ko-KR" altLang="en-US" sz="2400" dirty="0">
                <a:sym typeface="Wingdings" panose="05000000000000000000" pitchFamily="2" charset="2"/>
              </a:rPr>
              <a:t>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ResNet-20/32/44/56/110</a:t>
            </a:r>
          </a:p>
          <a:p>
            <a:r>
              <a:rPr lang="ko-KR" altLang="en-US" sz="2400" dirty="0"/>
              <a:t>이미지의 </a:t>
            </a:r>
            <a:r>
              <a:rPr lang="en-US" altLang="ko-KR" sz="2400" dirty="0"/>
              <a:t>size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배 </a:t>
            </a:r>
            <a:r>
              <a:rPr lang="ko-KR" altLang="en-US" sz="2400" dirty="0" err="1"/>
              <a:t>감소할때마다</a:t>
            </a:r>
            <a:r>
              <a:rPr lang="ko-KR" altLang="en-US" sz="2400" dirty="0"/>
              <a:t> </a:t>
            </a:r>
            <a:r>
              <a:rPr lang="en-US" altLang="ko-KR" sz="2400" dirty="0"/>
              <a:t>filter</a:t>
            </a:r>
            <a:r>
              <a:rPr lang="ko-KR" altLang="en-US" sz="2400" dirty="0"/>
              <a:t>의 개수는 </a:t>
            </a:r>
            <a:r>
              <a:rPr lang="en-US" altLang="ko-KR" sz="2400" dirty="0"/>
              <a:t>2</a:t>
            </a:r>
            <a:r>
              <a:rPr lang="ko-KR" altLang="en-US" sz="2400" dirty="0"/>
              <a:t>배 증가</a:t>
            </a:r>
            <a:endParaRPr lang="en-US" altLang="ko-KR" sz="2400" dirty="0"/>
          </a:p>
          <a:p>
            <a:r>
              <a:rPr lang="en-US" altLang="ko-KR" sz="2400" dirty="0"/>
              <a:t>Dropout </a:t>
            </a:r>
            <a:r>
              <a:rPr lang="ko-KR" altLang="en-US" sz="2400" dirty="0"/>
              <a:t>사용 </a:t>
            </a:r>
            <a:r>
              <a:rPr lang="en-US" altLang="ko-KR" sz="2400" dirty="0"/>
              <a:t>(X)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39DBF-86BF-444C-97EC-632F9D98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41" y="3786814"/>
            <a:ext cx="3418522" cy="30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5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2724-F5CA-4970-A016-0704F88E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117E9-B03E-4C6C-B3D8-CAF764DF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177" cy="4667250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ResNet</a:t>
            </a:r>
            <a:r>
              <a:rPr lang="en-US" altLang="ko-KR" sz="2400" b="1" dirty="0"/>
              <a:t> __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__</a:t>
            </a:r>
          </a:p>
          <a:p>
            <a:r>
              <a:rPr lang="ko-KR" altLang="en-US" sz="2400" dirty="0"/>
              <a:t>전체적인 모델의 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Input layer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32x32layer </a:t>
            </a:r>
            <a:r>
              <a:rPr lang="en-US" altLang="ko-KR" sz="2400" dirty="0">
                <a:sym typeface="Wingdings" panose="05000000000000000000" pitchFamily="2" charset="2"/>
              </a:rPr>
              <a:t> 16x16layer  8x8layer  last layer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 err="1"/>
              <a:t>Block_numbers</a:t>
            </a:r>
            <a:r>
              <a:rPr lang="en-US" altLang="ko-KR" sz="2400" dirty="0"/>
              <a:t> : layer</a:t>
            </a:r>
            <a:r>
              <a:rPr lang="ko-KR" altLang="en-US" sz="2400" dirty="0"/>
              <a:t>의 개수</a:t>
            </a:r>
            <a:r>
              <a:rPr lang="en-US" altLang="ko-KR" sz="2400" dirty="0"/>
              <a:t>(3,5,7,9,18)</a:t>
            </a:r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539B0-5577-4995-9109-F0EA3562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77" y="1485900"/>
            <a:ext cx="6843623" cy="378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19E9DE-927A-4EBB-8A15-9D9A2683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67" y="5274500"/>
            <a:ext cx="6543241" cy="14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8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E403-2800-4D55-895F-91C7E818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DF5A-00B3-460F-8A22-187A36D2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33832" cy="5032375"/>
          </a:xfrm>
        </p:spPr>
        <p:txBody>
          <a:bodyPr/>
          <a:lstStyle/>
          <a:p>
            <a:r>
              <a:rPr lang="en-US" altLang="ko-KR" b="1" dirty="0" err="1"/>
              <a:t>Make_layers</a:t>
            </a:r>
            <a:endParaRPr lang="en-US" altLang="ko-KR" b="1" dirty="0"/>
          </a:p>
          <a:p>
            <a:r>
              <a:rPr lang="en-US" altLang="ko-KR" dirty="0"/>
              <a:t>Block</a:t>
            </a:r>
            <a:r>
              <a:rPr lang="ko-KR" altLang="en-US" dirty="0"/>
              <a:t>들을 </a:t>
            </a:r>
            <a:r>
              <a:rPr lang="ko-KR" altLang="en-US" dirty="0" err="1"/>
              <a:t>쌓아놓는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Down-</a:t>
            </a:r>
            <a:r>
              <a:rPr lang="en-US" altLang="ko-KR" dirty="0" err="1"/>
              <a:t>samlping</a:t>
            </a:r>
            <a:r>
              <a:rPr lang="ko-KR" altLang="en-US" dirty="0"/>
              <a:t>하는 경우</a:t>
            </a:r>
            <a:endParaRPr lang="en-US" altLang="ko-KR" dirty="0"/>
          </a:p>
          <a:p>
            <a:pPr lvl="1"/>
            <a:r>
              <a:rPr lang="en-US" altLang="ko-KR" dirty="0"/>
              <a:t>Layer_32</a:t>
            </a:r>
            <a:r>
              <a:rPr lang="en-US" altLang="ko-KR" dirty="0">
                <a:sym typeface="Wingdings" panose="05000000000000000000" pitchFamily="2" charset="2"/>
              </a:rPr>
              <a:t>layer_16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Layer_16layer_8</a:t>
            </a:r>
          </a:p>
          <a:p>
            <a:endParaRPr lang="en-US" altLang="ko-KR" dirty="0"/>
          </a:p>
          <a:p>
            <a:r>
              <a:rPr lang="ko-KR" altLang="en-US" dirty="0"/>
              <a:t>맨 처음 블록에서 </a:t>
            </a:r>
            <a:r>
              <a:rPr lang="en-US" altLang="ko-KR" dirty="0"/>
              <a:t>Down-sampling </a:t>
            </a:r>
            <a:r>
              <a:rPr lang="ko-KR" altLang="en-US" dirty="0"/>
              <a:t>수행 후</a:t>
            </a:r>
            <a:r>
              <a:rPr lang="en-US" altLang="ko-KR" dirty="0"/>
              <a:t>,</a:t>
            </a:r>
            <a:r>
              <a:rPr lang="ko-KR" altLang="en-US" dirty="0"/>
              <a:t> 똑같은 </a:t>
            </a:r>
            <a:r>
              <a:rPr lang="en-US" altLang="ko-KR" dirty="0"/>
              <a:t>size</a:t>
            </a:r>
            <a:r>
              <a:rPr lang="ko-KR" altLang="en-US" dirty="0"/>
              <a:t>의 블록들을 연속해서 누적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04DC9-6369-40F3-BBF3-84456CDF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032" y="1825625"/>
            <a:ext cx="56864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ECFD2-8977-4C5C-B683-929E5494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7197FC-4BA7-4787-A47B-F93367B5E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Down-sampling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표에서 </a:t>
                </a:r>
                <a:r>
                  <a:rPr lang="en-US" altLang="ko-KR" dirty="0"/>
                  <a:t>output map size</a:t>
                </a:r>
                <a:r>
                  <a:rPr lang="ko-KR" altLang="en-US" dirty="0"/>
                  <a:t>가 변하는 구간이 존재</a:t>
                </a:r>
                <a:endParaRPr lang="en-US" altLang="ko-KR" dirty="0"/>
              </a:p>
              <a:p>
                <a:r>
                  <a:rPr lang="en-US" altLang="ko-KR" dirty="0"/>
                  <a:t>Input x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output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대부분의 경우 </a:t>
                </a:r>
                <a:r>
                  <a:rPr lang="en-US" altLang="ko-KR" dirty="0"/>
                  <a:t>F(x)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size</a:t>
                </a:r>
                <a:r>
                  <a:rPr lang="ko-KR" altLang="en-US" dirty="0"/>
                  <a:t>는 동일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layers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input x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layers</a:t>
                </a:r>
                <a:r>
                  <a:rPr lang="ko-KR" altLang="en-US" dirty="0"/>
                  <a:t>에 통과시킨 </a:t>
                </a:r>
                <a:r>
                  <a:rPr lang="en-US" altLang="ko-KR" dirty="0"/>
                  <a:t>F(x)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size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다를때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down-sampling</a:t>
                </a:r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input 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size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F(x)</a:t>
                </a:r>
                <a:r>
                  <a:rPr lang="ko-KR" altLang="en-US" dirty="0"/>
                  <a:t>로 맞춰주는 변환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7197FC-4BA7-4787-A47B-F93367B5E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B8BFFD5-59EF-4437-9A88-6AD5C11E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79" y="1347788"/>
            <a:ext cx="6543241" cy="14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B54D1-0E97-4C47-9CFC-40382487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2B160-D09E-4B9A-B283-D2889688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903788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BasicBlock</a:t>
            </a:r>
            <a:endParaRPr lang="en-US" altLang="ko-KR" sz="2400" b="1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의 기본적인 구성</a:t>
            </a:r>
            <a:endParaRPr lang="en-US" altLang="ko-KR" sz="2400" dirty="0"/>
          </a:p>
          <a:p>
            <a:r>
              <a:rPr lang="en-US" altLang="ko-KR" sz="2400" dirty="0"/>
              <a:t>(Conv </a:t>
            </a:r>
            <a:r>
              <a:rPr lang="en-US" altLang="ko-KR" sz="2400" dirty="0">
                <a:sym typeface="Wingdings" panose="05000000000000000000" pitchFamily="2" charset="2"/>
              </a:rPr>
              <a:t> BN  </a:t>
            </a:r>
            <a:r>
              <a:rPr lang="en-US" altLang="ko-KR" sz="2400" dirty="0" err="1">
                <a:sym typeface="Wingdings" panose="05000000000000000000" pitchFamily="2" charset="2"/>
              </a:rPr>
              <a:t>ReLU</a:t>
            </a:r>
            <a:r>
              <a:rPr lang="en-US" altLang="ko-KR" sz="2400" dirty="0">
                <a:sym typeface="Wingdings" panose="05000000000000000000" pitchFamily="2" charset="2"/>
              </a:rPr>
              <a:t>) x2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Down-sampling</a:t>
            </a:r>
            <a:r>
              <a:rPr lang="ko-KR" altLang="en-US" sz="2400" dirty="0">
                <a:sym typeface="Wingdings" panose="05000000000000000000" pitchFamily="2" charset="2"/>
              </a:rPr>
              <a:t>이 일어난 경우 </a:t>
            </a:r>
            <a:r>
              <a:rPr lang="en-US" altLang="ko-KR" sz="2400" dirty="0">
                <a:sym typeface="Wingdings" panose="05000000000000000000" pitchFamily="2" charset="2"/>
              </a:rPr>
              <a:t>stride=2</a:t>
            </a:r>
            <a:r>
              <a:rPr lang="ko-KR" altLang="en-US" sz="2400" dirty="0">
                <a:sym typeface="Wingdings" panose="05000000000000000000" pitchFamily="2" charset="2"/>
              </a:rPr>
              <a:t>로 </a:t>
            </a:r>
            <a:r>
              <a:rPr lang="en-US" altLang="ko-KR" sz="2400" dirty="0">
                <a:sym typeface="Wingdings" panose="05000000000000000000" pitchFamily="2" charset="2"/>
              </a:rPr>
              <a:t>size</a:t>
            </a:r>
            <a:r>
              <a:rPr lang="ko-KR" altLang="en-US" sz="2400" dirty="0">
                <a:sym typeface="Wingdings" panose="05000000000000000000" pitchFamily="2" charset="2"/>
              </a:rPr>
              <a:t>감소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Shortcut-connection</a:t>
            </a:r>
            <a:r>
              <a:rPr lang="ko-KR" altLang="en-US" sz="2400" dirty="0">
                <a:sym typeface="Wingdings" panose="05000000000000000000" pitchFamily="2" charset="2"/>
              </a:rPr>
              <a:t>은 </a:t>
            </a:r>
            <a:r>
              <a:rPr lang="en-US" altLang="ko-KR" sz="2400" dirty="0">
                <a:sym typeface="Wingdings" panose="05000000000000000000" pitchFamily="2" charset="2"/>
              </a:rPr>
              <a:t>y = </a:t>
            </a:r>
            <a:r>
              <a:rPr lang="en-US" altLang="ko-KR" sz="2400" dirty="0" err="1">
                <a:sym typeface="Wingdings" panose="05000000000000000000" pitchFamily="2" charset="2"/>
              </a:rPr>
              <a:t>y+x</a:t>
            </a:r>
            <a:r>
              <a:rPr lang="ko-KR" altLang="en-US" sz="2400" dirty="0">
                <a:sym typeface="Wingdings" panose="05000000000000000000" pitchFamily="2" charset="2"/>
              </a:rPr>
              <a:t>로 간단하게 구현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Down-sampling</a:t>
            </a:r>
            <a:r>
              <a:rPr lang="ko-KR" altLang="en-US" sz="2000" dirty="0">
                <a:sym typeface="Wingdings" panose="05000000000000000000" pitchFamily="2" charset="2"/>
              </a:rPr>
              <a:t>이 일어난 경우 </a:t>
            </a:r>
            <a:r>
              <a:rPr lang="en-US" altLang="ko-KR" sz="2000" dirty="0">
                <a:sym typeface="Wingdings" panose="05000000000000000000" pitchFamily="2" charset="2"/>
              </a:rPr>
              <a:t>input</a:t>
            </a:r>
            <a:r>
              <a:rPr lang="ko-KR" altLang="en-US" sz="2000" dirty="0"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ym typeface="Wingdings" panose="05000000000000000000" pitchFamily="2" charset="2"/>
              </a:rPr>
              <a:t>size</a:t>
            </a:r>
            <a:r>
              <a:rPr lang="ko-KR" altLang="en-US" sz="2000" dirty="0">
                <a:sym typeface="Wingdings" panose="05000000000000000000" pitchFamily="2" charset="2"/>
              </a:rPr>
              <a:t>를 조정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A72B1-62D9-45C4-B68D-ADCF44FB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5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C80BD-55EC-4F51-870D-A378C63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9CA098-50D5-4F63-8F6B-00F6054E0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791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391iter = 1epoch</a:t>
                </a:r>
              </a:p>
              <a:p>
                <a:r>
                  <a:rPr lang="en-US" altLang="ko-KR" dirty="0"/>
                  <a:t>64000iter</a:t>
                </a:r>
                <a:r>
                  <a:rPr lang="ko-KR" altLang="en-US" dirty="0"/>
                  <a:t>까지 학습 진행 </a:t>
                </a:r>
                <a:r>
                  <a:rPr lang="en-US" altLang="ko-KR" dirty="0"/>
                  <a:t>64000iter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164epoch</a:t>
                </a:r>
              </a:p>
              <a:p>
                <a:r>
                  <a:rPr lang="ko-KR" altLang="en-US" dirty="0"/>
                  <a:t>처음 </a:t>
                </a:r>
                <a:r>
                  <a:rPr lang="en-US" altLang="ko-KR" dirty="0" err="1"/>
                  <a:t>learning_rate</a:t>
                </a:r>
                <a:r>
                  <a:rPr lang="en-US" altLang="ko-KR" dirty="0"/>
                  <a:t> = 0.1 / </a:t>
                </a:r>
                <a:r>
                  <a:rPr lang="en-US" altLang="ko-KR" dirty="0" err="1"/>
                  <a:t>learning_rate</a:t>
                </a:r>
                <a:r>
                  <a:rPr lang="en-US" altLang="ko-KR" dirty="0"/>
                  <a:t> = 0.01 =(32000, 48000)</a:t>
                </a:r>
              </a:p>
              <a:p>
                <a:r>
                  <a:rPr lang="en-US" altLang="ko-KR" dirty="0"/>
                  <a:t>ResNet-110, 400iter = 0.01</a:t>
                </a:r>
              </a:p>
              <a:p>
                <a:r>
                  <a:rPr lang="en-US" altLang="ko-KR" dirty="0"/>
                  <a:t>Training batch-size=128, Test batch-size=100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9CA098-50D5-4F63-8F6B-00F6054E0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7911" cy="4351338"/>
              </a:xfrm>
              <a:blipFill>
                <a:blip r:embed="rId2"/>
                <a:stretch>
                  <a:fillRect l="-935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55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603</Words>
  <Application>Microsoft Office PowerPoint</Application>
  <PresentationFormat>와이드스크린</PresentationFormat>
  <Paragraphs>167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Deep Residual Learning for Image Recognition</vt:lpstr>
      <vt:lpstr>Residual Learning</vt:lpstr>
      <vt:lpstr>Datasets</vt:lpstr>
      <vt:lpstr>model</vt:lpstr>
      <vt:lpstr>model</vt:lpstr>
      <vt:lpstr>model</vt:lpstr>
      <vt:lpstr>model</vt:lpstr>
      <vt:lpstr>model</vt:lpstr>
      <vt:lpstr>Training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Haesung Jo</dc:creator>
  <cp:lastModifiedBy>JHS</cp:lastModifiedBy>
  <cp:revision>88</cp:revision>
  <dcterms:created xsi:type="dcterms:W3CDTF">2019-07-24T10:04:20Z</dcterms:created>
  <dcterms:modified xsi:type="dcterms:W3CDTF">2019-08-14T08:03:12Z</dcterms:modified>
</cp:coreProperties>
</file>