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2" r:id="rId5"/>
    <p:sldId id="283" r:id="rId6"/>
    <p:sldId id="284" r:id="rId7"/>
    <p:sldId id="273" r:id="rId8"/>
    <p:sldId id="261" r:id="rId9"/>
    <p:sldId id="260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7" r:id="rId20"/>
    <p:sldId id="278" r:id="rId21"/>
    <p:sldId id="276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86795" autoAdjust="0"/>
  </p:normalViewPr>
  <p:slideViewPr>
    <p:cSldViewPr snapToGrid="0">
      <p:cViewPr varScale="1">
        <p:scale>
          <a:sx n="67" d="100"/>
          <a:sy n="67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FB0DF-04E8-4154-9DA9-3D764F7EF723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CD381-B85C-4E8D-980F-BDF7D629A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0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그림을 보면 알겠지만 레이어를 그냥 쌓으면 </a:t>
            </a:r>
            <a:r>
              <a:rPr lang="en-US" altLang="ko-KR" dirty="0"/>
              <a:t>20</a:t>
            </a:r>
            <a:r>
              <a:rPr lang="ko-KR" altLang="en-US" dirty="0"/>
              <a:t>개를 </a:t>
            </a:r>
            <a:r>
              <a:rPr lang="ko-KR" altLang="en-US" dirty="0" err="1"/>
              <a:t>쌓은것보다</a:t>
            </a:r>
            <a:r>
              <a:rPr lang="ko-KR" altLang="en-US" dirty="0"/>
              <a:t> </a:t>
            </a:r>
            <a:r>
              <a:rPr lang="en-US" altLang="ko-KR" dirty="0"/>
              <a:t>56</a:t>
            </a:r>
            <a:r>
              <a:rPr lang="ko-KR" altLang="en-US" dirty="0"/>
              <a:t>개를 </a:t>
            </a:r>
            <a:r>
              <a:rPr lang="ko-KR" altLang="en-US" dirty="0" err="1"/>
              <a:t>쌓았을때</a:t>
            </a:r>
            <a:r>
              <a:rPr lang="ko-KR" altLang="en-US" dirty="0"/>
              <a:t> 에러율이 더 올라감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CD381-B85C-4E8D-980F-BDF7D629AE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5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이미지가 클래스를 </a:t>
            </a:r>
            <a:r>
              <a:rPr lang="ko-KR" altLang="en-US" dirty="0" err="1"/>
              <a:t>분류할때</a:t>
            </a:r>
            <a:r>
              <a:rPr lang="ko-KR" altLang="en-US" dirty="0"/>
              <a:t> </a:t>
            </a:r>
            <a:r>
              <a:rPr lang="en-US" altLang="ko-KR" dirty="0"/>
              <a:t>top1</a:t>
            </a:r>
            <a:r>
              <a:rPr lang="ko-KR" altLang="en-US" dirty="0" err="1"/>
              <a:t>이란것은</a:t>
            </a:r>
            <a:r>
              <a:rPr lang="ko-KR" altLang="en-US" dirty="0"/>
              <a:t> 예측한 값이고 </a:t>
            </a:r>
            <a:r>
              <a:rPr lang="en-US" altLang="ko-KR" dirty="0"/>
              <a:t>top-5</a:t>
            </a:r>
            <a:r>
              <a:rPr lang="ko-KR" altLang="en-US" dirty="0"/>
              <a:t>는 예측한 </a:t>
            </a:r>
            <a:r>
              <a:rPr lang="ko-KR" altLang="en-US" dirty="0" err="1"/>
              <a:t>값들중</a:t>
            </a:r>
            <a:r>
              <a:rPr lang="ko-KR" altLang="en-US" dirty="0"/>
              <a:t> 정확도가 가장 높은 상위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CD381-B85C-4E8D-980F-BDF7D629AE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02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Training error</a:t>
            </a:r>
            <a:r>
              <a:rPr lang="ko-KR" altLang="en-US" dirty="0"/>
              <a:t>를 나타내는 그래프</a:t>
            </a:r>
            <a:r>
              <a:rPr lang="en-US" altLang="ko-KR" dirty="0"/>
              <a:t>,  </a:t>
            </a:r>
            <a:r>
              <a:rPr lang="ko-KR" altLang="en-US" dirty="0"/>
              <a:t>굵은 선은 </a:t>
            </a:r>
            <a:r>
              <a:rPr lang="en-US" altLang="ko-KR" dirty="0"/>
              <a:t>validation error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CD381-B85C-4E8D-980F-BDF7D629AE1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612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CD381-B85C-4E8D-980F-BDF7D629AE1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28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CD381-B85C-4E8D-980F-BDF7D629AE1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2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176E2-B3F9-46BE-87F7-D810999BA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11DF4A-6042-4582-BDC8-03D3F955B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FB020-4C2A-4E82-8AE7-04F4668C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4BB32-9941-43AD-98AF-D252B25C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93DD9-A356-4702-937F-85B4406F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3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05C3A-197E-4413-B15C-63466321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214C20-2C3B-4F26-B13E-3964267C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2AFD9-6CD5-4EA3-A231-75BF8D8E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DC596-681A-4459-85AD-7CA31488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D3753-EAAB-4223-87EA-A806EE0C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18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5B8D1F-97E9-4830-ABDA-6390CE279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5C4310-2161-4ABB-944F-38887575F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D2DA2-4A07-47C4-A31E-B8612C4E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6A2A4-0281-48AF-8FB2-60DD0DD6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A43E7-3017-4EF6-806C-A42F9567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3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DB3D7-C209-4A86-9AF4-C54B9DD0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A0F2B-EF3B-4377-AEC5-2E8B18CF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41CE1-C205-4097-B070-8B19A6F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BA41C-C8D5-42B7-9BDD-3AEF7617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376E4-6C06-43A0-8284-050C3FB2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7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58B05-97B8-4312-B2CB-0AEB54D4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BD1E2-E44E-451A-81F8-40DBB7AD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0A3D9-F46B-4094-B89C-5B40D7FE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359E0-F8B2-4734-B40E-60E8452D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31BA0-2857-4A5C-B6A2-05D71DFE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27D11-5DE8-4E7F-9D36-B425995C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CE2D4-D810-47A6-AE30-C5155BCE4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8B4C85-20CD-4AB0-A337-EE590314A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F50DC-1D31-46ED-82BA-09681CCD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DF6FDF-F194-4D8C-AB08-C0F0AA38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660F5-BEEA-4A59-8FDC-EAAFFBD3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EF800-4019-4B86-97CB-C25CA1D2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F61971-0F2E-4809-BB1E-FAF65D2D9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DE7470-A0D8-49AE-A072-F1D8A4123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77D57C-6033-416F-B915-FC81D37FC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170FEB-4D8C-4052-A9CF-7B3126149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540EA3-A2FA-4285-8D3E-79474BCA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1A6EC5-7D66-43D0-A00E-34CF80AF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5EEE19-2692-465B-B600-89E351CF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2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332FC-726B-40BC-B61B-8D743DBF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B83FB8-1FED-4F49-8632-A1ACD305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CA7C27-C609-4E5E-A126-951C9EC0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F8B1EC-D737-4E90-8817-D70BADA5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4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A99560-A3E7-4032-A424-159496B4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B1A9BC-0839-4BF1-B383-A6C89B54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A7F7B6-AF23-424B-9616-B7DBC427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A079F-9FE3-4BDB-96DE-25F407C8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5246C-F25E-4749-9CFD-8774424F1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8F36F-2E1A-4818-A966-848D82C0F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F035D-D276-4A48-BE44-97759CCA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25A02-B117-452E-A5AA-C43B40AF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9843D-5867-4A6A-AB68-2526CA68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77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6722-BD45-43E9-9C68-69D3DEC6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783F-6802-4E45-A7F6-5C2679F7A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77496B-67ED-4CD4-A33E-8E274FE88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638BA9-FD92-4E0C-A247-18ED86C4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DF1E4E-1386-404F-B41B-2CFEAEA3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63B62-014B-42C9-8B8B-5A9072D6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4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DC1488-F7AB-4003-B33D-06647AF7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7175B6-D721-4886-92DC-5DADD242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01CF9-A6AB-4733-8B18-1853FED1D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F70C8-122E-4EC6-AB1A-DB9AD138D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6238B-98B8-4B66-82B0-ADEC0A1DB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91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FE1C9-42D7-4918-BB5B-78AECAA95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Residual Learning for Image Recognition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B1CCB9-CB21-4B28-8350-9FDFF6AF3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72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3026A-3F5A-4132-AE6D-EC903DEE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A9E5D-43A9-4561-86E5-A6B8DF5CA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3697"/>
          </a:xfrm>
        </p:spPr>
        <p:txBody>
          <a:bodyPr/>
          <a:lstStyle/>
          <a:p>
            <a:r>
              <a:rPr lang="en-US" altLang="ko-KR" dirty="0"/>
              <a:t>Residual Network</a:t>
            </a:r>
          </a:p>
          <a:p>
            <a:pPr lvl="1"/>
            <a:r>
              <a:rPr lang="en-US" altLang="ko-KR" dirty="0"/>
              <a:t>Plain network</a:t>
            </a:r>
            <a:r>
              <a:rPr lang="ko-KR" altLang="en-US" dirty="0"/>
              <a:t>에 </a:t>
            </a:r>
            <a:r>
              <a:rPr lang="en-US" altLang="ko-KR" dirty="0"/>
              <a:t>shortcut connection </a:t>
            </a:r>
            <a:r>
              <a:rPr lang="ko-KR" altLang="en-US" dirty="0"/>
              <a:t>삽입</a:t>
            </a:r>
            <a:endParaRPr lang="en-US" altLang="ko-KR" dirty="0"/>
          </a:p>
          <a:p>
            <a:pPr lvl="2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의 사이즈를 </a:t>
            </a:r>
            <a:r>
              <a:rPr lang="ko-KR" altLang="en-US" dirty="0" err="1"/>
              <a:t>맞춰주기</a:t>
            </a:r>
            <a:r>
              <a:rPr lang="ko-KR" altLang="en-US" dirty="0"/>
              <a:t> 위해 </a:t>
            </a:r>
            <a:r>
              <a:rPr lang="en-US" altLang="ko-KR" dirty="0"/>
              <a:t>Identity shortcut </a:t>
            </a:r>
            <a:r>
              <a:rPr lang="ko-KR" altLang="en-US" dirty="0"/>
              <a:t>사용</a:t>
            </a:r>
            <a:r>
              <a:rPr lang="en-US" altLang="ko-KR" dirty="0"/>
              <a:t>(</a:t>
            </a:r>
            <a:r>
              <a:rPr lang="ko-KR" altLang="en-US" dirty="0"/>
              <a:t>실선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Input </a:t>
            </a:r>
            <a:r>
              <a:rPr lang="en-US" altLang="ko-KR" dirty="0">
                <a:sym typeface="Wingdings" panose="05000000000000000000" pitchFamily="2" charset="2"/>
              </a:rPr>
              <a:t> output dimension(filters)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증가할때는</a:t>
            </a:r>
            <a:r>
              <a:rPr lang="ko-KR" altLang="en-US" dirty="0">
                <a:sym typeface="Wingdings" panose="05000000000000000000" pitchFamily="2" charset="2"/>
              </a:rPr>
              <a:t> 두가지 경우 존재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점선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ko-KR" altLang="en-US" dirty="0"/>
              <a:t>똑같이 </a:t>
            </a:r>
            <a:r>
              <a:rPr lang="en-US" altLang="ko-KR" dirty="0"/>
              <a:t>identity mapping </a:t>
            </a:r>
            <a:r>
              <a:rPr lang="ko-KR" altLang="en-US" dirty="0"/>
              <a:t>사용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패딩으로 </a:t>
            </a:r>
            <a:r>
              <a:rPr lang="en-US" altLang="ko-KR" dirty="0"/>
              <a:t>size </a:t>
            </a:r>
            <a:r>
              <a:rPr lang="ko-KR" altLang="en-US" dirty="0"/>
              <a:t>증가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Projection shortcut </a:t>
            </a:r>
            <a:r>
              <a:rPr lang="ko-KR" altLang="en-US" dirty="0"/>
              <a:t>사용 </a:t>
            </a:r>
            <a:r>
              <a:rPr lang="en-US" altLang="ko-KR" dirty="0"/>
              <a:t>(1x1 convolution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두가지 다 </a:t>
            </a:r>
            <a:r>
              <a:rPr lang="en-US" altLang="ko-KR" dirty="0"/>
              <a:t>stride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6272ED-6285-4985-BC86-D149D4C2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00" y="4676913"/>
            <a:ext cx="21812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0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78007-B4DF-4B9C-A72F-989C02BD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0E05B-B535-4A7E-85CE-DA8CF4FA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224x224</a:t>
            </a:r>
            <a:r>
              <a:rPr lang="ko-KR" altLang="en-US" sz="2400" dirty="0"/>
              <a:t>로 이미지를</a:t>
            </a:r>
            <a:r>
              <a:rPr lang="en-US" altLang="ko-KR" sz="2400" dirty="0"/>
              <a:t> random crop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수평 뒤집기</a:t>
            </a:r>
            <a:r>
              <a:rPr lang="en-US" altLang="ko-KR" sz="2400" dirty="0">
                <a:sym typeface="Wingdings" panose="05000000000000000000" pitchFamily="2" charset="2"/>
              </a:rPr>
              <a:t>  </a:t>
            </a:r>
            <a:r>
              <a:rPr lang="ko-KR" altLang="en-US" sz="2400" dirty="0">
                <a:sym typeface="Wingdings" panose="05000000000000000000" pitchFamily="2" charset="2"/>
              </a:rPr>
              <a:t>이미지 </a:t>
            </a:r>
            <a:r>
              <a:rPr lang="en-US" altLang="ko-KR" sz="2400" dirty="0">
                <a:sym typeface="Wingdings" panose="05000000000000000000" pitchFamily="2" charset="2"/>
              </a:rPr>
              <a:t>normalization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Convolution  Batch Normalization  Activation Function</a:t>
            </a:r>
          </a:p>
          <a:p>
            <a:r>
              <a:rPr lang="en-US" altLang="ko-KR" sz="2400" dirty="0"/>
              <a:t>SGD(</a:t>
            </a:r>
            <a:r>
              <a:rPr lang="ko-KR" altLang="en-US" sz="2400" dirty="0" err="1"/>
              <a:t>경사하강법</a:t>
            </a:r>
            <a:r>
              <a:rPr lang="en-US" altLang="ko-KR" sz="2400" dirty="0"/>
              <a:t>) </a:t>
            </a:r>
            <a:r>
              <a:rPr lang="ko-KR" altLang="en-US" sz="2400" dirty="0"/>
              <a:t>사용 </a:t>
            </a:r>
            <a:r>
              <a:rPr lang="en-US" altLang="ko-KR" sz="2400" dirty="0"/>
              <a:t>, batch size = 256</a:t>
            </a:r>
          </a:p>
          <a:p>
            <a:r>
              <a:rPr lang="en-US" altLang="ko-KR" sz="2400" dirty="0"/>
              <a:t>Learning rate = 0.1</a:t>
            </a:r>
            <a:r>
              <a:rPr lang="ko-KR" altLang="en-US" sz="2400" dirty="0"/>
              <a:t>로 시작</a:t>
            </a:r>
            <a:r>
              <a:rPr lang="en-US" altLang="ko-KR" sz="2400" dirty="0"/>
              <a:t>, 32000iteration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0.01</a:t>
            </a:r>
          </a:p>
          <a:p>
            <a:r>
              <a:rPr lang="en-US" altLang="ko-KR" sz="2400" dirty="0"/>
              <a:t>Weight decay = 0.0001, momentum = 0.9</a:t>
            </a:r>
          </a:p>
          <a:p>
            <a:r>
              <a:rPr lang="en-US" altLang="ko-KR" sz="2400" dirty="0"/>
              <a:t>Dropout </a:t>
            </a:r>
            <a:r>
              <a:rPr lang="ko-KR" altLang="en-US" sz="2400" dirty="0"/>
              <a:t>사용하지 않음</a:t>
            </a:r>
          </a:p>
        </p:txBody>
      </p:sp>
    </p:spTree>
    <p:extLst>
      <p:ext uri="{BB962C8B-B14F-4D97-AF65-F5344CB8AC3E}">
        <p14:creationId xmlns:p14="http://schemas.microsoft.com/office/powerpoint/2010/main" val="410932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CEA78-70A0-4DBA-A58F-FDE78ABC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AB72D-5D1B-4680-8FEC-752E7CAD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ImageNet 2012 classification dataset, 128</a:t>
            </a:r>
            <a:r>
              <a:rPr lang="ko-KR" altLang="en-US" dirty="0"/>
              <a:t>만개의 </a:t>
            </a:r>
            <a:r>
              <a:rPr lang="en-US" altLang="ko-KR" dirty="0"/>
              <a:t>training set, 5</a:t>
            </a:r>
            <a:r>
              <a:rPr lang="ko-KR" altLang="en-US" dirty="0"/>
              <a:t>만개의 </a:t>
            </a:r>
            <a:r>
              <a:rPr lang="en-US" altLang="ko-KR" dirty="0"/>
              <a:t>validation set, 10</a:t>
            </a:r>
            <a:r>
              <a:rPr lang="ko-KR" altLang="en-US" dirty="0"/>
              <a:t>만개의 </a:t>
            </a:r>
            <a:r>
              <a:rPr lang="en-US" altLang="ko-KR" dirty="0"/>
              <a:t>test set</a:t>
            </a:r>
            <a:r>
              <a:rPr lang="ko-KR" altLang="en-US" dirty="0"/>
              <a:t>를 가지고 </a:t>
            </a:r>
            <a:r>
              <a:rPr lang="en-US" altLang="ko-KR" dirty="0"/>
              <a:t>top-1 error</a:t>
            </a:r>
            <a:r>
              <a:rPr lang="ko-KR" altLang="en-US" dirty="0"/>
              <a:t>와 </a:t>
            </a:r>
            <a:r>
              <a:rPr lang="en-US" altLang="ko-KR" dirty="0"/>
              <a:t>top-5 error</a:t>
            </a:r>
            <a:r>
              <a:rPr lang="ko-KR" altLang="en-US" dirty="0"/>
              <a:t>를 측정</a:t>
            </a:r>
            <a:endParaRPr lang="en-US" altLang="ko-KR" dirty="0"/>
          </a:p>
          <a:p>
            <a:pPr lvl="1"/>
            <a:r>
              <a:rPr lang="en-US" altLang="ko-KR" dirty="0"/>
              <a:t>Plain network</a:t>
            </a:r>
          </a:p>
          <a:p>
            <a:pPr lvl="2"/>
            <a:r>
              <a:rPr lang="ko-KR" altLang="en-US" sz="1800" dirty="0"/>
              <a:t>일단 </a:t>
            </a:r>
            <a:r>
              <a:rPr lang="en-US" altLang="ko-KR" sz="1800" dirty="0"/>
              <a:t>18-layer, 34-layer</a:t>
            </a:r>
            <a:r>
              <a:rPr lang="ko-KR" altLang="en-US" sz="1800" dirty="0"/>
              <a:t>의 학습결과를 평가</a:t>
            </a:r>
            <a:endParaRPr lang="en-US" altLang="ko-KR" sz="1800" dirty="0"/>
          </a:p>
          <a:p>
            <a:pPr lvl="2"/>
            <a:r>
              <a:rPr lang="en-US" altLang="ko-KR" sz="1800" dirty="0"/>
              <a:t>Top-1</a:t>
            </a:r>
            <a:r>
              <a:rPr lang="ko-KR" altLang="en-US" sz="1800" dirty="0"/>
              <a:t>에러는 </a:t>
            </a:r>
            <a:r>
              <a:rPr lang="en-US" altLang="ko-KR" sz="1800" dirty="0"/>
              <a:t>34-layer</a:t>
            </a:r>
            <a:r>
              <a:rPr lang="ko-KR" altLang="en-US" sz="1800" dirty="0"/>
              <a:t>에서 더 높아짐</a:t>
            </a:r>
            <a:endParaRPr lang="en-US" altLang="ko-KR" sz="1800" dirty="0"/>
          </a:p>
          <a:p>
            <a:pPr lvl="2"/>
            <a:r>
              <a:rPr lang="ko-KR" altLang="en-US" sz="1800" dirty="0" err="1"/>
              <a:t>학습과정중</a:t>
            </a:r>
            <a:r>
              <a:rPr lang="ko-KR" altLang="en-US" sz="1800" dirty="0"/>
              <a:t> </a:t>
            </a:r>
            <a:r>
              <a:rPr lang="en-US" altLang="ko-KR" sz="1800" dirty="0"/>
              <a:t>34-layer</a:t>
            </a:r>
            <a:r>
              <a:rPr lang="ko-KR" altLang="en-US" sz="1800" dirty="0"/>
              <a:t>의 </a:t>
            </a:r>
            <a:r>
              <a:rPr lang="en-US" altLang="ko-KR" sz="1800" dirty="0"/>
              <a:t>training error</a:t>
            </a:r>
            <a:r>
              <a:rPr lang="ko-KR" altLang="en-US" sz="1800" dirty="0"/>
              <a:t>가 더 높음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2C19BF-23B2-4EA6-9905-DF5A7AF3A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047" y="4443414"/>
            <a:ext cx="6090282" cy="18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88AAD-C73D-485B-912C-E84033F3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D8677-5631-45B1-BAA9-09B06EAC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Residual Networks</a:t>
            </a:r>
          </a:p>
          <a:p>
            <a:pPr lvl="1"/>
            <a:r>
              <a:rPr lang="en-US" altLang="ko-KR" dirty="0"/>
              <a:t>Plain nets</a:t>
            </a:r>
            <a:r>
              <a:rPr lang="ko-KR" altLang="en-US" dirty="0"/>
              <a:t>를 평가한 다음 </a:t>
            </a:r>
            <a:r>
              <a:rPr lang="en-US" altLang="ko-KR" dirty="0"/>
              <a:t>residual net(</a:t>
            </a:r>
            <a:r>
              <a:rPr lang="en-US" altLang="ko-KR" dirty="0" err="1"/>
              <a:t>ResNet</a:t>
            </a:r>
            <a:r>
              <a:rPr lang="en-US" altLang="ko-KR" dirty="0"/>
              <a:t>)</a:t>
            </a:r>
            <a:r>
              <a:rPr lang="ko-KR" altLang="en-US" dirty="0"/>
              <a:t>을 평가</a:t>
            </a:r>
            <a:endParaRPr lang="en-US" altLang="ko-KR" dirty="0"/>
          </a:p>
          <a:p>
            <a:pPr lvl="1"/>
            <a:r>
              <a:rPr lang="en-US" altLang="ko-KR" dirty="0"/>
              <a:t>plain nets</a:t>
            </a:r>
            <a:r>
              <a:rPr lang="ko-KR" altLang="en-US" dirty="0"/>
              <a:t>에서 </a:t>
            </a:r>
            <a:r>
              <a:rPr lang="en-US" altLang="ko-KR" dirty="0"/>
              <a:t>3x3 filter</a:t>
            </a:r>
            <a:r>
              <a:rPr lang="ko-KR" altLang="en-US" dirty="0"/>
              <a:t>마다 </a:t>
            </a:r>
            <a:r>
              <a:rPr lang="en-US" altLang="ko-KR" dirty="0"/>
              <a:t>shortcut connection</a:t>
            </a:r>
            <a:r>
              <a:rPr lang="ko-KR" altLang="en-US" dirty="0"/>
              <a:t>이 추가</a:t>
            </a:r>
            <a:endParaRPr lang="en-US" altLang="ko-KR" dirty="0"/>
          </a:p>
          <a:p>
            <a:pPr lvl="1"/>
            <a:r>
              <a:rPr lang="ko-KR" altLang="en-US" dirty="0"/>
              <a:t>중요한 포인트가 있음</a:t>
            </a:r>
            <a:endParaRPr lang="en-US" altLang="ko-KR" dirty="0"/>
          </a:p>
          <a:p>
            <a:pPr lvl="2"/>
            <a:r>
              <a:rPr lang="en-US" altLang="ko-KR" sz="1800" dirty="0"/>
              <a:t>34-layer</a:t>
            </a:r>
            <a:r>
              <a:rPr lang="ko-KR" altLang="en-US" sz="1800" dirty="0"/>
              <a:t> </a:t>
            </a:r>
            <a:r>
              <a:rPr lang="en-US" altLang="ko-KR" sz="1800" dirty="0" err="1"/>
              <a:t>ResNet</a:t>
            </a:r>
            <a:r>
              <a:rPr lang="ko-KR" altLang="en-US" sz="1800" dirty="0"/>
              <a:t>이 </a:t>
            </a:r>
            <a:r>
              <a:rPr lang="en-US" altLang="ko-KR" sz="1800" dirty="0"/>
              <a:t>18-layer </a:t>
            </a:r>
            <a:r>
              <a:rPr lang="en-US" altLang="ko-KR" sz="1800" dirty="0" err="1"/>
              <a:t>ResNet</a:t>
            </a:r>
            <a:r>
              <a:rPr lang="ko-KR" altLang="en-US" sz="1800" dirty="0"/>
              <a:t>보다 나음</a:t>
            </a:r>
            <a:r>
              <a:rPr lang="en-US" altLang="ko-KR" sz="1800" dirty="0"/>
              <a:t>(</a:t>
            </a:r>
            <a:r>
              <a:rPr lang="ko-KR" altLang="en-US" sz="1800" dirty="0"/>
              <a:t>굵은 선</a:t>
            </a:r>
            <a:r>
              <a:rPr lang="en-US" altLang="ko-KR" sz="1800" dirty="0"/>
              <a:t>), degradation</a:t>
            </a:r>
            <a:r>
              <a:rPr lang="ko-KR" altLang="en-US" sz="1800" dirty="0"/>
              <a:t> 문제가 잘 </a:t>
            </a:r>
            <a:r>
              <a:rPr lang="ko-KR" altLang="en-US" sz="1800" dirty="0" err="1"/>
              <a:t>해결됐음</a:t>
            </a:r>
            <a:endParaRPr lang="en-US" altLang="ko-KR" sz="1800" dirty="0"/>
          </a:p>
          <a:p>
            <a:pPr lvl="2"/>
            <a:r>
              <a:rPr lang="en-US" altLang="ko-KR" sz="1800" dirty="0"/>
              <a:t>34-layer </a:t>
            </a:r>
            <a:r>
              <a:rPr lang="en-US" altLang="ko-KR" sz="1800" dirty="0" err="1"/>
              <a:t>ResNet</a:t>
            </a:r>
            <a:r>
              <a:rPr lang="ko-KR" altLang="en-US" sz="1800" dirty="0"/>
              <a:t>이 </a:t>
            </a:r>
            <a:r>
              <a:rPr lang="en-US" altLang="ko-KR" sz="1800" dirty="0"/>
              <a:t>plain nets</a:t>
            </a:r>
            <a:r>
              <a:rPr lang="ko-KR" altLang="en-US" sz="1800" dirty="0"/>
              <a:t>보다 </a:t>
            </a:r>
            <a:r>
              <a:rPr lang="en-US" altLang="ko-KR" sz="1800" dirty="0"/>
              <a:t>top-1 error</a:t>
            </a:r>
            <a:r>
              <a:rPr lang="ko-KR" altLang="en-US" sz="1800" dirty="0"/>
              <a:t>가 </a:t>
            </a:r>
            <a:r>
              <a:rPr lang="en-US" altLang="ko-KR" sz="1800" dirty="0"/>
              <a:t>3.5%</a:t>
            </a:r>
            <a:r>
              <a:rPr lang="ko-KR" altLang="en-US" sz="1800" dirty="0"/>
              <a:t>감소</a:t>
            </a:r>
            <a:endParaRPr lang="en-US" altLang="ko-KR" sz="1800" dirty="0"/>
          </a:p>
          <a:p>
            <a:pPr lvl="2"/>
            <a:r>
              <a:rPr lang="en-US" altLang="ko-KR" sz="1800" dirty="0"/>
              <a:t>18-layer</a:t>
            </a:r>
            <a:r>
              <a:rPr lang="ko-KR" altLang="en-US" sz="1800" dirty="0"/>
              <a:t>끼리 비교해보면 </a:t>
            </a:r>
            <a:r>
              <a:rPr lang="en-US" altLang="ko-KR" sz="1800" dirty="0" err="1"/>
              <a:t>ResNet</a:t>
            </a:r>
            <a:r>
              <a:rPr lang="ko-KR" altLang="en-US" sz="1800" dirty="0"/>
              <a:t>이 더 빠르게 수렴</a:t>
            </a:r>
            <a:endParaRPr lang="en-US" altLang="ko-KR" sz="1800" dirty="0"/>
          </a:p>
          <a:p>
            <a:pPr lvl="1"/>
            <a:r>
              <a:rPr lang="en-US" altLang="ko-KR" sz="2200" dirty="0" err="1"/>
              <a:t>ResNet</a:t>
            </a:r>
            <a:r>
              <a:rPr lang="ko-KR" altLang="en-US" sz="2200" dirty="0"/>
              <a:t>이 깊이가 깊어지면 학습이 잘되고 더 빠르게 수렴</a:t>
            </a:r>
            <a:endParaRPr lang="en-US" altLang="ko-KR" sz="2200" dirty="0"/>
          </a:p>
          <a:p>
            <a:pPr lvl="2"/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FB2CFB-7E67-4B28-AB2E-1B3EB9FD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185" y="4786313"/>
            <a:ext cx="6323760" cy="20716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4C6FDD-BAA1-4F5C-9929-6A9CA5FD8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97" y="5100638"/>
            <a:ext cx="36004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3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2F290-54B6-491D-AD1C-4D583E71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Deeper</a:t>
            </a:r>
            <a:r>
              <a:rPr lang="ko-KR" altLang="en-US" dirty="0"/>
              <a:t> </a:t>
            </a:r>
            <a:r>
              <a:rPr lang="en-US" altLang="ko-KR" dirty="0"/>
              <a:t>Bottleneck</a:t>
            </a:r>
            <a:r>
              <a:rPr lang="ko-KR" altLang="en-US" dirty="0"/>
              <a:t> </a:t>
            </a:r>
            <a:r>
              <a:rPr lang="en-US" altLang="ko-KR" dirty="0"/>
              <a:t>Architectures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2D61F-26D4-487B-A4CD-C9A1A1466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72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더 깊은 네트워크를 설계</a:t>
            </a:r>
            <a:r>
              <a:rPr lang="en-US" altLang="ko-KR" sz="2400" dirty="0"/>
              <a:t>, building block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ko-KR" altLang="en-US" sz="2400" dirty="0"/>
              <a:t> </a:t>
            </a:r>
            <a:r>
              <a:rPr lang="en-US" altLang="ko-KR" sz="2400" dirty="0"/>
              <a:t>bottleneck </a:t>
            </a:r>
            <a:r>
              <a:rPr lang="ko-KR" altLang="en-US" sz="2400" dirty="0"/>
              <a:t>디자인으로 수정</a:t>
            </a:r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개 대신 </a:t>
            </a:r>
            <a:r>
              <a:rPr lang="en-US" altLang="ko-KR" sz="2400" dirty="0"/>
              <a:t>3</a:t>
            </a:r>
            <a:r>
              <a:rPr lang="ko-KR" altLang="en-US" sz="2400" dirty="0"/>
              <a:t>개의 </a:t>
            </a:r>
            <a:r>
              <a:rPr lang="en-US" altLang="ko-KR" sz="2400" dirty="0"/>
              <a:t>layer</a:t>
            </a:r>
            <a:r>
              <a:rPr lang="ko-KR" altLang="en-US" sz="2400" dirty="0"/>
              <a:t>를 사용</a:t>
            </a:r>
            <a:r>
              <a:rPr lang="en-US" altLang="ko-KR" sz="2400" dirty="0"/>
              <a:t>, 1x1, 3x3, 1x1 convolution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 lvl="1"/>
            <a:r>
              <a:rPr lang="en-US" altLang="ko-KR" sz="2000" dirty="0"/>
              <a:t>1x1 layer</a:t>
            </a:r>
            <a:r>
              <a:rPr lang="ko-KR" altLang="en-US" sz="2000" dirty="0"/>
              <a:t>는 </a:t>
            </a:r>
            <a:r>
              <a:rPr lang="en-US" altLang="ko-KR" sz="2000" dirty="0"/>
              <a:t>dimension</a:t>
            </a:r>
            <a:r>
              <a:rPr lang="ko-KR" altLang="en-US" sz="2000" dirty="0"/>
              <a:t>을 감소시키고 증가시킴</a:t>
            </a:r>
            <a:r>
              <a:rPr lang="en-US" altLang="ko-KR" sz="2000" dirty="0"/>
              <a:t>, bottleneck</a:t>
            </a:r>
            <a:r>
              <a:rPr lang="ko-KR" altLang="en-US" sz="2000" dirty="0"/>
              <a:t>을 사용하지 </a:t>
            </a:r>
            <a:r>
              <a:rPr lang="ko-KR" altLang="en-US" sz="2000" dirty="0" err="1"/>
              <a:t>않았을때보다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연산량</a:t>
            </a:r>
            <a:r>
              <a:rPr lang="ko-KR" altLang="en-US" sz="2000" dirty="0"/>
              <a:t> 감소</a:t>
            </a:r>
            <a:endParaRPr lang="en-US" altLang="ko-KR" sz="2000" dirty="0"/>
          </a:p>
          <a:p>
            <a:pPr lvl="1"/>
            <a:r>
              <a:rPr lang="en-US" altLang="ko-KR" sz="2000" dirty="0"/>
              <a:t>Identity shortcut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50-layer </a:t>
            </a:r>
            <a:r>
              <a:rPr lang="en-US" altLang="ko-KR" sz="2400" dirty="0" err="1"/>
              <a:t>ResNet</a:t>
            </a:r>
            <a:endParaRPr lang="en-US" altLang="ko-KR" sz="2400" dirty="0"/>
          </a:p>
          <a:p>
            <a:pPr lvl="1"/>
            <a:r>
              <a:rPr lang="en-US" altLang="ko-KR" sz="2000" dirty="0"/>
              <a:t>2-layer block </a:t>
            </a:r>
            <a:r>
              <a:rPr lang="en-US" altLang="ko-KR" sz="2000" dirty="0">
                <a:sym typeface="Wingdings" panose="05000000000000000000" pitchFamily="2" charset="2"/>
              </a:rPr>
              <a:t> 3-layer bottleneck block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101-layer, 152-layer </a:t>
            </a:r>
            <a:r>
              <a:rPr lang="en-US" altLang="ko-KR" sz="2400" dirty="0" err="1">
                <a:sym typeface="Wingdings" panose="05000000000000000000" pitchFamily="2" charset="2"/>
              </a:rPr>
              <a:t>ResNet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/>
            <a:r>
              <a:rPr lang="ko-KR" altLang="en-US" sz="2000" dirty="0">
                <a:sym typeface="Wingdings" panose="05000000000000000000" pitchFamily="2" charset="2"/>
              </a:rPr>
              <a:t>더 많은 </a:t>
            </a:r>
            <a:r>
              <a:rPr lang="en-US" altLang="ko-KR" sz="2000" dirty="0">
                <a:sym typeface="Wingdings" panose="05000000000000000000" pitchFamily="2" charset="2"/>
              </a:rPr>
              <a:t>3-layer block</a:t>
            </a:r>
            <a:r>
              <a:rPr lang="ko-KR" altLang="en-US" sz="2000" dirty="0">
                <a:sym typeface="Wingdings" panose="05000000000000000000" pitchFamily="2" charset="2"/>
              </a:rPr>
              <a:t>을 사용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깊이가 매우 </a:t>
            </a:r>
            <a:r>
              <a:rPr lang="ko-KR" altLang="en-US" sz="2000" dirty="0" err="1">
                <a:sym typeface="Wingdings" panose="05000000000000000000" pitchFamily="2" charset="2"/>
              </a:rPr>
              <a:t>깊어졌지만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VGG-16/19</a:t>
            </a:r>
            <a:r>
              <a:rPr lang="ko-KR" altLang="en-US" sz="2000" dirty="0">
                <a:sym typeface="Wingdings" panose="05000000000000000000" pitchFamily="2" charset="2"/>
              </a:rPr>
              <a:t>보다 낮은 복잡도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565C5E-9431-44AA-8C11-5DD7E812B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183" y="3272465"/>
            <a:ext cx="4498100" cy="17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20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CE5A4-7705-4A85-919D-B84C80DA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6470" cy="1325563"/>
          </a:xfrm>
        </p:spPr>
        <p:txBody>
          <a:bodyPr/>
          <a:lstStyle/>
          <a:p>
            <a:r>
              <a:rPr lang="en-US" altLang="ko-KR" dirty="0"/>
              <a:t>Comparison with State-of-the-art Method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55C17C-0827-408A-8E2F-E14F0B04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46" y="3555216"/>
            <a:ext cx="4547043" cy="28557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8B10F9-0C27-4239-9484-4A19BB151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13" y="3956262"/>
            <a:ext cx="4037604" cy="1666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D9B63-8F53-484F-AB73-B383C1B32C28}"/>
              </a:ext>
            </a:extLst>
          </p:cNvPr>
          <p:cNvSpPr txBox="1"/>
          <p:nvPr/>
        </p:nvSpPr>
        <p:spPr>
          <a:xfrm>
            <a:off x="1202132" y="6410954"/>
            <a:ext cx="452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Single-model error rate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2A51F-2377-4F2D-B45E-7A87BF47FA5B}"/>
              </a:ext>
            </a:extLst>
          </p:cNvPr>
          <p:cNvSpPr txBox="1"/>
          <p:nvPr/>
        </p:nvSpPr>
        <p:spPr>
          <a:xfrm>
            <a:off x="7467268" y="5632476"/>
            <a:ext cx="452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ensemble error rate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2A1BD5-99DB-4104-835C-73C163F9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606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최종적으로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의 </a:t>
            </a:r>
            <a:r>
              <a:rPr lang="en-US" altLang="ko-KR" sz="2400" dirty="0"/>
              <a:t>single-model</a:t>
            </a:r>
            <a:r>
              <a:rPr lang="ko-KR" altLang="en-US" sz="2400" dirty="0"/>
              <a:t>이 이전의 다른 모델들의 </a:t>
            </a:r>
            <a:r>
              <a:rPr lang="en-US" altLang="ko-KR" sz="2400" dirty="0"/>
              <a:t>ensemble</a:t>
            </a:r>
            <a:r>
              <a:rPr lang="ko-KR" altLang="en-US" sz="2400" dirty="0"/>
              <a:t>보다 우수</a:t>
            </a:r>
            <a:endParaRPr lang="en-US" altLang="ko-KR" sz="2400" dirty="0"/>
          </a:p>
          <a:p>
            <a:r>
              <a:rPr lang="en-US" altLang="ko-KR" sz="2400" dirty="0" err="1"/>
              <a:t>ResNet</a:t>
            </a:r>
            <a:r>
              <a:rPr lang="ko-KR" altLang="en-US" sz="2400" dirty="0"/>
              <a:t>의 </a:t>
            </a:r>
            <a:r>
              <a:rPr lang="en-US" altLang="ko-KR" sz="2400" dirty="0"/>
              <a:t>ensemble</a:t>
            </a:r>
            <a:r>
              <a:rPr lang="ko-KR" altLang="en-US" sz="2400" dirty="0"/>
              <a:t>은 모든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합친것</a:t>
            </a:r>
            <a:r>
              <a:rPr lang="en-US" altLang="ko-KR" sz="2400" dirty="0"/>
              <a:t>(152-layer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두번</a:t>
            </a:r>
            <a:r>
              <a:rPr lang="en-US" altLang="ko-KR" sz="2400" dirty="0"/>
              <a:t>), </a:t>
            </a:r>
            <a:r>
              <a:rPr lang="ko-KR" altLang="en-US" sz="2400" dirty="0"/>
              <a:t>최종적으로 </a:t>
            </a:r>
            <a:r>
              <a:rPr lang="en-US" altLang="ko-KR" sz="2400" dirty="0"/>
              <a:t>3.57%</a:t>
            </a:r>
            <a:r>
              <a:rPr lang="ko-KR" altLang="en-US" sz="2400" dirty="0"/>
              <a:t>의 </a:t>
            </a:r>
            <a:r>
              <a:rPr lang="en-US" altLang="ko-KR" sz="2400" dirty="0"/>
              <a:t>top-5 error</a:t>
            </a:r>
            <a:r>
              <a:rPr lang="ko-KR" altLang="en-US" sz="2400" dirty="0"/>
              <a:t>를 </a:t>
            </a:r>
            <a:r>
              <a:rPr lang="en-US" altLang="ko-KR" sz="2400" dirty="0"/>
              <a:t>test set</a:t>
            </a:r>
            <a:r>
              <a:rPr lang="ko-KR" altLang="en-US" sz="2400" dirty="0"/>
              <a:t>에서 기록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6074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35EEE-2D96-4BD8-89DC-7102A061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CIFAR-10 and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79864-295B-464E-916E-6C6431B5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3225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5</a:t>
            </a:r>
            <a:r>
              <a:rPr lang="ko-KR" altLang="en-US" sz="2400" dirty="0"/>
              <a:t>만개의 </a:t>
            </a:r>
            <a:r>
              <a:rPr lang="en-US" altLang="ko-KR" sz="2400" dirty="0"/>
              <a:t>training image</a:t>
            </a:r>
            <a:r>
              <a:rPr lang="ko-KR" altLang="en-US" sz="2400" dirty="0"/>
              <a:t>와 </a:t>
            </a:r>
            <a:r>
              <a:rPr lang="en-US" altLang="ko-KR" sz="2400" dirty="0"/>
              <a:t>10000</a:t>
            </a:r>
            <a:r>
              <a:rPr lang="ko-KR" altLang="en-US" sz="2400" dirty="0"/>
              <a:t>개의 </a:t>
            </a:r>
            <a:r>
              <a:rPr lang="en-US" altLang="ko-KR" sz="2400" dirty="0"/>
              <a:t>testing image, 10</a:t>
            </a:r>
            <a:r>
              <a:rPr lang="ko-KR" altLang="en-US" sz="2400" dirty="0"/>
              <a:t>개의 클래스</a:t>
            </a:r>
            <a:endParaRPr lang="en-US" altLang="ko-KR" sz="2400" dirty="0"/>
          </a:p>
          <a:p>
            <a:r>
              <a:rPr lang="ko-KR" altLang="en-US" sz="2400" dirty="0"/>
              <a:t>네트워크의 </a:t>
            </a:r>
            <a:r>
              <a:rPr lang="en-US" altLang="ko-KR" sz="2400" dirty="0"/>
              <a:t>input</a:t>
            </a:r>
            <a:r>
              <a:rPr lang="ko-KR" altLang="en-US" sz="2400" dirty="0"/>
              <a:t>은 </a:t>
            </a:r>
            <a:r>
              <a:rPr lang="en-US" altLang="ko-KR" sz="2400" dirty="0"/>
              <a:t>4pixel padded</a:t>
            </a:r>
            <a:r>
              <a:rPr lang="ko-KR" altLang="en-US" sz="2400" dirty="0"/>
              <a:t> </a:t>
            </a:r>
            <a:r>
              <a:rPr lang="en-US" altLang="ko-KR" sz="2400" dirty="0"/>
              <a:t>32x32 crop, normalize, horizontal flip, </a:t>
            </a:r>
          </a:p>
          <a:p>
            <a:r>
              <a:rPr lang="en-US" altLang="ko-KR" sz="2400" dirty="0"/>
              <a:t>Stride</a:t>
            </a:r>
            <a:r>
              <a:rPr lang="ko-KR" altLang="en-US" sz="2400" dirty="0"/>
              <a:t>는 </a:t>
            </a:r>
            <a:r>
              <a:rPr lang="en-US" altLang="ko-KR" sz="2400" dirty="0"/>
              <a:t>2</a:t>
            </a:r>
            <a:r>
              <a:rPr lang="ko-KR" altLang="en-US" sz="2400" dirty="0"/>
              <a:t>로 설정해 </a:t>
            </a:r>
            <a:r>
              <a:rPr lang="en-US" altLang="ko-KR" sz="2400" dirty="0"/>
              <a:t>subsampling, </a:t>
            </a:r>
            <a:r>
              <a:rPr lang="ko-KR" altLang="en-US" sz="2400" dirty="0"/>
              <a:t>네트워크의 끝은 </a:t>
            </a:r>
            <a:r>
              <a:rPr lang="en-US" altLang="ko-KR" sz="2400" dirty="0"/>
              <a:t>global average pooling, 10-way FC layer, </a:t>
            </a:r>
            <a:r>
              <a:rPr lang="en-US" altLang="ko-KR" sz="2400" dirty="0" err="1"/>
              <a:t>softmax</a:t>
            </a:r>
            <a:r>
              <a:rPr lang="ko-KR" altLang="en-US" sz="2400" dirty="0"/>
              <a:t>로 이루어져 총 레이어의 개수는 </a:t>
            </a:r>
            <a:r>
              <a:rPr lang="en-US" altLang="ko-KR" sz="2400" dirty="0"/>
              <a:t>6n+2</a:t>
            </a:r>
          </a:p>
          <a:p>
            <a:r>
              <a:rPr lang="ko-KR" altLang="en-US" sz="2400" dirty="0" err="1"/>
              <a:t>연산량을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맞춰주기</a:t>
            </a:r>
            <a:r>
              <a:rPr lang="ko-KR" altLang="en-US" sz="2400" dirty="0"/>
              <a:t> 위해 크기가 </a:t>
            </a:r>
            <a:r>
              <a:rPr lang="ko-KR" altLang="en-US" sz="2400" dirty="0" err="1"/>
              <a:t>감소할때마다</a:t>
            </a:r>
            <a:r>
              <a:rPr lang="ko-KR" altLang="en-US" sz="2400" dirty="0"/>
              <a:t> </a:t>
            </a:r>
            <a:r>
              <a:rPr lang="en-US" altLang="ko-KR" sz="2400" dirty="0" err="1"/>
              <a:t>fileter</a:t>
            </a:r>
            <a:r>
              <a:rPr lang="ko-KR" altLang="en-US" sz="2400" dirty="0"/>
              <a:t>의 개수는 증가</a:t>
            </a:r>
            <a:endParaRPr lang="en-US" altLang="ko-KR" sz="2400" dirty="0"/>
          </a:p>
          <a:p>
            <a:r>
              <a:rPr lang="ko-KR" altLang="en-US" sz="2400" dirty="0"/>
              <a:t>똑같이 </a:t>
            </a:r>
            <a:r>
              <a:rPr lang="en-US" altLang="ko-KR" sz="2400" dirty="0"/>
              <a:t>SGD </a:t>
            </a:r>
            <a:r>
              <a:rPr lang="ko-KR" altLang="en-US" sz="2400" dirty="0"/>
              <a:t>사용</a:t>
            </a:r>
            <a:r>
              <a:rPr lang="en-US" altLang="ko-KR" sz="2400" dirty="0"/>
              <a:t>, Weight decay=0.0001, momentum=0.9, weight initialization, BN, dropout X, batch-size=128, learning-rate=0.1 32k-48k iteration</a:t>
            </a:r>
            <a:r>
              <a:rPr lang="ko-KR" altLang="en-US" sz="2400" dirty="0"/>
              <a:t>에서 </a:t>
            </a:r>
            <a:r>
              <a:rPr lang="en-US" altLang="ko-KR" sz="2400" dirty="0"/>
              <a:t>0.01, iteration</a:t>
            </a:r>
            <a:r>
              <a:rPr lang="ko-KR" altLang="en-US" sz="2400" dirty="0"/>
              <a:t>은 </a:t>
            </a:r>
            <a:r>
              <a:rPr lang="en-US" altLang="ko-KR" sz="2400" dirty="0"/>
              <a:t>64k</a:t>
            </a:r>
            <a:r>
              <a:rPr lang="ko-KR" altLang="en-US" sz="2400" dirty="0"/>
              <a:t>까지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3E76D2-FEBC-4796-899D-226031FD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4" y="5385770"/>
            <a:ext cx="6543241" cy="14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6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A6C04-7C8B-404D-B38B-7794AB4D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CIFAR-10 and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6CF8D-00FA-45DC-8E28-C1BC9503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ImageNet</a:t>
            </a:r>
            <a:r>
              <a:rPr lang="ko-KR" altLang="en-US" sz="2400" dirty="0"/>
              <a:t>과 유사한 결과</a:t>
            </a:r>
            <a:r>
              <a:rPr lang="en-US" altLang="ko-KR" sz="2400" dirty="0"/>
              <a:t>, </a:t>
            </a:r>
            <a:r>
              <a:rPr lang="ko-KR" altLang="en-US" sz="2400" dirty="0"/>
              <a:t>다른 </a:t>
            </a:r>
            <a:r>
              <a:rPr lang="en-US" altLang="ko-KR" sz="2400" dirty="0"/>
              <a:t>nets</a:t>
            </a:r>
            <a:r>
              <a:rPr lang="ko-KR" altLang="en-US" sz="2400" dirty="0"/>
              <a:t>보다 나은 성능</a:t>
            </a:r>
            <a:endParaRPr lang="en-US" altLang="ko-KR" sz="2400" dirty="0"/>
          </a:p>
          <a:p>
            <a:r>
              <a:rPr lang="en-US" altLang="ko-KR" sz="2400" dirty="0"/>
              <a:t>110-layer</a:t>
            </a:r>
            <a:r>
              <a:rPr lang="ko-KR" altLang="en-US" sz="2400" dirty="0"/>
              <a:t>까지는 </a:t>
            </a:r>
            <a:r>
              <a:rPr lang="en-US" altLang="ko-KR" sz="2400" dirty="0"/>
              <a:t>error rate </a:t>
            </a:r>
            <a:r>
              <a:rPr lang="ko-KR" altLang="en-US" sz="2400" dirty="0"/>
              <a:t>감소</a:t>
            </a:r>
            <a:endParaRPr lang="en-US" altLang="ko-KR" sz="2400" dirty="0"/>
          </a:p>
          <a:p>
            <a:r>
              <a:rPr lang="ko-KR" altLang="en-US" sz="2400" dirty="0"/>
              <a:t>깊이가 깊지만 더 적은 </a:t>
            </a:r>
            <a:r>
              <a:rPr lang="en-US" altLang="ko-KR" sz="2400" dirty="0"/>
              <a:t>parameter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4C47EE-45E5-4ADE-8DBD-C5E5B4213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43" y="3429000"/>
            <a:ext cx="4086714" cy="30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1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4CEC4-7707-447C-9EC8-C4160E4D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of Layer Responses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2CD8A-F136-4248-9EA4-CD4BF534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31915" cy="439981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표준편차 그래프</a:t>
            </a:r>
            <a:r>
              <a:rPr lang="en-US" altLang="ko-KR" sz="2400" dirty="0"/>
              <a:t>, 3x3 convolution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BN</a:t>
            </a:r>
            <a:r>
              <a:rPr lang="ko-KR" altLang="en-US" sz="2400" dirty="0">
                <a:sym typeface="Wingdings" panose="05000000000000000000" pitchFamily="2" charset="2"/>
              </a:rPr>
              <a:t>의 값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 err="1">
                <a:sym typeface="Wingdings" panose="05000000000000000000" pitchFamily="2" charset="2"/>
              </a:rPr>
              <a:t>ResNet</a:t>
            </a:r>
            <a:r>
              <a:rPr lang="ko-KR" altLang="en-US" sz="2400" dirty="0">
                <a:sym typeface="Wingdings" panose="05000000000000000000" pitchFamily="2" charset="2"/>
              </a:rPr>
              <a:t>이 </a:t>
            </a:r>
            <a:r>
              <a:rPr lang="en-US" altLang="ko-KR" sz="2400" dirty="0">
                <a:sym typeface="Wingdings" panose="05000000000000000000" pitchFamily="2" charset="2"/>
              </a:rPr>
              <a:t>plain</a:t>
            </a:r>
            <a:r>
              <a:rPr lang="ko-KR" altLang="en-US" sz="2400" dirty="0">
                <a:sym typeface="Wingdings" panose="05000000000000000000" pitchFamily="2" charset="2"/>
              </a:rPr>
              <a:t>보다 표준편차가 작음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ko-KR" altLang="en-US" sz="2400" dirty="0"/>
              <a:t>더 깊은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이 </a:t>
            </a:r>
            <a:r>
              <a:rPr lang="ko-KR" altLang="en-US" sz="2400" dirty="0" err="1"/>
              <a:t>더작은</a:t>
            </a:r>
            <a:r>
              <a:rPr lang="ko-KR" altLang="en-US" sz="2400" dirty="0"/>
              <a:t> </a:t>
            </a:r>
            <a:r>
              <a:rPr lang="en-US" altLang="ko-KR" sz="2400" dirty="0"/>
              <a:t>response</a:t>
            </a:r>
            <a:r>
              <a:rPr lang="ko-KR" altLang="en-US" sz="2400" dirty="0"/>
              <a:t>의 값을 가지므로 망이 </a:t>
            </a:r>
            <a:r>
              <a:rPr lang="ko-KR" altLang="en-US" sz="2400" dirty="0" err="1"/>
              <a:t>깊어졌을때</a:t>
            </a:r>
            <a:r>
              <a:rPr lang="ko-KR" altLang="en-US" sz="2400" dirty="0"/>
              <a:t> </a:t>
            </a:r>
            <a:r>
              <a:rPr lang="en-US" altLang="ko-KR" sz="2400" dirty="0"/>
              <a:t>plain</a:t>
            </a:r>
            <a:r>
              <a:rPr lang="ko-KR" altLang="en-US" sz="2400" dirty="0"/>
              <a:t>보다 문제가 덜 발생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6E0A68-99A4-44BD-8423-7735FD10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14" y="1690688"/>
            <a:ext cx="5621886" cy="32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14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1CA17-A6DA-4D93-B951-2F770855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(load CIFAR-10 data)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DA6CD-59CD-41D8-BD66-6E6465AB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1971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Load_data.py</a:t>
            </a:r>
          </a:p>
          <a:p>
            <a:pPr lvl="1"/>
            <a:r>
              <a:rPr lang="en-US" altLang="ko-KR" sz="2000" dirty="0" err="1"/>
              <a:t>transfroms.Compose</a:t>
            </a:r>
            <a:endParaRPr lang="en-US" altLang="ko-KR" sz="2000" dirty="0"/>
          </a:p>
          <a:p>
            <a:pPr lvl="2"/>
            <a:r>
              <a:rPr lang="en-US" altLang="ko-KR" sz="1800" dirty="0"/>
              <a:t>preprocessing, augmentation</a:t>
            </a:r>
          </a:p>
          <a:p>
            <a:pPr lvl="1"/>
            <a:r>
              <a:rPr lang="en-US" altLang="ko-KR" sz="2000" dirty="0"/>
              <a:t>Datasets.CIFAR10</a:t>
            </a:r>
          </a:p>
          <a:p>
            <a:pPr lvl="2"/>
            <a:r>
              <a:rPr lang="en-US" altLang="ko-KR" sz="1800" dirty="0" err="1"/>
              <a:t>Pytorch</a:t>
            </a:r>
            <a:r>
              <a:rPr lang="en-US" altLang="ko-KR" sz="1800" dirty="0"/>
              <a:t> </a:t>
            </a:r>
            <a:r>
              <a:rPr lang="ko-KR" altLang="en-US" sz="1800" dirty="0"/>
              <a:t>자체 내에서 데이터셋을 불러올 수 있게 함</a:t>
            </a:r>
            <a:endParaRPr lang="en-US" altLang="ko-KR" sz="1800" dirty="0"/>
          </a:p>
          <a:p>
            <a:pPr lvl="1"/>
            <a:r>
              <a:rPr lang="en-US" altLang="ko-KR" sz="2000" dirty="0" err="1"/>
              <a:t>DataLoader</a:t>
            </a:r>
            <a:endParaRPr lang="en-US" altLang="ko-KR" sz="2000" dirty="0"/>
          </a:p>
          <a:p>
            <a:pPr lvl="2"/>
            <a:r>
              <a:rPr lang="ko-KR" altLang="en-US" sz="1800" dirty="0"/>
              <a:t>한번 불러온 데이터셋을 </a:t>
            </a:r>
            <a:r>
              <a:rPr lang="en-US" altLang="ko-KR" sz="1800" dirty="0"/>
              <a:t>batch-size </a:t>
            </a:r>
            <a:r>
              <a:rPr lang="ko-KR" altLang="en-US" sz="1800" dirty="0"/>
              <a:t>등을 설정해 </a:t>
            </a:r>
            <a:r>
              <a:rPr lang="en-US" altLang="ko-KR" sz="1800" dirty="0" err="1"/>
              <a:t>DataLoader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클래스에 담음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89A74-772F-4F73-A9A2-ABF16746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579" y="1936297"/>
            <a:ext cx="5322629" cy="363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0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A388F-25C7-490D-9270-636E5DEB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F83FA-B8E8-4BE5-A1ED-A2267BB7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신경망의 층이 깊어질수록 학습시키는데 어려움</a:t>
            </a:r>
            <a:endParaRPr lang="en-US" altLang="ko-KR" dirty="0"/>
          </a:p>
          <a:p>
            <a:r>
              <a:rPr lang="en-US" altLang="ko-KR" dirty="0"/>
              <a:t>Residual learning</a:t>
            </a:r>
            <a:r>
              <a:rPr lang="ko-KR" altLang="en-US" dirty="0"/>
              <a:t>을 사용해 깊이가 깊어져도 더 높은 정확도 획득</a:t>
            </a:r>
            <a:endParaRPr lang="en-US" altLang="ko-KR" dirty="0"/>
          </a:p>
          <a:p>
            <a:r>
              <a:rPr lang="en-US" altLang="ko-KR" dirty="0"/>
              <a:t>VGG Net(19 layers)</a:t>
            </a:r>
            <a:r>
              <a:rPr lang="ko-KR" altLang="en-US" dirty="0"/>
              <a:t>보다 </a:t>
            </a:r>
            <a:r>
              <a:rPr lang="en-US" altLang="ko-KR" dirty="0"/>
              <a:t>8</a:t>
            </a:r>
            <a:r>
              <a:rPr lang="ko-KR" altLang="en-US" dirty="0"/>
              <a:t>배 많은 </a:t>
            </a:r>
            <a:r>
              <a:rPr lang="en-US" altLang="ko-KR" dirty="0"/>
              <a:t>152 layers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ILSVRC(</a:t>
            </a:r>
            <a:r>
              <a:rPr lang="en-US" altLang="ko-KR" dirty="0" err="1"/>
              <a:t>Imagenet</a:t>
            </a:r>
            <a:r>
              <a:rPr lang="en-US" altLang="ko-KR" dirty="0"/>
              <a:t> Large Scale Visual Recognition Competition)  2015 classification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9671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F0870-0521-47AC-AA0F-7664F646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(main)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C26AF-01E0-4335-9B07-496E86EA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5906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Main.py</a:t>
            </a:r>
          </a:p>
          <a:p>
            <a:pPr lvl="1"/>
            <a:r>
              <a:rPr lang="en-US" altLang="ko-KR" sz="2000" dirty="0"/>
              <a:t>Training </a:t>
            </a:r>
            <a:r>
              <a:rPr lang="ko-KR" altLang="en-US" sz="2000" dirty="0"/>
              <a:t>모델을 만들어 </a:t>
            </a:r>
            <a:r>
              <a:rPr lang="en-US" altLang="ko-KR" sz="2000" dirty="0" err="1"/>
              <a:t>resnet</a:t>
            </a:r>
            <a:r>
              <a:rPr lang="ko-KR" altLang="en-US" sz="2000" dirty="0"/>
              <a:t>에 저장 후 </a:t>
            </a:r>
            <a:r>
              <a:rPr lang="en-US" altLang="ko-KR" sz="2000" dirty="0" err="1"/>
              <a:t>cuda</a:t>
            </a:r>
            <a:r>
              <a:rPr lang="ko-KR" altLang="en-US" sz="2000" dirty="0"/>
              <a:t>로 학습함을 명시</a:t>
            </a:r>
            <a:endParaRPr lang="en-US" altLang="ko-KR" sz="2000" dirty="0"/>
          </a:p>
          <a:p>
            <a:pPr lvl="1"/>
            <a:r>
              <a:rPr lang="ko-KR" altLang="en-US" sz="2000" dirty="0"/>
              <a:t>최적화함수로 </a:t>
            </a:r>
            <a:r>
              <a:rPr lang="en-US" altLang="ko-KR" sz="2000" dirty="0"/>
              <a:t>SGD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Lr_scheduler.StepLR</a:t>
            </a:r>
            <a:endParaRPr lang="en-US" altLang="ko-KR" sz="2000" dirty="0"/>
          </a:p>
          <a:p>
            <a:pPr lvl="2"/>
            <a:r>
              <a:rPr lang="ko-KR" altLang="en-US" sz="1600" dirty="0"/>
              <a:t>특정 </a:t>
            </a:r>
            <a:r>
              <a:rPr lang="en-US" altLang="ko-KR" sz="1600" dirty="0"/>
              <a:t>iteration</a:t>
            </a:r>
            <a:r>
              <a:rPr lang="ko-KR" altLang="en-US" sz="1600" dirty="0"/>
              <a:t>에 도달하면 </a:t>
            </a:r>
            <a:r>
              <a:rPr lang="ko-KR" altLang="en-US" sz="1600" dirty="0" err="1"/>
              <a:t>학습률을</a:t>
            </a:r>
            <a:r>
              <a:rPr lang="ko-KR" altLang="en-US" sz="1600" dirty="0"/>
              <a:t> 갱신</a:t>
            </a:r>
            <a:endParaRPr lang="en-US" altLang="ko-KR" sz="1600" dirty="0"/>
          </a:p>
          <a:p>
            <a:pPr lvl="1"/>
            <a:r>
              <a:rPr lang="en-US" altLang="ko-KR" sz="2000" dirty="0"/>
              <a:t>Loss function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CrossEntropy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Test</a:t>
            </a:r>
            <a:r>
              <a:rPr lang="ko-KR" altLang="en-US" sz="2000" dirty="0"/>
              <a:t>시에는 </a:t>
            </a:r>
            <a:r>
              <a:rPr lang="en-US" altLang="ko-KR" sz="2000" dirty="0"/>
              <a:t>train</a:t>
            </a:r>
            <a:r>
              <a:rPr lang="ko-KR" altLang="en-US" sz="2000" dirty="0"/>
              <a:t>에서 저장시킨 모델을 불러와서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919A4-F3A6-4666-AE8F-D54A1F143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867" y="1474237"/>
            <a:ext cx="5124645" cy="44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55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5E72A-5EE9-4542-852C-E49624E3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(Training)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AFF98-B7ED-4A8B-B67E-2EE9C456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3776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Train</a:t>
            </a:r>
          </a:p>
          <a:p>
            <a:pPr lvl="1"/>
            <a:r>
              <a:rPr lang="en-US" altLang="ko-KR" sz="2000" dirty="0" err="1"/>
              <a:t>Train_loader</a:t>
            </a:r>
            <a:r>
              <a:rPr lang="ko-KR" altLang="en-US" sz="2000" dirty="0"/>
              <a:t>에서 </a:t>
            </a:r>
            <a:r>
              <a:rPr lang="en-US" altLang="ko-KR" sz="2000" dirty="0"/>
              <a:t>input</a:t>
            </a:r>
            <a:r>
              <a:rPr lang="ko-KR" altLang="en-US" sz="2000" dirty="0"/>
              <a:t>과 </a:t>
            </a:r>
            <a:r>
              <a:rPr lang="en-US" altLang="ko-KR" sz="2000" dirty="0"/>
              <a:t>label</a:t>
            </a:r>
            <a:r>
              <a:rPr lang="ko-KR" altLang="en-US" sz="2000" dirty="0"/>
              <a:t>을 가져옴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Optimzer</a:t>
            </a:r>
            <a:r>
              <a:rPr lang="ko-KR" altLang="en-US" sz="2000" dirty="0"/>
              <a:t>를 초기화</a:t>
            </a:r>
            <a:endParaRPr lang="en-US" altLang="ko-KR" sz="2000" dirty="0"/>
          </a:p>
          <a:p>
            <a:pPr lvl="1"/>
            <a:r>
              <a:rPr lang="en-US" altLang="ko-KR" sz="2000" dirty="0"/>
              <a:t>Model</a:t>
            </a:r>
            <a:r>
              <a:rPr lang="ko-KR" altLang="en-US" sz="2000" dirty="0"/>
              <a:t>에 </a:t>
            </a:r>
            <a:r>
              <a:rPr lang="en-US" altLang="ko-KR" sz="2000" dirty="0"/>
              <a:t>input</a:t>
            </a:r>
            <a:r>
              <a:rPr lang="ko-KR" altLang="en-US" sz="2000" dirty="0"/>
              <a:t>을 넣고 </a:t>
            </a:r>
            <a:r>
              <a:rPr lang="en-US" altLang="ko-KR" sz="2000" dirty="0"/>
              <a:t>criterion</a:t>
            </a:r>
            <a:r>
              <a:rPr lang="ko-KR" altLang="en-US" sz="2000" dirty="0"/>
              <a:t>으로 설정한 </a:t>
            </a:r>
            <a:r>
              <a:rPr lang="en-US" altLang="ko-KR" sz="2000" dirty="0" err="1"/>
              <a:t>crossentropy</a:t>
            </a:r>
            <a:r>
              <a:rPr lang="ko-KR" altLang="en-US" sz="2000" dirty="0"/>
              <a:t>에서 </a:t>
            </a:r>
            <a:r>
              <a:rPr lang="en-US" altLang="ko-KR" sz="2000" dirty="0"/>
              <a:t>loss</a:t>
            </a:r>
            <a:r>
              <a:rPr lang="ko-KR" altLang="en-US" sz="2000" dirty="0"/>
              <a:t>값을 구하고 </a:t>
            </a:r>
            <a:r>
              <a:rPr lang="en-US" altLang="ko-KR" sz="2000" dirty="0"/>
              <a:t>SGD</a:t>
            </a:r>
            <a:r>
              <a:rPr lang="ko-KR" altLang="en-US" sz="2000" dirty="0"/>
              <a:t>로 최적화</a:t>
            </a:r>
            <a:endParaRPr lang="en-US" altLang="ko-KR" sz="2000" dirty="0"/>
          </a:p>
          <a:p>
            <a:pPr lvl="1"/>
            <a:r>
              <a:rPr lang="en-US" altLang="ko-KR" sz="2000" dirty="0"/>
              <a:t>Input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prediction</a:t>
            </a:r>
            <a:r>
              <a:rPr lang="ko-KR" altLang="en-US" sz="2000" dirty="0"/>
              <a:t>값과 실제 </a:t>
            </a:r>
            <a:r>
              <a:rPr lang="en-US" altLang="ko-KR" sz="2000" dirty="0"/>
              <a:t>label</a:t>
            </a:r>
            <a:r>
              <a:rPr lang="ko-KR" altLang="en-US" sz="2000" dirty="0"/>
              <a:t>을 비교해 </a:t>
            </a:r>
            <a:r>
              <a:rPr lang="en-US" altLang="ko-KR" sz="2000" dirty="0"/>
              <a:t>correct</a:t>
            </a:r>
            <a:r>
              <a:rPr lang="ko-KR" altLang="en-US" sz="2000" dirty="0"/>
              <a:t>에 저장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E2581C-24D5-4E77-957C-1F49DEC6C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649" y="578498"/>
            <a:ext cx="4354190" cy="57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24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EB702-943E-465A-80F5-4BE79DAA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(training)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9CE5C9-CB83-4BCF-96EC-35D40AD66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16033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ResNet-20 / ResNet-32 / ResNet-56</a:t>
                </a:r>
              </a:p>
              <a:p>
                <a:pPr lvl="1"/>
                <a:r>
                  <a:rPr lang="ko-KR" altLang="en-US" sz="2000" dirty="0"/>
                  <a:t>논문에서는 </a:t>
                </a:r>
                <a:r>
                  <a:rPr lang="en-US" altLang="ko-KR" sz="2000" dirty="0"/>
                  <a:t>64000 iteration</a:t>
                </a:r>
                <a:r>
                  <a:rPr lang="ko-KR" altLang="en-US" sz="2000" dirty="0"/>
                  <a:t>까지</a:t>
                </a:r>
                <a:endParaRPr lang="en-US" altLang="ko-KR" sz="2000" dirty="0"/>
              </a:p>
              <a:p>
                <a:pPr lvl="1"/>
                <a:r>
                  <a:rPr lang="en-US" altLang="ko-KR" sz="2000" dirty="0"/>
                  <a:t>1epoch = 391iter, 100epoch = 39100iter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40000iter</a:t>
                </a:r>
              </a:p>
              <a:p>
                <a:pPr lvl="1"/>
                <a:r>
                  <a:rPr lang="ko-KR" altLang="en-US" sz="2000" dirty="0"/>
                  <a:t>논문에서의 </a:t>
                </a:r>
                <a:r>
                  <a:rPr lang="en-US" altLang="ko-KR" sz="2000" dirty="0"/>
                  <a:t>error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rate</a:t>
                </a:r>
                <a:r>
                  <a:rPr lang="ko-KR" altLang="en-US" sz="2000" dirty="0"/>
                  <a:t>와 대충 맞아 떨어짐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9CE5C9-CB83-4BCF-96EC-35D40AD66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1603375"/>
              </a:xfrm>
              <a:blipFill>
                <a:blip r:embed="rId2"/>
                <a:stretch>
                  <a:fillRect l="-812" t="-53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A210EF8C-0686-4CF1-8867-04AADF362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59" b="3295"/>
          <a:stretch>
            <a:fillRect/>
          </a:stretch>
        </p:blipFill>
        <p:spPr>
          <a:xfrm>
            <a:off x="151628" y="3362407"/>
            <a:ext cx="2684598" cy="3013787"/>
          </a:xfrm>
          <a:custGeom>
            <a:avLst/>
            <a:gdLst>
              <a:gd name="connsiteX0" fmla="*/ 0 w 2684598"/>
              <a:gd name="connsiteY0" fmla="*/ 0 h 3013787"/>
              <a:gd name="connsiteX1" fmla="*/ 2684598 w 2684598"/>
              <a:gd name="connsiteY1" fmla="*/ 0 h 3013787"/>
              <a:gd name="connsiteX2" fmla="*/ 2684598 w 2684598"/>
              <a:gd name="connsiteY2" fmla="*/ 3013787 h 3013787"/>
              <a:gd name="connsiteX3" fmla="*/ 0 w 2684598"/>
              <a:gd name="connsiteY3" fmla="*/ 3013787 h 301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4598" h="3013787">
                <a:moveTo>
                  <a:pt x="0" y="0"/>
                </a:moveTo>
                <a:lnTo>
                  <a:pt x="2684598" y="0"/>
                </a:lnTo>
                <a:lnTo>
                  <a:pt x="2684598" y="3013787"/>
                </a:lnTo>
                <a:lnTo>
                  <a:pt x="0" y="3013787"/>
                </a:lnTo>
                <a:close/>
              </a:path>
            </a:pathLst>
          </a:cu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B929DB9C-67C3-466A-B16A-68E2A3B9F28C}"/>
              </a:ext>
            </a:extLst>
          </p:cNvPr>
          <p:cNvGrpSpPr/>
          <p:nvPr/>
        </p:nvGrpSpPr>
        <p:grpSpPr>
          <a:xfrm>
            <a:off x="2928496" y="3339720"/>
            <a:ext cx="2521471" cy="3013787"/>
            <a:chOff x="4369203" y="6652727"/>
            <a:chExt cx="3057525" cy="3654505"/>
          </a:xfrm>
        </p:grpSpPr>
        <p:pic>
          <p:nvPicPr>
            <p:cNvPr id="9" name="그림 8" descr="전자기기이(가) 표시된 사진&#10;&#10;자동 생성된 설명">
              <a:extLst>
                <a:ext uri="{FF2B5EF4-FFF2-40B4-BE49-F238E27FC236}">
                  <a16:creationId xmlns:a16="http://schemas.microsoft.com/office/drawing/2014/main" id="{2D34F731-F011-43D6-A5F8-20F063ADB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203" y="7773582"/>
              <a:ext cx="3057525" cy="2533650"/>
            </a:xfrm>
            <a:prstGeom prst="rect">
              <a:avLst/>
            </a:prstGeom>
          </p:spPr>
        </p:pic>
        <p:pic>
          <p:nvPicPr>
            <p:cNvPr id="23" name="그림 22" descr="창문이(가) 표시된 사진&#10;&#10;자동 생성된 설명">
              <a:extLst>
                <a:ext uri="{FF2B5EF4-FFF2-40B4-BE49-F238E27FC236}">
                  <a16:creationId xmlns:a16="http://schemas.microsoft.com/office/drawing/2014/main" id="{FC55E762-A411-4D37-8714-1744088F0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479"/>
            <a:stretch>
              <a:fillRect/>
            </a:stretch>
          </p:blipFill>
          <p:spPr>
            <a:xfrm>
              <a:off x="4369204" y="6652727"/>
              <a:ext cx="3057524" cy="1148921"/>
            </a:xfrm>
            <a:custGeom>
              <a:avLst/>
              <a:gdLst>
                <a:gd name="connsiteX0" fmla="*/ 0 w 3057524"/>
                <a:gd name="connsiteY0" fmla="*/ 0 h 1148921"/>
                <a:gd name="connsiteX1" fmla="*/ 3057524 w 3057524"/>
                <a:gd name="connsiteY1" fmla="*/ 0 h 1148921"/>
                <a:gd name="connsiteX2" fmla="*/ 3057524 w 3057524"/>
                <a:gd name="connsiteY2" fmla="*/ 1148921 h 1148921"/>
                <a:gd name="connsiteX3" fmla="*/ 0 w 3057524"/>
                <a:gd name="connsiteY3" fmla="*/ 1148921 h 114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7524" h="1148921">
                  <a:moveTo>
                    <a:pt x="0" y="0"/>
                  </a:moveTo>
                  <a:lnTo>
                    <a:pt x="3057524" y="0"/>
                  </a:lnTo>
                  <a:lnTo>
                    <a:pt x="3057524" y="1148921"/>
                  </a:lnTo>
                  <a:lnTo>
                    <a:pt x="0" y="1148921"/>
                  </a:lnTo>
                  <a:close/>
                </a:path>
              </a:pathLst>
            </a:cu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3E7B5F5-0AD6-4E2D-993B-27C30A61B2CC}"/>
              </a:ext>
            </a:extLst>
          </p:cNvPr>
          <p:cNvGrpSpPr/>
          <p:nvPr/>
        </p:nvGrpSpPr>
        <p:grpSpPr>
          <a:xfrm>
            <a:off x="5542237" y="3339720"/>
            <a:ext cx="2492408" cy="3013787"/>
            <a:chOff x="8179188" y="6609823"/>
            <a:chExt cx="3089040" cy="3735227"/>
          </a:xfrm>
        </p:grpSpPr>
        <p:pic>
          <p:nvPicPr>
            <p:cNvPr id="11" name="그림 10" descr="전자기기, 키보드이(가) 표시된 사진&#10;&#10;자동 생성된 설명">
              <a:extLst>
                <a:ext uri="{FF2B5EF4-FFF2-40B4-BE49-F238E27FC236}">
                  <a16:creationId xmlns:a16="http://schemas.microsoft.com/office/drawing/2014/main" id="{855848D1-658D-4B7D-972D-774F0803A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188" y="8078100"/>
              <a:ext cx="3086100" cy="2266950"/>
            </a:xfrm>
            <a:prstGeom prst="rect">
              <a:avLst/>
            </a:prstGeom>
          </p:spPr>
        </p:pic>
        <p:pic>
          <p:nvPicPr>
            <p:cNvPr id="26" name="그림 25" descr="창문, 실외, 컴퓨터이(가) 표시된 사진&#10;&#10;자동 생성된 설명">
              <a:extLst>
                <a:ext uri="{FF2B5EF4-FFF2-40B4-BE49-F238E27FC236}">
                  <a16:creationId xmlns:a16="http://schemas.microsoft.com/office/drawing/2014/main" id="{2AF5AB09-1BAC-4664-A158-C594DF70C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248"/>
            <a:stretch>
              <a:fillRect/>
            </a:stretch>
          </p:blipFill>
          <p:spPr>
            <a:xfrm>
              <a:off x="8179188" y="6609823"/>
              <a:ext cx="3089040" cy="1468277"/>
            </a:xfrm>
            <a:custGeom>
              <a:avLst/>
              <a:gdLst>
                <a:gd name="connsiteX0" fmla="*/ 0 w 3089040"/>
                <a:gd name="connsiteY0" fmla="*/ 0 h 1468277"/>
                <a:gd name="connsiteX1" fmla="*/ 3089040 w 3089040"/>
                <a:gd name="connsiteY1" fmla="*/ 0 h 1468277"/>
                <a:gd name="connsiteX2" fmla="*/ 3089040 w 3089040"/>
                <a:gd name="connsiteY2" fmla="*/ 1468277 h 1468277"/>
                <a:gd name="connsiteX3" fmla="*/ 0 w 3089040"/>
                <a:gd name="connsiteY3" fmla="*/ 1468277 h 146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9040" h="1468277">
                  <a:moveTo>
                    <a:pt x="0" y="0"/>
                  </a:moveTo>
                  <a:lnTo>
                    <a:pt x="3089040" y="0"/>
                  </a:lnTo>
                  <a:lnTo>
                    <a:pt x="3089040" y="1468277"/>
                  </a:lnTo>
                  <a:lnTo>
                    <a:pt x="0" y="1468277"/>
                  </a:lnTo>
                  <a:close/>
                </a:path>
              </a:pathLst>
            </a:cu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7A2C5643-2052-40F1-B4D0-70088ACF9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273" y="3339720"/>
            <a:ext cx="4030954" cy="27853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7479E7C-4A7B-4BD4-89AD-277EDD280BF9}"/>
              </a:ext>
            </a:extLst>
          </p:cNvPr>
          <p:cNvSpPr txBox="1"/>
          <p:nvPr/>
        </p:nvSpPr>
        <p:spPr>
          <a:xfrm>
            <a:off x="8950840" y="6109057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실선 </a:t>
            </a:r>
            <a:r>
              <a:rPr lang="en-US" altLang="ko-KR" dirty="0"/>
              <a:t>: training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416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6499F-B546-4B8B-B20D-C4598D91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(testing)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D87075-2B43-4DD5-BD03-5D95A5D6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Testing</a:t>
            </a:r>
          </a:p>
          <a:p>
            <a:pPr lvl="1"/>
            <a:r>
              <a:rPr lang="en-US" altLang="ko-KR" sz="2000" dirty="0"/>
              <a:t>Train</a:t>
            </a:r>
            <a:r>
              <a:rPr lang="ko-KR" altLang="en-US" sz="2000" dirty="0"/>
              <a:t>코드와 큰 차이는 없음</a:t>
            </a:r>
            <a:endParaRPr lang="en-US" altLang="ko-KR" sz="2000" dirty="0"/>
          </a:p>
          <a:p>
            <a:pPr lvl="2"/>
            <a:r>
              <a:rPr lang="en-US" altLang="ko-KR" sz="1600" dirty="0"/>
              <a:t>Loss</a:t>
            </a:r>
            <a:r>
              <a:rPr lang="ko-KR" altLang="en-US" sz="1600" dirty="0"/>
              <a:t> 값을 통한 </a:t>
            </a:r>
            <a:r>
              <a:rPr lang="en-US" altLang="ko-KR" sz="1600" dirty="0"/>
              <a:t>backward </a:t>
            </a:r>
            <a:r>
              <a:rPr lang="ko-KR" altLang="en-US" sz="1600" dirty="0"/>
              <a:t>없음</a:t>
            </a:r>
            <a:endParaRPr lang="en-US" altLang="ko-KR" sz="1600" dirty="0"/>
          </a:p>
          <a:p>
            <a:pPr lvl="2"/>
            <a:r>
              <a:rPr lang="en-US" altLang="ko-KR" sz="1600" dirty="0"/>
              <a:t>Optimizer </a:t>
            </a:r>
            <a:r>
              <a:rPr lang="ko-KR" altLang="en-US" sz="1600" dirty="0"/>
              <a:t>없음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93BABC-687C-4FF9-B97F-90AF64B4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810" y="1758139"/>
            <a:ext cx="4866362" cy="462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6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15F09-A6FE-46EF-A8B0-4BD3419A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(testing)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E35E66-3E62-493C-BFFA-833F1786F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2223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ResNet-20 / ResNet-32 / ResNet-56</a:t>
                </a:r>
              </a:p>
              <a:p>
                <a:pPr lvl="1"/>
                <a:r>
                  <a:rPr lang="ko-KR" altLang="en-US" sz="2000" dirty="0"/>
                  <a:t>논문에서는 </a:t>
                </a:r>
                <a:r>
                  <a:rPr lang="en-US" altLang="ko-KR" sz="2000" dirty="0"/>
                  <a:t>64000 iteration</a:t>
                </a:r>
                <a:r>
                  <a:rPr lang="ko-KR" altLang="en-US" sz="2000" dirty="0"/>
                  <a:t>까지</a:t>
                </a:r>
                <a:endParaRPr lang="en-US" altLang="ko-KR" sz="2000" dirty="0"/>
              </a:p>
              <a:p>
                <a:pPr lvl="1"/>
                <a:r>
                  <a:rPr lang="en-US" altLang="ko-KR" sz="2000" dirty="0"/>
                  <a:t>1epoch = 391iter, 100epoch = 39100iter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40000iter</a:t>
                </a:r>
              </a:p>
              <a:p>
                <a:pPr lvl="1"/>
                <a:r>
                  <a:rPr lang="ko-KR" altLang="en-US" sz="2000" dirty="0"/>
                  <a:t>논문에서의 </a:t>
                </a:r>
                <a:r>
                  <a:rPr lang="en-US" altLang="ko-KR" sz="2000" dirty="0"/>
                  <a:t>error rate</a:t>
                </a:r>
                <a:r>
                  <a:rPr lang="ko-KR" altLang="en-US" sz="2000" dirty="0"/>
                  <a:t>와 차이 발생</a:t>
                </a:r>
                <a:endParaRPr lang="en-US" altLang="ko-KR" sz="2400" dirty="0"/>
              </a:p>
              <a:p>
                <a:r>
                  <a:rPr lang="en-US" altLang="ko-KR" sz="2400" dirty="0"/>
                  <a:t>56-layer</a:t>
                </a:r>
                <a:r>
                  <a:rPr lang="ko-KR" altLang="en-US" sz="2400" dirty="0"/>
                  <a:t>에서 오히려 </a:t>
                </a:r>
                <a:r>
                  <a:rPr lang="en-US" altLang="ko-KR" sz="2400" dirty="0"/>
                  <a:t>accuracy</a:t>
                </a:r>
                <a:r>
                  <a:rPr lang="ko-KR" altLang="en-US" sz="2400" dirty="0"/>
                  <a:t>가 낮아지는 문제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/>
                  <a:t>논문에서 </a:t>
                </a:r>
                <a:r>
                  <a:rPr lang="ko-KR" altLang="en-US" sz="2000" dirty="0" err="1"/>
                  <a:t>구현하라는데로</a:t>
                </a:r>
                <a:r>
                  <a:rPr lang="ko-KR" altLang="en-US" sz="2000" dirty="0"/>
                  <a:t> 구현했는데 </a:t>
                </a:r>
                <a:r>
                  <a:rPr lang="en-US" altLang="ko-KR" sz="2000" dirty="0"/>
                  <a:t>loss</a:t>
                </a:r>
                <a:r>
                  <a:rPr lang="ko-KR" altLang="en-US" sz="2000" dirty="0"/>
                  <a:t>가 상승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 err="1"/>
                  <a:t>과적합</a:t>
                </a:r>
                <a:r>
                  <a:rPr lang="ko-KR" altLang="en-US" sz="2000" dirty="0"/>
                  <a:t> 문제로 </a:t>
                </a:r>
                <a:r>
                  <a:rPr lang="ko-KR" altLang="en-US" sz="2000" dirty="0" err="1"/>
                  <a:t>의심중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/>
                  <a:t>해결책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validation set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설정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, </a:t>
                </a:r>
                <a:r>
                  <a:rPr lang="en-US" altLang="ko-KR" sz="2000" dirty="0" err="1">
                    <a:sym typeface="Wingdings" panose="05000000000000000000" pitchFamily="2" charset="2"/>
                  </a:rPr>
                  <a:t>lr_scheduler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사용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E35E66-3E62-493C-BFFA-833F1786F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22236"/>
              </a:xfrm>
              <a:blipFill>
                <a:blip r:embed="rId2"/>
                <a:stretch>
                  <a:fillRect l="-812" t="-2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전자기기이(가) 표시된 사진&#10;&#10;자동 생성된 설명">
            <a:extLst>
              <a:ext uri="{FF2B5EF4-FFF2-40B4-BE49-F238E27FC236}">
                <a16:creationId xmlns:a16="http://schemas.microsoft.com/office/drawing/2014/main" id="{40EA2054-F15A-44CF-AD77-F5E43F235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7" y="4956906"/>
            <a:ext cx="2526423" cy="1610697"/>
          </a:xfrm>
          <a:prstGeom prst="rect">
            <a:avLst/>
          </a:prstGeom>
        </p:spPr>
      </p:pic>
      <p:pic>
        <p:nvPicPr>
          <p:cNvPr id="7" name="그림 6" descr="전자기기이(가) 표시된 사진&#10;&#10;자동 생성된 설명">
            <a:extLst>
              <a:ext uri="{FF2B5EF4-FFF2-40B4-BE49-F238E27FC236}">
                <a16:creationId xmlns:a16="http://schemas.microsoft.com/office/drawing/2014/main" id="{A563923D-62D2-49E8-8633-DE32A70BE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02" y="4956906"/>
            <a:ext cx="2521798" cy="16106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59233A-2B25-4E66-AFC3-D35E5A1295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92" y="4956906"/>
            <a:ext cx="2585593" cy="16106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753FA0-FDFE-46FA-A401-F35B4A7AC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7859" y="1374379"/>
            <a:ext cx="4030954" cy="27853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5DDDE2-B4FB-4297-8C33-B297A9DA3222}"/>
              </a:ext>
            </a:extLst>
          </p:cNvPr>
          <p:cNvSpPr txBox="1"/>
          <p:nvPr/>
        </p:nvSpPr>
        <p:spPr>
          <a:xfrm>
            <a:off x="9174774" y="4365589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굵은선</a:t>
            </a:r>
            <a:r>
              <a:rPr lang="ko-KR" altLang="en-US" dirty="0"/>
              <a:t> </a:t>
            </a:r>
            <a:r>
              <a:rPr lang="en-US" altLang="ko-KR" dirty="0"/>
              <a:t>: testing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768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1E868-32BE-460E-A095-A1C4211D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8365F-6206-4EB2-A259-D15893E9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1575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32000iter</a:t>
            </a:r>
            <a:r>
              <a:rPr lang="ko-KR" altLang="en-US" sz="2400" dirty="0"/>
              <a:t>부터 </a:t>
            </a:r>
            <a:r>
              <a:rPr lang="ko-KR" altLang="en-US" sz="2400" dirty="0" err="1"/>
              <a:t>학습률을</a:t>
            </a:r>
            <a:r>
              <a:rPr lang="ko-KR" altLang="en-US" sz="2400" dirty="0"/>
              <a:t> </a:t>
            </a:r>
            <a:r>
              <a:rPr lang="en-US" altLang="ko-KR" sz="2400" dirty="0"/>
              <a:t>0.01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낮춰야하는데</a:t>
            </a:r>
            <a:r>
              <a:rPr lang="ko-KR" altLang="en-US" sz="2400" dirty="0"/>
              <a:t> </a:t>
            </a:r>
            <a:r>
              <a:rPr lang="en-US" altLang="ko-KR" sz="2400" dirty="0"/>
              <a:t>code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써놓고</a:t>
            </a:r>
            <a:r>
              <a:rPr lang="ko-KR" altLang="en-US" sz="2400" dirty="0"/>
              <a:t> 적용을 </a:t>
            </a:r>
            <a:r>
              <a:rPr lang="ko-KR" altLang="en-US" sz="2400" dirty="0" err="1"/>
              <a:t>안시킴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Traing</a:t>
            </a:r>
            <a:r>
              <a:rPr lang="en-US" altLang="ko-KR" sz="2000" dirty="0"/>
              <a:t> error </a:t>
            </a:r>
            <a:r>
              <a:rPr lang="ko-KR" altLang="en-US" sz="2000" dirty="0"/>
              <a:t>그래프에서 </a:t>
            </a:r>
            <a:r>
              <a:rPr lang="en-US" altLang="ko-KR" sz="2000" dirty="0"/>
              <a:t>error</a:t>
            </a:r>
            <a:r>
              <a:rPr lang="ko-KR" altLang="en-US" sz="2000" dirty="0"/>
              <a:t>가 급격하게 낮아지는게 </a:t>
            </a:r>
            <a:r>
              <a:rPr lang="ko-KR" altLang="en-US" sz="2000" dirty="0" err="1"/>
              <a:t>이부분인데</a:t>
            </a:r>
            <a:r>
              <a:rPr lang="ko-KR" altLang="en-US" sz="2000" dirty="0"/>
              <a:t> 다시한번 </a:t>
            </a:r>
            <a:r>
              <a:rPr lang="en-US" altLang="ko-KR" sz="2000" dirty="0"/>
              <a:t>training </a:t>
            </a:r>
            <a:r>
              <a:rPr lang="ko-KR" altLang="en-US" sz="2000" dirty="0"/>
              <a:t>필요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345911-EB2B-4DFD-A746-FBDB32C7B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173" y="3314700"/>
            <a:ext cx="4580802" cy="316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9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31BC5-EB5D-4BB9-8A28-C51C058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3F034-5FF2-4C3B-AF60-A391946B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최근의 연구에서 네트워크의 깊이는 매우 중요</a:t>
            </a:r>
            <a:endParaRPr lang="en-US" altLang="ko-KR" dirty="0"/>
          </a:p>
          <a:p>
            <a:r>
              <a:rPr lang="ko-KR" altLang="en-US" dirty="0"/>
              <a:t>어느정도 깊이가 깊어질수록 네트워크의 성능이 좋아짐</a:t>
            </a:r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en-US" altLang="ko-KR" dirty="0"/>
              <a:t>‘</a:t>
            </a:r>
            <a:r>
              <a:rPr lang="ko-KR" altLang="en-US" dirty="0"/>
              <a:t>층을 쌓으면 쌓을수록 학습하는데 유리할까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But, </a:t>
            </a:r>
            <a:r>
              <a:rPr lang="ko-KR" altLang="en-US" dirty="0"/>
              <a:t>층이 깊어질수록 기울기가 사라지거나 </a:t>
            </a:r>
            <a:r>
              <a:rPr lang="ko-KR" altLang="en-US" dirty="0" err="1"/>
              <a:t>터져버림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7C13EB-FDCB-4510-AD87-A0DCC074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4001294"/>
            <a:ext cx="7208795" cy="268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5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C29C3-E8EC-4E50-B37B-C9E62745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115FB-A087-4A2F-AFA6-A3F51F756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Training accuracy</a:t>
            </a:r>
            <a:r>
              <a:rPr lang="ko-KR" altLang="en-US" dirty="0"/>
              <a:t>의 </a:t>
            </a:r>
            <a:r>
              <a:rPr lang="en-US" altLang="ko-KR" dirty="0"/>
              <a:t>degradation </a:t>
            </a:r>
            <a:r>
              <a:rPr lang="ko-KR" altLang="en-US" dirty="0"/>
              <a:t>문제는 최적화가</a:t>
            </a:r>
            <a:r>
              <a:rPr lang="en-US" altLang="ko-KR" dirty="0"/>
              <a:t> </a:t>
            </a:r>
            <a:r>
              <a:rPr lang="ko-KR" altLang="en-US" dirty="0"/>
              <a:t>쉽지 않음</a:t>
            </a:r>
            <a:endParaRPr lang="en-US" altLang="ko-KR" dirty="0"/>
          </a:p>
          <a:p>
            <a:r>
              <a:rPr lang="ko-KR" altLang="en-US" dirty="0"/>
              <a:t>더 깊은 모델을 만드는데 해결책이 있음</a:t>
            </a:r>
            <a:r>
              <a:rPr lang="en-US" altLang="ko-KR" dirty="0"/>
              <a:t>: identity mapping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논문에서는 </a:t>
            </a:r>
            <a:r>
              <a:rPr lang="en-US" altLang="ko-KR" dirty="0"/>
              <a:t>deep residual learning</a:t>
            </a:r>
            <a:r>
              <a:rPr lang="ko-KR" altLang="en-US" dirty="0"/>
              <a:t>을 사용해 </a:t>
            </a:r>
            <a:r>
              <a:rPr lang="en-US" altLang="ko-KR" dirty="0"/>
              <a:t>degradation </a:t>
            </a:r>
            <a:r>
              <a:rPr lang="ko-KR" altLang="en-US" dirty="0"/>
              <a:t>문제를 해결</a:t>
            </a:r>
            <a:endParaRPr lang="en-US" altLang="ko-KR" dirty="0"/>
          </a:p>
          <a:p>
            <a:r>
              <a:rPr lang="en-US" altLang="ko-KR" dirty="0"/>
              <a:t>residual learning</a:t>
            </a:r>
            <a:r>
              <a:rPr lang="ko-KR" altLang="en-US" dirty="0"/>
              <a:t>이 더 학습에 유리하다고 가정 그것에 대한 실험들 진행</a:t>
            </a:r>
          </a:p>
        </p:txBody>
      </p:sp>
    </p:spTree>
    <p:extLst>
      <p:ext uri="{BB962C8B-B14F-4D97-AF65-F5344CB8AC3E}">
        <p14:creationId xmlns:p14="http://schemas.microsoft.com/office/powerpoint/2010/main" val="350092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9951C-F83D-41E0-B3DF-C3A09834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2B62D9-F180-41B3-8EAC-FD590BC33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Input x</a:t>
                </a:r>
                <a:r>
                  <a:rPr lang="ko-KR" altLang="en-US" dirty="0"/>
                  <a:t>에 대해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에 대한</a:t>
                </a:r>
                <a:r>
                  <a:rPr lang="en-US" altLang="ko-KR" dirty="0"/>
                  <a:t> layer</a:t>
                </a:r>
                <a:r>
                  <a:rPr lang="ko-KR" altLang="en-US" dirty="0"/>
                  <a:t>들을 통과한 </a:t>
                </a:r>
                <a:r>
                  <a:rPr lang="en-US" altLang="ko-KR" dirty="0"/>
                  <a:t>output(mapping)</a:t>
                </a:r>
              </a:p>
              <a:p>
                <a:r>
                  <a:rPr lang="ko-KR" altLang="en-US" dirty="0"/>
                  <a:t>원래의 목표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학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습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통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최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수정한 목표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최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를 얻기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r>
                  <a:rPr lang="ko-KR" altLang="en-US" b="0" dirty="0"/>
                  <a:t>최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종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2B62D9-F180-41B3-8EAC-FD590BC33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22688D7-5AE6-4802-968F-95609F128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983" y="2743199"/>
            <a:ext cx="2704080" cy="32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3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7F2A1-D5EF-4EFF-94B4-E61491AB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348DB8-96A0-4D65-A9BF-B502AE533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입력에서 바로 출력으로 가는 </a:t>
                </a:r>
                <a:r>
                  <a:rPr lang="en-US" altLang="ko-KR" sz="2400" dirty="0"/>
                  <a:t>shortcut </a:t>
                </a:r>
                <a:r>
                  <a:rPr lang="ko-KR" altLang="en-US" sz="2400" dirty="0"/>
                  <a:t>생성</a:t>
                </a:r>
                <a:r>
                  <a:rPr lang="en-US" altLang="ko-KR" sz="2400" dirty="0"/>
                  <a:t>, shortcut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connection</a:t>
                </a:r>
                <a:r>
                  <a:rPr lang="ko-KR" altLang="en-US" sz="2400" dirty="0"/>
                  <a:t>이라 부름</a:t>
                </a:r>
                <a:endParaRPr lang="en-US" altLang="ko-KR" sz="2400" dirty="0"/>
              </a:p>
              <a:p>
                <a:r>
                  <a:rPr lang="ko-KR" altLang="en-US" sz="2400" dirty="0"/>
                  <a:t>모든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들은 </a:t>
                </a:r>
                <a:r>
                  <a:rPr lang="en-US" altLang="ko-KR" sz="2400" dirty="0"/>
                  <a:t>building block</a:t>
                </a:r>
                <a:r>
                  <a:rPr lang="ko-KR" altLang="en-US" sz="2400" dirty="0"/>
                  <a:t>으로 구성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를 얻기 위한 학습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400" dirty="0"/>
                  <a:t> 얻기 위한 학습</a:t>
                </a:r>
                <a:endParaRPr lang="en-US" altLang="ko-KR" sz="2400" dirty="0"/>
              </a:p>
              <a:p>
                <a:r>
                  <a:rPr lang="ko-KR" altLang="en-US" sz="2400" dirty="0"/>
                  <a:t>최적의 경우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2400" dirty="0"/>
                  <a:t>이 되는 경우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2400" dirty="0"/>
                  <a:t>이 되는 방향으로 학습 진행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400" dirty="0"/>
                  <a:t>로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만드는 것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 identity mapping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Residual Learning</a:t>
                </a:r>
                <a:r>
                  <a:rPr lang="ko-KR" altLang="en-US" sz="2400" dirty="0"/>
                  <a:t>이란</a:t>
                </a:r>
                <a:r>
                  <a:rPr lang="en-US" altLang="ko-KR" sz="2400" dirty="0"/>
                  <a:t>? </a:t>
                </a:r>
                <a:r>
                  <a:rPr lang="ko-KR" altLang="en-US" sz="2400" dirty="0"/>
                  <a:t>나머지를 학습한다는 의미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348DB8-96A0-4D65-A9BF-B502AE533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>
                <a:blip r:embed="rId2"/>
                <a:stretch>
                  <a:fillRect l="-773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6235391-F2AB-44E6-8359-20E42B301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69" y="3671888"/>
            <a:ext cx="3973431" cy="22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8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BD2BE-BC09-494B-844C-F4DAD242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8D8F4-D15C-454A-87EF-A63A998E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ImageNet</a:t>
            </a:r>
            <a:r>
              <a:rPr lang="ko-KR" altLang="en-US" dirty="0"/>
              <a:t>을 통해 </a:t>
            </a:r>
            <a:r>
              <a:rPr lang="en-US" altLang="ko-KR" dirty="0"/>
              <a:t>residua learning</a:t>
            </a:r>
            <a:r>
              <a:rPr lang="ko-KR" altLang="en-US" dirty="0"/>
              <a:t>의 효율성 검증</a:t>
            </a:r>
            <a:endParaRPr lang="en-US" altLang="ko-KR" dirty="0"/>
          </a:p>
          <a:p>
            <a:pPr lvl="1"/>
            <a:r>
              <a:rPr lang="en-US" altLang="ko-KR" dirty="0"/>
              <a:t>residual nets</a:t>
            </a:r>
            <a:r>
              <a:rPr lang="ko-KR" altLang="en-US" dirty="0"/>
              <a:t>이 </a:t>
            </a:r>
            <a:r>
              <a:rPr lang="en-US" altLang="ko-KR" dirty="0"/>
              <a:t>plain</a:t>
            </a:r>
            <a:r>
              <a:rPr lang="ko-KR" altLang="en-US" dirty="0"/>
              <a:t>에 비해 최적화가 쉬워 깊은 깊이에도 적은 </a:t>
            </a:r>
            <a:r>
              <a:rPr lang="en-US" altLang="ko-KR" dirty="0"/>
              <a:t>training error</a:t>
            </a:r>
            <a:r>
              <a:rPr lang="ko-KR" altLang="en-US" dirty="0"/>
              <a:t>를 갖는 것을 보여주려고 함</a:t>
            </a:r>
            <a:endParaRPr lang="en-US" altLang="ko-KR" dirty="0"/>
          </a:p>
          <a:p>
            <a:pPr lvl="1"/>
            <a:r>
              <a:rPr lang="en-US" altLang="ko-KR" dirty="0"/>
              <a:t>Residual nets</a:t>
            </a:r>
            <a:r>
              <a:rPr lang="ko-KR" altLang="en-US" dirty="0"/>
              <a:t>은 깊은 깊이에도 정확도를 갖는 것을 보여주려고 함</a:t>
            </a:r>
            <a:endParaRPr lang="en-US" altLang="ko-KR" dirty="0"/>
          </a:p>
          <a:p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residual nets</a:t>
            </a:r>
            <a:r>
              <a:rPr lang="ko-KR" altLang="en-US" dirty="0"/>
              <a:t>은 </a:t>
            </a:r>
            <a:r>
              <a:rPr lang="en-US" altLang="ko-KR" dirty="0"/>
              <a:t>ILSVRC &amp; COCO 2015</a:t>
            </a:r>
            <a:r>
              <a:rPr lang="ko-KR" altLang="en-US" dirty="0"/>
              <a:t>의 </a:t>
            </a:r>
            <a:r>
              <a:rPr lang="en-US" altLang="ko-KR" dirty="0"/>
              <a:t>ImageNet detection, </a:t>
            </a:r>
            <a:r>
              <a:rPr lang="en-US" altLang="ko-KR" dirty="0" err="1"/>
              <a:t>ImgaeNet</a:t>
            </a:r>
            <a:r>
              <a:rPr lang="en-US" altLang="ko-KR" dirty="0"/>
              <a:t> localization, COCO detection, COCO segmentation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등을 했음</a:t>
            </a:r>
          </a:p>
        </p:txBody>
      </p:sp>
    </p:spTree>
    <p:extLst>
      <p:ext uri="{BB962C8B-B14F-4D97-AF65-F5344CB8AC3E}">
        <p14:creationId xmlns:p14="http://schemas.microsoft.com/office/powerpoint/2010/main" val="30291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64045-83DE-4289-9BC1-096707D9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Architectures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64C3D65-32BE-48B2-B206-47F0D9EC2A20}"/>
              </a:ext>
            </a:extLst>
          </p:cNvPr>
          <p:cNvGrpSpPr/>
          <p:nvPr/>
        </p:nvGrpSpPr>
        <p:grpSpPr>
          <a:xfrm>
            <a:off x="288235" y="1911229"/>
            <a:ext cx="11463130" cy="4830124"/>
            <a:chOff x="298174" y="1662751"/>
            <a:chExt cx="11463130" cy="48301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7333A15-06BF-4910-AE22-AE4E295EA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048686" y="-1219743"/>
              <a:ext cx="4830124" cy="10595112"/>
            </a:xfrm>
            <a:prstGeom prst="rect">
              <a:avLst/>
            </a:prstGeom>
          </p:spPr>
        </p:pic>
        <p:sp>
          <p:nvSpPr>
            <p:cNvPr id="5" name="화살표: 오른쪽으로 구부러짐 4">
              <a:extLst>
                <a:ext uri="{FF2B5EF4-FFF2-40B4-BE49-F238E27FC236}">
                  <a16:creationId xmlns:a16="http://schemas.microsoft.com/office/drawing/2014/main" id="{0C5D8E45-AF78-4BB8-BD77-078E2653885D}"/>
                </a:ext>
              </a:extLst>
            </p:cNvPr>
            <p:cNvSpPr/>
            <p:nvPr/>
          </p:nvSpPr>
          <p:spPr>
            <a:xfrm flipV="1">
              <a:off x="298174" y="4045224"/>
              <a:ext cx="704022" cy="149363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화살표: 오른쪽으로 구부러짐 5">
              <a:extLst>
                <a:ext uri="{FF2B5EF4-FFF2-40B4-BE49-F238E27FC236}">
                  <a16:creationId xmlns:a16="http://schemas.microsoft.com/office/drawing/2014/main" id="{30D54A7F-0234-457C-A61A-21D15B7283C6}"/>
                </a:ext>
              </a:extLst>
            </p:cNvPr>
            <p:cNvSpPr/>
            <p:nvPr/>
          </p:nvSpPr>
          <p:spPr>
            <a:xfrm flipV="1">
              <a:off x="298174" y="2395328"/>
              <a:ext cx="704022" cy="149363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5536BA-9FA7-4F88-BA79-1B6644348B4B}"/>
              </a:ext>
            </a:extLst>
          </p:cNvPr>
          <p:cNvSpPr txBox="1"/>
          <p:nvPr/>
        </p:nvSpPr>
        <p:spPr>
          <a:xfrm>
            <a:off x="748748" y="1715908"/>
            <a:ext cx="24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궁극적으로 </a:t>
            </a:r>
            <a:r>
              <a:rPr lang="ko-KR" altLang="en-US" dirty="0" err="1"/>
              <a:t>만드려는</a:t>
            </a:r>
            <a:r>
              <a:rPr lang="ko-KR" altLang="en-US" dirty="0"/>
              <a:t> </a:t>
            </a:r>
            <a:r>
              <a:rPr lang="en-US" altLang="ko-KR" dirty="0"/>
              <a:t>residual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76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DF12D-CF1E-4209-8240-A8DA5A41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BB65A-3985-48C0-A51F-189C18058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en-US" altLang="ko-KR" dirty="0"/>
              <a:t>plain/residual net</a:t>
            </a:r>
            <a:r>
              <a:rPr lang="ko-KR" altLang="en-US" dirty="0"/>
              <a:t>들을 테스트</a:t>
            </a:r>
            <a:endParaRPr lang="en-US" altLang="ko-KR" dirty="0"/>
          </a:p>
          <a:p>
            <a:r>
              <a:rPr lang="en-US" altLang="ko-KR" dirty="0"/>
              <a:t>Plain Network</a:t>
            </a:r>
          </a:p>
          <a:p>
            <a:pPr lvl="1"/>
            <a:r>
              <a:rPr lang="en-US" altLang="ko-KR" dirty="0" err="1"/>
              <a:t>ResNet</a:t>
            </a:r>
            <a:r>
              <a:rPr lang="ko-KR" altLang="en-US" dirty="0"/>
              <a:t>에 기본이 되는 </a:t>
            </a:r>
            <a:r>
              <a:rPr lang="en-US" altLang="ko-KR" dirty="0"/>
              <a:t>VGG net</a:t>
            </a:r>
            <a:r>
              <a:rPr lang="ko-KR" altLang="en-US" dirty="0"/>
              <a:t>을 기반으로 만들어진 </a:t>
            </a:r>
            <a:r>
              <a:rPr lang="en-US" altLang="ko-KR" dirty="0"/>
              <a:t>plain network</a:t>
            </a:r>
          </a:p>
          <a:p>
            <a:pPr lvl="1"/>
            <a:r>
              <a:rPr lang="en-US" altLang="ko-KR" dirty="0"/>
              <a:t>3x3 filter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2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은 동일한 크기</a:t>
            </a:r>
            <a:endParaRPr lang="en-US" altLang="ko-KR" dirty="0"/>
          </a:p>
          <a:p>
            <a:pPr lvl="2"/>
            <a:r>
              <a:rPr lang="en-US" altLang="ko-KR" dirty="0"/>
              <a:t>Output</a:t>
            </a:r>
            <a:r>
              <a:rPr lang="ko-KR" altLang="en-US" dirty="0"/>
              <a:t>의 크기가 반이 되면 </a:t>
            </a:r>
            <a:r>
              <a:rPr lang="en-US" altLang="ko-KR" dirty="0"/>
              <a:t>filter</a:t>
            </a:r>
            <a:r>
              <a:rPr lang="ko-KR" altLang="en-US" dirty="0"/>
              <a:t>의 개수는 두배로 증가</a:t>
            </a:r>
            <a:endParaRPr lang="en-US" altLang="ko-KR" dirty="0"/>
          </a:p>
          <a:p>
            <a:pPr lvl="1"/>
            <a:r>
              <a:rPr lang="en-US" altLang="ko-KR" dirty="0"/>
              <a:t>Stride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를 사용해</a:t>
            </a:r>
            <a:r>
              <a:rPr lang="en-US" altLang="ko-KR" dirty="0"/>
              <a:t> down-sampling(pooling</a:t>
            </a:r>
            <a:r>
              <a:rPr lang="ko-KR" altLang="en-US" dirty="0"/>
              <a:t>으로 크기를 줄이는 대신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마지막 </a:t>
            </a:r>
            <a:r>
              <a:rPr lang="en-US" altLang="ko-KR" dirty="0"/>
              <a:t>layer</a:t>
            </a:r>
            <a:r>
              <a:rPr lang="ko-KR" altLang="en-US" dirty="0"/>
              <a:t>는 </a:t>
            </a:r>
            <a:r>
              <a:rPr lang="en-US" altLang="ko-KR" dirty="0"/>
              <a:t>global average pooling</a:t>
            </a:r>
            <a:r>
              <a:rPr lang="ko-KR" altLang="en-US" dirty="0"/>
              <a:t>과 </a:t>
            </a:r>
            <a:r>
              <a:rPr lang="en-US" altLang="ko-KR" dirty="0"/>
              <a:t>1000-way FC layer with </a:t>
            </a:r>
            <a:r>
              <a:rPr lang="en-US" altLang="ko-KR" dirty="0" err="1"/>
              <a:t>softmax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898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1204</Words>
  <Application>Microsoft Office PowerPoint</Application>
  <PresentationFormat>와이드스크린</PresentationFormat>
  <Paragraphs>166</Paragraphs>
  <Slides>25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Cambria Math</vt:lpstr>
      <vt:lpstr>Office 테마</vt:lpstr>
      <vt:lpstr>Deep Residual Learning for Image Recognition</vt:lpstr>
      <vt:lpstr>Abstract</vt:lpstr>
      <vt:lpstr>Introduction</vt:lpstr>
      <vt:lpstr>Introduction</vt:lpstr>
      <vt:lpstr>Residual Learning</vt:lpstr>
      <vt:lpstr>Residual Learning</vt:lpstr>
      <vt:lpstr>Residual Learning</vt:lpstr>
      <vt:lpstr>Network Architectures</vt:lpstr>
      <vt:lpstr>Network Architectures</vt:lpstr>
      <vt:lpstr>Network Architectures</vt:lpstr>
      <vt:lpstr>Implementation</vt:lpstr>
      <vt:lpstr>Experiments</vt:lpstr>
      <vt:lpstr>Experiments</vt:lpstr>
      <vt:lpstr>Deeper Bottleneck Architectures</vt:lpstr>
      <vt:lpstr>Comparison with State-of-the-art Method</vt:lpstr>
      <vt:lpstr>CIFAR-10 and Analysis</vt:lpstr>
      <vt:lpstr>CIFAR-10 and Analysis</vt:lpstr>
      <vt:lpstr>Analysis of Layer Responses</vt:lpstr>
      <vt:lpstr>구현(load CIFAR-10 data)</vt:lpstr>
      <vt:lpstr>구현(main)</vt:lpstr>
      <vt:lpstr>구현(Training)</vt:lpstr>
      <vt:lpstr>구현(training)</vt:lpstr>
      <vt:lpstr>구현(testing)</vt:lpstr>
      <vt:lpstr>구현(testing)</vt:lpstr>
      <vt:lpstr>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</dc:title>
  <dc:creator>Haesung Jo</dc:creator>
  <cp:lastModifiedBy>JHS</cp:lastModifiedBy>
  <cp:revision>66</cp:revision>
  <dcterms:created xsi:type="dcterms:W3CDTF">2019-07-24T10:04:20Z</dcterms:created>
  <dcterms:modified xsi:type="dcterms:W3CDTF">2019-08-07T09:21:46Z</dcterms:modified>
</cp:coreProperties>
</file>