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56" r:id="rId4"/>
    <p:sldId id="262" r:id="rId5"/>
    <p:sldId id="261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83" d="100"/>
          <a:sy n="83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F9ED-3A99-6A4A-A1D3-51C5D71E022E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E44D-10F5-6348-9B49-48914845BC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94E5-3736-0444-A12A-66CD1557303D}" type="datetimeFigureOut">
              <a:rPr lang="es-ES_tradnl" smtClean="0"/>
              <a:t>25/7/19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F488-E7B9-D447-B2B4-B042C0239F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48" y="1038386"/>
            <a:ext cx="8406109" cy="5819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2929" y="294468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Ventas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47142" cy="921234"/>
          </a:xfrm>
        </p:spPr>
        <p:txBody>
          <a:bodyPr>
            <a:normAutofit/>
          </a:bodyPr>
          <a:lstStyle/>
          <a:p>
            <a:pPr algn="ctr"/>
            <a:r>
              <a:rPr lang="es-MX" b="1" smtClean="0"/>
              <a:t>Grupos </a:t>
            </a:r>
            <a:r>
              <a:rPr lang="es-MX" b="1" dirty="0" smtClean="0"/>
              <a:t>de enfoque y encuestas</a:t>
            </a:r>
            <a:endParaRPr lang="en-US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Datos de los grupos de enfoque y encuestas son complementarios</a:t>
            </a:r>
          </a:p>
          <a:p>
            <a:r>
              <a:rPr lang="es-MX" dirty="0" smtClean="0"/>
              <a:t>Los grupos de enfoque capturan:</a:t>
            </a:r>
          </a:p>
          <a:p>
            <a:pPr lvl="1"/>
            <a:r>
              <a:rPr lang="es-MX" b="1" dirty="0" smtClean="0"/>
              <a:t>más diversidad</a:t>
            </a:r>
            <a:r>
              <a:rPr lang="es-MX" dirty="0" smtClean="0"/>
              <a:t> que encuestas (en general)</a:t>
            </a:r>
          </a:p>
          <a:p>
            <a:pPr lvl="1"/>
            <a:r>
              <a:rPr lang="es-MX" dirty="0"/>
              <a:t>d</a:t>
            </a:r>
            <a:r>
              <a:rPr lang="es-MX" dirty="0" smtClean="0"/>
              <a:t>iferencias de género</a:t>
            </a:r>
          </a:p>
          <a:p>
            <a:r>
              <a:rPr lang="es-MX" dirty="0" smtClean="0"/>
              <a:t>Las encuestas capturan:</a:t>
            </a:r>
          </a:p>
          <a:p>
            <a:pPr lvl="1"/>
            <a:r>
              <a:rPr lang="es-MX" dirty="0" smtClean="0"/>
              <a:t>ayudan a validar los resultados de los grupos de enfoque</a:t>
            </a:r>
          </a:p>
          <a:p>
            <a:pPr lvl="1"/>
            <a:r>
              <a:rPr lang="es-MX" dirty="0"/>
              <a:t>p</a:t>
            </a:r>
            <a:r>
              <a:rPr lang="es-MX" dirty="0" smtClean="0"/>
              <a:t>roporcionan datos </a:t>
            </a:r>
            <a:r>
              <a:rPr lang="es-MX" b="1" dirty="0" smtClean="0"/>
              <a:t>cuantitativos y estadísticamente representativos</a:t>
            </a:r>
          </a:p>
          <a:p>
            <a:pPr lvl="1"/>
            <a:r>
              <a:rPr lang="es-MX" dirty="0"/>
              <a:t>p</a:t>
            </a:r>
            <a:r>
              <a:rPr lang="es-MX" dirty="0" smtClean="0"/>
              <a:t>roveen mucha más información sobre el </a:t>
            </a:r>
            <a:r>
              <a:rPr lang="es-MX" b="1" dirty="0" smtClean="0"/>
              <a:t>manejo de la diversidad y características socioeconómicas de los hogares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9256"/>
              </p:ext>
            </p:extLst>
          </p:nvPr>
        </p:nvGraphicFramePr>
        <p:xfrm>
          <a:off x="755328" y="1828169"/>
          <a:ext cx="10108984" cy="3888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9290"/>
                <a:gridCol w="2673685"/>
                <a:gridCol w="2976009"/>
              </a:tblGrid>
              <a:tr h="639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ABD.2.7.    If consumed, what contribution does the species make to food consumed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>
                          <a:effectLst/>
                        </a:rPr>
                        <a:t>ABD.2.7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Major=4;medium=3; minor=2, no contribution=1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  <a:tr h="873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ABD.2.8.    If sold, what contribution does the species make to income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 dirty="0">
                          <a:effectLst/>
                        </a:rPr>
                        <a:t>ABD.2.8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Major=4;medium=3; minor=2, no contribution=1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  <a:tr h="127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ABD.2.9.    What parts of the plant are used. Write as many as you use, separated by a comma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>
                          <a:effectLst/>
                        </a:rPr>
                        <a:t>ABD.2.9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Seed=1, leaf=2, stem/trunk=3, root=4, flowers=5, bark =6, fruit=7, branches=8, other (specify), 9=Tuber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  <a:tr h="10227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ABD.2.10. What were the uses that you give to it? Write as many as you use, separated by a comma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u="none" strike="noStrike">
                          <a:effectLst/>
                        </a:rPr>
                        <a:t>ABD.2.10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Food=1, fodder/animal feed=2, medicine=3, fuel=4, construction material=5; others =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6290" y="384938"/>
            <a:ext cx="6585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smtClean="0"/>
              <a:t>Ghana</a:t>
            </a:r>
          </a:p>
          <a:p>
            <a:pPr algn="ctr"/>
            <a:r>
              <a:rPr lang="es-ES_tradnl" sz="2400" dirty="0" err="1" smtClean="0"/>
              <a:t>Annual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plant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species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grown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farm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during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err="1" smtClean="0"/>
              <a:t>wet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season</a:t>
            </a:r>
            <a:r>
              <a:rPr lang="es-ES_tradnl" sz="2400" dirty="0" smtClean="0"/>
              <a:t> 2014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mtClean="0"/>
              <a:t>Análisis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Análisis de factores </a:t>
            </a:r>
            <a:r>
              <a:rPr lang="es-MX" dirty="0" smtClean="0"/>
              <a:t>múltiples:</a:t>
            </a:r>
          </a:p>
          <a:p>
            <a:pPr lvl="1"/>
            <a:r>
              <a:rPr lang="es-ES" dirty="0" smtClean="0"/>
              <a:t>Permite usar variables cuantitativas y cualitativas</a:t>
            </a:r>
          </a:p>
          <a:p>
            <a:pPr lvl="1"/>
            <a:r>
              <a:rPr lang="es-ES" dirty="0" smtClean="0"/>
              <a:t>tipo </a:t>
            </a:r>
            <a:r>
              <a:rPr lang="es-ES" dirty="0"/>
              <a:t>de variable que se usará: </a:t>
            </a:r>
            <a:endParaRPr lang="es-ES" dirty="0" smtClean="0"/>
          </a:p>
          <a:p>
            <a:pPr lvl="2"/>
            <a:r>
              <a:rPr lang="es-ES" dirty="0" smtClean="0"/>
              <a:t>“</a:t>
            </a:r>
            <a:r>
              <a:rPr lang="es-ES" dirty="0"/>
              <a:t>c” para variables continuas (usa un PCA), </a:t>
            </a:r>
            <a:endParaRPr lang="es-ES" dirty="0" smtClean="0"/>
          </a:p>
          <a:p>
            <a:pPr lvl="2"/>
            <a:r>
              <a:rPr lang="es-ES" dirty="0" smtClean="0"/>
              <a:t>“</a:t>
            </a:r>
            <a:r>
              <a:rPr lang="es-ES" dirty="0"/>
              <a:t>s” para variables continuas que requieren una estandarización (usa un PCA) o </a:t>
            </a:r>
            <a:endParaRPr lang="es-ES" dirty="0" smtClean="0"/>
          </a:p>
          <a:p>
            <a:pPr lvl="2"/>
            <a:r>
              <a:rPr lang="es-ES" dirty="0" smtClean="0"/>
              <a:t>“</a:t>
            </a:r>
            <a:r>
              <a:rPr lang="es-ES" dirty="0"/>
              <a:t>n” para variables nominales (se usaría un MCA). </a:t>
            </a:r>
            <a:endParaRPr lang="es-ES" dirty="0" smtClean="0"/>
          </a:p>
          <a:p>
            <a:pPr lvl="2"/>
            <a:r>
              <a:rPr lang="es-ES" dirty="0" smtClean="0"/>
              <a:t>“f” cuando son frecuencias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3" y="0"/>
            <a:ext cx="10699859" cy="67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962"/>
            <a:ext cx="10058400" cy="62336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066770" y="1582141"/>
            <a:ext cx="1193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29041" y="1397475"/>
            <a:ext cx="10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Alimento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10519162" y="4636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Semilla</a:t>
            </a:r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8499435" y="4958188"/>
            <a:ext cx="5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Alto</a:t>
            </a:r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7459663" y="5766377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Sin ventas</a:t>
            </a:r>
            <a:endParaRPr lang="es-ES_tradnl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90495" y="648346"/>
            <a:ext cx="132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53207" y="5142854"/>
            <a:ext cx="124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58359" y="5951043"/>
            <a:ext cx="160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5092" y="463680"/>
            <a:ext cx="5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Alto</a:t>
            </a:r>
            <a:endParaRPr lang="es-ES_tradnl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48732" y="648346"/>
            <a:ext cx="11468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51" y="590422"/>
            <a:ext cx="8984686" cy="6267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4132" y="221090"/>
            <a:ext cx="35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Richness</a:t>
            </a:r>
            <a:r>
              <a:rPr lang="es-ES_tradnl" dirty="0" smtClean="0"/>
              <a:t> </a:t>
            </a:r>
            <a:r>
              <a:rPr lang="es-ES_tradnl" i="1" dirty="0" smtClean="0"/>
              <a:t>versus</a:t>
            </a:r>
            <a:r>
              <a:rPr lang="es-ES_tradnl" dirty="0" smtClean="0"/>
              <a:t> </a:t>
            </a:r>
            <a:r>
              <a:rPr lang="es-ES_tradnl" dirty="0" err="1" smtClean="0"/>
              <a:t>FEveness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241</Words>
  <Application>Microsoft Macintosh PowerPoint</Application>
  <PresentationFormat>Widescreen</PresentationFormat>
  <Paragraphs>39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Grupos de enfoque y encuestas</vt:lpstr>
      <vt:lpstr>PowerPoint Presentation</vt:lpstr>
      <vt:lpstr>Análisis de Datos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Ponce Mendoza</dc:creator>
  <cp:lastModifiedBy>Alejandro Ponce Mendoza</cp:lastModifiedBy>
  <cp:revision>3</cp:revision>
  <dcterms:created xsi:type="dcterms:W3CDTF">2019-07-25T15:20:20Z</dcterms:created>
  <dcterms:modified xsi:type="dcterms:W3CDTF">2019-07-25T15:39:41Z</dcterms:modified>
</cp:coreProperties>
</file>