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75" r:id="rId5"/>
  </p:sldIdLst>
  <p:sldSz cx="6858000" cy="9907588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3FDE54-E953-34F6-3996-DA7A43744196}" name="Prishal Makwana [Student-BUS]" initials="PM[B" userId="S::pm14aac@herts.ac.uk::901cd4c7-463a-4c68-879f-cf304114dee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2157"/>
    <a:srgbClr val="3C2057"/>
    <a:srgbClr val="FF6E97"/>
    <a:srgbClr val="FF799A"/>
    <a:srgbClr val="02000D"/>
    <a:srgbClr val="B6A2FF"/>
    <a:srgbClr val="181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6" d="100"/>
          <a:sy n="106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yla Kabahenda" userId="c7720556-0f68-41aa-a2d3-f1e43815a395" providerId="ADAL" clId="{6FB5245C-2A93-4D54-9C7B-8992EB1AE90C}"/>
    <pc:docChg chg="modSld">
      <pc:chgData name="Layla Kabahenda" userId="c7720556-0f68-41aa-a2d3-f1e43815a395" providerId="ADAL" clId="{6FB5245C-2A93-4D54-9C7B-8992EB1AE90C}" dt="2023-08-04T10:46:44.123" v="2" actId="1076"/>
      <pc:docMkLst>
        <pc:docMk/>
      </pc:docMkLst>
      <pc:sldChg chg="modSp mod">
        <pc:chgData name="Layla Kabahenda" userId="c7720556-0f68-41aa-a2d3-f1e43815a395" providerId="ADAL" clId="{6FB5245C-2A93-4D54-9C7B-8992EB1AE90C}" dt="2023-08-04T10:46:44.123" v="2" actId="1076"/>
        <pc:sldMkLst>
          <pc:docMk/>
          <pc:sldMk cId="2419447175" sldId="275"/>
        </pc:sldMkLst>
        <pc:spChg chg="mod">
          <ac:chgData name="Layla Kabahenda" userId="c7720556-0f68-41aa-a2d3-f1e43815a395" providerId="ADAL" clId="{6FB5245C-2A93-4D54-9C7B-8992EB1AE90C}" dt="2023-08-04T10:46:30.956" v="1" actId="1076"/>
          <ac:spMkLst>
            <pc:docMk/>
            <pc:sldMk cId="2419447175" sldId="275"/>
            <ac:spMk id="15" creationId="{5DF5DCF4-CAC3-724D-ACED-B7A440EF2EDA}"/>
          </ac:spMkLst>
        </pc:spChg>
        <pc:spChg chg="mod">
          <ac:chgData name="Layla Kabahenda" userId="c7720556-0f68-41aa-a2d3-f1e43815a395" providerId="ADAL" clId="{6FB5245C-2A93-4D54-9C7B-8992EB1AE90C}" dt="2023-08-04T10:46:44.123" v="2" actId="1076"/>
          <ac:spMkLst>
            <pc:docMk/>
            <pc:sldMk cId="2419447175" sldId="275"/>
            <ac:spMk id="18" creationId="{A463131D-1A55-B74C-B342-D2E13712B1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45560D-2CB4-3F40-8066-B49CA25168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82ECE-3E5E-3341-861A-7D94C43D7E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9A5B05C-6DC5-C645-89A0-3FF281082FC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4FF8F-A937-A04E-BDFC-23E3098EB5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934E3-1C2F-7341-8102-20229BA370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8B6FB6C-7CF3-4544-B853-036DEB897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25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CDDA49D-0D82-E240-9A1F-C136EF3C2BE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92E98D6-DB76-F943-BFE5-86AAB3AC4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122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19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48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57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1800" b="0" i="0" kern="1200">
          <a:solidFill>
            <a:schemeClr val="accent2"/>
          </a:solidFill>
          <a:latin typeface="Montserrat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malak-abdalla-173a6a299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github.com/malakabdalla?tab=repositor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2">
            <a:extLst>
              <a:ext uri="{FF2B5EF4-FFF2-40B4-BE49-F238E27FC236}">
                <a16:creationId xmlns:a16="http://schemas.microsoft.com/office/drawing/2014/main" id="{F84E564E-CB19-4CBA-B98E-C303C9281551}"/>
              </a:ext>
            </a:extLst>
          </p:cNvPr>
          <p:cNvSpPr/>
          <p:nvPr/>
        </p:nvSpPr>
        <p:spPr>
          <a:xfrm rot="16200000">
            <a:off x="1910191" y="4953337"/>
            <a:ext cx="7756718" cy="2171451"/>
          </a:xfrm>
          <a:prstGeom prst="rect">
            <a:avLst/>
          </a:prstGeom>
          <a:solidFill>
            <a:srgbClr val="FF799A"/>
          </a:solidFill>
        </p:spPr>
      </p:sp>
      <p:sp>
        <p:nvSpPr>
          <p:cNvPr id="28" name="Google Shape;28;p3"/>
          <p:cNvSpPr txBox="1"/>
          <p:nvPr/>
        </p:nvSpPr>
        <p:spPr>
          <a:xfrm>
            <a:off x="71228" y="3816243"/>
            <a:ext cx="4453214" cy="237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050"/>
            </a:pPr>
            <a:r>
              <a:rPr lang="en-US" sz="1000" b="1" dirty="0">
                <a:solidFill>
                  <a:srgbClr val="3C2057"/>
                </a:solidFill>
                <a:latin typeface="Work Sans Light"/>
                <a:ea typeface="Quicksand"/>
                <a:cs typeface="Quicksand"/>
                <a:sym typeface="Quicksand"/>
              </a:rPr>
              <a:t>La Fosse Academy </a:t>
            </a:r>
            <a:r>
              <a:rPr lang="en-US" sz="1000" b="1" u="none" strike="noStrike" cap="none" dirty="0">
                <a:solidFill>
                  <a:srgbClr val="3C2057"/>
                </a:solidFill>
                <a:latin typeface="Work Sans Light"/>
                <a:ea typeface="Quicksand"/>
                <a:cs typeface="Quicksand"/>
                <a:sym typeface="Quicksand"/>
              </a:rPr>
              <a:t> | </a:t>
            </a:r>
            <a:r>
              <a:rPr lang="en-US" sz="1000" b="1" dirty="0">
                <a:solidFill>
                  <a:srgbClr val="3C2057"/>
                </a:solidFill>
                <a:latin typeface="Work Sans Light"/>
                <a:ea typeface="Quicksand"/>
                <a:cs typeface="Quicksand"/>
                <a:sym typeface="Quicksand"/>
              </a:rPr>
              <a:t>Tech Trainee </a:t>
            </a:r>
            <a:r>
              <a:rPr lang="en-GB" sz="1000" dirty="0">
                <a:solidFill>
                  <a:srgbClr val="3C2057"/>
                </a:solidFill>
                <a:latin typeface="Work Sans Light"/>
                <a:ea typeface="Quicksand"/>
                <a:cs typeface="Quicksand"/>
                <a:sym typeface="Quicksand"/>
              </a:rPr>
              <a:t>|  Jan 2024 – march 2024</a:t>
            </a:r>
            <a:endParaRPr lang="en-US" sz="1000" dirty="0">
              <a:solidFill>
                <a:srgbClr val="3C2057"/>
              </a:solidFill>
              <a:latin typeface="Work Sans Light"/>
              <a:ea typeface="Quicksand"/>
              <a:cs typeface="Quicksand"/>
              <a:sym typeface="Quicksand"/>
            </a:endParaRPr>
          </a:p>
          <a:p>
            <a:pPr marL="171450" indent="-171450">
              <a:lnSpc>
                <a:spcPct val="90000"/>
              </a:lnSpc>
              <a:buClr>
                <a:schemeClr val="dk1"/>
              </a:buClr>
              <a:buSzPts val="1050"/>
              <a:buFont typeface="Wingdings" panose="05000000000000000000" pitchFamily="2" charset="2"/>
              <a:buChar char="Ø"/>
            </a:pPr>
            <a:r>
              <a:rPr lang="en-GB" sz="900" dirty="0">
                <a:solidFill>
                  <a:srgbClr val="3C2057"/>
                </a:solidFill>
                <a:latin typeface="Work Sans Light"/>
                <a:ea typeface="Quicksand"/>
                <a:cs typeface="Quicksand"/>
                <a:sym typeface="Quicksand"/>
              </a:rPr>
              <a:t> </a:t>
            </a:r>
            <a:r>
              <a:rPr lang="en-GB" sz="1000" dirty="0">
                <a:solidFill>
                  <a:srgbClr val="3C2057"/>
                </a:solidFill>
                <a:latin typeface="Work Sans Light"/>
                <a:ea typeface="Quicksand"/>
                <a:cs typeface="Quicksand"/>
                <a:sym typeface="Quicksand"/>
              </a:rPr>
              <a:t>12-week intensive training covering key topics in the tech industry, including web development, architectural thinking and infrastructure. </a:t>
            </a:r>
          </a:p>
          <a:p>
            <a:pPr marL="171450" indent="-171450">
              <a:lnSpc>
                <a:spcPct val="90000"/>
              </a:lnSpc>
              <a:buClr>
                <a:schemeClr val="dk1"/>
              </a:buClr>
              <a:buSzPts val="1050"/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rgbClr val="3C2057"/>
                </a:solidFill>
                <a:latin typeface="Work Sans Light"/>
                <a:ea typeface="Quicksand"/>
                <a:cs typeface="Quicksand"/>
                <a:sym typeface="Quicksand"/>
              </a:rPr>
              <a:t>Completed team projects working to Agile principles</a:t>
            </a:r>
          </a:p>
          <a:p>
            <a:pPr marL="171450" indent="-171450">
              <a:lnSpc>
                <a:spcPct val="90000"/>
              </a:lnSpc>
              <a:buClr>
                <a:schemeClr val="dk1"/>
              </a:buClr>
              <a:buSzPts val="1050"/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rgbClr val="3C2057"/>
                </a:solidFill>
                <a:latin typeface="Work Sans Light"/>
                <a:ea typeface="Quicksand"/>
                <a:cs typeface="Quicksand"/>
                <a:sym typeface="Quicksand"/>
              </a:rPr>
              <a:t>Opportunity to connect with industry professionals and mentors that can open doors to valuable insight on the tech industry</a:t>
            </a:r>
            <a:endParaRPr lang="en-US" sz="1000" u="none" strike="noStrike" cap="none" dirty="0">
              <a:solidFill>
                <a:srgbClr val="3C2057"/>
              </a:solidFill>
              <a:latin typeface="Work Sans Light"/>
              <a:ea typeface="Quicksand"/>
              <a:cs typeface="Quicksand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ts val="1050"/>
            </a:pPr>
            <a:r>
              <a:rPr lang="en-GB" sz="1050" b="1" kern="100" dirty="0">
                <a:solidFill>
                  <a:srgbClr val="3C20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micro search lab | Food analyst | </a:t>
            </a:r>
            <a:r>
              <a:rPr lang="en-GB" sz="1050" b="0" i="0" dirty="0">
                <a:solidFill>
                  <a:srgbClr val="3C2057"/>
                </a:solidFill>
                <a:effectLst/>
                <a:latin typeface="Work Sans Light"/>
              </a:rPr>
              <a:t>Nov 2019 - Jul 2020 </a:t>
            </a:r>
            <a:endParaRPr lang="en-US" sz="1050" dirty="0">
              <a:solidFill>
                <a:srgbClr val="3C2057"/>
              </a:solidFill>
              <a:latin typeface="Work Sans Light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ts val="1050"/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rgbClr val="3C20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a sampler in a laboratory where my responsibilities involve creating various types of samples using different types of agar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ts val="1050"/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rgbClr val="3C20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This position demands a strong memory since I must remember all the specific codes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ts val="1050"/>
              <a:buFont typeface="Wingdings" panose="05000000000000000000" pitchFamily="2" charset="2"/>
              <a:buChar char="Ø"/>
            </a:pPr>
            <a:r>
              <a:rPr lang="en-GB" sz="1000" kern="100" dirty="0">
                <a:solidFill>
                  <a:srgbClr val="3C20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Achieving a high level of accuracy, down to 0.1, is essential in this process.</a:t>
            </a:r>
            <a:endParaRPr lang="en-US" sz="1000" b="1" i="0" dirty="0">
              <a:solidFill>
                <a:srgbClr val="3C2057"/>
              </a:solidFill>
              <a:effectLst/>
              <a:latin typeface="Work Sans Light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ts val="1050"/>
            </a:pPr>
            <a:r>
              <a:rPr lang="en-GB" sz="1000" b="1" kern="100" dirty="0">
                <a:solidFill>
                  <a:srgbClr val="3C20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Friends Of Bright Eyes (FOBE) | </a:t>
            </a:r>
            <a:r>
              <a:rPr lang="en-GB" sz="1000" b="1" i="0" dirty="0">
                <a:solidFill>
                  <a:srgbClr val="3C2057"/>
                </a:solidFill>
                <a:effectLst/>
                <a:latin typeface="Work Sans Light"/>
              </a:rPr>
              <a:t>Caregiver</a:t>
            </a:r>
            <a:r>
              <a:rPr lang="en-GB" sz="1000" b="1" i="0" kern="100" dirty="0">
                <a:solidFill>
                  <a:srgbClr val="3C2057"/>
                </a:solidFill>
                <a:latin typeface="Work Sans Light"/>
                <a:cs typeface="Times New Roman" panose="02020603050405020304" pitchFamily="18" charset="0"/>
              </a:rPr>
              <a:t> |</a:t>
            </a:r>
            <a:r>
              <a:rPr lang="en-GB" sz="1000" b="1" kern="100" dirty="0">
                <a:solidFill>
                  <a:srgbClr val="3C20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900" b="0" i="0" dirty="0">
                <a:solidFill>
                  <a:srgbClr val="3C2057"/>
                </a:solidFill>
                <a:effectLst/>
                <a:latin typeface="Work Sans Light"/>
              </a:rPr>
              <a:t>Jun 2017 - Aug 2018  </a:t>
            </a:r>
          </a:p>
          <a:p>
            <a:pPr marL="171450" indent="-171450">
              <a:spcBef>
                <a:spcPts val="750"/>
              </a:spcBef>
              <a:buClr>
                <a:srgbClr val="000000"/>
              </a:buClr>
              <a:buSzPts val="1050"/>
              <a:buFont typeface="Wingdings" panose="05000000000000000000" pitchFamily="2" charset="2"/>
              <a:buChar char="Ø"/>
            </a:pPr>
            <a:r>
              <a:rPr lang="en-GB" sz="900" dirty="0">
                <a:solidFill>
                  <a:srgbClr val="3C20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 a charitable organization founded in Luton by a mother with an autistic child </a:t>
            </a:r>
          </a:p>
          <a:p>
            <a:pPr marL="171450" indent="-171450">
              <a:spcBef>
                <a:spcPts val="750"/>
              </a:spcBef>
              <a:buClr>
                <a:srgbClr val="000000"/>
              </a:buClr>
              <a:buSzPts val="1050"/>
              <a:buFont typeface="Wingdings" panose="05000000000000000000" pitchFamily="2" charset="2"/>
              <a:buChar char="Ø"/>
            </a:pPr>
            <a:r>
              <a:rPr lang="en-GB" sz="900" dirty="0">
                <a:solidFill>
                  <a:srgbClr val="3C20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Autistic children often face unique challenges in communication compared to others, making it an integral part of our role to facilitate meaningful interaction with them. </a:t>
            </a:r>
            <a:r>
              <a:rPr lang="en-GB" sz="900" b="1" kern="100" dirty="0">
                <a:solidFill>
                  <a:srgbClr val="3C20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GB" sz="900" dirty="0">
                <a:solidFill>
                  <a:srgbClr val="3C20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71450" indent="-171450">
              <a:spcBef>
                <a:spcPts val="750"/>
              </a:spcBef>
              <a:buClr>
                <a:srgbClr val="000000"/>
              </a:buClr>
              <a:buSzPts val="1050"/>
              <a:buFont typeface="Wingdings" panose="05000000000000000000" pitchFamily="2" charset="2"/>
              <a:buChar char="Ø"/>
            </a:pPr>
            <a:r>
              <a:rPr lang="en-GB" sz="900" dirty="0">
                <a:solidFill>
                  <a:srgbClr val="3C20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our responsibilities included assisting these children in acquiring the skills necessary to independently manage their daily needs</a:t>
            </a:r>
            <a:endParaRPr lang="en-GB" sz="900" b="1" kern="100" dirty="0">
              <a:solidFill>
                <a:srgbClr val="3C2057"/>
              </a:solidFill>
              <a:effectLst/>
              <a:latin typeface="Work Sans Ligh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71228" y="7502397"/>
            <a:ext cx="4331243" cy="183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900" kern="100" dirty="0">
                <a:solidFill>
                  <a:srgbClr val="3C20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University of Bradford awarded Diploma of Higher Education 2019-2023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900" kern="100" dirty="0">
                <a:solidFill>
                  <a:srgbClr val="3C20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University of Bradford (foundation year clinical sciences/medicine) 2018-2019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900" kern="100" dirty="0">
                <a:solidFill>
                  <a:srgbClr val="3C20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mentor training, first aid training, professional development: awareness of safeguarding training, accelerated leadership training. 2017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900" kern="100" dirty="0">
                <a:solidFill>
                  <a:srgbClr val="3C20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A level: chemistry, Arabic, Maths (AS), Applied sciences (BTEC)2015-2017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900" kern="100" dirty="0">
                <a:solidFill>
                  <a:srgbClr val="3C20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The scholar’s program (mathematics and meteorology-using proof to predict the future) 2016.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900" kern="100" dirty="0">
                <a:solidFill>
                  <a:srgbClr val="3C20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IELTS 2016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900" kern="100" dirty="0">
                <a:solidFill>
                  <a:srgbClr val="3C20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GCSE maths and English 2014-2015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900" kern="100" dirty="0">
                <a:solidFill>
                  <a:srgbClr val="3C20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A full international qualification that equals to 6 GCSEs (using NARIC compression) 2011-2014</a:t>
            </a:r>
          </a:p>
        </p:txBody>
      </p:sp>
      <p:sp>
        <p:nvSpPr>
          <p:cNvPr id="30" name="Google Shape;30;p3"/>
          <p:cNvSpPr txBox="1"/>
          <p:nvPr/>
        </p:nvSpPr>
        <p:spPr>
          <a:xfrm>
            <a:off x="194597" y="2448112"/>
            <a:ext cx="4126388" cy="134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sz="900" u="none" strike="noStrike" cap="none" dirty="0">
                <a:solidFill>
                  <a:srgbClr val="3C2157"/>
                </a:solidFill>
                <a:latin typeface="Work Sans Light"/>
                <a:ea typeface="Quicksand"/>
                <a:cs typeface="Quicksand"/>
                <a:sym typeface="Quicksand"/>
              </a:rPr>
              <a:t>I attained </a:t>
            </a:r>
            <a:r>
              <a:rPr lang="en-GB" sz="900" dirty="0">
                <a:solidFill>
                  <a:srgbClr val="3C21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a diploma of higher education from Bradford University</a:t>
            </a:r>
            <a:r>
              <a:rPr lang="en-US" sz="900" dirty="0">
                <a:solidFill>
                  <a:srgbClr val="3C2157"/>
                </a:solidFill>
                <a:latin typeface="Work Sans Light"/>
                <a:ea typeface="Quicksand"/>
                <a:cs typeface="Quicksand"/>
                <a:sym typeface="Quicksand"/>
              </a:rPr>
              <a:t>, and I am currently a Tech Trainee at La Fosse Academy. </a:t>
            </a:r>
            <a:r>
              <a:rPr lang="en-GB" sz="1000" dirty="0">
                <a:solidFill>
                  <a:srgbClr val="3C21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I'm an individual who thrives on staying active during my free time. I am dedicated and highly motivated, with a passion for learning languages and engaging in meaningful communication with others. I am eager to continue enhancing my skills, gaining valuable practical experience, and making meaningful contributions to various projects</a:t>
            </a:r>
            <a:endParaRPr lang="en-GB" sz="1000" u="none" strike="noStrike" cap="none" dirty="0">
              <a:solidFill>
                <a:srgbClr val="3C2157"/>
              </a:solidFill>
              <a:latin typeface="Work Sans Light"/>
              <a:ea typeface="Quicksand"/>
              <a:cs typeface="Quicksand"/>
              <a:sym typeface="Quicksan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745A1B-098E-FB43-ACD1-DE76021D198B}"/>
              </a:ext>
            </a:extLst>
          </p:cNvPr>
          <p:cNvSpPr txBox="1"/>
          <p:nvPr/>
        </p:nvSpPr>
        <p:spPr>
          <a:xfrm>
            <a:off x="27782" y="3502981"/>
            <a:ext cx="4442328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dirty="0">
                <a:solidFill>
                  <a:srgbClr val="3C2157"/>
                </a:solidFill>
                <a:latin typeface="Work Sans"/>
              </a:rPr>
              <a:t>Work Experience</a:t>
            </a:r>
            <a:endParaRPr lang="en-US" sz="1500" dirty="0">
              <a:solidFill>
                <a:srgbClr val="3C2157"/>
              </a:solidFill>
              <a:latin typeface="Work San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CCB6A2-A439-5947-94E3-609664BE3FBD}"/>
              </a:ext>
            </a:extLst>
          </p:cNvPr>
          <p:cNvSpPr txBox="1"/>
          <p:nvPr/>
        </p:nvSpPr>
        <p:spPr>
          <a:xfrm>
            <a:off x="-8413" y="2297418"/>
            <a:ext cx="3582043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dirty="0">
                <a:solidFill>
                  <a:srgbClr val="3C2157"/>
                </a:solidFill>
                <a:latin typeface="Work Sans" pitchFamily="2" charset="0"/>
              </a:rPr>
              <a:t>Summary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61A186-64D9-714A-9989-A7B1A41C9D2D}"/>
              </a:ext>
            </a:extLst>
          </p:cNvPr>
          <p:cNvSpPr txBox="1"/>
          <p:nvPr/>
        </p:nvSpPr>
        <p:spPr>
          <a:xfrm>
            <a:off x="-52202" y="7179232"/>
            <a:ext cx="4387104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dirty="0">
                <a:solidFill>
                  <a:srgbClr val="3C2157"/>
                </a:solidFill>
                <a:latin typeface="Work Sans" pitchFamily="2" charset="0"/>
              </a:rPr>
              <a:t>Education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71318B-1B24-B54F-A4E5-ECC0CD4F7911}"/>
              </a:ext>
            </a:extLst>
          </p:cNvPr>
          <p:cNvSpPr txBox="1"/>
          <p:nvPr/>
        </p:nvSpPr>
        <p:spPr>
          <a:xfrm>
            <a:off x="4566582" y="3383861"/>
            <a:ext cx="2411117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3C2157"/>
                </a:solidFill>
                <a:latin typeface="Work Sans"/>
              </a:rPr>
              <a:t>Technical Skills</a:t>
            </a:r>
            <a:endParaRPr lang="en-US" sz="1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5DCF4-CAC3-724D-ACED-B7A440EF2EDA}"/>
              </a:ext>
            </a:extLst>
          </p:cNvPr>
          <p:cNvSpPr/>
          <p:nvPr/>
        </p:nvSpPr>
        <p:spPr>
          <a:xfrm>
            <a:off x="-5037" y="-9837"/>
            <a:ext cx="6879314" cy="2353125"/>
          </a:xfrm>
          <a:prstGeom prst="rect">
            <a:avLst/>
          </a:prstGeom>
          <a:solidFill>
            <a:srgbClr val="3C21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Google Shape;26;p3">
            <a:extLst>
              <a:ext uri="{FF2B5EF4-FFF2-40B4-BE49-F238E27FC236}">
                <a16:creationId xmlns:a16="http://schemas.microsoft.com/office/drawing/2014/main" id="{A463131D-1A55-B74C-B342-D2E13712B1D3}"/>
              </a:ext>
            </a:extLst>
          </p:cNvPr>
          <p:cNvSpPr txBox="1"/>
          <p:nvPr/>
        </p:nvSpPr>
        <p:spPr>
          <a:xfrm>
            <a:off x="441979" y="598939"/>
            <a:ext cx="62229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21E54"/>
              </a:buClr>
              <a:buSzPts val="1200"/>
              <a:buFont typeface="Arial"/>
              <a:buNone/>
            </a:pPr>
            <a:r>
              <a:rPr lang="en-GB" sz="4000" dirty="0">
                <a:solidFill>
                  <a:srgbClr val="FF6E97"/>
                </a:solidFill>
                <a:latin typeface="Work Sans" pitchFamily="2" charset="0"/>
                <a:ea typeface="Quicksand"/>
                <a:cs typeface="Quicksand"/>
                <a:sym typeface="Quicksand"/>
              </a:rPr>
              <a:t>Full name</a:t>
            </a:r>
            <a:endParaRPr lang="en-US" sz="4000" dirty="0">
              <a:solidFill>
                <a:srgbClr val="FF6E97"/>
              </a:solidFill>
              <a:latin typeface="Work Sans" pitchFamily="2" charset="0"/>
              <a:ea typeface="Quicksand"/>
              <a:cs typeface="Quicksan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03C72E-94EB-8B4F-BCAC-63BA3E080368}"/>
              </a:ext>
            </a:extLst>
          </p:cNvPr>
          <p:cNvSpPr txBox="1"/>
          <p:nvPr/>
        </p:nvSpPr>
        <p:spPr>
          <a:xfrm>
            <a:off x="4714911" y="3360145"/>
            <a:ext cx="2171981" cy="63662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sz="1000" dirty="0">
              <a:solidFill>
                <a:srgbClr val="3C2157"/>
              </a:solidFill>
              <a:latin typeface="Work Sans Light"/>
              <a:sym typeface="Quicksand"/>
            </a:endParaRPr>
          </a:p>
          <a:p>
            <a:endParaRPr lang="en-GB" sz="1000" dirty="0">
              <a:solidFill>
                <a:srgbClr val="3C2157"/>
              </a:solidFill>
              <a:latin typeface="Work Sans Light"/>
              <a:sym typeface="Quicksand"/>
            </a:endParaRPr>
          </a:p>
          <a:p>
            <a:pPr>
              <a:lnSpc>
                <a:spcPct val="150000"/>
              </a:lnSpc>
            </a:pPr>
            <a:r>
              <a:rPr lang="en-GB" sz="1000" dirty="0">
                <a:solidFill>
                  <a:srgbClr val="3C2157"/>
                </a:solidFill>
                <a:latin typeface="Work Sans Light"/>
                <a:sym typeface="Quicksand"/>
              </a:rPr>
              <a:t>Command Line Interface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solidFill>
                  <a:srgbClr val="3C2157"/>
                </a:solidFill>
                <a:latin typeface="Work Sans Light"/>
                <a:sym typeface="Quicksand"/>
              </a:rPr>
              <a:t>Git/GitHub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solidFill>
                  <a:srgbClr val="3C2157"/>
                </a:solidFill>
                <a:latin typeface="Work Sans Light"/>
                <a:sym typeface="Quicksand"/>
              </a:rPr>
              <a:t>HTML/CSS 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solidFill>
                  <a:srgbClr val="3C2157"/>
                </a:solidFill>
                <a:latin typeface="Work Sans Light"/>
                <a:sym typeface="Quicksand"/>
              </a:rPr>
              <a:t>JavaScript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solidFill>
                  <a:srgbClr val="3C2157"/>
                </a:solidFill>
                <a:latin typeface="Work Sans Light"/>
                <a:sym typeface="Quicksand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solidFill>
                  <a:srgbClr val="3C2157"/>
                </a:solidFill>
                <a:latin typeface="Work Sans Light"/>
                <a:sym typeface="Quicksand"/>
              </a:rPr>
              <a:t>Bootstrap</a:t>
            </a:r>
          </a:p>
          <a:p>
            <a:pPr>
              <a:lnSpc>
                <a:spcPct val="150000"/>
              </a:lnSpc>
            </a:pPr>
            <a:r>
              <a:rPr lang="en-GB" sz="1000" dirty="0">
                <a:solidFill>
                  <a:srgbClr val="3C2157"/>
                </a:solidFill>
                <a:latin typeface="Work Sans Light"/>
                <a:sym typeface="Quicksand"/>
              </a:rPr>
              <a:t>Figma</a:t>
            </a:r>
          </a:p>
          <a:p>
            <a:r>
              <a:rPr lang="en-GB" sz="1000" dirty="0">
                <a:solidFill>
                  <a:srgbClr val="3C2157"/>
                </a:solidFill>
                <a:latin typeface="Work Sans Light"/>
                <a:sym typeface="Quicksand"/>
              </a:rPr>
              <a:t> </a:t>
            </a:r>
            <a:br>
              <a:rPr lang="en-GB" sz="1000" dirty="0">
                <a:solidFill>
                  <a:srgbClr val="3C2157"/>
                </a:solidFill>
                <a:latin typeface="Work Sans Light"/>
                <a:sym typeface="Quicksand"/>
              </a:rPr>
            </a:br>
            <a:endParaRPr lang="en-GB" sz="1000" dirty="0">
              <a:solidFill>
                <a:srgbClr val="3C2157"/>
              </a:solidFill>
              <a:latin typeface="Work Sans Light"/>
              <a:sym typeface="Quicksand"/>
            </a:endParaRPr>
          </a:p>
          <a:p>
            <a:pPr algn="ctr"/>
            <a:r>
              <a:rPr lang="en-GB" sz="1400" b="0" i="0" dirty="0">
                <a:solidFill>
                  <a:srgbClr val="3C2157"/>
                </a:solidFill>
                <a:effectLst/>
                <a:latin typeface="Work Sans Light"/>
              </a:rPr>
              <a:t>Professional skills</a:t>
            </a:r>
            <a:endParaRPr lang="en-US" sz="1400" dirty="0">
              <a:solidFill>
                <a:srgbClr val="3C2157"/>
              </a:solidFill>
              <a:latin typeface="Work Sans Light"/>
            </a:endParaRPr>
          </a:p>
          <a:p>
            <a:pPr>
              <a:lnSpc>
                <a:spcPct val="150000"/>
              </a:lnSpc>
            </a:pPr>
            <a:br>
              <a:rPr lang="en-GB" sz="1400" dirty="0">
                <a:solidFill>
                  <a:srgbClr val="3C2157"/>
                </a:solidFill>
                <a:latin typeface="Work Sans Light"/>
              </a:rPr>
            </a:br>
            <a:r>
              <a:rPr lang="en-GB" sz="1000" i="0" dirty="0">
                <a:solidFill>
                  <a:srgbClr val="3C2157"/>
                </a:solidFill>
                <a:effectLst/>
                <a:latin typeface="Work Sans Light"/>
              </a:rPr>
              <a:t>First Aid Training</a:t>
            </a:r>
            <a:br>
              <a:rPr lang="en-GB" sz="1000" dirty="0">
                <a:solidFill>
                  <a:srgbClr val="3C2157"/>
                </a:solidFill>
                <a:latin typeface="Work Sans Light"/>
              </a:rPr>
            </a:br>
            <a:r>
              <a:rPr lang="en-GB" sz="1000" i="0" dirty="0">
                <a:solidFill>
                  <a:srgbClr val="3C2157"/>
                </a:solidFill>
                <a:effectLst/>
                <a:latin typeface="Work Sans Light"/>
              </a:rPr>
              <a:t>Decision-Making</a:t>
            </a:r>
            <a:br>
              <a:rPr lang="en-GB" sz="1000" dirty="0">
                <a:solidFill>
                  <a:srgbClr val="3C2157"/>
                </a:solidFill>
                <a:latin typeface="Work Sans Light"/>
              </a:rPr>
            </a:br>
            <a:r>
              <a:rPr lang="en-GB" sz="1000" i="0" dirty="0">
                <a:solidFill>
                  <a:srgbClr val="3C2157"/>
                </a:solidFill>
                <a:effectLst/>
                <a:latin typeface="Work Sans Light"/>
              </a:rPr>
              <a:t>Professionalism</a:t>
            </a:r>
            <a:br>
              <a:rPr lang="en-GB" sz="1000" dirty="0">
                <a:solidFill>
                  <a:srgbClr val="3C2157"/>
                </a:solidFill>
                <a:latin typeface="Work Sans Light"/>
              </a:rPr>
            </a:br>
            <a:r>
              <a:rPr lang="en-GB" sz="1000" i="0" dirty="0">
                <a:solidFill>
                  <a:srgbClr val="3C2157"/>
                </a:solidFill>
                <a:effectLst/>
                <a:latin typeface="Work Sans Light"/>
              </a:rPr>
              <a:t>Reflective Practice</a:t>
            </a:r>
            <a:br>
              <a:rPr lang="en-GB" sz="1000" dirty="0">
                <a:solidFill>
                  <a:srgbClr val="3C2157"/>
                </a:solidFill>
                <a:latin typeface="Work Sans Light"/>
              </a:rPr>
            </a:br>
            <a:r>
              <a:rPr lang="en-GB" sz="1000" i="0" dirty="0">
                <a:solidFill>
                  <a:srgbClr val="3C2157"/>
                </a:solidFill>
                <a:effectLst/>
                <a:latin typeface="Work Sans Light"/>
              </a:rPr>
              <a:t>Resilience</a:t>
            </a:r>
            <a:br>
              <a:rPr lang="en-GB" sz="1000" dirty="0">
                <a:solidFill>
                  <a:srgbClr val="3C2157"/>
                </a:solidFill>
                <a:latin typeface="Work Sans Light"/>
              </a:rPr>
            </a:br>
            <a:r>
              <a:rPr lang="en-GB" sz="1000" i="0" dirty="0">
                <a:solidFill>
                  <a:srgbClr val="3C2157"/>
                </a:solidFill>
                <a:effectLst/>
                <a:latin typeface="Work Sans Light"/>
              </a:rPr>
              <a:t>Scientific Dissemination </a:t>
            </a:r>
            <a:br>
              <a:rPr lang="en-GB" sz="1000" dirty="0">
                <a:solidFill>
                  <a:srgbClr val="3C2157"/>
                </a:solidFill>
                <a:latin typeface="Work Sans Light"/>
              </a:rPr>
            </a:br>
            <a:r>
              <a:rPr lang="en-GB" sz="1000" i="0" dirty="0">
                <a:solidFill>
                  <a:srgbClr val="3C2157"/>
                </a:solidFill>
                <a:effectLst/>
                <a:latin typeface="Work Sans Light"/>
              </a:rPr>
              <a:t>Ensuring Quality</a:t>
            </a:r>
            <a:br>
              <a:rPr lang="en-GB" sz="1000" dirty="0">
                <a:solidFill>
                  <a:srgbClr val="3C2157"/>
                </a:solidFill>
                <a:latin typeface="Work Sans Light"/>
              </a:rPr>
            </a:br>
            <a:r>
              <a:rPr lang="en-GB" sz="1000" i="0" dirty="0">
                <a:solidFill>
                  <a:srgbClr val="3C2157"/>
                </a:solidFill>
                <a:effectLst/>
                <a:latin typeface="Work Sans Light"/>
              </a:rPr>
              <a:t>Inter Professional Partnerships</a:t>
            </a:r>
            <a:endParaRPr lang="en-US" sz="1000" dirty="0">
              <a:solidFill>
                <a:srgbClr val="3C2157"/>
              </a:solidFill>
              <a:latin typeface="Work Sans Light"/>
            </a:endParaRPr>
          </a:p>
          <a:p>
            <a:pPr algn="ctr"/>
            <a:endParaRPr lang="en-US" sz="1400" dirty="0">
              <a:solidFill>
                <a:srgbClr val="3C2157"/>
              </a:solidFill>
              <a:latin typeface="Work Sans Light"/>
            </a:endParaRPr>
          </a:p>
          <a:p>
            <a:pPr algn="ctr"/>
            <a:r>
              <a:rPr lang="en-US" sz="1400" dirty="0">
                <a:solidFill>
                  <a:srgbClr val="3C2157"/>
                </a:solidFill>
                <a:latin typeface="Work Sans Light"/>
              </a:rPr>
              <a:t>Hobbies and Interests</a:t>
            </a:r>
            <a:endParaRPr lang="en-GB" sz="1000" kern="100" dirty="0">
              <a:solidFill>
                <a:srgbClr val="3C2157"/>
              </a:solidFill>
              <a:effectLst/>
              <a:latin typeface="Work Sans Ligh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1000" kern="100" dirty="0">
              <a:solidFill>
                <a:srgbClr val="3C2157"/>
              </a:solidFill>
              <a:effectLst/>
              <a:latin typeface="Work Sans Ligh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000" kern="100" dirty="0">
                <a:solidFill>
                  <a:srgbClr val="3C21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Cycling  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000" kern="100" dirty="0">
                <a:solidFill>
                  <a:srgbClr val="3C21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horse riding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000" kern="100" dirty="0">
                <a:solidFill>
                  <a:srgbClr val="3C21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Archery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000" kern="100" dirty="0">
                <a:solidFill>
                  <a:srgbClr val="3C2157"/>
                </a:solidFill>
                <a:effectLst/>
                <a:latin typeface="Work Sans Light"/>
                <a:ea typeface="Calibri" panose="020F0502020204030204" pitchFamily="34" charset="0"/>
                <a:cs typeface="Times New Roman" panose="02020603050405020304" pitchFamily="18" charset="0"/>
              </a:rPr>
              <a:t>Fencings</a:t>
            </a:r>
            <a:endParaRPr lang="en-GB" sz="1000" dirty="0">
              <a:solidFill>
                <a:srgbClr val="3C2057"/>
              </a:solidFill>
              <a:latin typeface="Work Sans Light" pitchFamily="2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067B3C9-CBD4-524B-8772-2E8B8C3D3C0D}"/>
              </a:ext>
            </a:extLst>
          </p:cNvPr>
          <p:cNvGrpSpPr/>
          <p:nvPr/>
        </p:nvGrpSpPr>
        <p:grpSpPr>
          <a:xfrm>
            <a:off x="4768048" y="2916079"/>
            <a:ext cx="2041004" cy="673161"/>
            <a:chOff x="5325884" y="2566951"/>
            <a:chExt cx="1551438" cy="6731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77D854-CE39-AD4F-B7C7-9A586A7117E2}"/>
                </a:ext>
              </a:extLst>
            </p:cNvPr>
            <p:cNvSpPr txBox="1"/>
            <p:nvPr/>
          </p:nvSpPr>
          <p:spPr>
            <a:xfrm>
              <a:off x="5402373" y="2957676"/>
              <a:ext cx="1463303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sz="1000" dirty="0">
                  <a:solidFill>
                    <a:srgbClr val="3C2057"/>
                  </a:solidFill>
                  <a:latin typeface="WORK SANS LIGHT ROMAN"/>
                </a:rPr>
                <a:t>       </a:t>
              </a:r>
              <a:endParaRPr lang="en-GB" sz="1000">
                <a:solidFill>
                  <a:srgbClr val="3C2057"/>
                </a:solidFill>
                <a:latin typeface="Work Sans Ligh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CBEDFE-10C2-8141-B22E-F5CA9FC2CE71}"/>
                </a:ext>
              </a:extLst>
            </p:cNvPr>
            <p:cNvSpPr txBox="1"/>
            <p:nvPr/>
          </p:nvSpPr>
          <p:spPr>
            <a:xfrm>
              <a:off x="5325884" y="2566951"/>
              <a:ext cx="1448541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sz="1000" dirty="0">
                  <a:solidFill>
                    <a:srgbClr val="3C2057"/>
                  </a:solidFill>
                  <a:latin typeface="Work Sans Light"/>
                </a:rPr>
                <a:t>         </a:t>
              </a:r>
              <a:endParaRPr lang="en-GB" sz="1000">
                <a:solidFill>
                  <a:srgbClr val="3C2057"/>
                </a:solidFill>
                <a:latin typeface="Work Sans Light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5DCCE5-326C-E947-8D89-C5E58C78D575}"/>
                </a:ext>
              </a:extLst>
            </p:cNvPr>
            <p:cNvSpPr txBox="1"/>
            <p:nvPr/>
          </p:nvSpPr>
          <p:spPr>
            <a:xfrm>
              <a:off x="5428782" y="2993891"/>
              <a:ext cx="1448540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sz="1000" dirty="0">
                  <a:solidFill>
                    <a:srgbClr val="3C2057"/>
                  </a:solidFill>
                  <a:latin typeface="WORK SANS LIGHT ROMAN"/>
                </a:rPr>
                <a:t>       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65A7A85-11C5-2E49-8A33-7B416CA01B13}"/>
              </a:ext>
            </a:extLst>
          </p:cNvPr>
          <p:cNvSpPr txBox="1"/>
          <p:nvPr/>
        </p:nvSpPr>
        <p:spPr>
          <a:xfrm>
            <a:off x="4524442" y="2475128"/>
            <a:ext cx="2411118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3C2157"/>
                </a:solidFill>
                <a:latin typeface="Work Sans"/>
              </a:rPr>
              <a:t>Find out more</a:t>
            </a:r>
            <a:endParaRPr lang="en-US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45471-141E-80E2-F173-8042C0937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07" y="163071"/>
            <a:ext cx="780627" cy="266714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4C3A240-6F1D-29DA-EE92-9249A1A75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880" y="2908911"/>
            <a:ext cx="414443" cy="414473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3A50AEDF-9ABD-6A67-0FCD-271007AE59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9807" y="2922976"/>
            <a:ext cx="370618" cy="37064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9CCA1A-FFB8-03BE-3472-FFD8B8B5C6D0}"/>
              </a:ext>
            </a:extLst>
          </p:cNvPr>
          <p:cNvSpPr/>
          <p:nvPr/>
        </p:nvSpPr>
        <p:spPr>
          <a:xfrm>
            <a:off x="193121" y="1262743"/>
            <a:ext cx="2164080" cy="9079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cs typeface="Calibri"/>
              </a:rPr>
              <a:t>My biggest learning at La Fosse Academy the different agile principles needed for a team to work in very effective dynamic</a:t>
            </a:r>
          </a:p>
        </p:txBody>
      </p:sp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D714A358-3960-A500-EFBF-A952799710E7}"/>
              </a:ext>
            </a:extLst>
          </p:cNvPr>
          <p:cNvSpPr/>
          <p:nvPr/>
        </p:nvSpPr>
        <p:spPr>
          <a:xfrm>
            <a:off x="2350365" y="1288434"/>
            <a:ext cx="2284338" cy="890520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cs typeface="Calibri"/>
              </a:rPr>
              <a:t>My passion for technology  started when I first started looking at different programs and games online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2952FB-8FC2-A8A8-B832-7EF07AAD7214}"/>
              </a:ext>
            </a:extLst>
          </p:cNvPr>
          <p:cNvSpPr/>
          <p:nvPr/>
        </p:nvSpPr>
        <p:spPr>
          <a:xfrm>
            <a:off x="4614208" y="1262773"/>
            <a:ext cx="2155370" cy="921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cs typeface="Calibri"/>
              </a:rPr>
              <a:t>Technology fascinates me because I love how rapidly it changes and updates how can we get better and more advanced by time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44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RPLE TES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E2871"/>
      </a:accent1>
      <a:accent2>
        <a:srgbClr val="9661A0"/>
      </a:accent2>
      <a:accent3>
        <a:srgbClr val="AD6DB8"/>
      </a:accent3>
      <a:accent4>
        <a:srgbClr val="AD8BB8"/>
      </a:accent4>
      <a:accent5>
        <a:srgbClr val="478BB8"/>
      </a:accent5>
      <a:accent6>
        <a:srgbClr val="70AD47"/>
      </a:accent6>
      <a:hlink>
        <a:srgbClr val="47AEB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780b7c2-ca23-4685-972f-fd55440b337f">
      <Terms xmlns="http://schemas.microsoft.com/office/infopath/2007/PartnerControls"/>
    </lcf76f155ced4ddcb4097134ff3c332f>
    <TaxCatchAll xmlns="0acedf67-e9d1-45cc-8228-ad435789b4dd" xsi:nil="true"/>
    <SharedWithUsers xmlns="0acedf67-e9d1-45cc-8228-ad435789b4dd">
      <UserInfo>
        <DisplayName>Abi Tunney</DisplayName>
        <AccountId>494</AccountId>
        <AccountType/>
      </UserInfo>
      <UserInfo>
        <DisplayName>Juste Galminaite</DisplayName>
        <AccountId>336</AccountId>
        <AccountType/>
      </UserInfo>
      <UserInfo>
        <DisplayName>Andrea Kimaro-Samms</DisplayName>
        <AccountId>698</AccountId>
        <AccountType/>
      </UserInfo>
    </SharedWithUsers>
    <Time xmlns="6780b7c2-ca23-4685-972f-fd55440b337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591D98EC4D4743BD8AC0F15E3E5CF4" ma:contentTypeVersion="19" ma:contentTypeDescription="Create a new document." ma:contentTypeScope="" ma:versionID="adef4c882d2542aabc48f4e38bcb0ec1">
  <xsd:schema xmlns:xsd="http://www.w3.org/2001/XMLSchema" xmlns:xs="http://www.w3.org/2001/XMLSchema" xmlns:p="http://schemas.microsoft.com/office/2006/metadata/properties" xmlns:ns2="6780b7c2-ca23-4685-972f-fd55440b337f" xmlns:ns3="0acedf67-e9d1-45cc-8228-ad435789b4dd" targetNamespace="http://schemas.microsoft.com/office/2006/metadata/properties" ma:root="true" ma:fieldsID="d2e3e17070838e0659e1ce32838c9ee5" ns2:_="" ns3:_="">
    <xsd:import namespace="6780b7c2-ca23-4685-972f-fd55440b337f"/>
    <xsd:import namespace="0acedf67-e9d1-45cc-8228-ad435789b4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0b7c2-ca23-4685-972f-fd55440b33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367a595-1055-4291-94b5-1433c9d9259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Time" ma:index="25" nillable="true" ma:displayName="Time" ma:format="DateTime" ma:internalName="Tim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edf67-e9d1-45cc-8228-ad435789b4d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862e412-4cd8-4627-9746-48c5d0f85157}" ma:internalName="TaxCatchAll" ma:showField="CatchAllData" ma:web="0acedf67-e9d1-45cc-8228-ad435789b4d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B80E09-5E90-4E40-9BA6-F2908AE318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1181C3-82BC-4FFE-B78D-93D3E19979F1}">
  <ds:schemaRefs>
    <ds:schemaRef ds:uri="6780b7c2-ca23-4685-972f-fd55440b337f"/>
    <ds:schemaRef ds:uri="http://schemas.microsoft.com/office/2006/documentManagement/types"/>
    <ds:schemaRef ds:uri="0acedf67-e9d1-45cc-8228-ad435789b4dd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B6138DB-8B27-46CE-8454-8D3E314C26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80b7c2-ca23-4685-972f-fd55440b337f"/>
    <ds:schemaRef ds:uri="0acedf67-e9d1-45cc-8228-ad435789b4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</TotalTime>
  <Words>488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Montserrat</vt:lpstr>
      <vt:lpstr>Montserrat Light</vt:lpstr>
      <vt:lpstr>Wingdings</vt:lpstr>
      <vt:lpstr>Work Sans</vt:lpstr>
      <vt:lpstr>Work Sans Light</vt:lpstr>
      <vt:lpstr>WORK SANS LIGHT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Ahern</dc:creator>
  <cp:lastModifiedBy>malak abdalla</cp:lastModifiedBy>
  <cp:revision>280</cp:revision>
  <cp:lastPrinted>2020-08-13T17:22:55Z</cp:lastPrinted>
  <dcterms:created xsi:type="dcterms:W3CDTF">2019-10-30T14:14:37Z</dcterms:created>
  <dcterms:modified xsi:type="dcterms:W3CDTF">2024-02-06T13:37:26Z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0x01010055591D98EC4D4743BD8AC0F15E3E5CF4</vt:lpwstr>
  </property>
  <property fmtid="{D5CDD505-2E9C-101B-9397-08002B2CF9AE}" pid="3" name="MediaServiceImageTags">
    <vt:lpwstr/>
  </property>
</Properties>
</file>