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3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notesSlides/notesSlide4.xml" ContentType="application/vnd.openxmlformats-officedocument.presentationml.notesSlide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notesSlides/notesSlide5.xml" ContentType="application/vnd.openxmlformats-officedocument.presentationml.notesSlide+xml"/>
  <Override PartName="/ppt/tags/tag128.xml" ContentType="application/vnd.openxmlformats-officedocument.presentationml.tags+xml"/>
  <Override PartName="/ppt/notesSlides/notesSlide6.xml" ContentType="application/vnd.openxmlformats-officedocument.presentationml.notesSlide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31.xml" ContentType="application/vnd.openxmlformats-officedocument.presentationml.tags+xml"/>
  <Override PartName="/ppt/notesSlides/notesSlide9.xml" ContentType="application/vnd.openxmlformats-officedocument.presentationml.notesSlide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40"/>
  </p:notesMasterIdLst>
  <p:handoutMasterIdLst>
    <p:handoutMasterId r:id="rId41"/>
  </p:handoutMasterIdLst>
  <p:sldIdLst>
    <p:sldId id="256" r:id="rId5"/>
    <p:sldId id="405" r:id="rId6"/>
    <p:sldId id="361" r:id="rId7"/>
    <p:sldId id="257" r:id="rId8"/>
    <p:sldId id="365" r:id="rId9"/>
    <p:sldId id="401" r:id="rId10"/>
    <p:sldId id="402" r:id="rId11"/>
    <p:sldId id="332" r:id="rId12"/>
    <p:sldId id="259" r:id="rId13"/>
    <p:sldId id="334" r:id="rId14"/>
    <p:sldId id="335" r:id="rId15"/>
    <p:sldId id="379" r:id="rId16"/>
    <p:sldId id="380" r:id="rId17"/>
    <p:sldId id="376" r:id="rId18"/>
    <p:sldId id="377" r:id="rId19"/>
    <p:sldId id="378" r:id="rId20"/>
    <p:sldId id="381" r:id="rId21"/>
    <p:sldId id="400" r:id="rId22"/>
    <p:sldId id="382" r:id="rId23"/>
    <p:sldId id="383" r:id="rId24"/>
    <p:sldId id="386" r:id="rId25"/>
    <p:sldId id="387" r:id="rId26"/>
    <p:sldId id="384" r:id="rId27"/>
    <p:sldId id="385" r:id="rId28"/>
    <p:sldId id="392" r:id="rId29"/>
    <p:sldId id="388" r:id="rId30"/>
    <p:sldId id="404" r:id="rId31"/>
    <p:sldId id="390" r:id="rId32"/>
    <p:sldId id="394" r:id="rId33"/>
    <p:sldId id="395" r:id="rId34"/>
    <p:sldId id="398" r:id="rId35"/>
    <p:sldId id="403" r:id="rId36"/>
    <p:sldId id="397" r:id="rId37"/>
    <p:sldId id="349" r:id="rId38"/>
    <p:sldId id="330" r:id="rId39"/>
  </p:sldIdLst>
  <p:sldSz cx="9144000" cy="6858000" type="screen4x3"/>
  <p:notesSz cx="7099300" cy="10234613"/>
  <p:custDataLst>
    <p:tags r:id="rId4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9"/>
    <p:restoredTop sz="90903" autoAdjust="0"/>
  </p:normalViewPr>
  <p:slideViewPr>
    <p:cSldViewPr>
      <p:cViewPr varScale="1">
        <p:scale>
          <a:sx n="110" d="100"/>
          <a:sy n="110" d="100"/>
        </p:scale>
        <p:origin x="156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2238" y="-108"/>
      </p:cViewPr>
      <p:guideLst>
        <p:guide orient="horz" pos="3224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gs" Target="tags/tag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C41A40C0-56F9-0E43-BC91-C4B44CCC233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0" tIns="47750" rIns="95500" bIns="47750" numCol="1" anchor="t" anchorCtr="0" compatLnSpc="1">
            <a:prstTxWarp prst="textNoShape">
              <a:avLst/>
            </a:prstTxWarp>
          </a:bodyPr>
          <a:lstStyle>
            <a:lvl1pPr defTabSz="955675" eaLnBrk="1" hangingPunct="1">
              <a:defRPr sz="1100">
                <a:effectLst/>
                <a:latin typeface="Arial" charset="0"/>
                <a:ea typeface="ＭＳ Ｐゴシック" pitchFamily="-107" charset="-128"/>
              </a:defRPr>
            </a:lvl1pPr>
          </a:lstStyle>
          <a:p>
            <a:pPr>
              <a:defRPr/>
            </a:pPr>
            <a:r>
              <a:rPr lang="en-US"/>
              <a:t>ICT1002 Computer Programming 2009</a:t>
            </a:r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E70634FC-363C-BA47-BF90-7D54CED0343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4988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0" tIns="47750" rIns="95500" bIns="47750" numCol="1" anchor="b" anchorCtr="0" compatLnSpc="1">
            <a:prstTxWarp prst="textNoShape">
              <a:avLst/>
            </a:prstTxWarp>
          </a:bodyPr>
          <a:lstStyle>
            <a:lvl1pPr defTabSz="955675" eaLnBrk="1" hangingPunct="1">
              <a:defRPr sz="1100">
                <a:effectLst/>
                <a:latin typeface="Arial" charset="0"/>
                <a:ea typeface="ＭＳ Ｐゴシック" pitchFamily="-107" charset="-128"/>
              </a:defRPr>
            </a:lvl1pPr>
          </a:lstStyle>
          <a:p>
            <a:pPr>
              <a:defRPr/>
            </a:pPr>
            <a:r>
              <a:rPr lang="en-US"/>
              <a:t>Module 5 Repetition</a:t>
            </a:r>
          </a:p>
        </p:txBody>
      </p:sp>
      <p:sp>
        <p:nvSpPr>
          <p:cNvPr id="23559" name="Rectangle 7">
            <a:extLst>
              <a:ext uri="{FF2B5EF4-FFF2-40B4-BE49-F238E27FC236}">
                <a16:creationId xmlns:a16="http://schemas.microsoft.com/office/drawing/2014/main" id="{2D79E29F-0FE7-584B-8B33-D5D6CD8AC64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9550" y="9723438"/>
            <a:ext cx="307975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3" tIns="48286" rIns="96573" bIns="48286" numCol="1" anchor="b" anchorCtr="0" compatLnSpc="1">
            <a:prstTxWarp prst="textNoShape">
              <a:avLst/>
            </a:prstTxWarp>
          </a:bodyPr>
          <a:lstStyle>
            <a:lvl1pPr algn="r" defTabSz="965200">
              <a:defRPr sz="11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C5C74B7-B941-8C40-AA83-8E660F7A3106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01D556E2-E237-AA4A-94AE-4749F0515E2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0" tIns="47750" rIns="95500" bIns="47750" numCol="1" anchor="t" anchorCtr="0" compatLnSpc="1">
            <a:prstTxWarp prst="textNoShape">
              <a:avLst/>
            </a:prstTxWarp>
          </a:bodyPr>
          <a:lstStyle>
            <a:lvl1pPr defTabSz="955675" eaLnBrk="1" hangingPunct="1">
              <a:defRPr sz="1300">
                <a:effectLst/>
                <a:latin typeface="Arial" charset="0"/>
                <a:ea typeface="ＭＳ Ｐゴシック" pitchFamily="-107" charset="-128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83A3A4E1-FD5E-7049-A21D-C1A98DD7720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0" tIns="47750" rIns="95500" bIns="47750" numCol="1" anchor="t" anchorCtr="0" compatLnSpc="1">
            <a:prstTxWarp prst="textNoShape">
              <a:avLst/>
            </a:prstTxWarp>
          </a:bodyPr>
          <a:lstStyle>
            <a:lvl1pPr algn="r" defTabSz="955675" eaLnBrk="1" hangingPunct="1">
              <a:defRPr sz="1300">
                <a:effectLst/>
                <a:latin typeface="Arial" charset="0"/>
                <a:ea typeface="ＭＳ Ｐゴシック" pitchFamily="-107" charset="-128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71230BD-BB97-F54B-B666-690DB256D24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FE8ACD40-FE0D-C84A-8A58-67C3B765855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0" tIns="47750" rIns="95500" bIns="477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792871ED-9E20-2549-9B99-8395F5EC8D8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4988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0" tIns="47750" rIns="95500" bIns="47750" numCol="1" anchor="b" anchorCtr="0" compatLnSpc="1">
            <a:prstTxWarp prst="textNoShape">
              <a:avLst/>
            </a:prstTxWarp>
          </a:bodyPr>
          <a:lstStyle>
            <a:lvl1pPr defTabSz="955675" eaLnBrk="1" hangingPunct="1">
              <a:defRPr sz="1300">
                <a:effectLst/>
                <a:latin typeface="Arial" charset="0"/>
                <a:ea typeface="ＭＳ Ｐゴシック" pitchFamily="-107" charset="-128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7655" name="Rectangle 7">
            <a:extLst>
              <a:ext uri="{FF2B5EF4-FFF2-40B4-BE49-F238E27FC236}">
                <a16:creationId xmlns:a16="http://schemas.microsoft.com/office/drawing/2014/main" id="{5712CBFA-76A3-8542-AB05-53BBA07D3E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0" tIns="47750" rIns="95500" bIns="47750" numCol="1" anchor="b" anchorCtr="0" compatLnSpc="1">
            <a:prstTxWarp prst="textNoShape">
              <a:avLst/>
            </a:prstTxWarp>
          </a:bodyPr>
          <a:lstStyle>
            <a:lvl1pPr algn="r" defTabSz="955675" eaLnBrk="1" hangingPunct="1">
              <a:defRPr sz="13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7E4D69-35FB-7D47-8DDA-E4A100B9A1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>
            <a:extLst>
              <a:ext uri="{FF2B5EF4-FFF2-40B4-BE49-F238E27FC236}">
                <a16:creationId xmlns:a16="http://schemas.microsoft.com/office/drawing/2014/main" id="{85587794-F3FE-0F42-A4A3-F3CAA8EF0E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 defTabSz="955675"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 defTabSz="955675"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 defTabSz="955675"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 defTabSz="955675"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fld id="{5627A8CA-E8B6-4D4E-BD94-952AB49B3699}" type="slidenum">
              <a:rPr lang="en-US" altLang="en-US" sz="1300">
                <a:latin typeface="Arial" panose="020B0604020202020204" pitchFamily="34" charset="0"/>
              </a:rPr>
              <a:pPr/>
              <a:t>5</a:t>
            </a:fld>
            <a:endParaRPr lang="en-US" altLang="en-US" sz="1300">
              <a:latin typeface="Arial" panose="020B0604020202020204" pitchFamily="34" charset="0"/>
            </a:endParaRP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11B8EC21-EAB4-A84C-B3ED-0352DDDB7C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9190518A-B37C-0B42-ADCA-4620827B45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2513"/>
            <a:ext cx="5207000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70" tIns="47535" rIns="95070" bIns="47535"/>
          <a:lstStyle/>
          <a:p>
            <a:pPr eaLnBrk="1" hangingPunct="1"/>
            <a:endParaRPr lang="en-AU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>
            <a:extLst>
              <a:ext uri="{FF2B5EF4-FFF2-40B4-BE49-F238E27FC236}">
                <a16:creationId xmlns:a16="http://schemas.microsoft.com/office/drawing/2014/main" id="{C73C4FAE-6204-8C42-89C9-01B1D0FD92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4" name="Notes Placeholder 2">
            <a:extLst>
              <a:ext uri="{FF2B5EF4-FFF2-40B4-BE49-F238E27FC236}">
                <a16:creationId xmlns:a16="http://schemas.microsoft.com/office/drawing/2014/main" id="{21826A38-506C-1B47-B81C-5FE9237FC7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BH" altLang="en-BH">
              <a:latin typeface="Arial" panose="020B0604020202020204" pitchFamily="34" charset="0"/>
            </a:endParaRPr>
          </a:p>
        </p:txBody>
      </p:sp>
      <p:sp>
        <p:nvSpPr>
          <p:cNvPr id="23555" name="Slide Number Placeholder 3">
            <a:extLst>
              <a:ext uri="{FF2B5EF4-FFF2-40B4-BE49-F238E27FC236}">
                <a16:creationId xmlns:a16="http://schemas.microsoft.com/office/drawing/2014/main" id="{72A098E0-C20F-B14D-B2BF-41645DD265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 defTabSz="955675"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 defTabSz="955675"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 defTabSz="955675"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 defTabSz="955675"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fld id="{987ABD79-1B6A-724E-B921-B13E96E4BCF2}" type="slidenum">
              <a:rPr lang="en-US" altLang="en-US" sz="1200">
                <a:latin typeface="Arial" panose="020B0604020202020204" pitchFamily="34" charset="0"/>
              </a:rPr>
              <a:pPr/>
              <a:t>7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>
            <a:extLst>
              <a:ext uri="{FF2B5EF4-FFF2-40B4-BE49-F238E27FC236}">
                <a16:creationId xmlns:a16="http://schemas.microsoft.com/office/drawing/2014/main" id="{2C886724-A31F-E445-A5CF-81B646C6D1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2" name="Notes Placeholder 2">
            <a:extLst>
              <a:ext uri="{FF2B5EF4-FFF2-40B4-BE49-F238E27FC236}">
                <a16:creationId xmlns:a16="http://schemas.microsoft.com/office/drawing/2014/main" id="{575AE8A5-DE6C-6242-8DD4-ED5546617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AU" altLang="en-US">
                <a:latin typeface="Arial" panose="020B0604020202020204" pitchFamily="34" charset="0"/>
              </a:rPr>
              <a:t>Semi-Colon at the end of the while statement is the problem</a:t>
            </a:r>
          </a:p>
        </p:txBody>
      </p:sp>
      <p:sp>
        <p:nvSpPr>
          <p:cNvPr id="35843" name="Slide Number Placeholder 3">
            <a:extLst>
              <a:ext uri="{FF2B5EF4-FFF2-40B4-BE49-F238E27FC236}">
                <a16:creationId xmlns:a16="http://schemas.microsoft.com/office/drawing/2014/main" id="{033913F0-640B-A848-8076-A55DCA1E4B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 defTabSz="955675"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 defTabSz="955675"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 defTabSz="955675"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 defTabSz="955675"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fld id="{7C500AFE-E4D3-5A48-8AA1-215739B341DD}" type="slidenum">
              <a:rPr lang="en-US" altLang="en-US" sz="1300">
                <a:latin typeface="Arial" panose="020B0604020202020204" pitchFamily="34" charset="0"/>
              </a:rPr>
              <a:pPr/>
              <a:t>18</a:t>
            </a:fld>
            <a:endParaRPr lang="en-US" altLang="en-US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>
            <a:extLst>
              <a:ext uri="{FF2B5EF4-FFF2-40B4-BE49-F238E27FC236}">
                <a16:creationId xmlns:a16="http://schemas.microsoft.com/office/drawing/2014/main" id="{D0E262E5-3095-8644-80DD-2D4471BC98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4" name="Notes Placeholder 2">
            <a:extLst>
              <a:ext uri="{FF2B5EF4-FFF2-40B4-BE49-F238E27FC236}">
                <a16:creationId xmlns:a16="http://schemas.microsoft.com/office/drawing/2014/main" id="{02BCD4C2-DE0D-3C43-AED0-E269F25F0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9155" name="Slide Number Placeholder 3">
            <a:extLst>
              <a:ext uri="{FF2B5EF4-FFF2-40B4-BE49-F238E27FC236}">
                <a16:creationId xmlns:a16="http://schemas.microsoft.com/office/drawing/2014/main" id="{326F2396-8101-564E-A920-FA662C0FF9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 defTabSz="955675"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 defTabSz="955675"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 defTabSz="955675"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 defTabSz="955675"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fld id="{D6857B61-5C98-6D4D-AFA5-C7ECC6C5D407}" type="slidenum">
              <a:rPr lang="en-US" altLang="en-US" sz="1300">
                <a:latin typeface="Arial" panose="020B0604020202020204" pitchFamily="34" charset="0"/>
              </a:rPr>
              <a:pPr/>
              <a:t>28</a:t>
            </a:fld>
            <a:endParaRPr lang="en-US" altLang="en-US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>
            <a:extLst>
              <a:ext uri="{FF2B5EF4-FFF2-40B4-BE49-F238E27FC236}">
                <a16:creationId xmlns:a16="http://schemas.microsoft.com/office/drawing/2014/main" id="{E633E4CA-D164-DC42-A131-3E4711283C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0" name="Notes Placeholder 2">
            <a:extLst>
              <a:ext uri="{FF2B5EF4-FFF2-40B4-BE49-F238E27FC236}">
                <a16:creationId xmlns:a16="http://schemas.microsoft.com/office/drawing/2014/main" id="{7F25AEBB-DC24-D042-BB4C-CB8553B98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AU" altLang="en-US">
                <a:latin typeface="Arial" panose="020B0604020202020204" pitchFamily="34" charset="0"/>
              </a:rPr>
              <a:t>Yep! The Same</a:t>
            </a:r>
          </a:p>
        </p:txBody>
      </p:sp>
      <p:sp>
        <p:nvSpPr>
          <p:cNvPr id="53251" name="Slide Number Placeholder 3">
            <a:extLst>
              <a:ext uri="{FF2B5EF4-FFF2-40B4-BE49-F238E27FC236}">
                <a16:creationId xmlns:a16="http://schemas.microsoft.com/office/drawing/2014/main" id="{F900074A-AA00-9A4C-81E7-49B8728EB2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 defTabSz="955675"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 defTabSz="955675"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 defTabSz="955675"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 defTabSz="955675"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fld id="{5902788B-63ED-4641-AD65-F05862FA5529}" type="slidenum">
              <a:rPr lang="en-US" altLang="en-US" sz="1300">
                <a:latin typeface="Arial" panose="020B0604020202020204" pitchFamily="34" charset="0"/>
              </a:rPr>
              <a:pPr/>
              <a:t>29</a:t>
            </a:fld>
            <a:endParaRPr lang="en-US" altLang="en-US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>
            <a:extLst>
              <a:ext uri="{FF2B5EF4-FFF2-40B4-BE49-F238E27FC236}">
                <a16:creationId xmlns:a16="http://schemas.microsoft.com/office/drawing/2014/main" id="{E54BFE1A-798C-E245-A3F0-12D07CB925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8" name="Notes Placeholder 2">
            <a:extLst>
              <a:ext uri="{FF2B5EF4-FFF2-40B4-BE49-F238E27FC236}">
                <a16:creationId xmlns:a16="http://schemas.microsoft.com/office/drawing/2014/main" id="{F5ED6CFA-47CA-8146-8561-250837A9C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AU" altLang="en-US">
                <a:latin typeface="Arial" panose="020B0604020202020204" pitchFamily="34" charset="0"/>
              </a:rPr>
              <a:t>Yep! The Same</a:t>
            </a:r>
          </a:p>
        </p:txBody>
      </p:sp>
      <p:sp>
        <p:nvSpPr>
          <p:cNvPr id="55299" name="Slide Number Placeholder 3">
            <a:extLst>
              <a:ext uri="{FF2B5EF4-FFF2-40B4-BE49-F238E27FC236}">
                <a16:creationId xmlns:a16="http://schemas.microsoft.com/office/drawing/2014/main" id="{195722A5-E8B8-D04E-A792-D67A3E555D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 defTabSz="955675"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 defTabSz="955675"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 defTabSz="955675"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 defTabSz="955675"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fld id="{568224A9-5A53-E347-94DD-CF770050C588}" type="slidenum">
              <a:rPr lang="en-US" altLang="en-US" sz="1300">
                <a:latin typeface="Arial" panose="020B0604020202020204" pitchFamily="34" charset="0"/>
              </a:rPr>
              <a:pPr/>
              <a:t>30</a:t>
            </a:fld>
            <a:endParaRPr lang="en-US" altLang="en-US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Image Placeholder 1">
            <a:extLst>
              <a:ext uri="{FF2B5EF4-FFF2-40B4-BE49-F238E27FC236}">
                <a16:creationId xmlns:a16="http://schemas.microsoft.com/office/drawing/2014/main" id="{EDCE8CD8-E4E6-D744-9C15-C436BBC601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4" name="Notes Placeholder 2">
            <a:extLst>
              <a:ext uri="{FF2B5EF4-FFF2-40B4-BE49-F238E27FC236}">
                <a16:creationId xmlns:a16="http://schemas.microsoft.com/office/drawing/2014/main" id="{5213971E-D200-3848-8F73-14168F074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AU" altLang="en-US">
                <a:latin typeface="Arial" panose="020B0604020202020204" pitchFamily="34" charset="0"/>
              </a:rPr>
              <a:t>Yep! The Same</a:t>
            </a:r>
          </a:p>
        </p:txBody>
      </p:sp>
      <p:sp>
        <p:nvSpPr>
          <p:cNvPr id="59395" name="Slide Number Placeholder 3">
            <a:extLst>
              <a:ext uri="{FF2B5EF4-FFF2-40B4-BE49-F238E27FC236}">
                <a16:creationId xmlns:a16="http://schemas.microsoft.com/office/drawing/2014/main" id="{CA159595-B308-2147-BBDA-CD4AC645CE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 defTabSz="955675"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 defTabSz="955675"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 defTabSz="955675"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 defTabSz="955675"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fld id="{6D32470A-6B2D-E84C-9BF7-D612C93A4A67}" type="slidenum">
              <a:rPr lang="en-US" altLang="en-US" sz="1300">
                <a:latin typeface="Arial" panose="020B0604020202020204" pitchFamily="34" charset="0"/>
              </a:rPr>
              <a:pPr/>
              <a:t>31</a:t>
            </a:fld>
            <a:endParaRPr lang="en-US" altLang="en-US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>
            <a:extLst>
              <a:ext uri="{FF2B5EF4-FFF2-40B4-BE49-F238E27FC236}">
                <a16:creationId xmlns:a16="http://schemas.microsoft.com/office/drawing/2014/main" id="{E9A5B68B-68B2-F94F-A4CC-4F4F92C130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2" name="Notes Placeholder 2">
            <a:extLst>
              <a:ext uri="{FF2B5EF4-FFF2-40B4-BE49-F238E27FC236}">
                <a16:creationId xmlns:a16="http://schemas.microsoft.com/office/drawing/2014/main" id="{BB0C47F8-FFAA-6948-B04E-4241B92CBA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BH" altLang="en-BH">
              <a:latin typeface="Arial" panose="020B0604020202020204" pitchFamily="34" charset="0"/>
            </a:endParaRPr>
          </a:p>
        </p:txBody>
      </p:sp>
      <p:sp>
        <p:nvSpPr>
          <p:cNvPr id="61443" name="Slide Number Placeholder 3">
            <a:extLst>
              <a:ext uri="{FF2B5EF4-FFF2-40B4-BE49-F238E27FC236}">
                <a16:creationId xmlns:a16="http://schemas.microsoft.com/office/drawing/2014/main" id="{8B58EE2C-8271-2349-804C-579612A282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 defTabSz="955675"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 defTabSz="955675"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 defTabSz="955675"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 defTabSz="955675"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fld id="{B64A857D-7835-2D46-B99F-46D08B9B3EBC}" type="slidenum">
              <a:rPr lang="en-US" altLang="en-US" sz="1200">
                <a:latin typeface="Arial" panose="020B0604020202020204" pitchFamily="34" charset="0"/>
              </a:rPr>
              <a:pPr/>
              <a:t>32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Image Placeholder 1">
            <a:extLst>
              <a:ext uri="{FF2B5EF4-FFF2-40B4-BE49-F238E27FC236}">
                <a16:creationId xmlns:a16="http://schemas.microsoft.com/office/drawing/2014/main" id="{00EC80C2-EEC4-8C40-A57D-6EFC0E47BB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0" name="Notes Placeholder 2">
            <a:extLst>
              <a:ext uri="{FF2B5EF4-FFF2-40B4-BE49-F238E27FC236}">
                <a16:creationId xmlns:a16="http://schemas.microsoft.com/office/drawing/2014/main" id="{45CA5FCA-8F0F-9341-A04D-5061586AA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AU" altLang="en-US">
                <a:latin typeface="Arial" panose="020B0604020202020204" pitchFamily="34" charset="0"/>
              </a:rPr>
              <a:t>Yep! The Same</a:t>
            </a:r>
          </a:p>
        </p:txBody>
      </p:sp>
      <p:sp>
        <p:nvSpPr>
          <p:cNvPr id="63491" name="Slide Number Placeholder 3">
            <a:extLst>
              <a:ext uri="{FF2B5EF4-FFF2-40B4-BE49-F238E27FC236}">
                <a16:creationId xmlns:a16="http://schemas.microsoft.com/office/drawing/2014/main" id="{F76B0C76-8B49-024E-926E-D817D90BDD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 defTabSz="955675"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 defTabSz="955675"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 defTabSz="955675"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 defTabSz="955675"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fld id="{6DBD459F-9754-994E-8B57-AEB7BD188CB9}" type="slidenum">
              <a:rPr lang="en-US" altLang="en-US" sz="1300">
                <a:latin typeface="Arial" panose="020B0604020202020204" pitchFamily="34" charset="0"/>
              </a:rPr>
              <a:pPr/>
              <a:t>33</a:t>
            </a:fld>
            <a:endParaRPr lang="en-US" altLang="en-US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red900.png">
            <a:extLst>
              <a:ext uri="{FF2B5EF4-FFF2-40B4-BE49-F238E27FC236}">
                <a16:creationId xmlns:a16="http://schemas.microsoft.com/office/drawing/2014/main" id="{58127358-CA64-F34D-8D7A-1B9BEBEF71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MONO-MAIN-LOGO.png">
            <a:extLst>
              <a:ext uri="{FF2B5EF4-FFF2-40B4-BE49-F238E27FC236}">
                <a16:creationId xmlns:a16="http://schemas.microsoft.com/office/drawing/2014/main" id="{E0EEF6B0-81C8-AA4B-B9DF-7B8361083BA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8" y="1147763"/>
            <a:ext cx="4776787" cy="263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800600"/>
            <a:ext cx="8229600" cy="552450"/>
          </a:xfrm>
        </p:spPr>
        <p:txBody>
          <a:bodyPr/>
          <a:lstStyle>
            <a:lvl1pPr algn="r"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353050"/>
            <a:ext cx="8229600" cy="609600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rgbClr val="DFD8C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34A7CB3A-0C7A-D74E-ABAE-82D535E7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714F869-FC1F-AA48-B51F-151405E862E6}" type="datetime1">
              <a:rPr lang="en-US"/>
              <a:pPr>
                <a:defRPr/>
              </a:pPr>
              <a:t>3/20/24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9577683-C7B0-F847-B861-37B0657A8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E184A7E-BEB0-EC4B-A495-524815C1B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F39F09A-894D-DF41-B305-11496EAFEC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5608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ACCCB0A-B895-4C44-B0A9-C25753110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10A3E3-1BD7-D445-8723-39E42C090C99}" type="datetime1">
              <a:rPr lang="en-US"/>
              <a:pPr>
                <a:defRPr/>
              </a:pPr>
              <a:t>3/20/24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4A97960-C702-1C41-8F6D-39790D336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ACF564F-31E5-1A49-8B35-639F6B63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1F359A-0048-524A-998E-D332B9CC3D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5162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27127-5946-F64A-9142-EDFC146C8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41B94B-2E2D-7745-801B-AFC7A590D4A8}" type="datetime1">
              <a:rPr lang="en-US"/>
              <a:pPr>
                <a:defRPr/>
              </a:pPr>
              <a:t>3/20/24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FCBB3-5711-124D-AD2B-EEB9180C7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3FB22-787F-9A44-BDF3-4F8ED45A1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D91A12-EB9E-AC4B-B98B-0EF67DE8BD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7817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BE64C-44FF-AF40-904C-31293A1C6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F49455-1288-CC44-BED5-D0676731D0F9}" type="datetime1">
              <a:rPr lang="en-US"/>
              <a:pPr>
                <a:defRPr/>
              </a:pPr>
              <a:t>3/20/24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35224-0917-D042-91C6-3838E2793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DA404-D69B-B24D-8B2B-B901F90A4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75F99C-ECE9-4D49-8D0F-28BC36031C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1023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red900.png">
            <a:extLst>
              <a:ext uri="{FF2B5EF4-FFF2-40B4-BE49-F238E27FC236}">
                <a16:creationId xmlns:a16="http://schemas.microsoft.com/office/drawing/2014/main" id="{4C38A9A8-B13A-2D4A-95AC-C85D83260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8668A8A-1F6D-6949-A722-0C7200DD4221}"/>
              </a:ext>
            </a:extLst>
          </p:cNvPr>
          <p:cNvSpPr/>
          <p:nvPr/>
        </p:nvSpPr>
        <p:spPr>
          <a:xfrm>
            <a:off x="152400" y="838200"/>
            <a:ext cx="9144000" cy="6400800"/>
          </a:xfrm>
          <a:prstGeom prst="roundRect">
            <a:avLst>
              <a:gd name="adj" fmla="val 221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8" descr="logo-long.png">
            <a:extLst>
              <a:ext uri="{FF2B5EF4-FFF2-40B4-BE49-F238E27FC236}">
                <a16:creationId xmlns:a16="http://schemas.microsoft.com/office/drawing/2014/main" id="{AE828BC0-DDF6-D643-B68E-CEF75B34612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10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52400"/>
            <a:ext cx="2552700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0"/>
            <a:ext cx="8382000" cy="1020762"/>
          </a:xfrm>
        </p:spPr>
        <p:txBody>
          <a:bodyPr/>
          <a:lstStyle>
            <a:lvl1pPr>
              <a:defRPr>
                <a:solidFill>
                  <a:srgbClr val="7A150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05000"/>
            <a:ext cx="8382000" cy="4221163"/>
          </a:xfrm>
        </p:spPr>
        <p:txBody>
          <a:bodyPr/>
          <a:lstStyle>
            <a:lvl1pPr>
              <a:defRPr>
                <a:solidFill>
                  <a:srgbClr val="7A1508"/>
                </a:solidFill>
              </a:defRPr>
            </a:lvl1pPr>
            <a:lvl2pPr>
              <a:defRPr>
                <a:solidFill>
                  <a:srgbClr val="7A1508"/>
                </a:solidFill>
              </a:defRPr>
            </a:lvl2pPr>
            <a:lvl3pPr>
              <a:defRPr>
                <a:solidFill>
                  <a:srgbClr val="7A1508"/>
                </a:solidFill>
              </a:defRPr>
            </a:lvl3pPr>
            <a:lvl4pPr>
              <a:defRPr>
                <a:solidFill>
                  <a:srgbClr val="7A1508"/>
                </a:solidFill>
              </a:defRPr>
            </a:lvl4pPr>
            <a:lvl5pPr>
              <a:defRPr>
                <a:solidFill>
                  <a:srgbClr val="7A150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A587894-38C3-F74D-BB9C-AC4C5C6D6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75CB8EF-29AF-544C-9BCE-E8B0C5A9E81D}" type="datetime1">
              <a:rPr lang="en-US"/>
              <a:pPr>
                <a:defRPr/>
              </a:pPr>
              <a:t>3/20/24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D2FC755-369A-AB4E-95B1-2C66A6853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7971A1A-31F2-0243-84C7-D17C5A416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9EF7DD5-2042-BA47-B679-835C7788C9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0701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red900.png">
            <a:extLst>
              <a:ext uri="{FF2B5EF4-FFF2-40B4-BE49-F238E27FC236}">
                <a16:creationId xmlns:a16="http://schemas.microsoft.com/office/drawing/2014/main" id="{2255D876-3960-5649-887B-F9977C3DD4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C5C5718-521C-4C42-B255-FE31C50179D9}"/>
              </a:ext>
            </a:extLst>
          </p:cNvPr>
          <p:cNvSpPr/>
          <p:nvPr/>
        </p:nvSpPr>
        <p:spPr>
          <a:xfrm>
            <a:off x="152400" y="838200"/>
            <a:ext cx="9296400" cy="6299200"/>
          </a:xfrm>
          <a:prstGeom prst="roundRect">
            <a:avLst>
              <a:gd name="adj" fmla="val 2274"/>
            </a:avLst>
          </a:prstGeom>
          <a:solidFill>
            <a:srgbClr val="EE2D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CF1C2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8" descr="logo-long.png">
            <a:extLst>
              <a:ext uri="{FF2B5EF4-FFF2-40B4-BE49-F238E27FC236}">
                <a16:creationId xmlns:a16="http://schemas.microsoft.com/office/drawing/2014/main" id="{8EE45D89-5623-5841-88A2-ABC48B43CA9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10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52400"/>
            <a:ext cx="2552700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0"/>
            <a:ext cx="8382000" cy="102076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05000"/>
            <a:ext cx="8382000" cy="4221163"/>
          </a:xfrm>
        </p:spPr>
        <p:txBody>
          <a:bodyPr/>
          <a:lstStyle>
            <a:lvl1pPr>
              <a:buClr>
                <a:srgbClr val="000000"/>
              </a:buClr>
              <a:defRPr>
                <a:solidFill>
                  <a:srgbClr val="DFD8C3"/>
                </a:solidFill>
              </a:defRPr>
            </a:lvl1pPr>
            <a:lvl2pPr>
              <a:buClr>
                <a:srgbClr val="000000"/>
              </a:buClr>
              <a:defRPr>
                <a:solidFill>
                  <a:srgbClr val="DFD8C3"/>
                </a:solidFill>
              </a:defRPr>
            </a:lvl2pPr>
            <a:lvl3pPr>
              <a:buClr>
                <a:srgbClr val="000000"/>
              </a:buClr>
              <a:defRPr>
                <a:solidFill>
                  <a:srgbClr val="DFD8C3"/>
                </a:solidFill>
              </a:defRPr>
            </a:lvl3pPr>
            <a:lvl4pPr>
              <a:buClr>
                <a:srgbClr val="000000"/>
              </a:buClr>
              <a:defRPr>
                <a:solidFill>
                  <a:srgbClr val="DFD8C3"/>
                </a:solidFill>
              </a:defRPr>
            </a:lvl4pPr>
            <a:lvl5pPr>
              <a:buClr>
                <a:srgbClr val="000000"/>
              </a:buClr>
              <a:defRPr>
                <a:solidFill>
                  <a:srgbClr val="DFD8C3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CB130B1-700B-0245-B7BA-E5F75A28E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D4F66B4-4449-0F46-892A-0A577DDADD00}" type="datetime1">
              <a:rPr lang="en-US"/>
              <a:pPr>
                <a:defRPr/>
              </a:pPr>
              <a:t>3/20/24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C565AAC-3FD7-674A-8491-50164206D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FDB851B-9B18-B646-B890-16D55781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B68583C-6472-B648-B22A-C721A52EBF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6634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red900.png">
            <a:extLst>
              <a:ext uri="{FF2B5EF4-FFF2-40B4-BE49-F238E27FC236}">
                <a16:creationId xmlns:a16="http://schemas.microsoft.com/office/drawing/2014/main" id="{484F976C-73D3-EE40-AEE8-0A7A7F21B3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MONO-MAIN-LOGO.png">
            <a:extLst>
              <a:ext uri="{FF2B5EF4-FFF2-40B4-BE49-F238E27FC236}">
                <a16:creationId xmlns:a16="http://schemas.microsoft.com/office/drawing/2014/main" id="{9666DC9C-DA8C-4E43-803F-7D96E854A51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100000" contras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25" y="231775"/>
            <a:ext cx="2708275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59300"/>
            <a:ext cx="8037513" cy="698500"/>
          </a:xfrm>
        </p:spPr>
        <p:txBody>
          <a:bodyPr anchor="t">
            <a:normAutofit/>
          </a:bodyPr>
          <a:lstStyle>
            <a:lvl1pPr algn="l">
              <a:defRPr sz="3600" b="1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257800"/>
            <a:ext cx="8037513" cy="457200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DFD8C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09EF819-6C0E-9E47-940E-08999F9D0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80BA9C7-92BD-E944-8E96-C87E9A6E7DBE}" type="datetime1">
              <a:rPr lang="en-US"/>
              <a:pPr>
                <a:defRPr/>
              </a:pPr>
              <a:t>3/20/24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B5F2844-9ACD-5C40-B518-D4A581095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595C44A-4104-0B49-B8DB-06D7E873B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7627390-1BE5-C44F-9409-A0BF991159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2501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C54F68B-ACA3-4944-A83E-3BE3BCF17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CCD38C-63F2-E745-932F-8FFEC8ED1542}" type="datetime1">
              <a:rPr lang="en-US"/>
              <a:pPr>
                <a:defRPr/>
              </a:pPr>
              <a:t>3/20/24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16A8E02-915B-E743-AADC-B3A215F26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B34D1AB-618F-AE46-8667-D3190A56D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982506-2E73-0041-93B1-87875A70C7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2190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2F56A4A-B46D-CA4F-B455-8F8ED4569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FEA3ED-4606-B14C-91EA-A4F8293D1FD0}" type="datetime1">
              <a:rPr lang="en-US"/>
              <a:pPr>
                <a:defRPr/>
              </a:pPr>
              <a:t>3/20/24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6F1B1FB-5532-A744-9952-80F448AA0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014F6D1-B776-FB45-ABB4-E34D32AF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768A83-2F4B-4247-86EB-15359E1F27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8821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1D00628B-29D1-D244-B725-2AFE02568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30514F-2E65-654F-8B7D-1FB3723542EB}" type="datetime1">
              <a:rPr lang="en-US"/>
              <a:pPr>
                <a:defRPr/>
              </a:pPr>
              <a:t>3/20/24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B2064A0-74B2-1941-9EE4-20C543D82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DA305E4-ACCD-194F-90A3-89B8F21D5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34383C-B807-E746-B37D-84CAF04470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1091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44D0607-15DF-6D4F-A6BE-7AEB1CA3A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0BF0B2-D720-BD47-8B3C-CD0F2D592B3B}" type="datetime1">
              <a:rPr lang="en-US"/>
              <a:pPr>
                <a:defRPr/>
              </a:pPr>
              <a:t>3/20/24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6AB9BC5-1910-1F4E-8F92-A0377AA85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ACDD5EF-A265-B640-92B2-F40C27B64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1F3E55-8C18-6345-926E-DDA95EB197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6413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C34D6D2-B95B-424D-AC89-585B00E11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4EB201-DACD-F548-A21D-AEC809136FA6}" type="datetime1">
              <a:rPr lang="en-US"/>
              <a:pPr>
                <a:defRPr/>
              </a:pPr>
              <a:t>3/20/24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9FA7DB2-2D3A-D740-A4A7-82110B6D6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7BF1724-235E-834C-AC04-88FDF16B7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21AC33-4C84-7648-ACD9-3470A34F04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1690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A4ABD5A-6EFD-5C48-B0AE-A44EF6D72A1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11B1C7F4-285B-A644-9D83-AF26C7487C7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48D4E-232E-D841-A57E-8DB4A53FC0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itchFamily="-107" charset="0"/>
                <a:ea typeface="ＭＳ Ｐゴシック" pitchFamily="-107" charset="-128"/>
              </a:defRPr>
            </a:lvl1pPr>
          </a:lstStyle>
          <a:p>
            <a:pPr>
              <a:defRPr/>
            </a:pPr>
            <a:fld id="{2E3B243D-9177-D14B-B7CB-A0CFD001CFD2}" type="datetime1">
              <a:rPr lang="en-US"/>
              <a:pPr>
                <a:defRPr/>
              </a:pPr>
              <a:t>3/20/24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99143-F2B0-9541-AC15-421BAB55F3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itchFamily="-107" charset="0"/>
                <a:ea typeface="ＭＳ Ｐゴシック" pitchFamily="-107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6F9F1-7589-024F-8E39-B69F35B8A2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fld id="{C7F6785C-EDFA-8143-9002-A4F32F4E03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  <p:sldLayoutId id="2147483955" r:id="rId2"/>
    <p:sldLayoutId id="2147483956" r:id="rId3"/>
    <p:sldLayoutId id="2147483957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  <p:sldLayoutId id="2147483953" r:id="rId12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7A1508"/>
          </a:solidFill>
          <a:latin typeface="+mj-lt"/>
          <a:ea typeface="Helvetica Neue"/>
          <a:cs typeface="Helvetica Neue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7A1508"/>
          </a:solidFill>
          <a:latin typeface="Calibri" pitchFamily="34" charset="0"/>
          <a:ea typeface="Helvetica Neue"/>
          <a:cs typeface="Helvetica Neue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7A1508"/>
          </a:solidFill>
          <a:latin typeface="Calibri" pitchFamily="34" charset="0"/>
          <a:ea typeface="Helvetica Neue"/>
          <a:cs typeface="Helvetica Neue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7A1508"/>
          </a:solidFill>
          <a:latin typeface="Calibri" pitchFamily="34" charset="0"/>
          <a:ea typeface="Helvetica Neue"/>
          <a:cs typeface="Helvetica Neue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7A1508"/>
          </a:solidFill>
          <a:latin typeface="Calibri" pitchFamily="34" charset="0"/>
          <a:ea typeface="Helvetica Neue"/>
          <a:cs typeface="Helvetica Neue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600" b="1">
          <a:solidFill>
            <a:srgbClr val="7A1508"/>
          </a:solidFill>
          <a:latin typeface="Calibri" pitchFamily="34" charset="0"/>
          <a:ea typeface="Helvetica Neue"/>
          <a:cs typeface="Helvetica Neue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600" b="1">
          <a:solidFill>
            <a:srgbClr val="7A1508"/>
          </a:solidFill>
          <a:latin typeface="Calibri" pitchFamily="34" charset="0"/>
          <a:ea typeface="Helvetica Neue"/>
          <a:cs typeface="Helvetica Neue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600" b="1">
          <a:solidFill>
            <a:srgbClr val="7A1508"/>
          </a:solidFill>
          <a:latin typeface="Calibri" pitchFamily="34" charset="0"/>
          <a:ea typeface="Helvetica Neue"/>
          <a:cs typeface="Helvetica Neue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600" b="1">
          <a:solidFill>
            <a:srgbClr val="7A1508"/>
          </a:solidFill>
          <a:latin typeface="Calibri" pitchFamily="34" charset="0"/>
          <a:ea typeface="Helvetica Neue"/>
          <a:cs typeface="Helvetica Neue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lr>
          <a:srgbClr val="EE2D24"/>
        </a:buClr>
        <a:buSzPct val="100000"/>
        <a:buFont typeface="Arial" panose="020B0604020202020204" pitchFamily="34" charset="0"/>
        <a:buChar char="•"/>
        <a:defRPr sz="3200" kern="1200">
          <a:solidFill>
            <a:srgbClr val="747575"/>
          </a:solidFill>
          <a:latin typeface="+mn-lt"/>
          <a:ea typeface="Helvetica Neue"/>
          <a:cs typeface="Helvetica Neue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Clr>
          <a:srgbClr val="EE2D24"/>
        </a:buClr>
        <a:buSzPct val="100000"/>
        <a:buFont typeface="Arial" panose="020B0604020202020204" pitchFamily="34" charset="0"/>
        <a:buChar char="•"/>
        <a:defRPr sz="2800" kern="1200">
          <a:solidFill>
            <a:srgbClr val="747575"/>
          </a:solidFill>
          <a:latin typeface="+mn-lt"/>
          <a:ea typeface="Helvetica Neue"/>
          <a:cs typeface="Helvetica Neue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EE2D24"/>
        </a:buClr>
        <a:buSzPct val="100000"/>
        <a:buFont typeface="Arial" panose="020B0604020202020204" pitchFamily="34" charset="0"/>
        <a:buChar char="•"/>
        <a:defRPr sz="2400" kern="1200">
          <a:solidFill>
            <a:srgbClr val="747575"/>
          </a:solidFill>
          <a:latin typeface="+mn-lt"/>
          <a:ea typeface="Helvetica Neue"/>
          <a:cs typeface="Helvetica Neu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EE2D24"/>
        </a:buClr>
        <a:buSzPct val="100000"/>
        <a:buFont typeface="Arial" panose="020B0604020202020204" pitchFamily="34" charset="0"/>
        <a:buChar char="•"/>
        <a:defRPr sz="2000" kern="1200">
          <a:solidFill>
            <a:srgbClr val="747575"/>
          </a:solidFill>
          <a:latin typeface="+mn-lt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EE2D24"/>
        </a:buClr>
        <a:buSzPct val="100000"/>
        <a:buFont typeface="Arial" panose="020B0604020202020204" pitchFamily="34" charset="0"/>
        <a:buChar char="•"/>
        <a:defRPr sz="2000" kern="1200">
          <a:solidFill>
            <a:srgbClr val="747575"/>
          </a:solidFill>
          <a:latin typeface="+mn-lt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22.xml"/><Relationship Id="rId10" Type="http://schemas.openxmlformats.org/officeDocument/2006/relationships/tags" Target="../tags/tag27.xml"/><Relationship Id="rId4" Type="http://schemas.openxmlformats.org/officeDocument/2006/relationships/tags" Target="../tags/tag21.xml"/><Relationship Id="rId9" Type="http://schemas.openxmlformats.org/officeDocument/2006/relationships/tags" Target="../tags/tag2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13" Type="http://schemas.openxmlformats.org/officeDocument/2006/relationships/tags" Target="../tags/tag52.xml"/><Relationship Id="rId3" Type="http://schemas.openxmlformats.org/officeDocument/2006/relationships/tags" Target="../tags/tag42.xml"/><Relationship Id="rId7" Type="http://schemas.openxmlformats.org/officeDocument/2006/relationships/tags" Target="../tags/tag46.xml"/><Relationship Id="rId12" Type="http://schemas.openxmlformats.org/officeDocument/2006/relationships/tags" Target="../tags/tag51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1" Type="http://schemas.openxmlformats.org/officeDocument/2006/relationships/tags" Target="../tags/tag50.xml"/><Relationship Id="rId5" Type="http://schemas.openxmlformats.org/officeDocument/2006/relationships/tags" Target="../tags/tag44.xml"/><Relationship Id="rId10" Type="http://schemas.openxmlformats.org/officeDocument/2006/relationships/tags" Target="../tags/tag49.xml"/><Relationship Id="rId4" Type="http://schemas.openxmlformats.org/officeDocument/2006/relationships/tags" Target="../tags/tag43.xml"/><Relationship Id="rId9" Type="http://schemas.openxmlformats.org/officeDocument/2006/relationships/tags" Target="../tags/tag48.xml"/><Relationship Id="rId1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59.xml"/><Relationship Id="rId7" Type="http://schemas.openxmlformats.org/officeDocument/2006/relationships/image" Target="../media/image4.png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1.xml"/><Relationship Id="rId4" Type="http://schemas.openxmlformats.org/officeDocument/2006/relationships/tags" Target="../tags/tag6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72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7" Type="http://schemas.openxmlformats.org/officeDocument/2006/relationships/tags" Target="../tags/tag71.xml"/><Relationship Id="rId12" Type="http://schemas.openxmlformats.org/officeDocument/2006/relationships/tags" Target="../tags/tag76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11" Type="http://schemas.openxmlformats.org/officeDocument/2006/relationships/tags" Target="../tags/tag75.xml"/><Relationship Id="rId5" Type="http://schemas.openxmlformats.org/officeDocument/2006/relationships/tags" Target="../tags/tag69.xml"/><Relationship Id="rId10" Type="http://schemas.openxmlformats.org/officeDocument/2006/relationships/tags" Target="../tags/tag74.xml"/><Relationship Id="rId4" Type="http://schemas.openxmlformats.org/officeDocument/2006/relationships/tags" Target="../tags/tag68.xml"/><Relationship Id="rId9" Type="http://schemas.openxmlformats.org/officeDocument/2006/relationships/tags" Target="../tags/tag7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84.xml"/><Relationship Id="rId13" Type="http://schemas.openxmlformats.org/officeDocument/2006/relationships/tags" Target="../tags/tag89.xml"/><Relationship Id="rId18" Type="http://schemas.openxmlformats.org/officeDocument/2006/relationships/tags" Target="../tags/tag94.xml"/><Relationship Id="rId3" Type="http://schemas.openxmlformats.org/officeDocument/2006/relationships/tags" Target="../tags/tag79.xml"/><Relationship Id="rId7" Type="http://schemas.openxmlformats.org/officeDocument/2006/relationships/tags" Target="../tags/tag83.xml"/><Relationship Id="rId12" Type="http://schemas.openxmlformats.org/officeDocument/2006/relationships/tags" Target="../tags/tag88.xml"/><Relationship Id="rId17" Type="http://schemas.openxmlformats.org/officeDocument/2006/relationships/tags" Target="../tags/tag93.xml"/><Relationship Id="rId2" Type="http://schemas.openxmlformats.org/officeDocument/2006/relationships/tags" Target="../tags/tag78.xml"/><Relationship Id="rId16" Type="http://schemas.openxmlformats.org/officeDocument/2006/relationships/tags" Target="../tags/tag92.xml"/><Relationship Id="rId1" Type="http://schemas.openxmlformats.org/officeDocument/2006/relationships/tags" Target="../tags/tag77.xml"/><Relationship Id="rId6" Type="http://schemas.openxmlformats.org/officeDocument/2006/relationships/tags" Target="../tags/tag82.xml"/><Relationship Id="rId11" Type="http://schemas.openxmlformats.org/officeDocument/2006/relationships/tags" Target="../tags/tag87.xml"/><Relationship Id="rId5" Type="http://schemas.openxmlformats.org/officeDocument/2006/relationships/tags" Target="../tags/tag81.xml"/><Relationship Id="rId15" Type="http://schemas.openxmlformats.org/officeDocument/2006/relationships/tags" Target="../tags/tag91.xml"/><Relationship Id="rId10" Type="http://schemas.openxmlformats.org/officeDocument/2006/relationships/tags" Target="../tags/tag86.xml"/><Relationship Id="rId19" Type="http://schemas.openxmlformats.org/officeDocument/2006/relationships/slideLayout" Target="../slideLayouts/slideLayout2.xml"/><Relationship Id="rId4" Type="http://schemas.openxmlformats.org/officeDocument/2006/relationships/tags" Target="../tags/tag80.xml"/><Relationship Id="rId9" Type="http://schemas.openxmlformats.org/officeDocument/2006/relationships/tags" Target="../tags/tag85.xml"/><Relationship Id="rId14" Type="http://schemas.openxmlformats.org/officeDocument/2006/relationships/tags" Target="../tags/tag9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1.xml"/><Relationship Id="rId4" Type="http://schemas.openxmlformats.org/officeDocument/2006/relationships/tags" Target="../tags/tag1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3.xml"/><Relationship Id="rId1" Type="http://schemas.openxmlformats.org/officeDocument/2006/relationships/tags" Target="../tags/tag1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9.xml"/><Relationship Id="rId1" Type="http://schemas.openxmlformats.org/officeDocument/2006/relationships/tags" Target="../tags/tag118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3" Type="http://schemas.openxmlformats.org/officeDocument/2006/relationships/tags" Target="../tags/tag122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21.xml"/><Relationship Id="rId1" Type="http://schemas.openxmlformats.org/officeDocument/2006/relationships/tags" Target="../tags/tag120.xml"/><Relationship Id="rId6" Type="http://schemas.openxmlformats.org/officeDocument/2006/relationships/tags" Target="../tags/tag125.xml"/><Relationship Id="rId5" Type="http://schemas.openxmlformats.org/officeDocument/2006/relationships/tags" Target="../tags/tag124.xml"/><Relationship Id="rId4" Type="http://schemas.openxmlformats.org/officeDocument/2006/relationships/tags" Target="../tags/tag12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4" Type="http://schemas.openxmlformats.org/officeDocument/2006/relationships/notesSlide" Target="../notesSlides/notesSl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8.xml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0.xml"/><Relationship Id="rId1" Type="http://schemas.openxmlformats.org/officeDocument/2006/relationships/tags" Target="../tags/tag129.xml"/><Relationship Id="rId4" Type="http://schemas.openxmlformats.org/officeDocument/2006/relationships/notesSlide" Target="../notesSlides/notesSlide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1.xml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3.xml"/><Relationship Id="rId1" Type="http://schemas.openxmlformats.org/officeDocument/2006/relationships/tags" Target="../tags/tag13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5.xml"/><Relationship Id="rId1" Type="http://schemas.openxmlformats.org/officeDocument/2006/relationships/tags" Target="../tags/tag13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5FFA7156-6019-0343-8075-2C09E3EA3066}"/>
              </a:ext>
            </a:extLst>
          </p:cNvPr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496888" y="404813"/>
            <a:ext cx="8229600" cy="552450"/>
          </a:xfrm>
        </p:spPr>
        <p:txBody>
          <a:bodyPr rtlCol="0">
            <a:normAutofit/>
          </a:bodyPr>
          <a:lstStyle/>
          <a:p>
            <a:pPr indent="80963" eaLnBrk="1" fontAlgn="auto" hangingPunct="1">
              <a:spcAft>
                <a:spcPts val="0"/>
              </a:spcAft>
              <a:defRPr/>
            </a:pPr>
            <a:r>
              <a:rPr lang="en-AU" sz="2000" dirty="0">
                <a:ea typeface="+mj-ea"/>
              </a:rPr>
              <a:t>IT6008: Computer Programming 1</a:t>
            </a:r>
            <a:endParaRPr lang="en-US" sz="2000" dirty="0">
              <a:ea typeface="+mj-ea"/>
            </a:endParaRP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2950708F-4A9E-934F-88D5-2B7BCAA46482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650875" y="4778375"/>
            <a:ext cx="7921625" cy="1008063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</a:pPr>
            <a:r>
              <a:rPr lang="en-AU" altLang="en-US" sz="4400">
                <a:ea typeface="Helvetica Neue" panose="02000503000000020004" pitchFamily="2" charset="0"/>
                <a:cs typeface="Helvetica Neue" panose="02000503000000020004" pitchFamily="2" charset="0"/>
              </a:rPr>
              <a:t>Unit 5 – Repetition</a:t>
            </a:r>
          </a:p>
          <a:p>
            <a:pPr algn="ctr" eaLnBrk="1" hangingPunct="1">
              <a:lnSpc>
                <a:spcPct val="80000"/>
              </a:lnSpc>
            </a:pPr>
            <a:endParaRPr lang="en-AU" altLang="en-US" sz="4400"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E6619F-84D3-0A45-AE6A-D2E178128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742950" indent="-28575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7921505C-FCA6-094A-9219-2FCC7B3C465E}" type="slidenum">
              <a:rPr lang="en-US" altLang="en-US" sz="1200" smtClean="0">
                <a:solidFill>
                  <a:srgbClr val="FFFFFF"/>
                </a:solidFill>
                <a:latin typeface="Times" pitchFamily="2" charset="0"/>
                <a:ea typeface="ＭＳ Ｐゴシック" panose="020B0600070205080204" pitchFamily="34" charset="-128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</a:t>
            </a:fld>
            <a:endParaRPr lang="en-US" altLang="en-US" sz="1200">
              <a:solidFill>
                <a:srgbClr val="FFFFFF"/>
              </a:solidFill>
              <a:latin typeface="Times" pitchFamily="2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3AC45347-0A47-2C41-9CE4-7917014EE10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04800" y="762000"/>
            <a:ext cx="8382000" cy="1020763"/>
          </a:xfrm>
        </p:spPr>
        <p:txBody>
          <a:bodyPr/>
          <a:lstStyle/>
          <a:p>
            <a:pPr eaLnBrk="1" hangingPunct="1"/>
            <a:r>
              <a:rPr lang="en-US" altLang="en-US">
                <a:ea typeface="Helvetica Neue" panose="02000503000000020004" pitchFamily="2" charset="0"/>
                <a:cs typeface="Helvetica Neue" panose="02000503000000020004" pitchFamily="2" charset="0"/>
              </a:rPr>
              <a:t>Logic of a </a:t>
            </a:r>
            <a:r>
              <a:rPr lang="en-US" altLang="en-US" sz="2800">
                <a:latin typeface="Courier New" panose="02070309020205020404" pitchFamily="49" charset="0"/>
                <a:ea typeface="Helvetica Neue" panose="02000503000000020004" pitchFamily="2" charset="0"/>
                <a:cs typeface="Helvetica Neue" panose="02000503000000020004" pitchFamily="2" charset="0"/>
              </a:rPr>
              <a:t>while</a:t>
            </a:r>
            <a:r>
              <a:rPr lang="en-US" altLang="en-US">
                <a:ea typeface="Helvetica Neue" panose="02000503000000020004" pitchFamily="2" charset="0"/>
                <a:cs typeface="Helvetica Neue" panose="02000503000000020004" pitchFamily="2" charset="0"/>
              </a:rPr>
              <a:t> loop</a:t>
            </a:r>
          </a:p>
        </p:txBody>
      </p:sp>
      <p:cxnSp>
        <p:nvCxnSpPr>
          <p:cNvPr id="109577" name="AutoShape 9">
            <a:extLst>
              <a:ext uri="{FF2B5EF4-FFF2-40B4-BE49-F238E27FC236}">
                <a16:creationId xmlns:a16="http://schemas.microsoft.com/office/drawing/2014/main" id="{618BBD6B-8851-4842-B594-BA2D092175B0}"/>
              </a:ext>
            </a:extLst>
          </p:cNvPr>
          <p:cNvCxnSpPr>
            <a:cxnSpLocks noChangeShapeType="1"/>
            <a:stCxn id="109573" idx="1"/>
          </p:cNvCxnSpPr>
          <p:nvPr>
            <p:custDataLst>
              <p:tags r:id="rId2"/>
            </p:custDataLst>
          </p:nvPr>
        </p:nvCxnSpPr>
        <p:spPr bwMode="auto">
          <a:xfrm rot="10800000" flipH="1">
            <a:off x="1857375" y="2143125"/>
            <a:ext cx="2643188" cy="2108200"/>
          </a:xfrm>
          <a:prstGeom prst="bentConnector3">
            <a:avLst>
              <a:gd name="adj1" fmla="val -8648"/>
            </a:avLst>
          </a:prstGeom>
          <a:noFill/>
          <a:ln w="31750">
            <a:solidFill>
              <a:srgbClr val="FF0000"/>
            </a:solidFill>
            <a:miter lim="800000"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" name="Group 13">
            <a:extLst>
              <a:ext uri="{FF2B5EF4-FFF2-40B4-BE49-F238E27FC236}">
                <a16:creationId xmlns:a16="http://schemas.microsoft.com/office/drawing/2014/main" id="{D9D95BE4-AF59-614E-81A1-1E3FD077CEE9}"/>
              </a:ext>
            </a:extLst>
          </p:cNvPr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3563938" y="1484313"/>
            <a:ext cx="2057400" cy="1609725"/>
            <a:chOff x="1968" y="864"/>
            <a:chExt cx="1296" cy="1104"/>
          </a:xfrm>
        </p:grpSpPr>
        <p:cxnSp>
          <p:nvCxnSpPr>
            <p:cNvPr id="26638" name="AutoShape 14">
              <a:extLst>
                <a:ext uri="{FF2B5EF4-FFF2-40B4-BE49-F238E27FC236}">
                  <a16:creationId xmlns:a16="http://schemas.microsoft.com/office/drawing/2014/main" id="{1DC5B48F-36AD-164A-BCE7-A4F76F40414C}"/>
                </a:ext>
              </a:extLst>
            </p:cNvPr>
            <p:cNvCxnSpPr>
              <a:cxnSpLocks noChangeShapeType="1"/>
              <a:endCxn id="109584" idx="0"/>
            </p:cNvCxnSpPr>
            <p:nvPr>
              <p:custDataLst>
                <p:tags r:id="rId8"/>
              </p:custDataLst>
            </p:nvPr>
          </p:nvCxnSpPr>
          <p:spPr bwMode="auto">
            <a:xfrm>
              <a:off x="2616" y="864"/>
              <a:ext cx="0" cy="432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6639" name="Group 15">
              <a:extLst>
                <a:ext uri="{FF2B5EF4-FFF2-40B4-BE49-F238E27FC236}">
                  <a16:creationId xmlns:a16="http://schemas.microsoft.com/office/drawing/2014/main" id="{FE12E413-F57B-8741-8F40-35C1039DA6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8" y="1296"/>
              <a:ext cx="1296" cy="672"/>
              <a:chOff x="1968" y="1296"/>
              <a:chExt cx="1296" cy="672"/>
            </a:xfrm>
          </p:grpSpPr>
          <p:sp>
            <p:nvSpPr>
              <p:cNvPr id="109584" name="AutoShape 16">
                <a:extLst>
                  <a:ext uri="{FF2B5EF4-FFF2-40B4-BE49-F238E27FC236}">
                    <a16:creationId xmlns:a16="http://schemas.microsoft.com/office/drawing/2014/main" id="{DA5E119A-6AD4-1C4C-A2E1-82185E46D8C9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1968" y="1296"/>
                <a:ext cx="1296" cy="672"/>
              </a:xfrm>
              <a:prstGeom prst="diamond">
                <a:avLst/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AU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" pitchFamily="-107" charset="0"/>
                  <a:ea typeface="ＭＳ Ｐゴシック" pitchFamily="-107" charset="-128"/>
                </a:endParaRPr>
              </a:p>
            </p:txBody>
          </p:sp>
          <p:sp>
            <p:nvSpPr>
              <p:cNvPr id="26641" name="Text Box 17">
                <a:extLst>
                  <a:ext uri="{FF2B5EF4-FFF2-40B4-BE49-F238E27FC236}">
                    <a16:creationId xmlns:a16="http://schemas.microsoft.com/office/drawing/2014/main" id="{A016548F-EC81-4E40-8BB1-C6D13E8A0403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2226" y="1413"/>
                <a:ext cx="780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EE2D24"/>
                  </a:buClr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rgbClr val="747575"/>
                    </a:solidFill>
                    <a:latin typeface="Calibri" panose="020F0502020204030204" pitchFamily="34" charset="0"/>
                    <a:ea typeface="Helvetica Neue" panose="02000503000000020004" pitchFamily="2" charset="0"/>
                    <a:cs typeface="Helvetica Neue" panose="02000503000000020004" pitchFamily="2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EE2D24"/>
                  </a:buClr>
                  <a:buSzPct val="100000"/>
                  <a:buFont typeface="Arial" panose="020B0604020202020204" pitchFamily="34" charset="0"/>
                  <a:buChar char="•"/>
                  <a:defRPr sz="2800">
                    <a:solidFill>
                      <a:srgbClr val="747575"/>
                    </a:solidFill>
                    <a:latin typeface="Calibri" panose="020F0502020204030204" pitchFamily="34" charset="0"/>
                    <a:ea typeface="Helvetica Neue" panose="02000503000000020004" pitchFamily="2" charset="0"/>
                    <a:cs typeface="Helvetica Neue" panose="02000503000000020004" pitchFamily="2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EE2D24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747575"/>
                    </a:solidFill>
                    <a:latin typeface="Calibri" panose="020F0502020204030204" pitchFamily="34" charset="0"/>
                    <a:ea typeface="Helvetica Neue" panose="02000503000000020004" pitchFamily="2" charset="0"/>
                    <a:cs typeface="Helvetica Neue" panose="02000503000000020004" pitchFamily="2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EE2D24"/>
                  </a:buClr>
                  <a:buSzPct val="100000"/>
                  <a:buFont typeface="Arial" panose="020B0604020202020204" pitchFamily="34" charset="0"/>
                  <a:buChar char="•"/>
                  <a:defRPr sz="2000">
                    <a:solidFill>
                      <a:srgbClr val="747575"/>
                    </a:solidFill>
                    <a:latin typeface="Calibri" panose="020F0502020204030204" pitchFamily="34" charset="0"/>
                    <a:ea typeface="Helvetica Neue" panose="02000503000000020004" pitchFamily="2" charset="0"/>
                    <a:cs typeface="Helvetica Neue" panose="02000503000000020004" pitchFamily="2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EE2D24"/>
                  </a:buClr>
                  <a:buSzPct val="100000"/>
                  <a:buFont typeface="Arial" panose="020B0604020202020204" pitchFamily="34" charset="0"/>
                  <a:buChar char="•"/>
                  <a:defRPr sz="2000">
                    <a:solidFill>
                      <a:srgbClr val="747575"/>
                    </a:solidFill>
                    <a:latin typeface="Calibri" panose="020F0502020204030204" pitchFamily="34" charset="0"/>
                    <a:ea typeface="Helvetica Neue" panose="02000503000000020004" pitchFamily="2" charset="0"/>
                    <a:cs typeface="Helvetica Neue" panose="02000503000000020004" pitchFamily="2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EE2D24"/>
                  </a:buClr>
                  <a:buSzPct val="100000"/>
                  <a:buFont typeface="Arial" panose="020B0604020202020204" pitchFamily="34" charset="0"/>
                  <a:buChar char="•"/>
                  <a:defRPr sz="2000">
                    <a:solidFill>
                      <a:srgbClr val="747575"/>
                    </a:solidFill>
                    <a:latin typeface="Calibri" panose="020F0502020204030204" pitchFamily="34" charset="0"/>
                    <a:ea typeface="Helvetica Neue" panose="02000503000000020004" pitchFamily="2" charset="0"/>
                    <a:cs typeface="Helvetica Neue" panose="02000503000000020004" pitchFamily="2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EE2D24"/>
                  </a:buClr>
                  <a:buSzPct val="100000"/>
                  <a:buFont typeface="Arial" panose="020B0604020202020204" pitchFamily="34" charset="0"/>
                  <a:buChar char="•"/>
                  <a:defRPr sz="2000">
                    <a:solidFill>
                      <a:srgbClr val="747575"/>
                    </a:solidFill>
                    <a:latin typeface="Calibri" panose="020F0502020204030204" pitchFamily="34" charset="0"/>
                    <a:ea typeface="Helvetica Neue" panose="02000503000000020004" pitchFamily="2" charset="0"/>
                    <a:cs typeface="Helvetica Neue" panose="02000503000000020004" pitchFamily="2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EE2D24"/>
                  </a:buClr>
                  <a:buSzPct val="100000"/>
                  <a:buFont typeface="Arial" panose="020B0604020202020204" pitchFamily="34" charset="0"/>
                  <a:buChar char="•"/>
                  <a:defRPr sz="2000">
                    <a:solidFill>
                      <a:srgbClr val="747575"/>
                    </a:solidFill>
                    <a:latin typeface="Calibri" panose="020F0502020204030204" pitchFamily="34" charset="0"/>
                    <a:ea typeface="Helvetica Neue" panose="02000503000000020004" pitchFamily="2" charset="0"/>
                    <a:cs typeface="Helvetica Neue" panose="02000503000000020004" pitchFamily="2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EE2D24"/>
                  </a:buClr>
                  <a:buSzPct val="100000"/>
                  <a:buFont typeface="Arial" panose="020B0604020202020204" pitchFamily="34" charset="0"/>
                  <a:buChar char="•"/>
                  <a:defRPr sz="2000">
                    <a:solidFill>
                      <a:srgbClr val="747575"/>
                    </a:solidFill>
                    <a:latin typeface="Calibri" panose="020F0502020204030204" pitchFamily="34" charset="0"/>
                    <a:ea typeface="Helvetica Neue" panose="02000503000000020004" pitchFamily="2" charset="0"/>
                    <a:cs typeface="Helvetica Neue" panose="02000503000000020004" pitchFamily="2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condition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evaluated</a:t>
                </a:r>
                <a:endParaRPr lang="en-US" altLang="en-US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</p:grpSp>
      <p:grpSp>
        <p:nvGrpSpPr>
          <p:cNvPr id="4" name="Group 40">
            <a:extLst>
              <a:ext uri="{FF2B5EF4-FFF2-40B4-BE49-F238E27FC236}">
                <a16:creationId xmlns:a16="http://schemas.microsoft.com/office/drawing/2014/main" id="{0035E1A0-6E0D-DB4B-84F9-36C83AC19915}"/>
              </a:ext>
            </a:extLst>
          </p:cNvPr>
          <p:cNvGrpSpPr>
            <a:grpSpLocks/>
          </p:cNvGrpSpPr>
          <p:nvPr/>
        </p:nvGrpSpPr>
        <p:grpSpPr bwMode="auto">
          <a:xfrm>
            <a:off x="1857375" y="2603500"/>
            <a:ext cx="1706563" cy="1978025"/>
            <a:chOff x="1857356" y="2604122"/>
            <a:chExt cx="1706582" cy="1977402"/>
          </a:xfrm>
        </p:grpSpPr>
        <p:grpSp>
          <p:nvGrpSpPr>
            <p:cNvPr id="26633" name="Group 4">
              <a:extLst>
                <a:ext uri="{FF2B5EF4-FFF2-40B4-BE49-F238E27FC236}">
                  <a16:creationId xmlns:a16="http://schemas.microsoft.com/office/drawing/2014/main" id="{D5E078D9-C581-B149-82D1-F4FAB7B449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7356" y="3919786"/>
              <a:ext cx="1600200" cy="661738"/>
              <a:chOff x="2112" y="2544"/>
              <a:chExt cx="1008" cy="240"/>
            </a:xfrm>
          </p:grpSpPr>
          <p:sp>
            <p:nvSpPr>
              <p:cNvPr id="109573" name="Rectangle 5">
                <a:extLst>
                  <a:ext uri="{FF2B5EF4-FFF2-40B4-BE49-F238E27FC236}">
                    <a16:creationId xmlns:a16="http://schemas.microsoft.com/office/drawing/2014/main" id="{DB2989DA-5141-3944-A367-9CD88E27A4F2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2112" y="2544"/>
                <a:ext cx="1008" cy="240"/>
              </a:xfrm>
              <a:prstGeom prst="rect">
                <a:avLst/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AU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" pitchFamily="-107" charset="0"/>
                  <a:ea typeface="ＭＳ Ｐゴシック" pitchFamily="-107" charset="-128"/>
                </a:endParaRPr>
              </a:p>
            </p:txBody>
          </p:sp>
          <p:sp>
            <p:nvSpPr>
              <p:cNvPr id="26637" name="Text Box 6">
                <a:extLst>
                  <a:ext uri="{FF2B5EF4-FFF2-40B4-BE49-F238E27FC236}">
                    <a16:creationId xmlns:a16="http://schemas.microsoft.com/office/drawing/2014/main" id="{79A63125-5849-694C-A7C4-A3107F7D556E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2370" y="2544"/>
                <a:ext cx="49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EE2D24"/>
                  </a:buClr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rgbClr val="747575"/>
                    </a:solidFill>
                    <a:latin typeface="Calibri" panose="020F0502020204030204" pitchFamily="34" charset="0"/>
                    <a:ea typeface="Helvetica Neue" panose="02000503000000020004" pitchFamily="2" charset="0"/>
                    <a:cs typeface="Helvetica Neue" panose="02000503000000020004" pitchFamily="2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EE2D24"/>
                  </a:buClr>
                  <a:buSzPct val="100000"/>
                  <a:buFont typeface="Arial" panose="020B0604020202020204" pitchFamily="34" charset="0"/>
                  <a:buChar char="•"/>
                  <a:defRPr sz="2800">
                    <a:solidFill>
                      <a:srgbClr val="747575"/>
                    </a:solidFill>
                    <a:latin typeface="Calibri" panose="020F0502020204030204" pitchFamily="34" charset="0"/>
                    <a:ea typeface="Helvetica Neue" panose="02000503000000020004" pitchFamily="2" charset="0"/>
                    <a:cs typeface="Helvetica Neue" panose="02000503000000020004" pitchFamily="2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EE2D24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747575"/>
                    </a:solidFill>
                    <a:latin typeface="Calibri" panose="020F0502020204030204" pitchFamily="34" charset="0"/>
                    <a:ea typeface="Helvetica Neue" panose="02000503000000020004" pitchFamily="2" charset="0"/>
                    <a:cs typeface="Helvetica Neue" panose="02000503000000020004" pitchFamily="2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EE2D24"/>
                  </a:buClr>
                  <a:buSzPct val="100000"/>
                  <a:buFont typeface="Arial" panose="020B0604020202020204" pitchFamily="34" charset="0"/>
                  <a:buChar char="•"/>
                  <a:defRPr sz="2000">
                    <a:solidFill>
                      <a:srgbClr val="747575"/>
                    </a:solidFill>
                    <a:latin typeface="Calibri" panose="020F0502020204030204" pitchFamily="34" charset="0"/>
                    <a:ea typeface="Helvetica Neue" panose="02000503000000020004" pitchFamily="2" charset="0"/>
                    <a:cs typeface="Helvetica Neue" panose="02000503000000020004" pitchFamily="2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EE2D24"/>
                  </a:buClr>
                  <a:buSzPct val="100000"/>
                  <a:buFont typeface="Arial" panose="020B0604020202020204" pitchFamily="34" charset="0"/>
                  <a:buChar char="•"/>
                  <a:defRPr sz="2000">
                    <a:solidFill>
                      <a:srgbClr val="747575"/>
                    </a:solidFill>
                    <a:latin typeface="Calibri" panose="020F0502020204030204" pitchFamily="34" charset="0"/>
                    <a:ea typeface="Helvetica Neue" panose="02000503000000020004" pitchFamily="2" charset="0"/>
                    <a:cs typeface="Helvetica Neue" panose="02000503000000020004" pitchFamily="2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EE2D24"/>
                  </a:buClr>
                  <a:buSzPct val="100000"/>
                  <a:buFont typeface="Arial" panose="020B0604020202020204" pitchFamily="34" charset="0"/>
                  <a:buChar char="•"/>
                  <a:defRPr sz="2000">
                    <a:solidFill>
                      <a:srgbClr val="747575"/>
                    </a:solidFill>
                    <a:latin typeface="Calibri" panose="020F0502020204030204" pitchFamily="34" charset="0"/>
                    <a:ea typeface="Helvetica Neue" panose="02000503000000020004" pitchFamily="2" charset="0"/>
                    <a:cs typeface="Helvetica Neue" panose="02000503000000020004" pitchFamily="2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EE2D24"/>
                  </a:buClr>
                  <a:buSzPct val="100000"/>
                  <a:buFont typeface="Arial" panose="020B0604020202020204" pitchFamily="34" charset="0"/>
                  <a:buChar char="•"/>
                  <a:defRPr sz="2000">
                    <a:solidFill>
                      <a:srgbClr val="747575"/>
                    </a:solidFill>
                    <a:latin typeface="Calibri" panose="020F0502020204030204" pitchFamily="34" charset="0"/>
                    <a:ea typeface="Helvetica Neue" panose="02000503000000020004" pitchFamily="2" charset="0"/>
                    <a:cs typeface="Helvetica Neue" panose="02000503000000020004" pitchFamily="2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EE2D24"/>
                  </a:buClr>
                  <a:buSzPct val="100000"/>
                  <a:buFont typeface="Arial" panose="020B0604020202020204" pitchFamily="34" charset="0"/>
                  <a:buChar char="•"/>
                  <a:defRPr sz="2000">
                    <a:solidFill>
                      <a:srgbClr val="747575"/>
                    </a:solidFill>
                    <a:latin typeface="Calibri" panose="020F0502020204030204" pitchFamily="34" charset="0"/>
                    <a:ea typeface="Helvetica Neue" panose="02000503000000020004" pitchFamily="2" charset="0"/>
                    <a:cs typeface="Helvetica Neue" panose="02000503000000020004" pitchFamily="2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EE2D24"/>
                  </a:buClr>
                  <a:buSzPct val="100000"/>
                  <a:buFont typeface="Arial" panose="020B0604020202020204" pitchFamily="34" charset="0"/>
                  <a:buChar char="•"/>
                  <a:defRPr sz="2000">
                    <a:solidFill>
                      <a:srgbClr val="747575"/>
                    </a:solidFill>
                    <a:latin typeface="Calibri" panose="020F0502020204030204" pitchFamily="34" charset="0"/>
                    <a:ea typeface="Helvetica Neue" panose="02000503000000020004" pitchFamily="2" charset="0"/>
                    <a:cs typeface="Helvetica Neue" panose="02000503000000020004" pitchFamily="2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block</a:t>
                </a:r>
                <a:endParaRPr lang="en-US" altLang="en-US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26634" name="Text Box 8">
              <a:extLst>
                <a:ext uri="{FF2B5EF4-FFF2-40B4-BE49-F238E27FC236}">
                  <a16:creationId xmlns:a16="http://schemas.microsoft.com/office/drawing/2014/main" id="{38157164-0A35-DF43-9D49-AC9C43712948}"/>
                </a:ext>
              </a:extLst>
            </p:cNvPr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701906" y="2728657"/>
              <a:ext cx="615950" cy="636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32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8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solidFill>
                    <a:srgbClr val="008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true</a:t>
              </a:r>
              <a:endParaRPr lang="en-US" altLang="en-US" sz="24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cxnSp>
          <p:nvCxnSpPr>
            <p:cNvPr id="37" name="Shape 36">
              <a:extLst>
                <a:ext uri="{FF2B5EF4-FFF2-40B4-BE49-F238E27FC236}">
                  <a16:creationId xmlns:a16="http://schemas.microsoft.com/office/drawing/2014/main" id="{94F41DBA-43B9-E14B-A413-FF4CE4A1EF92}"/>
                </a:ext>
              </a:extLst>
            </p:cNvPr>
            <p:cNvCxnSpPr>
              <a:stCxn id="109584" idx="1"/>
              <a:endCxn id="26637" idx="0"/>
            </p:cNvCxnSpPr>
            <p:nvPr/>
          </p:nvCxnSpPr>
          <p:spPr>
            <a:xfrm rot="10800000" flipV="1">
              <a:off x="2657465" y="2604122"/>
              <a:ext cx="906473" cy="1315623"/>
            </a:xfrm>
            <a:prstGeom prst="bent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41">
            <a:extLst>
              <a:ext uri="{FF2B5EF4-FFF2-40B4-BE49-F238E27FC236}">
                <a16:creationId xmlns:a16="http://schemas.microsoft.com/office/drawing/2014/main" id="{26488CE6-271B-1048-9A5F-1902D15221F5}"/>
              </a:ext>
            </a:extLst>
          </p:cNvPr>
          <p:cNvGrpSpPr>
            <a:grpSpLocks/>
          </p:cNvGrpSpPr>
          <p:nvPr/>
        </p:nvGrpSpPr>
        <p:grpSpPr bwMode="auto">
          <a:xfrm>
            <a:off x="5621338" y="2603500"/>
            <a:ext cx="2379662" cy="2682875"/>
            <a:chOff x="5621338" y="2604122"/>
            <a:chExt cx="1512900" cy="2682266"/>
          </a:xfrm>
        </p:grpSpPr>
        <p:sp>
          <p:nvSpPr>
            <p:cNvPr id="26631" name="Text Box 12">
              <a:extLst>
                <a:ext uri="{FF2B5EF4-FFF2-40B4-BE49-F238E27FC236}">
                  <a16:creationId xmlns:a16="http://schemas.microsoft.com/office/drawing/2014/main" id="{33D14104-A086-B744-818D-96200B01164A}"/>
                </a:ext>
              </a:extLst>
            </p:cNvPr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6429388" y="3286124"/>
              <a:ext cx="704850" cy="366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32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8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solidFill>
                    <a:srgbClr val="008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false</a:t>
              </a:r>
              <a:endParaRPr lang="en-US" altLang="en-US" sz="24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cxnSp>
          <p:nvCxnSpPr>
            <p:cNvPr id="40" name="Shape 39">
              <a:extLst>
                <a:ext uri="{FF2B5EF4-FFF2-40B4-BE49-F238E27FC236}">
                  <a16:creationId xmlns:a16="http://schemas.microsoft.com/office/drawing/2014/main" id="{C4EB6FDE-8212-564B-A88B-19F0DD418EC4}"/>
                </a:ext>
              </a:extLst>
            </p:cNvPr>
            <p:cNvCxnSpPr>
              <a:stCxn id="109584" idx="3"/>
            </p:cNvCxnSpPr>
            <p:nvPr/>
          </p:nvCxnSpPr>
          <p:spPr>
            <a:xfrm>
              <a:off x="5621338" y="2604122"/>
              <a:ext cx="736769" cy="2682266"/>
            </a:xfrm>
            <a:prstGeom prst="bent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BBF9369A-C322-B040-A0F0-66313FB82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742950" indent="-28575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7658C812-BB4E-6F4C-8C1F-FDF72ADB341E}" type="slidenum">
              <a:rPr lang="en-US" altLang="en-US" sz="1200" smtClean="0">
                <a:solidFill>
                  <a:srgbClr val="FFFFFF"/>
                </a:solidFill>
                <a:latin typeface="Times" pitchFamily="2" charset="0"/>
                <a:ea typeface="ＭＳ Ｐゴシック" panose="020B0600070205080204" pitchFamily="34" charset="-128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10</a:t>
            </a:fld>
            <a:endParaRPr lang="en-US" altLang="en-US" sz="1200">
              <a:solidFill>
                <a:srgbClr val="FFFFFF"/>
              </a:solidFill>
              <a:latin typeface="Times" pitchFamily="2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9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0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B892C504-E2B7-7448-8208-D6E280FA4FD5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04800" y="762000"/>
            <a:ext cx="8382000" cy="1020763"/>
          </a:xfrm>
        </p:spPr>
        <p:txBody>
          <a:bodyPr/>
          <a:lstStyle/>
          <a:p>
            <a:pPr eaLnBrk="1" hangingPunct="1"/>
            <a:r>
              <a:rPr lang="en-US" altLang="en-US">
                <a:ea typeface="Helvetica Neue" panose="02000503000000020004" pitchFamily="2" charset="0"/>
                <a:cs typeface="Helvetica Neue" panose="02000503000000020004" pitchFamily="2" charset="0"/>
              </a:rPr>
              <a:t>An example of a </a:t>
            </a:r>
            <a:r>
              <a:rPr lang="en-US" altLang="en-US" b="0">
                <a:latin typeface="Courier New" panose="02070309020205020404" pitchFamily="49" charset="0"/>
                <a:ea typeface="Helvetica Neue" panose="02000503000000020004" pitchFamily="2" charset="0"/>
                <a:cs typeface="Helvetica Neue" panose="02000503000000020004" pitchFamily="2" charset="0"/>
              </a:rPr>
              <a:t>while</a:t>
            </a:r>
            <a:r>
              <a:rPr lang="en-US" altLang="en-US" sz="2800"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en-US">
                <a:ea typeface="Helvetica Neue" panose="02000503000000020004" pitchFamily="2" charset="0"/>
                <a:cs typeface="Helvetica Neue" panose="02000503000000020004" pitchFamily="2" charset="0"/>
              </a:rPr>
              <a:t>loop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BB9767AF-0FFC-9246-BDD5-34C8D26D7659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95288" y="1628775"/>
            <a:ext cx="7607300" cy="4670425"/>
          </a:xfrm>
        </p:spPr>
        <p:txBody>
          <a:bodyPr/>
          <a:lstStyle/>
          <a:p>
            <a:pPr eaLnBrk="1" hangingPunct="1">
              <a:defRPr/>
            </a:pPr>
            <a:endParaRPr lang="en-US" altLang="en-US" sz="2400" dirty="0"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eaLnBrk="1" hangingPunct="1">
              <a:defRPr/>
            </a:pPr>
            <a:endParaRPr lang="en-US" altLang="en-US" sz="2400" dirty="0"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eaLnBrk="1" hangingPunct="1">
              <a:defRPr/>
            </a:pPr>
            <a:endParaRPr lang="en-US" altLang="en-US" sz="2400" dirty="0"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eaLnBrk="1" hangingPunct="1">
              <a:defRPr/>
            </a:pPr>
            <a:endParaRPr lang="en-US" altLang="en-US" sz="2400" dirty="0"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eaLnBrk="1" hangingPunct="1">
              <a:defRPr/>
            </a:pPr>
            <a:endParaRPr lang="en-US" altLang="en-US" sz="2400" dirty="0"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eaLnBrk="1" hangingPunct="1">
              <a:defRPr/>
            </a:pPr>
            <a:endParaRPr lang="en-US" altLang="en-US" sz="2400" dirty="0"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eaLnBrk="1" hangingPunct="1">
              <a:spcBef>
                <a:spcPct val="60000"/>
              </a:spcBef>
              <a:buClrTx/>
              <a:buSzTx/>
              <a:buFontTx/>
              <a:buChar char="•"/>
              <a:defRPr/>
            </a:pPr>
            <a:r>
              <a:rPr lang="en-US" altLang="en-US" sz="2400" dirty="0">
                <a:solidFill>
                  <a:srgbClr val="00528B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If the condition of a </a:t>
            </a:r>
            <a:r>
              <a:rPr lang="en-US" altLang="en-US" sz="2400" dirty="0">
                <a:solidFill>
                  <a:srgbClr val="00528B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while</a:t>
            </a:r>
            <a:r>
              <a:rPr lang="en-US" altLang="en-US" sz="2400" dirty="0">
                <a:solidFill>
                  <a:srgbClr val="00528B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loop is false initially, the statement is never executed</a:t>
            </a:r>
          </a:p>
          <a:p>
            <a:pPr eaLnBrk="1" hangingPunct="1">
              <a:spcBef>
                <a:spcPct val="60000"/>
              </a:spcBef>
              <a:buClrTx/>
              <a:buSzTx/>
              <a:buFontTx/>
              <a:buChar char="•"/>
              <a:defRPr/>
            </a:pPr>
            <a:r>
              <a:rPr lang="en-US" altLang="en-US" sz="2400" dirty="0">
                <a:solidFill>
                  <a:srgbClr val="00528B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Therefore, the body of a </a:t>
            </a:r>
            <a:r>
              <a:rPr lang="en-US" altLang="en-US" sz="2400" dirty="0">
                <a:solidFill>
                  <a:srgbClr val="00528B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while</a:t>
            </a:r>
            <a:r>
              <a:rPr lang="en-US" altLang="en-US" sz="2400" dirty="0">
                <a:solidFill>
                  <a:srgbClr val="00528B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loop will execute zero or more times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en-US" sz="2400" dirty="0"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0596" name="Text Box 4">
            <a:extLst>
              <a:ext uri="{FF2B5EF4-FFF2-40B4-BE49-F238E27FC236}">
                <a16:creationId xmlns:a16="http://schemas.microsoft.com/office/drawing/2014/main" id="{D38B57FF-5C12-484F-A6C3-D8A59959BFB2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286000" y="2117725"/>
            <a:ext cx="475615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742950" indent="-28575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int count = 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while (count &lt;= 5)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System.out.println (count);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count++;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  <a:endParaRPr lang="en-US" altLang="en-US" sz="2400">
              <a:solidFill>
                <a:schemeClr val="tx1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AA23C-DD56-6E4C-AA5D-071328DF3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742950" indent="-28575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9D089675-3404-6741-A895-6B31E7CB3163}" type="slidenum">
              <a:rPr lang="en-US" altLang="en-US" sz="1200" smtClean="0">
                <a:solidFill>
                  <a:srgbClr val="FFFFFF"/>
                </a:solidFill>
                <a:latin typeface="Times" pitchFamily="2" charset="0"/>
                <a:ea typeface="ＭＳ Ｐゴシック" panose="020B0600070205080204" pitchFamily="34" charset="-128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11</a:t>
            </a:fld>
            <a:endParaRPr lang="en-US" altLang="en-US" sz="1200">
              <a:solidFill>
                <a:srgbClr val="FFFFFF"/>
              </a:solidFill>
              <a:latin typeface="Times" pitchFamily="2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  <p:bldP spid="110596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F1472F53-EDD5-F74C-BDCA-8CCDB9D1ABC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04800" y="762000"/>
            <a:ext cx="8382000" cy="1020763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>
                <a:ea typeface="Helvetica Neue" panose="02000503000000020004" pitchFamily="2" charset="0"/>
                <a:cs typeface="Helvetica Neue" panose="02000503000000020004" pitchFamily="2" charset="0"/>
              </a:rPr>
              <a:t>Infinite Loops</a:t>
            </a:r>
          </a:p>
        </p:txBody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72002D3F-0A64-014A-A063-2BBD276F6D20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 lIns="92075" tIns="46038" rIns="92075" bIns="46038"/>
          <a:lstStyle/>
          <a:p>
            <a:pPr eaLnBrk="1" hangingPunct="1">
              <a:spcBef>
                <a:spcPct val="75000"/>
              </a:spcBef>
            </a:pPr>
            <a:r>
              <a:rPr lang="en-US" altLang="en-US" sz="2000">
                <a:ea typeface="Helvetica Neue" panose="02000503000000020004" pitchFamily="2" charset="0"/>
                <a:cs typeface="Helvetica Neue" panose="02000503000000020004" pitchFamily="2" charset="0"/>
              </a:rPr>
              <a:t>The body of a </a:t>
            </a:r>
            <a:r>
              <a:rPr lang="en-US" altLang="en-US" sz="2000">
                <a:latin typeface="Courier New" panose="02070309020205020404" pitchFamily="49" charset="0"/>
                <a:ea typeface="Helvetica Neue" panose="02000503000000020004" pitchFamily="2" charset="0"/>
                <a:cs typeface="Helvetica Neue" panose="02000503000000020004" pitchFamily="2" charset="0"/>
              </a:rPr>
              <a:t>while</a:t>
            </a:r>
            <a:r>
              <a:rPr lang="en-US" altLang="en-US" sz="2000">
                <a:ea typeface="Helvetica Neue" panose="02000503000000020004" pitchFamily="2" charset="0"/>
                <a:cs typeface="Helvetica Neue" panose="02000503000000020004" pitchFamily="2" charset="0"/>
              </a:rPr>
              <a:t> loop eventually must make the condition false</a:t>
            </a:r>
          </a:p>
          <a:p>
            <a:pPr eaLnBrk="1" hangingPunct="1">
              <a:spcBef>
                <a:spcPct val="75000"/>
              </a:spcBef>
            </a:pPr>
            <a:r>
              <a:rPr lang="en-US" altLang="en-US" sz="2000">
                <a:ea typeface="Helvetica Neue" panose="02000503000000020004" pitchFamily="2" charset="0"/>
                <a:cs typeface="Helvetica Neue" panose="02000503000000020004" pitchFamily="2" charset="0"/>
              </a:rPr>
              <a:t>If not, it is called an </a:t>
            </a:r>
            <a:r>
              <a:rPr lang="en-US" altLang="en-US" sz="2000" i="1">
                <a:ea typeface="Helvetica Neue" panose="02000503000000020004" pitchFamily="2" charset="0"/>
                <a:cs typeface="Helvetica Neue" panose="02000503000000020004" pitchFamily="2" charset="0"/>
              </a:rPr>
              <a:t>infinite loop</a:t>
            </a:r>
            <a:r>
              <a:rPr lang="en-US" altLang="en-US" sz="2000">
                <a:ea typeface="Helvetica Neue" panose="02000503000000020004" pitchFamily="2" charset="0"/>
                <a:cs typeface="Helvetica Neue" panose="02000503000000020004" pitchFamily="2" charset="0"/>
              </a:rPr>
              <a:t>, which will execute until the user interrupts the program</a:t>
            </a:r>
          </a:p>
          <a:p>
            <a:pPr eaLnBrk="1" hangingPunct="1">
              <a:spcBef>
                <a:spcPct val="75000"/>
              </a:spcBef>
            </a:pPr>
            <a:r>
              <a:rPr lang="en-US" altLang="en-US" sz="2000">
                <a:ea typeface="Helvetica Neue" panose="02000503000000020004" pitchFamily="2" charset="0"/>
                <a:cs typeface="Helvetica Neue" panose="02000503000000020004" pitchFamily="2" charset="0"/>
              </a:rPr>
              <a:t>This is a common logical error</a:t>
            </a:r>
          </a:p>
          <a:p>
            <a:pPr eaLnBrk="1" hangingPunct="1">
              <a:spcBef>
                <a:spcPct val="75000"/>
              </a:spcBef>
            </a:pPr>
            <a:r>
              <a:rPr lang="en-US" altLang="en-US" sz="2000">
                <a:ea typeface="Helvetica Neue" panose="02000503000000020004" pitchFamily="2" charset="0"/>
                <a:cs typeface="Helvetica Neue" panose="02000503000000020004" pitchFamily="2" charset="0"/>
              </a:rPr>
              <a:t>You should always double check the logic of a program to ensure that your loops will terminate normally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4DB9BF-44D5-6C43-A6F9-0ED91B7FE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742950" indent="-28575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E8C279EA-6E60-D844-BF81-153F27F4C6F5}" type="slidenum">
              <a:rPr lang="en-US" altLang="en-US" sz="1200" smtClean="0">
                <a:solidFill>
                  <a:srgbClr val="FFFFFF"/>
                </a:solidFill>
                <a:latin typeface="Times" pitchFamily="2" charset="0"/>
                <a:ea typeface="ＭＳ Ｐゴシック" panose="020B0600070205080204" pitchFamily="34" charset="-128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12</a:t>
            </a:fld>
            <a:endParaRPr lang="en-US" altLang="en-US" sz="1200">
              <a:solidFill>
                <a:srgbClr val="FFFFFF"/>
              </a:solidFill>
              <a:latin typeface="Times" pitchFamily="2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13A3786A-518E-2E49-AFAB-D5571C423B95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04800" y="762000"/>
            <a:ext cx="8382000" cy="1020763"/>
          </a:xfrm>
        </p:spPr>
        <p:txBody>
          <a:bodyPr/>
          <a:lstStyle/>
          <a:p>
            <a:pPr eaLnBrk="1" hangingPunct="1"/>
            <a:r>
              <a:rPr lang="en-US" altLang="en-US">
                <a:ea typeface="Helvetica Neue" panose="02000503000000020004" pitchFamily="2" charset="0"/>
                <a:cs typeface="Helvetica Neue" panose="02000503000000020004" pitchFamily="2" charset="0"/>
              </a:rPr>
              <a:t>Example of an Infinite Loop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355B3658-C102-1E46-8712-ED9A25684CC1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81000" y="1844675"/>
            <a:ext cx="7607300" cy="3887788"/>
          </a:xfrm>
        </p:spPr>
        <p:txBody>
          <a:bodyPr/>
          <a:lstStyle/>
          <a:p>
            <a:pPr eaLnBrk="1" hangingPunct="1">
              <a:buClrTx/>
              <a:buSzTx/>
              <a:buFontTx/>
              <a:buChar char="•"/>
            </a:pPr>
            <a:endParaRPr lang="en-US" altLang="en-US" sz="2000">
              <a:solidFill>
                <a:srgbClr val="00528B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Helvetica Neue" panose="02000503000000020004" pitchFamily="2" charset="0"/>
            </a:endParaRPr>
          </a:p>
          <a:p>
            <a:pPr eaLnBrk="1" hangingPunct="1">
              <a:buClrTx/>
              <a:buSzTx/>
              <a:buFontTx/>
              <a:buChar char="•"/>
            </a:pPr>
            <a:endParaRPr lang="en-US" altLang="en-US" sz="2000">
              <a:solidFill>
                <a:srgbClr val="00528B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Helvetica Neue" panose="02000503000000020004" pitchFamily="2" charset="0"/>
            </a:endParaRPr>
          </a:p>
          <a:p>
            <a:pPr eaLnBrk="1" hangingPunct="1">
              <a:buClrTx/>
              <a:buSzTx/>
              <a:buFontTx/>
              <a:buChar char="•"/>
            </a:pPr>
            <a:endParaRPr lang="en-US" altLang="en-US" sz="2000">
              <a:solidFill>
                <a:srgbClr val="00528B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Helvetica Neue" panose="02000503000000020004" pitchFamily="2" charset="0"/>
            </a:endParaRPr>
          </a:p>
          <a:p>
            <a:pPr eaLnBrk="1" hangingPunct="1">
              <a:buClrTx/>
              <a:buSzTx/>
              <a:buFontTx/>
              <a:buChar char="•"/>
            </a:pPr>
            <a:endParaRPr lang="en-US" altLang="en-US" sz="2000">
              <a:solidFill>
                <a:srgbClr val="00528B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Helvetica Neue" panose="02000503000000020004" pitchFamily="2" charset="0"/>
            </a:endParaRPr>
          </a:p>
          <a:p>
            <a:pPr eaLnBrk="1" hangingPunct="1">
              <a:buClrTx/>
              <a:buSzTx/>
              <a:buFontTx/>
              <a:buChar char="•"/>
            </a:pPr>
            <a:endParaRPr lang="en-US" altLang="en-US" sz="2000">
              <a:solidFill>
                <a:srgbClr val="00528B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Helvetica Neue" panose="02000503000000020004" pitchFamily="2" charset="0"/>
            </a:endParaRPr>
          </a:p>
          <a:p>
            <a:pPr eaLnBrk="1" hangingPunct="1">
              <a:buClrTx/>
              <a:buSzTx/>
              <a:buFontTx/>
              <a:buChar char="•"/>
            </a:pPr>
            <a:endParaRPr lang="en-US" altLang="en-US" sz="2000">
              <a:solidFill>
                <a:srgbClr val="00528B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Helvetica Neue" panose="02000503000000020004" pitchFamily="2" charset="0"/>
            </a:endParaRPr>
          </a:p>
          <a:p>
            <a:pPr eaLnBrk="1" hangingPunct="1">
              <a:buClrTx/>
              <a:buSzTx/>
              <a:buFontTx/>
              <a:buChar char="•"/>
            </a:pPr>
            <a:endParaRPr lang="en-US" altLang="en-US" sz="2000">
              <a:solidFill>
                <a:srgbClr val="00528B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Helvetica Neue" panose="02000503000000020004" pitchFamily="2" charset="0"/>
            </a:endParaRPr>
          </a:p>
          <a:p>
            <a:pPr eaLnBrk="1" hangingPunct="1">
              <a:buClrTx/>
              <a:buSzTx/>
              <a:buFontTx/>
              <a:buChar char="•"/>
            </a:pPr>
            <a:endParaRPr lang="en-US" altLang="en-US" sz="2000">
              <a:solidFill>
                <a:srgbClr val="00528B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Helvetica Neue" panose="02000503000000020004" pitchFamily="2" charset="0"/>
            </a:endParaRPr>
          </a:p>
          <a:p>
            <a:pPr eaLnBrk="1" hangingPunct="1">
              <a:buClrTx/>
              <a:buSzTx/>
              <a:buFontTx/>
              <a:buChar char="•"/>
            </a:pPr>
            <a:r>
              <a:rPr lang="en-US" altLang="en-US" sz="2000">
                <a:solidFill>
                  <a:srgbClr val="00528B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Helvetica Neue" panose="02000503000000020004" pitchFamily="2" charset="0"/>
              </a:rPr>
              <a:t>This loop will continue executing until interrupted (Control-C) or until an underflow error occurs</a:t>
            </a:r>
          </a:p>
        </p:txBody>
      </p:sp>
      <p:sp>
        <p:nvSpPr>
          <p:cNvPr id="117764" name="Text Box 4">
            <a:extLst>
              <a:ext uri="{FF2B5EF4-FFF2-40B4-BE49-F238E27FC236}">
                <a16:creationId xmlns:a16="http://schemas.microsoft.com/office/drawing/2014/main" id="{A255E5D7-1023-2945-A818-681C13051DAF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286000" y="2286000"/>
            <a:ext cx="475615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742950" indent="-28575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int count = 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while (count &lt;= 25)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System.out.println (count);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count = count - 1;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  <a:endParaRPr lang="en-US" altLang="en-US" sz="2400">
              <a:solidFill>
                <a:schemeClr val="tx1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4A318-9F68-664C-A3E4-9D1D65FC6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742950" indent="-28575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098EE22A-61C4-5448-A752-CE5346D01681}" type="slidenum">
              <a:rPr lang="en-US" altLang="en-US" sz="1200" smtClean="0">
                <a:solidFill>
                  <a:srgbClr val="FFFFFF"/>
                </a:solidFill>
                <a:latin typeface="Times" pitchFamily="2" charset="0"/>
                <a:ea typeface="ＭＳ Ｐゴシック" panose="020B0600070205080204" pitchFamily="34" charset="-128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13</a:t>
            </a:fld>
            <a:endParaRPr lang="en-US" altLang="en-US" sz="1200">
              <a:solidFill>
                <a:srgbClr val="FFFFFF"/>
              </a:solidFill>
              <a:latin typeface="Times" pitchFamily="2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  <p:bldP spid="117764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98FB830D-D806-304D-92AF-7D0BFC8C116B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04800" y="762000"/>
            <a:ext cx="8382000" cy="1020763"/>
          </a:xfrm>
        </p:spPr>
        <p:txBody>
          <a:bodyPr/>
          <a:lstStyle/>
          <a:p>
            <a:pPr eaLnBrk="1" hangingPunct="1"/>
            <a:r>
              <a:rPr lang="en-US" altLang="en-US">
                <a:ea typeface="Helvetica Neue" panose="02000503000000020004" pitchFamily="2" charset="0"/>
                <a:cs typeface="Helvetica Neue" panose="02000503000000020004" pitchFamily="2" charset="0"/>
              </a:rPr>
              <a:t>The </a:t>
            </a:r>
            <a:r>
              <a:rPr lang="en-US" altLang="en-US" sz="2800">
                <a:latin typeface="Courier New" panose="02070309020205020404" pitchFamily="49" charset="0"/>
                <a:ea typeface="Helvetica Neue" panose="02000503000000020004" pitchFamily="2" charset="0"/>
                <a:cs typeface="Helvetica Neue" panose="02000503000000020004" pitchFamily="2" charset="0"/>
              </a:rPr>
              <a:t>do… while loop</a:t>
            </a:r>
            <a:endParaRPr lang="en-US" altLang="en-US"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199596F4-6405-B34A-98CD-5BD28D992C93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23850" y="1497013"/>
            <a:ext cx="7607300" cy="503237"/>
          </a:xfrm>
        </p:spPr>
        <p:txBody>
          <a:bodyPr/>
          <a:lstStyle/>
          <a:p>
            <a:pPr eaLnBrk="1" hangingPunct="1"/>
            <a:r>
              <a:rPr lang="en-US" altLang="en-US" sz="2000">
                <a:ea typeface="Helvetica Neue" panose="02000503000000020004" pitchFamily="2" charset="0"/>
                <a:cs typeface="Helvetica Neue" panose="02000503000000020004" pitchFamily="2" charset="0"/>
              </a:rPr>
              <a:t>A </a:t>
            </a:r>
            <a:r>
              <a:rPr lang="en-US" altLang="en-US" sz="2000" i="1">
                <a:ea typeface="Helvetica Neue" panose="02000503000000020004" pitchFamily="2" charset="0"/>
                <a:cs typeface="Helvetica Neue" panose="02000503000000020004" pitchFamily="2" charset="0"/>
              </a:rPr>
              <a:t>do… while loop </a:t>
            </a:r>
            <a:r>
              <a:rPr lang="en-US" altLang="en-US" sz="2000">
                <a:ea typeface="Helvetica Neue" panose="02000503000000020004" pitchFamily="2" charset="0"/>
                <a:cs typeface="Helvetica Neue" panose="02000503000000020004" pitchFamily="2" charset="0"/>
              </a:rPr>
              <a:t>has the following syntax:</a:t>
            </a:r>
          </a:p>
        </p:txBody>
      </p:sp>
      <p:sp>
        <p:nvSpPr>
          <p:cNvPr id="118788" name="Text Box 4">
            <a:extLst>
              <a:ext uri="{FF2B5EF4-FFF2-40B4-BE49-F238E27FC236}">
                <a16:creationId xmlns:a16="http://schemas.microsoft.com/office/drawing/2014/main" id="{689C3A29-D1C9-FC42-94B0-18EB3D98F1CC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339975" y="1773238"/>
            <a:ext cx="3560763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742950" indent="-28575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do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</a:t>
            </a:r>
            <a:r>
              <a:rPr lang="en-US" altLang="en-US" sz="2400" b="1" i="1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block</a:t>
            </a:r>
            <a:endParaRPr lang="en-US" altLang="en-US" sz="2400" b="1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while ( </a:t>
            </a:r>
            <a:r>
              <a:rPr lang="en-US" altLang="en-US" sz="2400" b="1" i="1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condition</a:t>
            </a:r>
            <a:r>
              <a:rPr lang="en-US" altLang="en-US" sz="2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);</a:t>
            </a:r>
          </a:p>
        </p:txBody>
      </p:sp>
      <p:sp>
        <p:nvSpPr>
          <p:cNvPr id="118789" name="Rectangle 5">
            <a:extLst>
              <a:ext uri="{FF2B5EF4-FFF2-40B4-BE49-F238E27FC236}">
                <a16:creationId xmlns:a16="http://schemas.microsoft.com/office/drawing/2014/main" id="{5E78A486-A68C-654D-BDEE-0D94D1EEB31A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50825" y="3141663"/>
            <a:ext cx="828357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742950" indent="-28575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9pPr>
          </a:lstStyle>
          <a:p>
            <a:pPr eaLnBrk="1" hangingPunct="1">
              <a:spcBef>
                <a:spcPts val="600"/>
              </a:spcBef>
              <a:buClrTx/>
              <a:buSzTx/>
              <a:buFontTx/>
              <a:buChar char="•"/>
            </a:pPr>
            <a:r>
              <a:rPr lang="en-US" altLang="en-US" sz="2000">
                <a:solidFill>
                  <a:srgbClr val="00528B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The </a:t>
            </a:r>
            <a:r>
              <a:rPr lang="en-US" altLang="en-US" sz="2000" i="1">
                <a:solidFill>
                  <a:srgbClr val="00528B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block</a:t>
            </a:r>
            <a:r>
              <a:rPr lang="en-US" altLang="en-US" sz="2000">
                <a:solidFill>
                  <a:srgbClr val="00528B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is executed once initially, and then the </a:t>
            </a:r>
            <a:r>
              <a:rPr lang="en-US" altLang="en-US" sz="2000" i="1">
                <a:solidFill>
                  <a:srgbClr val="00528B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condition</a:t>
            </a:r>
            <a:r>
              <a:rPr lang="en-US" altLang="en-US" sz="2000">
                <a:solidFill>
                  <a:srgbClr val="00528B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is evaluated</a:t>
            </a:r>
          </a:p>
          <a:p>
            <a:pPr eaLnBrk="1" hangingPunct="1">
              <a:spcBef>
                <a:spcPts val="600"/>
              </a:spcBef>
              <a:buClrTx/>
              <a:buSzTx/>
              <a:buFontTx/>
              <a:buChar char="•"/>
            </a:pPr>
            <a:r>
              <a:rPr lang="en-US" altLang="en-US" sz="2000">
                <a:solidFill>
                  <a:srgbClr val="00528B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The statement is executed repeatedly until the condition becomes false</a:t>
            </a:r>
          </a:p>
          <a:p>
            <a:pPr eaLnBrk="1" hangingPunct="1">
              <a:spcBef>
                <a:spcPts val="600"/>
              </a:spcBef>
              <a:buClrTx/>
              <a:buSzTx/>
              <a:buFontTx/>
              <a:buChar char="•"/>
            </a:pPr>
            <a:r>
              <a:rPr lang="en-US" altLang="en-US" sz="2000">
                <a:solidFill>
                  <a:srgbClr val="00528B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The condition is evaluated at the </a:t>
            </a:r>
            <a:r>
              <a:rPr lang="en-US" altLang="en-US" sz="2000" i="1">
                <a:solidFill>
                  <a:srgbClr val="00528B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end</a:t>
            </a:r>
            <a:r>
              <a:rPr lang="en-US" altLang="en-US" sz="2000">
                <a:solidFill>
                  <a:srgbClr val="00528B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 of each iteration</a:t>
            </a:r>
          </a:p>
          <a:p>
            <a:pPr eaLnBrk="1" hangingPunct="1">
              <a:spcBef>
                <a:spcPts val="600"/>
              </a:spcBef>
              <a:buClrTx/>
              <a:buSzTx/>
              <a:buFontTx/>
              <a:buChar char="•"/>
            </a:pPr>
            <a:r>
              <a:rPr lang="en-US" altLang="en-US" sz="2000">
                <a:solidFill>
                  <a:srgbClr val="00528B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When the condition becomes </a:t>
            </a:r>
            <a:r>
              <a:rPr lang="en-US" altLang="en-US" sz="2000" i="1">
                <a:solidFill>
                  <a:srgbClr val="00528B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false</a:t>
            </a:r>
            <a:r>
              <a:rPr lang="en-US" altLang="en-US" sz="2000">
                <a:solidFill>
                  <a:srgbClr val="00528B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, control passes to whatever comes next.</a:t>
            </a:r>
          </a:p>
          <a:p>
            <a:pPr eaLnBrk="1" hangingPunct="1">
              <a:spcBef>
                <a:spcPts val="600"/>
              </a:spcBef>
              <a:buClrTx/>
              <a:buSzTx/>
              <a:buFontTx/>
              <a:buChar char="•"/>
            </a:pPr>
            <a:r>
              <a:rPr lang="en-AU" altLang="en-US" sz="2000" i="1">
                <a:solidFill>
                  <a:srgbClr val="00528B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note semi-colon at end of the loop</a:t>
            </a:r>
          </a:p>
          <a:p>
            <a:pPr eaLnBrk="1" hangingPunct="1">
              <a:spcBef>
                <a:spcPct val="70000"/>
              </a:spcBef>
              <a:buClrTx/>
              <a:buSzTx/>
              <a:buFontTx/>
              <a:buChar char="•"/>
            </a:pPr>
            <a:endParaRPr lang="en-US" altLang="en-US" sz="2400" b="1">
              <a:solidFill>
                <a:srgbClr val="00528B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9EBC6-A8F3-6C49-A18E-3C7F910FE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742950" indent="-28575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4A976673-ADAA-024E-AFF2-127EB5116264}" type="slidenum">
              <a:rPr lang="en-US" altLang="en-US" sz="1200" smtClean="0">
                <a:solidFill>
                  <a:srgbClr val="FFFFFF"/>
                </a:solidFill>
                <a:latin typeface="Times" pitchFamily="2" charset="0"/>
                <a:ea typeface="ＭＳ Ｐゴシック" panose="020B0600070205080204" pitchFamily="34" charset="-128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14</a:t>
            </a:fld>
            <a:endParaRPr lang="en-US" altLang="en-US" sz="1200">
              <a:solidFill>
                <a:srgbClr val="FFFFFF"/>
              </a:solidFill>
              <a:latin typeface="Times" pitchFamily="2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8" grpId="0" autoUpdateAnimBg="0"/>
      <p:bldP spid="118789" grpId="0" uiExpand="1" build="p" bldLvl="2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B0952AC0-0199-1C4A-A6CA-1CC8D03986D5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04800" y="762000"/>
            <a:ext cx="8382000" cy="1020763"/>
          </a:xfrm>
        </p:spPr>
        <p:txBody>
          <a:bodyPr/>
          <a:lstStyle/>
          <a:p>
            <a:pPr eaLnBrk="1" hangingPunct="1"/>
            <a:r>
              <a:rPr lang="en-US" altLang="en-US">
                <a:ea typeface="Helvetica Neue" panose="02000503000000020004" pitchFamily="2" charset="0"/>
                <a:cs typeface="Helvetica Neue" panose="02000503000000020004" pitchFamily="2" charset="0"/>
              </a:rPr>
              <a:t>Logic of a </a:t>
            </a:r>
            <a:r>
              <a:rPr lang="en-US" altLang="en-US" sz="2800">
                <a:latin typeface="Courier New" panose="02070309020205020404" pitchFamily="49" charset="0"/>
                <a:ea typeface="Helvetica Neue" panose="02000503000000020004" pitchFamily="2" charset="0"/>
                <a:cs typeface="Helvetica Neue" panose="02000503000000020004" pitchFamily="2" charset="0"/>
              </a:rPr>
              <a:t>do…while</a:t>
            </a:r>
            <a:r>
              <a:rPr lang="en-US" altLang="en-US">
                <a:ea typeface="Helvetica Neue" panose="02000503000000020004" pitchFamily="2" charset="0"/>
                <a:cs typeface="Helvetica Neue" panose="02000503000000020004" pitchFamily="2" charset="0"/>
              </a:rPr>
              <a:t> loop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836FBE27-23BF-8E43-AA81-1952A199790D}"/>
              </a:ext>
            </a:extLst>
          </p:cNvPr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2909888" y="2362200"/>
            <a:ext cx="1003300" cy="1333500"/>
            <a:chOff x="1576" y="1608"/>
            <a:chExt cx="632" cy="840"/>
          </a:xfrm>
        </p:grpSpPr>
        <p:sp>
          <p:nvSpPr>
            <p:cNvPr id="31759" name="Text Box 4">
              <a:extLst>
                <a:ext uri="{FF2B5EF4-FFF2-40B4-BE49-F238E27FC236}">
                  <a16:creationId xmlns:a16="http://schemas.microsoft.com/office/drawing/2014/main" id="{91830841-B51B-2241-A081-76C85A692393}"/>
                </a:ext>
              </a:extLst>
            </p:cNvPr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576" y="1920"/>
              <a:ext cx="3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32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8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solidFill>
                    <a:srgbClr val="008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true</a:t>
              </a:r>
              <a:endParaRPr lang="en-US" altLang="en-US" sz="24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cxnSp>
          <p:nvCxnSpPr>
            <p:cNvPr id="31760" name="AutoShape 5">
              <a:extLst>
                <a:ext uri="{FF2B5EF4-FFF2-40B4-BE49-F238E27FC236}">
                  <a16:creationId xmlns:a16="http://schemas.microsoft.com/office/drawing/2014/main" id="{A946943D-5A0E-5B47-AA23-028C0D4A4885}"/>
                </a:ext>
              </a:extLst>
            </p:cNvPr>
            <p:cNvCxnSpPr>
              <a:cxnSpLocks noChangeShapeType="1"/>
              <a:stCxn id="119820" idx="1"/>
              <a:endCxn id="119815" idx="1"/>
            </p:cNvCxnSpPr>
            <p:nvPr>
              <p:custDataLst>
                <p:tags r:id="rId13"/>
              </p:custDataLst>
            </p:nvPr>
          </p:nvCxnSpPr>
          <p:spPr bwMode="auto">
            <a:xfrm rot="10800000" flipV="1">
              <a:off x="2112" y="1608"/>
              <a:ext cx="96" cy="840"/>
            </a:xfrm>
            <a:prstGeom prst="bentConnector3">
              <a:avLst>
                <a:gd name="adj1" fmla="val 250000"/>
              </a:avLst>
            </a:prstGeom>
            <a:noFill/>
            <a:ln w="31750">
              <a:solidFill>
                <a:srgbClr val="FF0000"/>
              </a:solidFill>
              <a:miter lim="800000"/>
              <a:headEnd type="triangle" w="lg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6">
            <a:extLst>
              <a:ext uri="{FF2B5EF4-FFF2-40B4-BE49-F238E27FC236}">
                <a16:creationId xmlns:a16="http://schemas.microsoft.com/office/drawing/2014/main" id="{35A13047-1737-3E44-BCC2-BE5D3DEA6148}"/>
              </a:ext>
            </a:extLst>
          </p:cNvPr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3733800" y="2576513"/>
            <a:ext cx="1981200" cy="1614487"/>
            <a:chOff x="2064" y="1719"/>
            <a:chExt cx="1248" cy="1017"/>
          </a:xfrm>
        </p:grpSpPr>
        <p:sp>
          <p:nvSpPr>
            <p:cNvPr id="119815" name="AutoShape 7">
              <a:extLst>
                <a:ext uri="{FF2B5EF4-FFF2-40B4-BE49-F238E27FC236}">
                  <a16:creationId xmlns:a16="http://schemas.microsoft.com/office/drawing/2014/main" id="{11A3D2CA-6C8D-E941-B148-C0F3FD1554E6}"/>
                </a:ext>
              </a:extLst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2064" y="2112"/>
              <a:ext cx="1248" cy="624"/>
            </a:xfrm>
            <a:prstGeom prst="diamond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AU">
                <a:effectLst>
                  <a:outerShdw blurRad="38100" dist="38100" dir="2700000" algn="tl">
                    <a:srgbClr val="FFFFFF"/>
                  </a:outerShdw>
                </a:effectLst>
                <a:latin typeface="Times" pitchFamily="-107" charset="0"/>
                <a:ea typeface="ＭＳ Ｐゴシック" pitchFamily="-107" charset="-128"/>
              </a:endParaRPr>
            </a:p>
          </p:txBody>
        </p:sp>
        <p:sp>
          <p:nvSpPr>
            <p:cNvPr id="31757" name="Text Box 8">
              <a:extLst>
                <a:ext uri="{FF2B5EF4-FFF2-40B4-BE49-F238E27FC236}">
                  <a16:creationId xmlns:a16="http://schemas.microsoft.com/office/drawing/2014/main" id="{78DE2124-330B-C648-8770-19E4F75DA488}"/>
                </a:ext>
              </a:extLst>
            </p:cNvPr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2298" y="2222"/>
              <a:ext cx="78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32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8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condition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evaluated</a:t>
              </a:r>
              <a:endParaRPr lang="en-US" altLang="en-US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cxnSp>
          <p:nvCxnSpPr>
            <p:cNvPr id="31758" name="AutoShape 9">
              <a:extLst>
                <a:ext uri="{FF2B5EF4-FFF2-40B4-BE49-F238E27FC236}">
                  <a16:creationId xmlns:a16="http://schemas.microsoft.com/office/drawing/2014/main" id="{DB0986B0-0BD0-B747-AB2B-E803767BC93E}"/>
                </a:ext>
              </a:extLst>
            </p:cNvPr>
            <p:cNvCxnSpPr>
              <a:cxnSpLocks noChangeShapeType="1"/>
              <a:stCxn id="31755" idx="2"/>
              <a:endCxn id="119815" idx="0"/>
            </p:cNvCxnSpPr>
            <p:nvPr>
              <p:custDataLst>
                <p:tags r:id="rId11"/>
              </p:custDataLst>
            </p:nvPr>
          </p:nvCxnSpPr>
          <p:spPr bwMode="auto">
            <a:xfrm flipH="1">
              <a:off x="2688" y="1719"/>
              <a:ext cx="1" cy="393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10">
            <a:extLst>
              <a:ext uri="{FF2B5EF4-FFF2-40B4-BE49-F238E27FC236}">
                <a16:creationId xmlns:a16="http://schemas.microsoft.com/office/drawing/2014/main" id="{D362DF2A-D792-E549-9D17-6896852D24C4}"/>
              </a:ext>
            </a:extLst>
          </p:cNvPr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3924300" y="1600200"/>
            <a:ext cx="1600200" cy="990600"/>
            <a:chOff x="2184" y="1104"/>
            <a:chExt cx="1008" cy="624"/>
          </a:xfrm>
        </p:grpSpPr>
        <p:cxnSp>
          <p:nvCxnSpPr>
            <p:cNvPr id="31753" name="AutoShape 11">
              <a:extLst>
                <a:ext uri="{FF2B5EF4-FFF2-40B4-BE49-F238E27FC236}">
                  <a16:creationId xmlns:a16="http://schemas.microsoft.com/office/drawing/2014/main" id="{9FF3FEC4-9F7A-854F-BD69-F9D409F03C8A}"/>
                </a:ext>
              </a:extLst>
            </p:cNvPr>
            <p:cNvCxnSpPr>
              <a:cxnSpLocks noChangeShapeType="1"/>
              <a:endCxn id="31755" idx="0"/>
            </p:cNvCxnSpPr>
            <p:nvPr>
              <p:custDataLst>
                <p:tags r:id="rId6"/>
              </p:custDataLst>
            </p:nvPr>
          </p:nvCxnSpPr>
          <p:spPr bwMode="auto">
            <a:xfrm>
              <a:off x="2689" y="1104"/>
              <a:ext cx="0" cy="384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9820" name="Rectangle 12">
              <a:extLst>
                <a:ext uri="{FF2B5EF4-FFF2-40B4-BE49-F238E27FC236}">
                  <a16:creationId xmlns:a16="http://schemas.microsoft.com/office/drawing/2014/main" id="{4DE15CE4-6ECB-FB4C-A8B4-7E439DFF1226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184" y="1488"/>
              <a:ext cx="1008" cy="240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AU">
                <a:effectLst>
                  <a:outerShdw blurRad="38100" dist="38100" dir="2700000" algn="tl">
                    <a:srgbClr val="FFFFFF"/>
                  </a:outerShdw>
                </a:effectLst>
                <a:latin typeface="Times" pitchFamily="-107" charset="0"/>
                <a:ea typeface="ＭＳ Ｐゴシック" pitchFamily="-107" charset="-128"/>
              </a:endParaRPr>
            </a:p>
          </p:txBody>
        </p:sp>
        <p:sp>
          <p:nvSpPr>
            <p:cNvPr id="31755" name="Text Box 13">
              <a:extLst>
                <a:ext uri="{FF2B5EF4-FFF2-40B4-BE49-F238E27FC236}">
                  <a16:creationId xmlns:a16="http://schemas.microsoft.com/office/drawing/2014/main" id="{3A40A531-06A8-A242-AF80-952BC251650A}"/>
                </a:ext>
              </a:extLst>
            </p:cNvPr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442" y="1488"/>
              <a:ext cx="4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32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8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block</a:t>
              </a:r>
              <a:endParaRPr lang="en-US" altLang="en-US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5" name="Group 18">
            <a:extLst>
              <a:ext uri="{FF2B5EF4-FFF2-40B4-BE49-F238E27FC236}">
                <a16:creationId xmlns:a16="http://schemas.microsoft.com/office/drawing/2014/main" id="{E480DA97-A104-214C-B593-92A3E1E3CC6E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3695700"/>
            <a:ext cx="1419225" cy="1590675"/>
            <a:chOff x="5715000" y="3695700"/>
            <a:chExt cx="1419238" cy="1590688"/>
          </a:xfrm>
        </p:grpSpPr>
        <p:sp>
          <p:nvSpPr>
            <p:cNvPr id="31751" name="Text Box 16">
              <a:extLst>
                <a:ext uri="{FF2B5EF4-FFF2-40B4-BE49-F238E27FC236}">
                  <a16:creationId xmlns:a16="http://schemas.microsoft.com/office/drawing/2014/main" id="{B54A07F4-C902-D247-83AF-51FF727BA49E}"/>
                </a:ext>
              </a:extLst>
            </p:cNvPr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6429388" y="4014790"/>
              <a:ext cx="704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32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8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solidFill>
                    <a:srgbClr val="008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false</a:t>
              </a:r>
              <a:endParaRPr lang="en-US" altLang="en-US" sz="24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cxnSp>
          <p:nvCxnSpPr>
            <p:cNvPr id="18" name="Shape 17">
              <a:extLst>
                <a:ext uri="{FF2B5EF4-FFF2-40B4-BE49-F238E27FC236}">
                  <a16:creationId xmlns:a16="http://schemas.microsoft.com/office/drawing/2014/main" id="{48ABE794-0F5C-E84B-A16D-A1A09C90AB89}"/>
                </a:ext>
              </a:extLst>
            </p:cNvPr>
            <p:cNvCxnSpPr>
              <a:stCxn id="119815" idx="3"/>
            </p:cNvCxnSpPr>
            <p:nvPr/>
          </p:nvCxnSpPr>
          <p:spPr>
            <a:xfrm>
              <a:off x="5715000" y="3695700"/>
              <a:ext cx="714382" cy="1590688"/>
            </a:xfrm>
            <a:prstGeom prst="bent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DB3E540-3A2F-9044-8B68-AA7004281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742950" indent="-28575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DD752EB1-22D0-CD44-8705-F830A9A996EB}" type="slidenum">
              <a:rPr lang="en-US" altLang="en-US" sz="1200" smtClean="0">
                <a:solidFill>
                  <a:srgbClr val="FFFFFF"/>
                </a:solidFill>
                <a:latin typeface="Times" pitchFamily="2" charset="0"/>
                <a:ea typeface="ＭＳ Ｐゴシック" panose="020B0600070205080204" pitchFamily="34" charset="-128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15</a:t>
            </a:fld>
            <a:endParaRPr lang="en-US" altLang="en-US" sz="1200">
              <a:solidFill>
                <a:srgbClr val="FFFFFF"/>
              </a:solidFill>
              <a:latin typeface="Times" pitchFamily="2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0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id="{07A87323-F0CE-9448-8BE5-BA7AB18DC3F0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04800" y="762000"/>
            <a:ext cx="8382000" cy="1020763"/>
          </a:xfrm>
        </p:spPr>
        <p:txBody>
          <a:bodyPr/>
          <a:lstStyle/>
          <a:p>
            <a:pPr eaLnBrk="1" hangingPunct="1"/>
            <a:r>
              <a:rPr lang="en-US" altLang="en-US">
                <a:ea typeface="Helvetica Neue" panose="02000503000000020004" pitchFamily="2" charset="0"/>
                <a:cs typeface="Helvetica Neue" panose="02000503000000020004" pitchFamily="2" charset="0"/>
              </a:rPr>
              <a:t>The </a:t>
            </a:r>
            <a:r>
              <a:rPr lang="en-US" altLang="en-US" sz="2800">
                <a:latin typeface="Courier New" panose="02070309020205020404" pitchFamily="49" charset="0"/>
                <a:ea typeface="Helvetica Neue" panose="02000503000000020004" pitchFamily="2" charset="0"/>
                <a:cs typeface="Courier New" panose="02070309020205020404" pitchFamily="49" charset="0"/>
              </a:rPr>
              <a:t>do…while</a:t>
            </a:r>
            <a:r>
              <a:rPr lang="en-US" altLang="en-US">
                <a:ea typeface="Helvetica Neue" panose="02000503000000020004" pitchFamily="2" charset="0"/>
                <a:cs typeface="Helvetica Neue" panose="02000503000000020004" pitchFamily="2" charset="0"/>
              </a:rPr>
              <a:t> loop</a:t>
            </a:r>
          </a:p>
        </p:txBody>
      </p:sp>
      <p:sp>
        <p:nvSpPr>
          <p:cNvPr id="32770" name="Rectangle 3">
            <a:extLst>
              <a:ext uri="{FF2B5EF4-FFF2-40B4-BE49-F238E27FC236}">
                <a16:creationId xmlns:a16="http://schemas.microsoft.com/office/drawing/2014/main" id="{31EAED75-9D50-984A-918A-3B53E8BC30DA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95288" y="1628775"/>
            <a:ext cx="7607300" cy="476250"/>
          </a:xfrm>
        </p:spPr>
        <p:txBody>
          <a:bodyPr/>
          <a:lstStyle/>
          <a:p>
            <a:pPr eaLnBrk="1" hangingPunct="1"/>
            <a:r>
              <a:rPr lang="en-US" altLang="en-US" sz="2400">
                <a:ea typeface="Helvetica Neue" panose="02000503000000020004" pitchFamily="2" charset="0"/>
                <a:cs typeface="Helvetica Neue" panose="02000503000000020004" pitchFamily="2" charset="0"/>
              </a:rPr>
              <a:t>An example of a </a:t>
            </a:r>
            <a:r>
              <a:rPr lang="en-US" altLang="en-US" sz="2400">
                <a:latin typeface="Courier New" panose="02070309020205020404" pitchFamily="49" charset="0"/>
                <a:ea typeface="Helvetica Neue" panose="02000503000000020004" pitchFamily="2" charset="0"/>
                <a:cs typeface="Helvetica Neue" panose="02000503000000020004" pitchFamily="2" charset="0"/>
              </a:rPr>
              <a:t>do…while</a:t>
            </a:r>
            <a:r>
              <a:rPr lang="en-US" altLang="en-US" sz="2400">
                <a:ea typeface="Helvetica Neue" panose="02000503000000020004" pitchFamily="2" charset="0"/>
                <a:cs typeface="Helvetica Neue" panose="02000503000000020004" pitchFamily="2" charset="0"/>
              </a:rPr>
              <a:t> loop</a:t>
            </a:r>
          </a:p>
        </p:txBody>
      </p:sp>
      <p:sp>
        <p:nvSpPr>
          <p:cNvPr id="110596" name="Text Box 4">
            <a:extLst>
              <a:ext uri="{FF2B5EF4-FFF2-40B4-BE49-F238E27FC236}">
                <a16:creationId xmlns:a16="http://schemas.microsoft.com/office/drawing/2014/main" id="{52B2B3EB-28CD-CD4D-8D44-73367967023A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286000" y="2117725"/>
            <a:ext cx="48006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742950" indent="-28575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int count = 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do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System.out.println (count);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count++;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while (count &lt;= 5);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110597" name="Rectangle 5">
            <a:extLst>
              <a:ext uri="{FF2B5EF4-FFF2-40B4-BE49-F238E27FC236}">
                <a16:creationId xmlns:a16="http://schemas.microsoft.com/office/drawing/2014/main" id="{5208207D-A43F-F54A-AF46-4C324E2738A2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85750" y="5029200"/>
            <a:ext cx="8380413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1325" indent="-3429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742950" indent="-28575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9pPr>
          </a:lstStyle>
          <a:p>
            <a:pPr eaLnBrk="1" hangingPunct="1">
              <a:spcBef>
                <a:spcPct val="60000"/>
              </a:spcBef>
              <a:buClrTx/>
              <a:buSzTx/>
              <a:buFontTx/>
              <a:buChar char="•"/>
            </a:pPr>
            <a:r>
              <a:rPr lang="en-US" altLang="en-US" sz="2000">
                <a:solidFill>
                  <a:srgbClr val="00528B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In a </a:t>
            </a:r>
            <a:r>
              <a:rPr lang="en-US" altLang="en-US" sz="2000">
                <a:solidFill>
                  <a:srgbClr val="00528B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do…while</a:t>
            </a:r>
            <a:r>
              <a:rPr lang="en-US" altLang="en-US" sz="2000">
                <a:solidFill>
                  <a:srgbClr val="00528B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loop the statement is first executed and then the condition is evaluated</a:t>
            </a:r>
          </a:p>
          <a:p>
            <a:pPr eaLnBrk="1" hangingPunct="1">
              <a:spcBef>
                <a:spcPct val="60000"/>
              </a:spcBef>
              <a:buClrTx/>
              <a:buSzTx/>
              <a:buFontTx/>
              <a:buChar char="•"/>
            </a:pPr>
            <a:r>
              <a:rPr lang="en-US" altLang="en-US" sz="2000">
                <a:solidFill>
                  <a:srgbClr val="00528B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Therefore, the body of a </a:t>
            </a:r>
            <a:r>
              <a:rPr lang="en-US" altLang="en-US" sz="2000">
                <a:solidFill>
                  <a:srgbClr val="00528B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do..while</a:t>
            </a:r>
            <a:r>
              <a:rPr lang="en-US" altLang="en-US" sz="2000">
                <a:solidFill>
                  <a:srgbClr val="00528B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loop will execute at least once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F1E86-8781-F544-BBA8-8B8466BD4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742950" indent="-28575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0A9DFA39-1E3D-784D-A426-23B103663793}" type="slidenum">
              <a:rPr lang="en-US" altLang="en-US" sz="1200" smtClean="0">
                <a:solidFill>
                  <a:srgbClr val="FFFFFF"/>
                </a:solidFill>
                <a:latin typeface="Times" pitchFamily="2" charset="0"/>
                <a:ea typeface="ＭＳ Ｐゴシック" panose="020B0600070205080204" pitchFamily="34" charset="-128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16</a:t>
            </a:fld>
            <a:endParaRPr lang="en-US" altLang="en-US" sz="1200">
              <a:solidFill>
                <a:srgbClr val="FFFFFF"/>
              </a:solidFill>
              <a:latin typeface="Times" pitchFamily="2" charset="0"/>
              <a:ea typeface="ＭＳ Ｐゴシック" panose="020B0600070205080204" pitchFamily="34" charset="-128"/>
            </a:endParaRPr>
          </a:p>
        </p:txBody>
      </p:sp>
      <p:grpSp>
        <p:nvGrpSpPr>
          <p:cNvPr id="2" name="Group 10">
            <a:extLst>
              <a:ext uri="{FF2B5EF4-FFF2-40B4-BE49-F238E27FC236}">
                <a16:creationId xmlns:a16="http://schemas.microsoft.com/office/drawing/2014/main" id="{2C82E3E2-3407-E840-90D4-32BB497160D8}"/>
              </a:ext>
            </a:extLst>
          </p:cNvPr>
          <p:cNvGrpSpPr>
            <a:grpSpLocks/>
          </p:cNvGrpSpPr>
          <p:nvPr/>
        </p:nvGrpSpPr>
        <p:grpSpPr bwMode="auto">
          <a:xfrm>
            <a:off x="5286375" y="4071938"/>
            <a:ext cx="3571875" cy="338137"/>
            <a:chOff x="5286380" y="4071942"/>
            <a:chExt cx="3571900" cy="33855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880A909-C865-F04A-A1BA-B4233F18E178}"/>
                </a:ext>
              </a:extLst>
            </p:cNvPr>
            <p:cNvSpPr txBox="1"/>
            <p:nvPr/>
          </p:nvSpPr>
          <p:spPr>
            <a:xfrm>
              <a:off x="6357951" y="4071942"/>
              <a:ext cx="2500329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6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" pitchFamily="-107" charset="0"/>
                </a:rPr>
                <a:t>Note the semi-colon here</a:t>
              </a:r>
              <a:endParaRPr lang="en-NZ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itchFamily="-107" charset="0"/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421C28F-6970-9545-BE1F-CBCCCC0FE5E9}"/>
                </a:ext>
              </a:extLst>
            </p:cNvPr>
            <p:cNvCxnSpPr>
              <a:stCxn id="7" idx="1"/>
            </p:cNvCxnSpPr>
            <p:nvPr/>
          </p:nvCxnSpPr>
          <p:spPr>
            <a:xfrm rot="10800000">
              <a:off x="5286380" y="4214993"/>
              <a:ext cx="1071571" cy="270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6" grpId="0" autoUpdateAnimBg="0"/>
      <p:bldP spid="11059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0FBB5027-A37A-7A46-A68D-3EDF6B805E0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04800" y="762000"/>
            <a:ext cx="8382000" cy="1020763"/>
          </a:xfrm>
        </p:spPr>
        <p:txBody>
          <a:bodyPr/>
          <a:lstStyle/>
          <a:p>
            <a:pPr eaLnBrk="1" hangingPunct="1"/>
            <a:r>
              <a:rPr lang="en-US" altLang="en-US">
                <a:ea typeface="Helvetica Neue" panose="02000503000000020004" pitchFamily="2" charset="0"/>
                <a:cs typeface="Helvetica Neue" panose="02000503000000020004" pitchFamily="2" charset="0"/>
              </a:rPr>
              <a:t>Comparing </a:t>
            </a:r>
            <a:r>
              <a:rPr lang="en-US" altLang="en-US" sz="2800">
                <a:latin typeface="Courier New" panose="02070309020205020404" pitchFamily="49" charset="0"/>
                <a:ea typeface="Helvetica Neue" panose="02000503000000020004" pitchFamily="2" charset="0"/>
                <a:cs typeface="Helvetica Neue" panose="02000503000000020004" pitchFamily="2" charset="0"/>
              </a:rPr>
              <a:t>while</a:t>
            </a:r>
            <a:r>
              <a:rPr lang="en-US" altLang="en-US">
                <a:ea typeface="Helvetica Neue" panose="02000503000000020004" pitchFamily="2" charset="0"/>
                <a:cs typeface="Helvetica Neue" panose="02000503000000020004" pitchFamily="2" charset="0"/>
              </a:rPr>
              <a:t> and </a:t>
            </a:r>
            <a:r>
              <a:rPr lang="en-US" altLang="en-US" sz="2800">
                <a:latin typeface="Courier New" panose="02070309020205020404" pitchFamily="49" charset="0"/>
                <a:ea typeface="Helvetica Neue" panose="02000503000000020004" pitchFamily="2" charset="0"/>
                <a:cs typeface="Helvetica Neue" panose="02000503000000020004" pitchFamily="2" charset="0"/>
              </a:rPr>
              <a:t>do</a:t>
            </a:r>
            <a:r>
              <a:rPr lang="en-US" altLang="en-US">
                <a:ea typeface="Helvetica Neue" panose="02000503000000020004" pitchFamily="2" charset="0"/>
                <a:cs typeface="Helvetica Neue" panose="02000503000000020004" pitchFamily="2" charset="0"/>
              </a:rPr>
              <a:t> … </a:t>
            </a:r>
            <a:r>
              <a:rPr lang="en-US" altLang="en-US" sz="2800">
                <a:latin typeface="Courier New" panose="02070309020205020404" pitchFamily="49" charset="0"/>
                <a:ea typeface="Helvetica Neue" panose="02000503000000020004" pitchFamily="2" charset="0"/>
                <a:cs typeface="Helvetica Neue" panose="02000503000000020004" pitchFamily="2" charset="0"/>
              </a:rPr>
              <a:t>while</a:t>
            </a:r>
          </a:p>
        </p:txBody>
      </p:sp>
      <p:pic>
        <p:nvPicPr>
          <p:cNvPr id="23555" name="Picture 39">
            <a:extLst>
              <a:ext uri="{FF2B5EF4-FFF2-40B4-BE49-F238E27FC236}">
                <a16:creationId xmlns:a16="http://schemas.microsoft.com/office/drawing/2014/main" id="{8F0FF839-3884-E342-A8A4-C56A45272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57" t="22452" r="14137" b="21565"/>
          <a:stretch>
            <a:fillRect/>
          </a:stretch>
        </p:blipFill>
        <p:spPr bwMode="auto">
          <a:xfrm>
            <a:off x="500063" y="2286000"/>
            <a:ext cx="4064000" cy="240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41">
            <a:extLst>
              <a:ext uri="{FF2B5EF4-FFF2-40B4-BE49-F238E27FC236}">
                <a16:creationId xmlns:a16="http://schemas.microsoft.com/office/drawing/2014/main" id="{22B02CF7-29C6-B949-AB55-7E09CCE44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19" t="22894" r="21892" b="21419"/>
          <a:stretch>
            <a:fillRect/>
          </a:stretch>
        </p:blipFill>
        <p:spPr bwMode="auto">
          <a:xfrm>
            <a:off x="5500688" y="2500313"/>
            <a:ext cx="2641600" cy="239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Text Box 19">
            <a:extLst>
              <a:ext uri="{FF2B5EF4-FFF2-40B4-BE49-F238E27FC236}">
                <a16:creationId xmlns:a16="http://schemas.microsoft.com/office/drawing/2014/main" id="{E8B1E044-6461-8243-9DFF-A86384FBE295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214438" y="1643063"/>
            <a:ext cx="2166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742950" indent="-28575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u="sng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The while loop</a:t>
            </a:r>
            <a:endParaRPr lang="en-US" altLang="en-US" sz="2400">
              <a:solidFill>
                <a:srgbClr val="008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3558" name="Text Box 35">
            <a:extLst>
              <a:ext uri="{FF2B5EF4-FFF2-40B4-BE49-F238E27FC236}">
                <a16:creationId xmlns:a16="http://schemas.microsoft.com/office/drawing/2014/main" id="{883A7A6C-0A8A-8442-B048-10CE2181E4E9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214938" y="1643063"/>
            <a:ext cx="3055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742950" indent="-28575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u="sng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The do… while loop</a:t>
            </a:r>
            <a:endParaRPr lang="en-US" altLang="en-US" sz="2400">
              <a:solidFill>
                <a:srgbClr val="008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66ADE-29F3-5D45-B9F2-D94E4F5F3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742950" indent="-28575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CF952A17-7FC0-EE44-8BA5-0326ACEB6328}" type="slidenum">
              <a:rPr lang="en-US" altLang="en-US" sz="1200" smtClean="0">
                <a:solidFill>
                  <a:srgbClr val="FFFFFF"/>
                </a:solidFill>
                <a:latin typeface="Times" pitchFamily="2" charset="0"/>
                <a:ea typeface="ＭＳ Ｐゴシック" panose="020B0600070205080204" pitchFamily="34" charset="-128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17</a:t>
            </a:fld>
            <a:endParaRPr lang="en-US" altLang="en-US" sz="1200">
              <a:solidFill>
                <a:srgbClr val="FFFFFF"/>
              </a:solidFill>
              <a:latin typeface="Times" pitchFamily="2" charset="0"/>
              <a:ea typeface="ＭＳ Ｐゴシック" panose="020B0600070205080204" pitchFamily="34" charset="-128"/>
            </a:endParaRPr>
          </a:p>
        </p:txBody>
      </p:sp>
      <p:sp>
        <p:nvSpPr>
          <p:cNvPr id="8" name="Text Box 19">
            <a:extLst>
              <a:ext uri="{FF2B5EF4-FFF2-40B4-BE49-F238E27FC236}">
                <a16:creationId xmlns:a16="http://schemas.microsoft.com/office/drawing/2014/main" id="{E85311E9-6831-4446-824C-54E3D924D4C4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01688" y="5092700"/>
            <a:ext cx="299243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742950" indent="-28575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“test condition then execute block”</a:t>
            </a:r>
          </a:p>
        </p:txBody>
      </p:sp>
      <p:sp>
        <p:nvSpPr>
          <p:cNvPr id="9" name="Text Box 35">
            <a:extLst>
              <a:ext uri="{FF2B5EF4-FFF2-40B4-BE49-F238E27FC236}">
                <a16:creationId xmlns:a16="http://schemas.microsoft.com/office/drawing/2014/main" id="{A57F2C6F-5960-D449-AB0D-02CE3573FBF1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214938" y="5092700"/>
            <a:ext cx="31273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742950" indent="-28575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“execute block then test condition ”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/>
      <p:bldP spid="23558" grpId="0"/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id="{4E3F97D9-0688-914C-BCCB-AB33AB735E66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04800" y="762000"/>
            <a:ext cx="8382000" cy="1020763"/>
          </a:xfrm>
        </p:spPr>
        <p:txBody>
          <a:bodyPr/>
          <a:lstStyle/>
          <a:p>
            <a:pPr eaLnBrk="1" hangingPunct="1"/>
            <a:r>
              <a:rPr lang="en-AU" altLang="en-US">
                <a:ea typeface="Helvetica Neue" panose="02000503000000020004" pitchFamily="2" charset="0"/>
                <a:cs typeface="Helvetica Neue" panose="02000503000000020004" pitchFamily="2" charset="0"/>
              </a:rPr>
              <a:t>Time Out Questions </a:t>
            </a:r>
            <a:r>
              <a:rPr lang="en-US" altLang="en-US">
                <a:ea typeface="Helvetica Neue" panose="02000503000000020004" pitchFamily="2" charset="0"/>
                <a:cs typeface="Helvetica Neue" panose="02000503000000020004" pitchFamily="2" charset="0"/>
              </a:rPr>
              <a:t>–</a:t>
            </a:r>
            <a:r>
              <a:rPr lang="en-AU" altLang="en-US">
                <a:ea typeface="Helvetica Neue" panose="02000503000000020004" pitchFamily="2" charset="0"/>
                <a:cs typeface="Helvetica Neue" panose="02000503000000020004" pitchFamily="2" charset="0"/>
              </a:rPr>
              <a:t> Common Mistakes</a:t>
            </a:r>
            <a:endParaRPr lang="en-US" altLang="en-US"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4818" name="Rectangle 3">
            <a:extLst>
              <a:ext uri="{FF2B5EF4-FFF2-40B4-BE49-F238E27FC236}">
                <a16:creationId xmlns:a16="http://schemas.microsoft.com/office/drawing/2014/main" id="{F01B921B-BBCC-0F41-B922-E53825EB77C8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81000" y="1573213"/>
            <a:ext cx="7607300" cy="4751387"/>
          </a:xfrm>
        </p:spPr>
        <p:txBody>
          <a:bodyPr/>
          <a:lstStyle/>
          <a:p>
            <a:pPr eaLnBrk="1" hangingPunct="1"/>
            <a:r>
              <a:rPr lang="en-AU" altLang="en-US" sz="2400">
                <a:ea typeface="Helvetica Neue" panose="02000503000000020004" pitchFamily="2" charset="0"/>
                <a:cs typeface="Helvetica Neue" panose="02000503000000020004" pitchFamily="2" charset="0"/>
              </a:rPr>
              <a:t>What is wrong here?</a:t>
            </a:r>
          </a:p>
          <a:p>
            <a:pPr eaLnBrk="1" hangingPunct="1"/>
            <a:endParaRPr lang="en-US" altLang="en-US" sz="2400"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4819" name="Rectangle 5">
            <a:extLst>
              <a:ext uri="{FF2B5EF4-FFF2-40B4-BE49-F238E27FC236}">
                <a16:creationId xmlns:a16="http://schemas.microsoft.com/office/drawing/2014/main" id="{09557CDA-0DB3-CC42-816B-4BBFE0FFF232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2286000"/>
            <a:ext cx="7924800" cy="1368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/>
          <a:lstStyle>
            <a:lvl1pPr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742950" indent="-28575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while (num &lt; minimum);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  num = console.nextInt();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  </a:t>
            </a:r>
            <a:r>
              <a:rPr lang="en-AU" altLang="en-US" sz="14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System.out.println(“Number must be greater than “ + minimum);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  System.out.println(“Please try again.”);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261607-FF38-E34D-8F16-3D4BEC1B0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742950" indent="-28575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31C272FB-2B3B-F940-9252-EAFDF63CA7F9}" type="slidenum">
              <a:rPr lang="en-US" altLang="en-US" sz="1200" smtClean="0">
                <a:solidFill>
                  <a:srgbClr val="FFFFFF"/>
                </a:solidFill>
                <a:latin typeface="Times" pitchFamily="2" charset="0"/>
                <a:ea typeface="ＭＳ Ｐゴシック" panose="020B0600070205080204" pitchFamily="34" charset="-128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18</a:t>
            </a:fld>
            <a:endParaRPr lang="en-US" altLang="en-US" sz="1200">
              <a:solidFill>
                <a:srgbClr val="FFFFFF"/>
              </a:solidFill>
              <a:latin typeface="Times" pitchFamily="2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99DE0DD5-6804-454A-83B7-BDE1BD8E865E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04800" y="762000"/>
            <a:ext cx="8382000" cy="1020763"/>
          </a:xfrm>
        </p:spPr>
        <p:txBody>
          <a:bodyPr/>
          <a:lstStyle/>
          <a:p>
            <a:pPr eaLnBrk="1" hangingPunct="1"/>
            <a:r>
              <a:rPr lang="en-US" altLang="en-US">
                <a:ea typeface="Helvetica Neue" panose="02000503000000020004" pitchFamily="2" charset="0"/>
                <a:cs typeface="Helvetica Neue" panose="02000503000000020004" pitchFamily="2" charset="0"/>
              </a:rPr>
              <a:t>The  </a:t>
            </a:r>
            <a:r>
              <a:rPr lang="en-US" altLang="en-US" sz="2800">
                <a:solidFill>
                  <a:schemeClr val="hlink"/>
                </a:solidFill>
                <a:latin typeface="Courier New" panose="02070309020205020404" pitchFamily="49" charset="0"/>
                <a:ea typeface="Helvetica Neue" panose="02000503000000020004" pitchFamily="2" charset="0"/>
                <a:cs typeface="Helvetica Neue" panose="02000503000000020004" pitchFamily="2" charset="0"/>
              </a:rPr>
              <a:t>for</a:t>
            </a:r>
            <a:r>
              <a:rPr lang="en-US" altLang="en-US">
                <a:ea typeface="Helvetica Neue" panose="02000503000000020004" pitchFamily="2" charset="0"/>
                <a:cs typeface="Helvetica Neue" panose="02000503000000020004" pitchFamily="2" charset="0"/>
              </a:rPr>
              <a:t>  loop</a:t>
            </a:r>
          </a:p>
        </p:txBody>
      </p:sp>
      <p:sp>
        <p:nvSpPr>
          <p:cNvPr id="36866" name="Rectangle 3">
            <a:extLst>
              <a:ext uri="{FF2B5EF4-FFF2-40B4-BE49-F238E27FC236}">
                <a16:creationId xmlns:a16="http://schemas.microsoft.com/office/drawing/2014/main" id="{1A95BCB9-9635-7F4A-88BF-F51411DBD7E0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68313" y="1484313"/>
            <a:ext cx="7607300" cy="623887"/>
          </a:xfrm>
        </p:spPr>
        <p:txBody>
          <a:bodyPr/>
          <a:lstStyle/>
          <a:p>
            <a:pPr eaLnBrk="1" hangingPunct="1"/>
            <a:r>
              <a:rPr lang="en-US" altLang="en-US" sz="2000">
                <a:ea typeface="Helvetica Neue" panose="02000503000000020004" pitchFamily="2" charset="0"/>
                <a:cs typeface="Helvetica Neue" panose="02000503000000020004" pitchFamily="2" charset="0"/>
              </a:rPr>
              <a:t>A  </a:t>
            </a:r>
            <a:r>
              <a:rPr lang="en-US" altLang="en-US" sz="2000">
                <a:latin typeface="Courier New" panose="02070309020205020404" pitchFamily="49" charset="0"/>
                <a:ea typeface="Helvetica Neue" panose="02000503000000020004" pitchFamily="2" charset="0"/>
                <a:cs typeface="Helvetica Neue" panose="02000503000000020004" pitchFamily="2" charset="0"/>
              </a:rPr>
              <a:t>for</a:t>
            </a:r>
            <a:r>
              <a:rPr lang="en-US" altLang="en-US" sz="2000" i="1">
                <a:ea typeface="Helvetica Neue" panose="02000503000000020004" pitchFamily="2" charset="0"/>
                <a:cs typeface="Helvetica Neue" panose="02000503000000020004" pitchFamily="2" charset="0"/>
              </a:rPr>
              <a:t>  </a:t>
            </a:r>
            <a:r>
              <a:rPr lang="en-US" altLang="en-US" sz="2000">
                <a:ea typeface="Helvetica Neue" panose="02000503000000020004" pitchFamily="2" charset="0"/>
                <a:cs typeface="Helvetica Neue" panose="02000503000000020004" pitchFamily="2" charset="0"/>
              </a:rPr>
              <a:t>loop has the following syntax</a:t>
            </a:r>
          </a:p>
        </p:txBody>
      </p:sp>
      <p:sp>
        <p:nvSpPr>
          <p:cNvPr id="93188" name="Text Box 4">
            <a:extLst>
              <a:ext uri="{FF2B5EF4-FFF2-40B4-BE49-F238E27FC236}">
                <a16:creationId xmlns:a16="http://schemas.microsoft.com/office/drawing/2014/main" id="{A5F45E8B-9E9B-7647-B8A1-1E9C90A3B291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258888" y="3500438"/>
            <a:ext cx="6137275" cy="13112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b="1" dirty="0">
                <a:latin typeface="Courier New" pitchFamily="49" charset="0"/>
                <a:ea typeface="ＭＳ Ｐゴシック" pitchFamily="-107" charset="-128"/>
              </a:rPr>
              <a:t>for ( </a:t>
            </a:r>
            <a:r>
              <a:rPr lang="en-US" b="1" i="1" dirty="0">
                <a:solidFill>
                  <a:srgbClr val="008000"/>
                </a:solidFill>
                <a:latin typeface="Arial" charset="0"/>
                <a:ea typeface="ＭＳ Ｐゴシック" pitchFamily="-107" charset="-128"/>
              </a:rPr>
              <a:t>initialization</a:t>
            </a:r>
            <a:r>
              <a:rPr lang="en-US" b="1" dirty="0">
                <a:latin typeface="Courier New" pitchFamily="49" charset="0"/>
                <a:ea typeface="ＭＳ Ｐゴシック" pitchFamily="-107" charset="-128"/>
              </a:rPr>
              <a:t> ; </a:t>
            </a:r>
            <a:r>
              <a:rPr lang="en-US" b="1" i="1" dirty="0">
                <a:solidFill>
                  <a:srgbClr val="008000"/>
                </a:solidFill>
                <a:latin typeface="Arial" charset="0"/>
                <a:ea typeface="ＭＳ Ｐゴシック" pitchFamily="-107" charset="-128"/>
              </a:rPr>
              <a:t>condition</a:t>
            </a:r>
            <a:r>
              <a:rPr lang="en-US" b="1" dirty="0">
                <a:latin typeface="Courier New" pitchFamily="49" charset="0"/>
                <a:ea typeface="ＭＳ Ｐゴシック" pitchFamily="-107" charset="-128"/>
              </a:rPr>
              <a:t> ; </a:t>
            </a:r>
            <a:r>
              <a:rPr lang="en-US" b="1" i="1" dirty="0">
                <a:solidFill>
                  <a:srgbClr val="008000"/>
                </a:solidFill>
                <a:latin typeface="Arial" charset="0"/>
                <a:ea typeface="ＭＳ Ｐゴシック" pitchFamily="-107" charset="-128"/>
              </a:rPr>
              <a:t>increment</a:t>
            </a:r>
            <a:r>
              <a:rPr lang="en-US" b="1" dirty="0">
                <a:latin typeface="Courier New" pitchFamily="49" charset="0"/>
                <a:ea typeface="ＭＳ Ｐゴシック" pitchFamily="-107" charset="-128"/>
              </a:rPr>
              <a:t> )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ea typeface="ＭＳ Ｐゴシック" pitchFamily="-107" charset="-128"/>
              </a:rPr>
              <a:t>{</a:t>
            </a:r>
          </a:p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-107" charset="0"/>
                <a:ea typeface="ＭＳ Ｐゴシック" pitchFamily="-107" charset="-128"/>
              </a:rPr>
              <a:t>       </a:t>
            </a:r>
            <a:r>
              <a:rPr lang="en-US" b="1" i="1" dirty="0">
                <a:solidFill>
                  <a:srgbClr val="008000"/>
                </a:solidFill>
                <a:latin typeface="Arial" charset="0"/>
                <a:ea typeface="ＭＳ Ｐゴシック" pitchFamily="-107" charset="-128"/>
              </a:rPr>
              <a:t>statements</a:t>
            </a:r>
            <a:endParaRPr lang="en-US" b="1" dirty="0">
              <a:latin typeface="Arial" charset="0"/>
              <a:ea typeface="ＭＳ Ｐゴシック" pitchFamily="-107" charset="-128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ea typeface="ＭＳ Ｐゴシック" pitchFamily="-107" charset="-128"/>
              </a:rPr>
              <a:t>}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7D309E6A-311F-9E41-B215-02844A83AA1B}"/>
              </a:ext>
            </a:extLst>
          </p:cNvPr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827088" y="2133600"/>
            <a:ext cx="2906712" cy="1387475"/>
            <a:chOff x="924" y="1286"/>
            <a:chExt cx="1831" cy="874"/>
          </a:xfrm>
        </p:grpSpPr>
        <p:sp>
          <p:nvSpPr>
            <p:cNvPr id="36876" name="Text Box 6">
              <a:extLst>
                <a:ext uri="{FF2B5EF4-FFF2-40B4-BE49-F238E27FC236}">
                  <a16:creationId xmlns:a16="http://schemas.microsoft.com/office/drawing/2014/main" id="{23C6B769-D639-7941-8648-3B899CEC09E3}"/>
                </a:ext>
              </a:extLst>
            </p:cNvPr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924" y="1286"/>
              <a:ext cx="1831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32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8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The </a:t>
              </a:r>
              <a:r>
                <a:rPr lang="en-US" altLang="en-US" sz="1800" b="1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initialization</a:t>
              </a:r>
              <a:endParaRPr lang="en-US" altLang="en-US" sz="1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is executed once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before the loop begins</a:t>
              </a:r>
              <a:endParaRPr lang="en-US" altLang="en-US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93191" name="Line 7">
              <a:extLst>
                <a:ext uri="{FF2B5EF4-FFF2-40B4-BE49-F238E27FC236}">
                  <a16:creationId xmlns:a16="http://schemas.microsoft.com/office/drawing/2014/main" id="{A490E649-FCD6-1F40-BA0C-AFAFCBF8E8C8}"/>
                </a:ext>
              </a:extLst>
            </p:cNvPr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1824" y="1920"/>
              <a:ext cx="96" cy="24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AU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itchFamily="-107" charset="0"/>
                <a:ea typeface="+mn-ea"/>
              </a:endParaRPr>
            </a:p>
          </p:txBody>
        </p:sp>
      </p:grpSp>
      <p:grpSp>
        <p:nvGrpSpPr>
          <p:cNvPr id="3" name="Group 8">
            <a:extLst>
              <a:ext uri="{FF2B5EF4-FFF2-40B4-BE49-F238E27FC236}">
                <a16:creationId xmlns:a16="http://schemas.microsoft.com/office/drawing/2014/main" id="{FD270040-F533-9B43-9439-15C12561C08C}"/>
              </a:ext>
            </a:extLst>
          </p:cNvPr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4500563" y="2133600"/>
            <a:ext cx="3032125" cy="1371600"/>
            <a:chOff x="3136" y="1248"/>
            <a:chExt cx="1910" cy="864"/>
          </a:xfrm>
        </p:grpSpPr>
        <p:sp>
          <p:nvSpPr>
            <p:cNvPr id="36874" name="Text Box 9">
              <a:extLst>
                <a:ext uri="{FF2B5EF4-FFF2-40B4-BE49-F238E27FC236}">
                  <a16:creationId xmlns:a16="http://schemas.microsoft.com/office/drawing/2014/main" id="{9023E28A-5857-A24F-8262-F3DE323769BE}"/>
                </a:ext>
              </a:extLst>
            </p:cNvPr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3136" y="1248"/>
              <a:ext cx="1910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32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8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The </a:t>
              </a:r>
              <a:r>
                <a:rPr lang="en-US" altLang="en-US" sz="1800" b="1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block</a:t>
              </a:r>
              <a:r>
                <a:rPr lang="en-US" altLang="en-US"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 is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executed until the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condition</a:t>
              </a:r>
              <a:r>
                <a:rPr lang="en-US" altLang="en-US"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 becomes false</a:t>
              </a:r>
              <a:endParaRPr lang="en-US" altLang="en-US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93194" name="Line 10">
              <a:extLst>
                <a:ext uri="{FF2B5EF4-FFF2-40B4-BE49-F238E27FC236}">
                  <a16:creationId xmlns:a16="http://schemas.microsoft.com/office/drawing/2014/main" id="{E22071AE-E756-9A40-906C-8E517897FEE6}"/>
                </a:ext>
              </a:extLst>
            </p:cNvPr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 flipH="1">
              <a:off x="3648" y="1872"/>
              <a:ext cx="192" cy="24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AU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itchFamily="-107" charset="0"/>
                <a:ea typeface="+mn-ea"/>
              </a:endParaRPr>
            </a:p>
          </p:txBody>
        </p:sp>
      </p:grpSp>
      <p:grpSp>
        <p:nvGrpSpPr>
          <p:cNvPr id="4" name="Group 11">
            <a:extLst>
              <a:ext uri="{FF2B5EF4-FFF2-40B4-BE49-F238E27FC236}">
                <a16:creationId xmlns:a16="http://schemas.microsoft.com/office/drawing/2014/main" id="{6920E76E-B78E-8049-9850-61FFC946E8A4}"/>
              </a:ext>
            </a:extLst>
          </p:cNvPr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3348038" y="3933825"/>
            <a:ext cx="4586287" cy="1831975"/>
            <a:chOff x="2592" y="2534"/>
            <a:chExt cx="2889" cy="642"/>
          </a:xfrm>
        </p:grpSpPr>
        <p:sp>
          <p:nvSpPr>
            <p:cNvPr id="36872" name="Text Box 12">
              <a:extLst>
                <a:ext uri="{FF2B5EF4-FFF2-40B4-BE49-F238E27FC236}">
                  <a16:creationId xmlns:a16="http://schemas.microsoft.com/office/drawing/2014/main" id="{FFB9123D-51FE-AD41-A240-8E0B584E49D4}"/>
                </a:ext>
              </a:extLst>
            </p:cNvPr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592" y="2930"/>
              <a:ext cx="2889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32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8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The </a:t>
              </a:r>
              <a:r>
                <a:rPr lang="en-US" altLang="en-US" sz="1800" b="1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increment</a:t>
              </a:r>
              <a:r>
                <a:rPr lang="en-US" altLang="en-US"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 portion is executed at the end of each iteration</a:t>
              </a:r>
            </a:p>
          </p:txBody>
        </p:sp>
        <p:sp>
          <p:nvSpPr>
            <p:cNvPr id="93197" name="Line 13">
              <a:extLst>
                <a:ext uri="{FF2B5EF4-FFF2-40B4-BE49-F238E27FC236}">
                  <a16:creationId xmlns:a16="http://schemas.microsoft.com/office/drawing/2014/main" id="{EF9C86F2-02B6-A441-917B-FEE5D3B3B69F}"/>
                </a:ext>
              </a:extLst>
            </p:cNvPr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 flipV="1">
              <a:off x="4217" y="2534"/>
              <a:ext cx="199" cy="298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AU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itchFamily="-107" charset="0"/>
                <a:ea typeface="+mn-ea"/>
              </a:endParaRPr>
            </a:p>
          </p:txBody>
        </p:sp>
      </p:grp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1B431DA-227C-3D4F-A9F3-CB7C91C47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742950" indent="-28575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F1773778-8FF1-E74C-B9D8-7167EB5AC5C0}" type="slidenum">
              <a:rPr lang="en-US" altLang="en-US" sz="1200" smtClean="0">
                <a:solidFill>
                  <a:srgbClr val="FFFFFF"/>
                </a:solidFill>
                <a:latin typeface="Times" pitchFamily="2" charset="0"/>
                <a:ea typeface="ＭＳ Ｐゴシック" panose="020B0600070205080204" pitchFamily="34" charset="-128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19</a:t>
            </a:fld>
            <a:endParaRPr lang="en-US" altLang="en-US" sz="1200">
              <a:solidFill>
                <a:srgbClr val="FFFFFF"/>
              </a:solidFill>
              <a:latin typeface="Times" pitchFamily="2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8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5FFA7156-6019-0343-8075-2C09E3EA3066}"/>
              </a:ext>
            </a:extLst>
          </p:cNvPr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496888" y="404813"/>
            <a:ext cx="8229600" cy="552450"/>
          </a:xfrm>
        </p:spPr>
        <p:txBody>
          <a:bodyPr rtlCol="0">
            <a:normAutofit/>
          </a:bodyPr>
          <a:lstStyle/>
          <a:p>
            <a:pPr indent="80963" eaLnBrk="1" fontAlgn="auto" hangingPunct="1">
              <a:spcAft>
                <a:spcPts val="0"/>
              </a:spcAft>
              <a:defRPr/>
            </a:pPr>
            <a:r>
              <a:rPr lang="en-AU" sz="2000" dirty="0">
                <a:ea typeface="+mj-ea"/>
              </a:rPr>
              <a:t>IT6008: Computer Programming 1</a:t>
            </a:r>
            <a:endParaRPr lang="en-US" sz="2000" dirty="0">
              <a:ea typeface="+mj-ea"/>
            </a:endParaRP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2950708F-4A9E-934F-88D5-2B7BCAA46482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650875" y="4778375"/>
            <a:ext cx="7921625" cy="1008063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n-AU" altLang="en-US" sz="3600" dirty="0">
                <a:ea typeface="Helvetica Neue" panose="02000503000000020004" pitchFamily="2" charset="0"/>
                <a:cs typeface="Helvetica Neue" panose="02000503000000020004" pitchFamily="2" charset="0"/>
              </a:rPr>
              <a:t>5A - Loops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E6619F-84D3-0A45-AE6A-D2E178128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742950" indent="-28575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7921505C-FCA6-094A-9219-2FCC7B3C465E}" type="slidenum">
              <a:rPr lang="en-US" altLang="en-US" sz="1200" smtClean="0">
                <a:solidFill>
                  <a:srgbClr val="FFFFFF"/>
                </a:solidFill>
                <a:latin typeface="Times" pitchFamily="2" charset="0"/>
                <a:ea typeface="ＭＳ Ｐゴシック" panose="020B0600070205080204" pitchFamily="34" charset="-128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</a:t>
            </a:fld>
            <a:endParaRPr lang="en-US" altLang="en-US" sz="1200">
              <a:solidFill>
                <a:srgbClr val="FFFFFF"/>
              </a:solidFill>
              <a:latin typeface="Times" pitchFamily="2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601722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CE09AFFA-4873-8043-AC0C-C04C03A29EF7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04800" y="762000"/>
            <a:ext cx="8382000" cy="1020763"/>
          </a:xfrm>
        </p:spPr>
        <p:txBody>
          <a:bodyPr/>
          <a:lstStyle/>
          <a:p>
            <a:pPr eaLnBrk="1" hangingPunct="1"/>
            <a:r>
              <a:rPr lang="en-US" altLang="en-US">
                <a:ea typeface="Helvetica Neue" panose="02000503000000020004" pitchFamily="2" charset="0"/>
                <a:cs typeface="Helvetica Neue" panose="02000503000000020004" pitchFamily="2" charset="0"/>
              </a:rPr>
              <a:t>Logic of a  </a:t>
            </a:r>
            <a:r>
              <a:rPr lang="en-US" altLang="en-US" sz="2800">
                <a:solidFill>
                  <a:schemeClr val="hlink"/>
                </a:solidFill>
                <a:latin typeface="Courier New" panose="02070309020205020404" pitchFamily="49" charset="0"/>
                <a:ea typeface="Helvetica Neue" panose="02000503000000020004" pitchFamily="2" charset="0"/>
                <a:cs typeface="Helvetica Neue" panose="02000503000000020004" pitchFamily="2" charset="0"/>
              </a:rPr>
              <a:t>for</a:t>
            </a:r>
            <a:r>
              <a:rPr lang="en-US" altLang="en-US">
                <a:ea typeface="Helvetica Neue" panose="02000503000000020004" pitchFamily="2" charset="0"/>
                <a:cs typeface="Helvetica Neue" panose="02000503000000020004" pitchFamily="2" charset="0"/>
              </a:rPr>
              <a:t>  loop</a:t>
            </a:r>
          </a:p>
        </p:txBody>
      </p:sp>
      <p:grpSp>
        <p:nvGrpSpPr>
          <p:cNvPr id="37890" name="Group 9">
            <a:extLst>
              <a:ext uri="{FF2B5EF4-FFF2-40B4-BE49-F238E27FC236}">
                <a16:creationId xmlns:a16="http://schemas.microsoft.com/office/drawing/2014/main" id="{141F6ACA-A24A-2647-B2E6-818526564562}"/>
              </a:ext>
            </a:extLst>
          </p:cNvPr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3657600" y="2195513"/>
            <a:ext cx="1981200" cy="1309687"/>
            <a:chOff x="2304" y="1383"/>
            <a:chExt cx="1248" cy="825"/>
          </a:xfrm>
        </p:grpSpPr>
        <p:grpSp>
          <p:nvGrpSpPr>
            <p:cNvPr id="37910" name="Group 10">
              <a:extLst>
                <a:ext uri="{FF2B5EF4-FFF2-40B4-BE49-F238E27FC236}">
                  <a16:creationId xmlns:a16="http://schemas.microsoft.com/office/drawing/2014/main" id="{CE08E67F-396B-0B4E-A554-3532D864A1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1584"/>
              <a:ext cx="1248" cy="624"/>
              <a:chOff x="1968" y="1632"/>
              <a:chExt cx="1248" cy="624"/>
            </a:xfrm>
          </p:grpSpPr>
          <p:sp>
            <p:nvSpPr>
              <p:cNvPr id="94219" name="AutoShape 11">
                <a:extLst>
                  <a:ext uri="{FF2B5EF4-FFF2-40B4-BE49-F238E27FC236}">
                    <a16:creationId xmlns:a16="http://schemas.microsoft.com/office/drawing/2014/main" id="{F50833A6-B882-964F-9AB5-7A925596A486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1968" y="1632"/>
                <a:ext cx="1248" cy="624"/>
              </a:xfrm>
              <a:prstGeom prst="diamond">
                <a:avLst/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AU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" pitchFamily="-107" charset="0"/>
                  <a:ea typeface="ＭＳ Ｐゴシック" pitchFamily="-107" charset="-128"/>
                </a:endParaRPr>
              </a:p>
            </p:txBody>
          </p:sp>
          <p:sp>
            <p:nvSpPr>
              <p:cNvPr id="37913" name="Text Box 12">
                <a:extLst>
                  <a:ext uri="{FF2B5EF4-FFF2-40B4-BE49-F238E27FC236}">
                    <a16:creationId xmlns:a16="http://schemas.microsoft.com/office/drawing/2014/main" id="{6FE88F85-8DA2-A240-BCAD-D6AF162D86DB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2202" y="1742"/>
                <a:ext cx="780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EE2D24"/>
                  </a:buClr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rgbClr val="747575"/>
                    </a:solidFill>
                    <a:latin typeface="Calibri" panose="020F0502020204030204" pitchFamily="34" charset="0"/>
                    <a:ea typeface="Helvetica Neue" panose="02000503000000020004" pitchFamily="2" charset="0"/>
                    <a:cs typeface="Helvetica Neue" panose="02000503000000020004" pitchFamily="2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EE2D24"/>
                  </a:buClr>
                  <a:buSzPct val="100000"/>
                  <a:buFont typeface="Arial" panose="020B0604020202020204" pitchFamily="34" charset="0"/>
                  <a:buChar char="•"/>
                  <a:defRPr sz="2800">
                    <a:solidFill>
                      <a:srgbClr val="747575"/>
                    </a:solidFill>
                    <a:latin typeface="Calibri" panose="020F0502020204030204" pitchFamily="34" charset="0"/>
                    <a:ea typeface="Helvetica Neue" panose="02000503000000020004" pitchFamily="2" charset="0"/>
                    <a:cs typeface="Helvetica Neue" panose="02000503000000020004" pitchFamily="2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EE2D24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747575"/>
                    </a:solidFill>
                    <a:latin typeface="Calibri" panose="020F0502020204030204" pitchFamily="34" charset="0"/>
                    <a:ea typeface="Helvetica Neue" panose="02000503000000020004" pitchFamily="2" charset="0"/>
                    <a:cs typeface="Helvetica Neue" panose="02000503000000020004" pitchFamily="2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EE2D24"/>
                  </a:buClr>
                  <a:buSzPct val="100000"/>
                  <a:buFont typeface="Arial" panose="020B0604020202020204" pitchFamily="34" charset="0"/>
                  <a:buChar char="•"/>
                  <a:defRPr sz="2000">
                    <a:solidFill>
                      <a:srgbClr val="747575"/>
                    </a:solidFill>
                    <a:latin typeface="Calibri" panose="020F0502020204030204" pitchFamily="34" charset="0"/>
                    <a:ea typeface="Helvetica Neue" panose="02000503000000020004" pitchFamily="2" charset="0"/>
                    <a:cs typeface="Helvetica Neue" panose="02000503000000020004" pitchFamily="2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EE2D24"/>
                  </a:buClr>
                  <a:buSzPct val="100000"/>
                  <a:buFont typeface="Arial" panose="020B0604020202020204" pitchFamily="34" charset="0"/>
                  <a:buChar char="•"/>
                  <a:defRPr sz="2000">
                    <a:solidFill>
                      <a:srgbClr val="747575"/>
                    </a:solidFill>
                    <a:latin typeface="Calibri" panose="020F0502020204030204" pitchFamily="34" charset="0"/>
                    <a:ea typeface="Helvetica Neue" panose="02000503000000020004" pitchFamily="2" charset="0"/>
                    <a:cs typeface="Helvetica Neue" panose="02000503000000020004" pitchFamily="2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EE2D24"/>
                  </a:buClr>
                  <a:buSzPct val="100000"/>
                  <a:buFont typeface="Arial" panose="020B0604020202020204" pitchFamily="34" charset="0"/>
                  <a:buChar char="•"/>
                  <a:defRPr sz="2000">
                    <a:solidFill>
                      <a:srgbClr val="747575"/>
                    </a:solidFill>
                    <a:latin typeface="Calibri" panose="020F0502020204030204" pitchFamily="34" charset="0"/>
                    <a:ea typeface="Helvetica Neue" panose="02000503000000020004" pitchFamily="2" charset="0"/>
                    <a:cs typeface="Helvetica Neue" panose="02000503000000020004" pitchFamily="2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EE2D24"/>
                  </a:buClr>
                  <a:buSzPct val="100000"/>
                  <a:buFont typeface="Arial" panose="020B0604020202020204" pitchFamily="34" charset="0"/>
                  <a:buChar char="•"/>
                  <a:defRPr sz="2000">
                    <a:solidFill>
                      <a:srgbClr val="747575"/>
                    </a:solidFill>
                    <a:latin typeface="Calibri" panose="020F0502020204030204" pitchFamily="34" charset="0"/>
                    <a:ea typeface="Helvetica Neue" panose="02000503000000020004" pitchFamily="2" charset="0"/>
                    <a:cs typeface="Helvetica Neue" panose="02000503000000020004" pitchFamily="2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EE2D24"/>
                  </a:buClr>
                  <a:buSzPct val="100000"/>
                  <a:buFont typeface="Arial" panose="020B0604020202020204" pitchFamily="34" charset="0"/>
                  <a:buChar char="•"/>
                  <a:defRPr sz="2000">
                    <a:solidFill>
                      <a:srgbClr val="747575"/>
                    </a:solidFill>
                    <a:latin typeface="Calibri" panose="020F0502020204030204" pitchFamily="34" charset="0"/>
                    <a:ea typeface="Helvetica Neue" panose="02000503000000020004" pitchFamily="2" charset="0"/>
                    <a:cs typeface="Helvetica Neue" panose="02000503000000020004" pitchFamily="2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EE2D24"/>
                  </a:buClr>
                  <a:buSzPct val="100000"/>
                  <a:buFont typeface="Arial" panose="020B0604020202020204" pitchFamily="34" charset="0"/>
                  <a:buChar char="•"/>
                  <a:defRPr sz="2000">
                    <a:solidFill>
                      <a:srgbClr val="747575"/>
                    </a:solidFill>
                    <a:latin typeface="Calibri" panose="020F0502020204030204" pitchFamily="34" charset="0"/>
                    <a:ea typeface="Helvetica Neue" panose="02000503000000020004" pitchFamily="2" charset="0"/>
                    <a:cs typeface="Helvetica Neue" panose="02000503000000020004" pitchFamily="2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condition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evaluated</a:t>
                </a:r>
              </a:p>
            </p:txBody>
          </p:sp>
        </p:grpSp>
        <p:cxnSp>
          <p:nvCxnSpPr>
            <p:cNvPr id="37911" name="AutoShape 13">
              <a:extLst>
                <a:ext uri="{FF2B5EF4-FFF2-40B4-BE49-F238E27FC236}">
                  <a16:creationId xmlns:a16="http://schemas.microsoft.com/office/drawing/2014/main" id="{1730663C-2A7B-B546-BDCE-0E0A1E214D7E}"/>
                </a:ext>
              </a:extLst>
            </p:cNvPr>
            <p:cNvCxnSpPr>
              <a:cxnSpLocks noChangeShapeType="1"/>
              <a:stCxn id="37902" idx="2"/>
              <a:endCxn id="94219" idx="0"/>
            </p:cNvCxnSpPr>
            <p:nvPr>
              <p:custDataLst>
                <p:tags r:id="rId16"/>
              </p:custDataLst>
            </p:nvPr>
          </p:nvCxnSpPr>
          <p:spPr bwMode="auto">
            <a:xfrm>
              <a:off x="2928" y="1383"/>
              <a:ext cx="0" cy="201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7891" name="Group 46">
            <a:extLst>
              <a:ext uri="{FF2B5EF4-FFF2-40B4-BE49-F238E27FC236}">
                <a16:creationId xmlns:a16="http://schemas.microsoft.com/office/drawing/2014/main" id="{5DBDBB2D-9B8C-9F48-B723-92689A63BC24}"/>
              </a:ext>
            </a:extLst>
          </p:cNvPr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5638800" y="3009900"/>
            <a:ext cx="2005013" cy="2919413"/>
            <a:chOff x="5638800" y="3009900"/>
            <a:chExt cx="2005034" cy="2919430"/>
          </a:xfrm>
        </p:grpSpPr>
        <p:cxnSp>
          <p:nvCxnSpPr>
            <p:cNvPr id="37908" name="AutoShape 15">
              <a:extLst>
                <a:ext uri="{FF2B5EF4-FFF2-40B4-BE49-F238E27FC236}">
                  <a16:creationId xmlns:a16="http://schemas.microsoft.com/office/drawing/2014/main" id="{86265B4F-F5F5-2144-92A1-6AAB68F87F29}"/>
                </a:ext>
              </a:extLst>
            </p:cNvPr>
            <p:cNvCxnSpPr>
              <a:cxnSpLocks noChangeShapeType="1"/>
              <a:stCxn id="94219" idx="3"/>
            </p:cNvCxnSpPr>
            <p:nvPr>
              <p:custDataLst>
                <p:tags r:id="rId14"/>
              </p:custDataLst>
            </p:nvPr>
          </p:nvCxnSpPr>
          <p:spPr bwMode="auto">
            <a:xfrm>
              <a:off x="5638800" y="3009900"/>
              <a:ext cx="790588" cy="2919430"/>
            </a:xfrm>
            <a:prstGeom prst="bentConnector2">
              <a:avLst/>
            </a:prstGeom>
            <a:noFill/>
            <a:ln w="31750">
              <a:solidFill>
                <a:srgbClr val="FF0000"/>
              </a:solidFill>
              <a:miter lim="800000"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909" name="Text Box 16">
              <a:extLst>
                <a:ext uri="{FF2B5EF4-FFF2-40B4-BE49-F238E27FC236}">
                  <a16:creationId xmlns:a16="http://schemas.microsoft.com/office/drawing/2014/main" id="{40D08AAC-8A99-844F-BC12-F86FBC8C6785}"/>
                </a:ext>
              </a:extLst>
            </p:cNvPr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6557182" y="3581400"/>
              <a:ext cx="108665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32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8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solidFill>
                    <a:srgbClr val="008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false</a:t>
              </a:r>
              <a:endParaRPr lang="en-US" altLang="en-US" sz="24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37892" name="Group 49">
            <a:extLst>
              <a:ext uri="{FF2B5EF4-FFF2-40B4-BE49-F238E27FC236}">
                <a16:creationId xmlns:a16="http://schemas.microsoft.com/office/drawing/2014/main" id="{16060A18-FD10-DD4A-82B0-5B8930F2B7FB}"/>
              </a:ext>
            </a:extLst>
          </p:cNvPr>
          <p:cNvGrpSpPr>
            <a:grpSpLocks/>
          </p:cNvGrpSpPr>
          <p:nvPr/>
        </p:nvGrpSpPr>
        <p:grpSpPr bwMode="auto">
          <a:xfrm>
            <a:off x="1928813" y="4071938"/>
            <a:ext cx="1600200" cy="1042987"/>
            <a:chOff x="1928794" y="4071942"/>
            <a:chExt cx="1600200" cy="1042990"/>
          </a:xfrm>
        </p:grpSpPr>
        <p:sp>
          <p:nvSpPr>
            <p:cNvPr id="94212" name="Rectangle 4">
              <a:extLst>
                <a:ext uri="{FF2B5EF4-FFF2-40B4-BE49-F238E27FC236}">
                  <a16:creationId xmlns:a16="http://schemas.microsoft.com/office/drawing/2014/main" id="{3E9216F8-9B3C-6144-8E7E-600B6F9B28D4}"/>
                </a:ext>
              </a:extLst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928794" y="4071942"/>
              <a:ext cx="1600200" cy="381001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AU">
                <a:effectLst>
                  <a:outerShdw blurRad="38100" dist="38100" dir="2700000" algn="tl">
                    <a:srgbClr val="FFFFFF"/>
                  </a:outerShdw>
                </a:effectLst>
                <a:latin typeface="Times" pitchFamily="-107" charset="0"/>
                <a:ea typeface="ＭＳ Ｐゴシック" pitchFamily="-107" charset="-128"/>
              </a:endParaRPr>
            </a:p>
          </p:txBody>
        </p:sp>
        <p:sp>
          <p:nvSpPr>
            <p:cNvPr id="94226" name="Rectangle 18">
              <a:extLst>
                <a:ext uri="{FF2B5EF4-FFF2-40B4-BE49-F238E27FC236}">
                  <a16:creationId xmlns:a16="http://schemas.microsoft.com/office/drawing/2014/main" id="{77C90C3F-41CA-684B-9DC2-B4B396808ACF}"/>
                </a:ext>
              </a:extLst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928794" y="4733931"/>
              <a:ext cx="1600200" cy="381001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AU">
                <a:effectLst>
                  <a:outerShdw blurRad="38100" dist="38100" dir="2700000" algn="tl">
                    <a:srgbClr val="FFFFFF"/>
                  </a:outerShdw>
                </a:effectLst>
                <a:latin typeface="Times" pitchFamily="-107" charset="0"/>
                <a:ea typeface="ＭＳ Ｐゴシック" pitchFamily="-107" charset="-128"/>
              </a:endParaRPr>
            </a:p>
          </p:txBody>
        </p:sp>
        <p:sp>
          <p:nvSpPr>
            <p:cNvPr id="37905" name="Text Box 5">
              <a:extLst>
                <a:ext uri="{FF2B5EF4-FFF2-40B4-BE49-F238E27FC236}">
                  <a16:creationId xmlns:a16="http://schemas.microsoft.com/office/drawing/2014/main" id="{9C60C752-54FA-CB46-A23A-3268A751738E}"/>
                </a:ext>
              </a:extLst>
            </p:cNvPr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071670" y="4071942"/>
              <a:ext cx="13906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32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8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statements</a:t>
              </a:r>
              <a:endParaRPr lang="en-US" altLang="en-US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7906" name="Text Box 19">
              <a:extLst>
                <a:ext uri="{FF2B5EF4-FFF2-40B4-BE49-F238E27FC236}">
                  <a16:creationId xmlns:a16="http://schemas.microsoft.com/office/drawing/2014/main" id="{B15B712B-AF31-EC4B-8D51-A27F527CF828}"/>
                </a:ext>
              </a:extLst>
            </p:cNvPr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2090719" y="4733932"/>
              <a:ext cx="12763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32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8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increment</a:t>
              </a:r>
              <a:endParaRPr lang="en-US" altLang="en-US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cxnSp>
          <p:nvCxnSpPr>
            <p:cNvPr id="37907" name="AutoShape 20">
              <a:extLst>
                <a:ext uri="{FF2B5EF4-FFF2-40B4-BE49-F238E27FC236}">
                  <a16:creationId xmlns:a16="http://schemas.microsoft.com/office/drawing/2014/main" id="{3B8AED39-4DAB-2542-86F7-A555A1E863C9}"/>
                </a:ext>
              </a:extLst>
            </p:cNvPr>
            <p:cNvCxnSpPr>
              <a:cxnSpLocks noChangeShapeType="1"/>
              <a:stCxn id="94212" idx="2"/>
              <a:endCxn id="37906" idx="0"/>
            </p:cNvCxnSpPr>
            <p:nvPr>
              <p:custDataLst>
                <p:tags r:id="rId13"/>
              </p:custDataLst>
            </p:nvPr>
          </p:nvCxnSpPr>
          <p:spPr bwMode="auto">
            <a:xfrm rot="5400000">
              <a:off x="2588399" y="4593437"/>
              <a:ext cx="280990" cy="1588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7893" name="Group 21">
            <a:extLst>
              <a:ext uri="{FF2B5EF4-FFF2-40B4-BE49-F238E27FC236}">
                <a16:creationId xmlns:a16="http://schemas.microsoft.com/office/drawing/2014/main" id="{D4C6568F-A218-B443-97C7-1D57FD841F7D}"/>
              </a:ext>
            </a:extLst>
          </p:cNvPr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3848100" y="1295400"/>
            <a:ext cx="1600200" cy="914400"/>
            <a:chOff x="2424" y="816"/>
            <a:chExt cx="1008" cy="576"/>
          </a:xfrm>
        </p:grpSpPr>
        <p:grpSp>
          <p:nvGrpSpPr>
            <p:cNvPr id="37899" name="Group 22">
              <a:extLst>
                <a:ext uri="{FF2B5EF4-FFF2-40B4-BE49-F238E27FC236}">
                  <a16:creationId xmlns:a16="http://schemas.microsoft.com/office/drawing/2014/main" id="{185F20BC-E189-2440-8F3A-1BFC433A72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24" y="1152"/>
              <a:ext cx="1008" cy="240"/>
              <a:chOff x="2112" y="1200"/>
              <a:chExt cx="1008" cy="240"/>
            </a:xfrm>
          </p:grpSpPr>
          <p:sp>
            <p:nvSpPr>
              <p:cNvPr id="94231" name="Rectangle 23">
                <a:extLst>
                  <a:ext uri="{FF2B5EF4-FFF2-40B4-BE49-F238E27FC236}">
                    <a16:creationId xmlns:a16="http://schemas.microsoft.com/office/drawing/2014/main" id="{CCFF3F85-8348-3C42-A704-222AB85EEC9B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2112" y="1200"/>
                <a:ext cx="1008" cy="240"/>
              </a:xfrm>
              <a:prstGeom prst="rect">
                <a:avLst/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AU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" pitchFamily="-107" charset="0"/>
                  <a:ea typeface="ＭＳ Ｐゴシック" pitchFamily="-107" charset="-128"/>
                </a:endParaRPr>
              </a:p>
            </p:txBody>
          </p:sp>
          <p:sp>
            <p:nvSpPr>
              <p:cNvPr id="37902" name="Text Box 24">
                <a:extLst>
                  <a:ext uri="{FF2B5EF4-FFF2-40B4-BE49-F238E27FC236}">
                    <a16:creationId xmlns:a16="http://schemas.microsoft.com/office/drawing/2014/main" id="{957894A8-5C55-694A-BFB8-85D61EB35382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2142" y="1200"/>
                <a:ext cx="94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EE2D24"/>
                  </a:buClr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rgbClr val="747575"/>
                    </a:solidFill>
                    <a:latin typeface="Calibri" panose="020F0502020204030204" pitchFamily="34" charset="0"/>
                    <a:ea typeface="Helvetica Neue" panose="02000503000000020004" pitchFamily="2" charset="0"/>
                    <a:cs typeface="Helvetica Neue" panose="02000503000000020004" pitchFamily="2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EE2D24"/>
                  </a:buClr>
                  <a:buSzPct val="100000"/>
                  <a:buFont typeface="Arial" panose="020B0604020202020204" pitchFamily="34" charset="0"/>
                  <a:buChar char="•"/>
                  <a:defRPr sz="2800">
                    <a:solidFill>
                      <a:srgbClr val="747575"/>
                    </a:solidFill>
                    <a:latin typeface="Calibri" panose="020F0502020204030204" pitchFamily="34" charset="0"/>
                    <a:ea typeface="Helvetica Neue" panose="02000503000000020004" pitchFamily="2" charset="0"/>
                    <a:cs typeface="Helvetica Neue" panose="02000503000000020004" pitchFamily="2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EE2D24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747575"/>
                    </a:solidFill>
                    <a:latin typeface="Calibri" panose="020F0502020204030204" pitchFamily="34" charset="0"/>
                    <a:ea typeface="Helvetica Neue" panose="02000503000000020004" pitchFamily="2" charset="0"/>
                    <a:cs typeface="Helvetica Neue" panose="02000503000000020004" pitchFamily="2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EE2D24"/>
                  </a:buClr>
                  <a:buSzPct val="100000"/>
                  <a:buFont typeface="Arial" panose="020B0604020202020204" pitchFamily="34" charset="0"/>
                  <a:buChar char="•"/>
                  <a:defRPr sz="2000">
                    <a:solidFill>
                      <a:srgbClr val="747575"/>
                    </a:solidFill>
                    <a:latin typeface="Calibri" panose="020F0502020204030204" pitchFamily="34" charset="0"/>
                    <a:ea typeface="Helvetica Neue" panose="02000503000000020004" pitchFamily="2" charset="0"/>
                    <a:cs typeface="Helvetica Neue" panose="02000503000000020004" pitchFamily="2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EE2D24"/>
                  </a:buClr>
                  <a:buSzPct val="100000"/>
                  <a:buFont typeface="Arial" panose="020B0604020202020204" pitchFamily="34" charset="0"/>
                  <a:buChar char="•"/>
                  <a:defRPr sz="2000">
                    <a:solidFill>
                      <a:srgbClr val="747575"/>
                    </a:solidFill>
                    <a:latin typeface="Calibri" panose="020F0502020204030204" pitchFamily="34" charset="0"/>
                    <a:ea typeface="Helvetica Neue" panose="02000503000000020004" pitchFamily="2" charset="0"/>
                    <a:cs typeface="Helvetica Neue" panose="02000503000000020004" pitchFamily="2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EE2D24"/>
                  </a:buClr>
                  <a:buSzPct val="100000"/>
                  <a:buFont typeface="Arial" panose="020B0604020202020204" pitchFamily="34" charset="0"/>
                  <a:buChar char="•"/>
                  <a:defRPr sz="2000">
                    <a:solidFill>
                      <a:srgbClr val="747575"/>
                    </a:solidFill>
                    <a:latin typeface="Calibri" panose="020F0502020204030204" pitchFamily="34" charset="0"/>
                    <a:ea typeface="Helvetica Neue" panose="02000503000000020004" pitchFamily="2" charset="0"/>
                    <a:cs typeface="Helvetica Neue" panose="02000503000000020004" pitchFamily="2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EE2D24"/>
                  </a:buClr>
                  <a:buSzPct val="100000"/>
                  <a:buFont typeface="Arial" panose="020B0604020202020204" pitchFamily="34" charset="0"/>
                  <a:buChar char="•"/>
                  <a:defRPr sz="2000">
                    <a:solidFill>
                      <a:srgbClr val="747575"/>
                    </a:solidFill>
                    <a:latin typeface="Calibri" panose="020F0502020204030204" pitchFamily="34" charset="0"/>
                    <a:ea typeface="Helvetica Neue" panose="02000503000000020004" pitchFamily="2" charset="0"/>
                    <a:cs typeface="Helvetica Neue" panose="02000503000000020004" pitchFamily="2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EE2D24"/>
                  </a:buClr>
                  <a:buSzPct val="100000"/>
                  <a:buFont typeface="Arial" panose="020B0604020202020204" pitchFamily="34" charset="0"/>
                  <a:buChar char="•"/>
                  <a:defRPr sz="2000">
                    <a:solidFill>
                      <a:srgbClr val="747575"/>
                    </a:solidFill>
                    <a:latin typeface="Calibri" panose="020F0502020204030204" pitchFamily="34" charset="0"/>
                    <a:ea typeface="Helvetica Neue" panose="02000503000000020004" pitchFamily="2" charset="0"/>
                    <a:cs typeface="Helvetica Neue" panose="02000503000000020004" pitchFamily="2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EE2D24"/>
                  </a:buClr>
                  <a:buSzPct val="100000"/>
                  <a:buFont typeface="Arial" panose="020B0604020202020204" pitchFamily="34" charset="0"/>
                  <a:buChar char="•"/>
                  <a:defRPr sz="2000">
                    <a:solidFill>
                      <a:srgbClr val="747575"/>
                    </a:solidFill>
                    <a:latin typeface="Calibri" panose="020F0502020204030204" pitchFamily="34" charset="0"/>
                    <a:ea typeface="Helvetica Neue" panose="02000503000000020004" pitchFamily="2" charset="0"/>
                    <a:cs typeface="Helvetica Neue" panose="02000503000000020004" pitchFamily="2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initialization</a:t>
                </a:r>
                <a:endParaRPr lang="en-US" altLang="en-US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cxnSp>
          <p:nvCxnSpPr>
            <p:cNvPr id="37900" name="AutoShape 25">
              <a:extLst>
                <a:ext uri="{FF2B5EF4-FFF2-40B4-BE49-F238E27FC236}">
                  <a16:creationId xmlns:a16="http://schemas.microsoft.com/office/drawing/2014/main" id="{170FCE92-7CED-FE4A-9B6F-07B298A81EE4}"/>
                </a:ext>
              </a:extLst>
            </p:cNvPr>
            <p:cNvCxnSpPr>
              <a:cxnSpLocks noChangeShapeType="1"/>
              <a:endCxn id="37902" idx="0"/>
            </p:cNvCxnSpPr>
            <p:nvPr>
              <p:custDataLst>
                <p:tags r:id="rId6"/>
              </p:custDataLst>
            </p:nvPr>
          </p:nvCxnSpPr>
          <p:spPr bwMode="auto">
            <a:xfrm>
              <a:off x="2928" y="816"/>
              <a:ext cx="0" cy="336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7894" name="Group 48">
            <a:extLst>
              <a:ext uri="{FF2B5EF4-FFF2-40B4-BE49-F238E27FC236}">
                <a16:creationId xmlns:a16="http://schemas.microsoft.com/office/drawing/2014/main" id="{D92D70E6-7953-C74E-BE63-2E65D10B6770}"/>
              </a:ext>
            </a:extLst>
          </p:cNvPr>
          <p:cNvGrpSpPr>
            <a:grpSpLocks/>
          </p:cNvGrpSpPr>
          <p:nvPr/>
        </p:nvGrpSpPr>
        <p:grpSpPr bwMode="auto">
          <a:xfrm>
            <a:off x="2767013" y="3009900"/>
            <a:ext cx="890587" cy="1062038"/>
            <a:chOff x="2766996" y="3009900"/>
            <a:chExt cx="890605" cy="1062042"/>
          </a:xfrm>
        </p:grpSpPr>
        <p:sp>
          <p:nvSpPr>
            <p:cNvPr id="37897" name="Text Box 7">
              <a:extLst>
                <a:ext uri="{FF2B5EF4-FFF2-40B4-BE49-F238E27FC236}">
                  <a16:creationId xmlns:a16="http://schemas.microsoft.com/office/drawing/2014/main" id="{C6FD5D4F-7C56-1240-B7FF-ACEF86181DCC}"/>
                </a:ext>
              </a:extLst>
            </p:cNvPr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857488" y="3143248"/>
              <a:ext cx="6159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32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8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solidFill>
                    <a:srgbClr val="008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true</a:t>
              </a:r>
              <a:endParaRPr lang="en-US" altLang="en-US" sz="24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cxnSp>
          <p:nvCxnSpPr>
            <p:cNvPr id="29" name="Shape 28">
              <a:extLst>
                <a:ext uri="{FF2B5EF4-FFF2-40B4-BE49-F238E27FC236}">
                  <a16:creationId xmlns:a16="http://schemas.microsoft.com/office/drawing/2014/main" id="{E23C1F03-0805-DF4B-9FF4-E8D974491A9B}"/>
                </a:ext>
              </a:extLst>
            </p:cNvPr>
            <p:cNvCxnSpPr>
              <a:stCxn id="94219" idx="1"/>
              <a:endCxn id="37905" idx="0"/>
            </p:cNvCxnSpPr>
            <p:nvPr/>
          </p:nvCxnSpPr>
          <p:spPr>
            <a:xfrm rot="10800000" flipV="1">
              <a:off x="2766996" y="3009900"/>
              <a:ext cx="890605" cy="1062042"/>
            </a:xfrm>
            <a:prstGeom prst="bent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392965A1-AFA3-D743-BEDE-A73F97DFD42C}"/>
              </a:ext>
            </a:extLst>
          </p:cNvPr>
          <p:cNvCxnSpPr>
            <a:stCxn id="37906" idx="2"/>
            <a:endCxn id="94219" idx="0"/>
          </p:cNvCxnSpPr>
          <p:nvPr/>
        </p:nvCxnSpPr>
        <p:spPr>
          <a:xfrm rot="5400000" flipH="1" flipV="1">
            <a:off x="2395538" y="2847975"/>
            <a:ext cx="2586038" cy="1919287"/>
          </a:xfrm>
          <a:prstGeom prst="bentConnector5">
            <a:avLst>
              <a:gd name="adj1" fmla="val -8840"/>
              <a:gd name="adj2" fmla="val -73665"/>
              <a:gd name="adj3" fmla="val 108840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96DD0819-A152-6845-9E24-FD514FD84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742950" indent="-28575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B8C8C207-578D-5C48-A0B0-A2E640DABE44}" type="slidenum">
              <a:rPr lang="en-US" altLang="en-US" sz="1200" smtClean="0">
                <a:solidFill>
                  <a:srgbClr val="FFFFFF"/>
                </a:solidFill>
                <a:latin typeface="Times" pitchFamily="2" charset="0"/>
                <a:ea typeface="ＭＳ Ｐゴシック" panose="020B0600070205080204" pitchFamily="34" charset="-128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20</a:t>
            </a:fld>
            <a:endParaRPr lang="en-US" altLang="en-US" sz="1200">
              <a:solidFill>
                <a:srgbClr val="FFFFFF"/>
              </a:solidFill>
              <a:latin typeface="Times" pitchFamily="2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>
    <p:wheel spokes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E3C4A65-0EB3-A345-8D28-C492DEEEC196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04800" y="762000"/>
            <a:ext cx="8382000" cy="1020763"/>
          </a:xfrm>
        </p:spPr>
        <p:txBody>
          <a:bodyPr/>
          <a:lstStyle/>
          <a:p>
            <a:pPr eaLnBrk="1" hangingPunct="1"/>
            <a:r>
              <a:rPr lang="en-US" altLang="en-US">
                <a:ea typeface="Helvetica Neue" panose="02000503000000020004" pitchFamily="2" charset="0"/>
                <a:cs typeface="Helvetica Neue" panose="02000503000000020004" pitchFamily="2" charset="0"/>
              </a:rPr>
              <a:t>Example of  </a:t>
            </a:r>
            <a:r>
              <a:rPr lang="en-US" altLang="en-US" sz="2800">
                <a:solidFill>
                  <a:schemeClr val="hlink"/>
                </a:solidFill>
                <a:latin typeface="Courier New" panose="02070309020205020404" pitchFamily="49" charset="0"/>
                <a:ea typeface="Helvetica Neue" panose="02000503000000020004" pitchFamily="2" charset="0"/>
                <a:cs typeface="Helvetica Neue" panose="02000503000000020004" pitchFamily="2" charset="0"/>
              </a:rPr>
              <a:t>for </a:t>
            </a:r>
            <a:r>
              <a:rPr lang="en-US" altLang="en-US">
                <a:ea typeface="Helvetica Neue" panose="02000503000000020004" pitchFamily="2" charset="0"/>
                <a:cs typeface="Helvetica Neue" panose="02000503000000020004" pitchFamily="2" charset="0"/>
              </a:rPr>
              <a:t> loop</a:t>
            </a:r>
          </a:p>
        </p:txBody>
      </p:sp>
      <p:sp>
        <p:nvSpPr>
          <p:cNvPr id="38914" name="Rectangle 3">
            <a:extLst>
              <a:ext uri="{FF2B5EF4-FFF2-40B4-BE49-F238E27FC236}">
                <a16:creationId xmlns:a16="http://schemas.microsoft.com/office/drawing/2014/main" id="{6986193E-A338-2F4C-96EF-2FBE61EA0699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95288" y="1628775"/>
            <a:ext cx="7607300" cy="415925"/>
          </a:xfrm>
        </p:spPr>
        <p:txBody>
          <a:bodyPr/>
          <a:lstStyle/>
          <a:p>
            <a:pPr eaLnBrk="1" hangingPunct="1"/>
            <a:r>
              <a:rPr lang="en-US" altLang="en-US" sz="2000">
                <a:ea typeface="Helvetica Neue" panose="02000503000000020004" pitchFamily="2" charset="0"/>
                <a:cs typeface="Helvetica Neue" panose="02000503000000020004" pitchFamily="2" charset="0"/>
              </a:rPr>
              <a:t>An example of a </a:t>
            </a:r>
            <a:r>
              <a:rPr lang="en-US" altLang="en-US" sz="2000">
                <a:latin typeface="Courier New" panose="02070309020205020404" pitchFamily="49" charset="0"/>
                <a:ea typeface="Helvetica Neue" panose="02000503000000020004" pitchFamily="2" charset="0"/>
                <a:cs typeface="Helvetica Neue" panose="02000503000000020004" pitchFamily="2" charset="0"/>
              </a:rPr>
              <a:t>for</a:t>
            </a:r>
            <a:r>
              <a:rPr lang="en-US" altLang="en-US" sz="2000">
                <a:ea typeface="Helvetica Neue" panose="02000503000000020004" pitchFamily="2" charset="0"/>
                <a:cs typeface="Helvetica Neue" panose="02000503000000020004" pitchFamily="2" charset="0"/>
              </a:rPr>
              <a:t> loop</a:t>
            </a:r>
          </a:p>
        </p:txBody>
      </p:sp>
      <p:sp>
        <p:nvSpPr>
          <p:cNvPr id="96260" name="Text Box 4">
            <a:extLst>
              <a:ext uri="{FF2B5EF4-FFF2-40B4-BE49-F238E27FC236}">
                <a16:creationId xmlns:a16="http://schemas.microsoft.com/office/drawing/2014/main" id="{ECA28D90-602A-A846-82BA-3DD41E7A10E5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28800" y="2133600"/>
            <a:ext cx="59753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742950" indent="-28575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for (int count=1; count &lt;= 5; count++)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{System.out.println (count);}</a:t>
            </a:r>
            <a:endParaRPr lang="en-US" altLang="en-US" sz="2400">
              <a:solidFill>
                <a:schemeClr val="tx1"/>
              </a:solidFill>
              <a:latin typeface="Times" pitchFamily="2" charset="0"/>
              <a:ea typeface="ＭＳ Ｐゴシック" panose="020B0600070205080204" pitchFamily="34" charset="-128"/>
            </a:endParaRPr>
          </a:p>
        </p:txBody>
      </p:sp>
      <p:sp>
        <p:nvSpPr>
          <p:cNvPr id="96261" name="Rectangle 5">
            <a:extLst>
              <a:ext uri="{FF2B5EF4-FFF2-40B4-BE49-F238E27FC236}">
                <a16:creationId xmlns:a16="http://schemas.microsoft.com/office/drawing/2014/main" id="{DDA07DFF-6F24-CA43-A598-D409946C572C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52400" y="3048000"/>
            <a:ext cx="87630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1325" indent="-3429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742950" indent="-28575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9pPr>
          </a:lstStyle>
          <a:p>
            <a:pPr eaLnBrk="1" hangingPunct="1">
              <a:spcBef>
                <a:spcPct val="75000"/>
              </a:spcBef>
              <a:buClrTx/>
              <a:buSzTx/>
              <a:buFontTx/>
              <a:buChar char="•"/>
            </a:pPr>
            <a:r>
              <a:rPr lang="en-US" altLang="en-US" sz="2000">
                <a:solidFill>
                  <a:srgbClr val="00528B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The initialization section can be used to declare a variable</a:t>
            </a:r>
          </a:p>
          <a:p>
            <a:pPr eaLnBrk="1" hangingPunct="1">
              <a:spcBef>
                <a:spcPct val="75000"/>
              </a:spcBef>
              <a:buClrTx/>
              <a:buSzTx/>
              <a:buFontTx/>
              <a:buChar char="•"/>
            </a:pPr>
            <a:r>
              <a:rPr lang="en-US" altLang="en-US" sz="2000">
                <a:solidFill>
                  <a:srgbClr val="00528B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Like a </a:t>
            </a:r>
            <a:r>
              <a:rPr lang="en-US" altLang="en-US" sz="2000">
                <a:solidFill>
                  <a:srgbClr val="00528B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while</a:t>
            </a:r>
            <a:r>
              <a:rPr lang="en-US" altLang="en-US" sz="2000">
                <a:solidFill>
                  <a:srgbClr val="00528B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loop, the condition of a </a:t>
            </a:r>
            <a:r>
              <a:rPr lang="en-US" altLang="en-US" sz="2000">
                <a:solidFill>
                  <a:srgbClr val="00528B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for</a:t>
            </a:r>
            <a:r>
              <a:rPr lang="en-US" altLang="en-US" sz="2000">
                <a:solidFill>
                  <a:srgbClr val="00528B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loop is tested prior to executing the loop body</a:t>
            </a:r>
          </a:p>
          <a:p>
            <a:pPr eaLnBrk="1" hangingPunct="1">
              <a:spcBef>
                <a:spcPct val="75000"/>
              </a:spcBef>
              <a:buClrTx/>
              <a:buSzTx/>
              <a:buFontTx/>
              <a:buChar char="•"/>
            </a:pPr>
            <a:r>
              <a:rPr lang="en-US" altLang="en-US" sz="2000">
                <a:solidFill>
                  <a:srgbClr val="00528B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Therefore, the body of a </a:t>
            </a:r>
            <a:r>
              <a:rPr lang="en-US" altLang="en-US" sz="2000">
                <a:solidFill>
                  <a:srgbClr val="00528B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for</a:t>
            </a:r>
            <a:r>
              <a:rPr lang="en-US" altLang="en-US" sz="2000">
                <a:solidFill>
                  <a:srgbClr val="00528B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loop will execute zero or more times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4AE81-C4B8-4C45-8867-3351600D0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742950" indent="-28575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FED3C830-1905-E64D-8550-5CDDB1951C32}" type="slidenum">
              <a:rPr lang="en-US" altLang="en-US" sz="1200" smtClean="0">
                <a:solidFill>
                  <a:srgbClr val="FFFFFF"/>
                </a:solidFill>
                <a:latin typeface="Times" pitchFamily="2" charset="0"/>
                <a:ea typeface="ＭＳ Ｐゴシック" panose="020B0600070205080204" pitchFamily="34" charset="-128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21</a:t>
            </a:fld>
            <a:endParaRPr lang="en-US" altLang="en-US" sz="1200">
              <a:solidFill>
                <a:srgbClr val="FFFFFF"/>
              </a:solidFill>
              <a:latin typeface="Times" pitchFamily="2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0" grpId="0" autoUpdateAnimBg="0"/>
      <p:bldP spid="9626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717EFD33-0751-9040-A80F-5485BC030AA6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04800" y="762000"/>
            <a:ext cx="8382000" cy="1020763"/>
          </a:xfrm>
        </p:spPr>
        <p:txBody>
          <a:bodyPr/>
          <a:lstStyle/>
          <a:p>
            <a:pPr eaLnBrk="1" hangingPunct="1"/>
            <a:r>
              <a:rPr lang="en-US" altLang="en-US">
                <a:ea typeface="Helvetica Neue" panose="02000503000000020004" pitchFamily="2" charset="0"/>
                <a:cs typeface="Helvetica Neue" panose="02000503000000020004" pitchFamily="2" charset="0"/>
              </a:rPr>
              <a:t>The  </a:t>
            </a:r>
            <a:r>
              <a:rPr lang="en-US" altLang="en-US" sz="2800">
                <a:solidFill>
                  <a:schemeClr val="hlink"/>
                </a:solidFill>
                <a:latin typeface="Courier New" panose="02070309020205020404" pitchFamily="49" charset="0"/>
                <a:ea typeface="Helvetica Neue" panose="02000503000000020004" pitchFamily="2" charset="0"/>
                <a:cs typeface="Helvetica Neue" panose="02000503000000020004" pitchFamily="2" charset="0"/>
              </a:rPr>
              <a:t>for</a:t>
            </a:r>
            <a:r>
              <a:rPr lang="en-US" altLang="en-US">
                <a:ea typeface="Helvetica Neue" panose="02000503000000020004" pitchFamily="2" charset="0"/>
                <a:cs typeface="Helvetica Neue" panose="02000503000000020004" pitchFamily="2" charset="0"/>
              </a:rPr>
              <a:t>  loop increment</a:t>
            </a:r>
          </a:p>
        </p:txBody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4E29B520-8DCD-C940-AF8B-0CA890255B97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95288" y="1557338"/>
            <a:ext cx="7993062" cy="773112"/>
          </a:xfrm>
        </p:spPr>
        <p:txBody>
          <a:bodyPr/>
          <a:lstStyle/>
          <a:p>
            <a:pPr eaLnBrk="1" hangingPunct="1">
              <a:spcBef>
                <a:spcPct val="75000"/>
              </a:spcBef>
            </a:pPr>
            <a:r>
              <a:rPr lang="en-US" altLang="en-US" sz="2000">
                <a:ea typeface="Helvetica Neue" panose="02000503000000020004" pitchFamily="2" charset="0"/>
                <a:cs typeface="Helvetica Neue" panose="02000503000000020004" pitchFamily="2" charset="0"/>
              </a:rPr>
              <a:t>The increment section can perform any calculation</a:t>
            </a:r>
          </a:p>
        </p:txBody>
      </p:sp>
      <p:sp>
        <p:nvSpPr>
          <p:cNvPr id="97284" name="Rectangle 4">
            <a:extLst>
              <a:ext uri="{FF2B5EF4-FFF2-40B4-BE49-F238E27FC236}">
                <a16:creationId xmlns:a16="http://schemas.microsoft.com/office/drawing/2014/main" id="{5BD64823-1D9D-E245-BEB2-F9204D1F4746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79388" y="3644900"/>
            <a:ext cx="81724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1325" indent="-3429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742950" indent="-28575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9pPr>
          </a:lstStyle>
          <a:p>
            <a:pPr eaLnBrk="1" hangingPunct="1">
              <a:spcBef>
                <a:spcPct val="75000"/>
              </a:spcBef>
              <a:buClrTx/>
              <a:buSzTx/>
              <a:buFontTx/>
              <a:buChar char="•"/>
            </a:pPr>
            <a:r>
              <a:rPr lang="en-US" altLang="en-US" sz="2000">
                <a:solidFill>
                  <a:srgbClr val="00528B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 </a:t>
            </a:r>
            <a:r>
              <a:rPr lang="en-US" altLang="en-US" sz="2000">
                <a:solidFill>
                  <a:srgbClr val="00528B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for</a:t>
            </a:r>
            <a:r>
              <a:rPr lang="en-US" altLang="en-US" sz="2000">
                <a:solidFill>
                  <a:srgbClr val="00528B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loop is well suited for executing statements a specific number of times that can be calculated or determined in advance</a:t>
            </a:r>
          </a:p>
        </p:txBody>
      </p:sp>
      <p:sp>
        <p:nvSpPr>
          <p:cNvPr id="97285" name="Text Box 5">
            <a:extLst>
              <a:ext uri="{FF2B5EF4-FFF2-40B4-BE49-F238E27FC236}">
                <a16:creationId xmlns:a16="http://schemas.microsoft.com/office/drawing/2014/main" id="{E0164A0E-6169-1549-A1F3-6D5EDEB572C0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42988" y="2276475"/>
            <a:ext cx="56705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742950" indent="-28575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for (int num=100; num &gt; 0; num -= 5)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{System.out.println (num);}</a:t>
            </a:r>
            <a:endParaRPr lang="en-US" altLang="en-US" sz="2400">
              <a:solidFill>
                <a:schemeClr val="tx1"/>
              </a:solidFill>
              <a:latin typeface="Times" pitchFamily="2" charset="0"/>
              <a:ea typeface="ＭＳ Ｐゴシック" panose="020B0600070205080204" pitchFamily="34" charset="-12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1FEC8-7466-9C49-AC90-1301D9F98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742950" indent="-28575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B0E05C4E-0743-7D45-8CDB-D7FCE6555DBC}" type="slidenum">
              <a:rPr lang="en-US" altLang="en-US" sz="1200" smtClean="0">
                <a:solidFill>
                  <a:srgbClr val="FFFFFF"/>
                </a:solidFill>
                <a:latin typeface="Times" pitchFamily="2" charset="0"/>
                <a:ea typeface="ＭＳ Ｐゴシック" panose="020B0600070205080204" pitchFamily="34" charset="-128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22</a:t>
            </a:fld>
            <a:endParaRPr lang="en-US" altLang="en-US" sz="1200">
              <a:solidFill>
                <a:srgbClr val="FFFFFF"/>
              </a:solidFill>
              <a:latin typeface="Times" pitchFamily="2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4" grpId="0" build="p"/>
      <p:bldP spid="97285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F46FF146-EAA0-4A43-9FB4-4ECA2E5DD151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04800" y="762000"/>
            <a:ext cx="8382000" cy="1020763"/>
          </a:xfrm>
        </p:spPr>
        <p:txBody>
          <a:bodyPr/>
          <a:lstStyle/>
          <a:p>
            <a:pPr eaLnBrk="1" hangingPunct="1"/>
            <a:r>
              <a:rPr lang="en-US" altLang="en-US">
                <a:ea typeface="Helvetica Neue" panose="02000503000000020004" pitchFamily="2" charset="0"/>
                <a:cs typeface="Helvetica Neue" panose="02000503000000020004" pitchFamily="2" charset="0"/>
              </a:rPr>
              <a:t>The  </a:t>
            </a:r>
            <a:r>
              <a:rPr lang="en-US" altLang="en-US" sz="2800">
                <a:solidFill>
                  <a:schemeClr val="hlink"/>
                </a:solidFill>
                <a:latin typeface="Courier New" panose="02070309020205020404" pitchFamily="49" charset="0"/>
                <a:ea typeface="Helvetica Neue" panose="02000503000000020004" pitchFamily="2" charset="0"/>
                <a:cs typeface="Helvetica Neue" panose="02000503000000020004" pitchFamily="2" charset="0"/>
              </a:rPr>
              <a:t>for</a:t>
            </a:r>
            <a:r>
              <a:rPr lang="en-US" altLang="en-US">
                <a:ea typeface="Helvetica Neue" panose="02000503000000020004" pitchFamily="2" charset="0"/>
                <a:cs typeface="Helvetica Neue" panose="02000503000000020004" pitchFamily="2" charset="0"/>
              </a:rPr>
              <a:t>  loop equivalency</a:t>
            </a:r>
          </a:p>
        </p:txBody>
      </p:sp>
      <p:sp>
        <p:nvSpPr>
          <p:cNvPr id="40962" name="Rectangle 3">
            <a:extLst>
              <a:ext uri="{FF2B5EF4-FFF2-40B4-BE49-F238E27FC236}">
                <a16:creationId xmlns:a16="http://schemas.microsoft.com/office/drawing/2014/main" id="{A79D37F7-46D0-334F-AB89-8CCF846549F6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sz="2000">
                <a:ea typeface="Helvetica Neue" panose="02000503000000020004" pitchFamily="2" charset="0"/>
                <a:cs typeface="Helvetica Neue" panose="02000503000000020004" pitchFamily="2" charset="0"/>
              </a:rPr>
              <a:t>A </a:t>
            </a:r>
            <a:r>
              <a:rPr lang="en-US" altLang="en-US" sz="2000">
                <a:latin typeface="Courier New" panose="02070309020205020404" pitchFamily="49" charset="0"/>
                <a:ea typeface="Helvetica Neue" panose="02000503000000020004" pitchFamily="2" charset="0"/>
                <a:cs typeface="Helvetica Neue" panose="02000503000000020004" pitchFamily="2" charset="0"/>
              </a:rPr>
              <a:t>for</a:t>
            </a:r>
            <a:r>
              <a:rPr lang="en-US" altLang="en-US" sz="2000">
                <a:ea typeface="Helvetica Neue" panose="02000503000000020004" pitchFamily="2" charset="0"/>
                <a:cs typeface="Helvetica Neue" panose="02000503000000020004" pitchFamily="2" charset="0"/>
              </a:rPr>
              <a:t> loop is functionally equivalent to the following </a:t>
            </a:r>
            <a:r>
              <a:rPr lang="en-US" altLang="en-US" sz="2000">
                <a:latin typeface="Courier New" panose="02070309020205020404" pitchFamily="49" charset="0"/>
                <a:ea typeface="Helvetica Neue" panose="02000503000000020004" pitchFamily="2" charset="0"/>
                <a:cs typeface="Helvetica Neue" panose="02000503000000020004" pitchFamily="2" charset="0"/>
              </a:rPr>
              <a:t>while</a:t>
            </a:r>
            <a:r>
              <a:rPr lang="en-US" altLang="en-US" sz="2000">
                <a:ea typeface="Helvetica Neue" panose="02000503000000020004" pitchFamily="2" charset="0"/>
                <a:cs typeface="Helvetica Neue" panose="02000503000000020004" pitchFamily="2" charset="0"/>
              </a:rPr>
              <a:t> loop structure</a:t>
            </a:r>
          </a:p>
        </p:txBody>
      </p:sp>
      <p:sp>
        <p:nvSpPr>
          <p:cNvPr id="95236" name="Text Box 4">
            <a:extLst>
              <a:ext uri="{FF2B5EF4-FFF2-40B4-BE49-F238E27FC236}">
                <a16:creationId xmlns:a16="http://schemas.microsoft.com/office/drawing/2014/main" id="{4DF9844F-8BDA-1946-997D-9BB71CC660EE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711825" y="2970213"/>
            <a:ext cx="2068513" cy="19399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742950" indent="-28575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000" i="1" dirty="0">
                <a:solidFill>
                  <a:srgbClr val="008000"/>
                </a:solidFill>
                <a:latin typeface="+mn-lt"/>
                <a:ea typeface="ＭＳ Ｐゴシック" panose="020B0600070205080204" pitchFamily="34" charset="-128"/>
              </a:rPr>
              <a:t>initialization</a:t>
            </a:r>
            <a:r>
              <a:rPr lang="en-US" altLang="en-US" sz="2000" b="1" dirty="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000" b="1" dirty="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</a:rPr>
              <a:t>while ( </a:t>
            </a:r>
            <a:r>
              <a:rPr lang="en-US" altLang="en-US" sz="2000" i="1" dirty="0">
                <a:solidFill>
                  <a:srgbClr val="008000"/>
                </a:solidFill>
                <a:latin typeface="+mn-lt"/>
                <a:ea typeface="ＭＳ Ｐゴシック" panose="020B0600070205080204" pitchFamily="34" charset="-128"/>
              </a:rPr>
              <a:t>condition</a:t>
            </a:r>
            <a:r>
              <a:rPr lang="en-US" altLang="en-US" sz="2000" b="1" dirty="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</a:rPr>
              <a:t> 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000" b="1" dirty="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000" b="1" dirty="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</a:rPr>
              <a:t>   </a:t>
            </a:r>
            <a:r>
              <a:rPr lang="en-US" altLang="en-US" sz="2000" i="1" dirty="0">
                <a:solidFill>
                  <a:srgbClr val="008000"/>
                </a:solidFill>
                <a:latin typeface="+mn-lt"/>
                <a:ea typeface="ＭＳ Ｐゴシック" panose="020B0600070205080204" pitchFamily="34" charset="-128"/>
              </a:rPr>
              <a:t>statements</a:t>
            </a:r>
            <a:r>
              <a:rPr lang="en-US" altLang="en-US" sz="2000" b="1" dirty="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000" b="1" dirty="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</a:rPr>
              <a:t>   </a:t>
            </a:r>
            <a:r>
              <a:rPr lang="en-US" altLang="en-US" sz="2000" i="1" dirty="0">
                <a:solidFill>
                  <a:srgbClr val="008000"/>
                </a:solidFill>
                <a:latin typeface="+mn-lt"/>
                <a:ea typeface="ＭＳ Ｐゴシック" panose="020B0600070205080204" pitchFamily="34" charset="-128"/>
              </a:rPr>
              <a:t>increment</a:t>
            </a:r>
            <a:r>
              <a:rPr lang="en-US" altLang="en-US" sz="2000" b="1" dirty="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000" b="1" dirty="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</a:rPr>
              <a:t>}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9890D6-6848-A74A-B827-43CF9F090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742950" indent="-28575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886449E3-9CE3-B54D-A3B2-76B15BE3A393}" type="slidenum">
              <a:rPr lang="en-US" altLang="en-US" sz="1200" smtClean="0">
                <a:solidFill>
                  <a:srgbClr val="FFFFFF"/>
                </a:solidFill>
                <a:latin typeface="Times" pitchFamily="2" charset="0"/>
                <a:ea typeface="ＭＳ Ｐゴシック" panose="020B0600070205080204" pitchFamily="34" charset="-128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23</a:t>
            </a:fld>
            <a:endParaRPr lang="en-US" altLang="en-US" sz="1200">
              <a:solidFill>
                <a:srgbClr val="FFFFFF"/>
              </a:solidFill>
              <a:latin typeface="Times" pitchFamily="2" charset="0"/>
              <a:ea typeface="ＭＳ Ｐゴシック" panose="020B0600070205080204" pitchFamily="34" charset="-128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29CA4F4D-041B-D947-ACA9-673DAE00D066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04800" y="3278188"/>
            <a:ext cx="4495800" cy="13239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b="1" dirty="0">
                <a:latin typeface="+mn-lt"/>
                <a:ea typeface="ＭＳ Ｐゴシック" pitchFamily="-107" charset="-128"/>
              </a:rPr>
              <a:t>for ( </a:t>
            </a:r>
            <a:r>
              <a:rPr lang="en-US" i="1" dirty="0">
                <a:solidFill>
                  <a:srgbClr val="008000"/>
                </a:solidFill>
                <a:latin typeface="+mn-lt"/>
                <a:ea typeface="ＭＳ Ｐゴシック" pitchFamily="-107" charset="-128"/>
              </a:rPr>
              <a:t>initialization</a:t>
            </a:r>
            <a:r>
              <a:rPr lang="en-US" b="1" dirty="0">
                <a:latin typeface="+mn-lt"/>
                <a:ea typeface="ＭＳ Ｐゴシック" pitchFamily="-107" charset="-128"/>
              </a:rPr>
              <a:t> ; </a:t>
            </a:r>
            <a:r>
              <a:rPr lang="en-US" i="1" dirty="0">
                <a:solidFill>
                  <a:srgbClr val="008000"/>
                </a:solidFill>
                <a:latin typeface="+mn-lt"/>
                <a:ea typeface="ＭＳ Ｐゴシック" pitchFamily="-107" charset="-128"/>
              </a:rPr>
              <a:t>condition</a:t>
            </a:r>
            <a:r>
              <a:rPr lang="en-US" b="1" dirty="0">
                <a:latin typeface="+mn-lt"/>
                <a:ea typeface="ＭＳ Ｐゴシック" pitchFamily="-107" charset="-128"/>
              </a:rPr>
              <a:t> ; </a:t>
            </a:r>
            <a:r>
              <a:rPr lang="en-US" i="1" dirty="0">
                <a:solidFill>
                  <a:srgbClr val="008000"/>
                </a:solidFill>
                <a:latin typeface="+mn-lt"/>
                <a:ea typeface="ＭＳ Ｐゴシック" pitchFamily="-107" charset="-128"/>
              </a:rPr>
              <a:t>increment</a:t>
            </a:r>
            <a:r>
              <a:rPr lang="en-US" b="1" dirty="0">
                <a:latin typeface="+mn-lt"/>
                <a:ea typeface="ＭＳ Ｐゴシック" pitchFamily="-107" charset="-128"/>
              </a:rPr>
              <a:t> )</a:t>
            </a:r>
          </a:p>
          <a:p>
            <a:pPr>
              <a:defRPr/>
            </a:pPr>
            <a:r>
              <a:rPr lang="en-US" b="1" dirty="0">
                <a:latin typeface="+mn-lt"/>
                <a:ea typeface="ＭＳ Ｐゴシック" pitchFamily="-107" charset="-128"/>
              </a:rPr>
              <a:t>{</a:t>
            </a:r>
          </a:p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ＭＳ Ｐゴシック" pitchFamily="-107" charset="-128"/>
              </a:rPr>
              <a:t>       </a:t>
            </a:r>
            <a:r>
              <a:rPr lang="en-US" i="1" dirty="0">
                <a:solidFill>
                  <a:srgbClr val="008000"/>
                </a:solidFill>
                <a:latin typeface="+mn-lt"/>
                <a:ea typeface="ＭＳ Ｐゴシック" pitchFamily="-107" charset="-128"/>
              </a:rPr>
              <a:t>statements</a:t>
            </a:r>
            <a:endParaRPr lang="en-US" dirty="0">
              <a:latin typeface="+mn-lt"/>
              <a:ea typeface="ＭＳ Ｐゴシック" pitchFamily="-107" charset="-128"/>
            </a:endParaRPr>
          </a:p>
          <a:p>
            <a:pPr>
              <a:defRPr/>
            </a:pPr>
            <a:r>
              <a:rPr lang="en-US" b="1" dirty="0">
                <a:latin typeface="+mn-lt"/>
                <a:ea typeface="ＭＳ Ｐゴシック" pitchFamily="-107" charset="-128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5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6" grpId="0" autoUpdateAnimBg="0"/>
      <p:bldP spid="6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:a16="http://schemas.microsoft.com/office/drawing/2014/main" id="{B525A9C5-DF29-6F41-9F40-7C3940F4C1BA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04800" y="762000"/>
            <a:ext cx="8382000" cy="1020763"/>
          </a:xfrm>
        </p:spPr>
        <p:txBody>
          <a:bodyPr/>
          <a:lstStyle/>
          <a:p>
            <a:pPr eaLnBrk="1" hangingPunct="1"/>
            <a:r>
              <a:rPr lang="en-AU" altLang="en-US">
                <a:solidFill>
                  <a:schemeClr val="hlink"/>
                </a:solidFill>
                <a:latin typeface="Courier New" panose="02070309020205020404" pitchFamily="49" charset="0"/>
                <a:ea typeface="Helvetica Neue" panose="02000503000000020004" pitchFamily="2" charset="0"/>
                <a:cs typeface="Helvetica Neue" panose="02000503000000020004" pitchFamily="2" charset="0"/>
              </a:rPr>
              <a:t>while</a:t>
            </a:r>
            <a:r>
              <a:rPr lang="en-AU" altLang="en-US">
                <a:latin typeface="Courier New" panose="02070309020205020404" pitchFamily="49" charset="0"/>
                <a:ea typeface="Helvetica Neue" panose="02000503000000020004" pitchFamily="2" charset="0"/>
                <a:cs typeface="Helvetica Neue" panose="02000503000000020004" pitchFamily="2" charset="0"/>
              </a:rPr>
              <a:t>  </a:t>
            </a:r>
            <a:r>
              <a:rPr lang="en-AU" altLang="en-US">
                <a:ea typeface="Helvetica Neue" panose="02000503000000020004" pitchFamily="2" charset="0"/>
                <a:cs typeface="Helvetica Neue" panose="02000503000000020004" pitchFamily="2" charset="0"/>
              </a:rPr>
              <a:t>and  </a:t>
            </a:r>
            <a:r>
              <a:rPr lang="en-AU" altLang="en-US">
                <a:solidFill>
                  <a:schemeClr val="hlink"/>
                </a:solidFill>
                <a:latin typeface="Courier New" panose="02070309020205020404" pitchFamily="49" charset="0"/>
                <a:ea typeface="Helvetica Neue" panose="02000503000000020004" pitchFamily="2" charset="0"/>
                <a:cs typeface="Helvetica Neue" panose="02000503000000020004" pitchFamily="2" charset="0"/>
              </a:rPr>
              <a:t>for </a:t>
            </a:r>
            <a:r>
              <a:rPr lang="en-AU" altLang="en-US">
                <a:ea typeface="Helvetica Neue" panose="02000503000000020004" pitchFamily="2" charset="0"/>
                <a:cs typeface="Helvetica Neue" panose="02000503000000020004" pitchFamily="2" charset="0"/>
              </a:rPr>
              <a:t> loop equivalence</a:t>
            </a:r>
            <a:endParaRPr lang="en-US" altLang="en-US"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1986" name="Rectangle 3">
            <a:extLst>
              <a:ext uri="{FF2B5EF4-FFF2-40B4-BE49-F238E27FC236}">
                <a16:creationId xmlns:a16="http://schemas.microsoft.com/office/drawing/2014/main" id="{27195F41-3733-734D-970D-06DB16C94EBB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81000" y="1484313"/>
            <a:ext cx="7607300" cy="42291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AU" altLang="en-US">
                <a:ea typeface="Helvetica Neue" panose="02000503000000020004" pitchFamily="2" charset="0"/>
                <a:cs typeface="Helvetica Neue" panose="02000503000000020004" pitchFamily="2" charset="0"/>
              </a:rPr>
              <a:t>while loop		                    for loop</a:t>
            </a:r>
            <a:endParaRPr lang="en-US" altLang="en-US"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1987" name="Rectangle 4">
            <a:extLst>
              <a:ext uri="{FF2B5EF4-FFF2-40B4-BE49-F238E27FC236}">
                <a16:creationId xmlns:a16="http://schemas.microsoft.com/office/drawing/2014/main" id="{BAB1A44E-CF4C-2848-B4C1-9FD796A703E3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79388" y="1989138"/>
            <a:ext cx="4032250" cy="2952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>
            <a:lvl1pPr marL="441325" indent="-3429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742950" indent="-28575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endParaRPr lang="en-AU" altLang="en-US" sz="1200" b="1">
              <a:solidFill>
                <a:schemeClr val="tx1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eaLnBrk="1" hangingPunct="1">
              <a:buClrTx/>
              <a:buSzTx/>
              <a:buFontTx/>
              <a:buNone/>
            </a:pPr>
            <a:r>
              <a:rPr lang="en-AU" altLang="en-US" sz="12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int count=0;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AU" altLang="en-US" sz="12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int sum=0;</a:t>
            </a:r>
          </a:p>
          <a:p>
            <a:pPr eaLnBrk="1" hangingPunct="1">
              <a:buClrTx/>
              <a:buSzTx/>
              <a:buFontTx/>
              <a:buNone/>
            </a:pPr>
            <a:endParaRPr lang="en-AU" altLang="en-US" sz="1200" b="1">
              <a:solidFill>
                <a:schemeClr val="tx1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eaLnBrk="1" hangingPunct="1">
              <a:buClrTx/>
              <a:buSzTx/>
              <a:buFontTx/>
              <a:buNone/>
            </a:pPr>
            <a:r>
              <a:rPr lang="en-AU" altLang="en-US" sz="12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while (count &lt; max) 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AU" altLang="en-US" sz="12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{ 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AU" altLang="en-US" sz="12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int newInt = 	scan.nextInt();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AU" altLang="en-US" sz="12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 sum = sum + newInt; 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AU" altLang="en-US" sz="12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 count++;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AU" altLang="en-US" sz="12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AU" altLang="en-US" sz="1200" b="1">
                <a:solidFill>
                  <a:srgbClr val="00528B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</a:p>
        </p:txBody>
      </p:sp>
      <p:sp>
        <p:nvSpPr>
          <p:cNvPr id="41988" name="Rectangle 5">
            <a:extLst>
              <a:ext uri="{FF2B5EF4-FFF2-40B4-BE49-F238E27FC236}">
                <a16:creationId xmlns:a16="http://schemas.microsoft.com/office/drawing/2014/main" id="{51D5CB3B-DC9E-6C40-AC4B-98251BE8CFD5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354513" y="1989138"/>
            <a:ext cx="4033837" cy="2952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/>
          <a:lstStyle>
            <a:lvl1pPr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742950" indent="-28575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AU" altLang="en-US" sz="1200" b="1">
              <a:solidFill>
                <a:schemeClr val="tx1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AU" altLang="en-US" sz="1200" b="1">
              <a:solidFill>
                <a:schemeClr val="tx1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AU" altLang="en-US" sz="1200" b="1">
              <a:solidFill>
                <a:schemeClr val="tx1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2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int sum=0;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AU" altLang="en-US" sz="1200" b="1">
              <a:solidFill>
                <a:schemeClr val="tx1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2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for (int count=0; count &lt; max; count++)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2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{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2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int newInt =scan.nextInt();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2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sum = sum + newInt;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2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</a:p>
        </p:txBody>
      </p:sp>
      <p:sp>
        <p:nvSpPr>
          <p:cNvPr id="41989" name="Text Box 6">
            <a:extLst>
              <a:ext uri="{FF2B5EF4-FFF2-40B4-BE49-F238E27FC236}">
                <a16:creationId xmlns:a16="http://schemas.microsoft.com/office/drawing/2014/main" id="{0385A27F-FFAC-5642-BBF0-0FD7AC300DAF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95288" y="5013325"/>
            <a:ext cx="80645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742950" indent="-28575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Every </a:t>
            </a:r>
            <a:r>
              <a:rPr lang="en-AU" altLang="en-US" sz="16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for </a:t>
            </a:r>
            <a:r>
              <a:rPr lang="en-AU" altLang="en-US"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loop can always be rewritten as a </a:t>
            </a:r>
            <a:r>
              <a:rPr lang="en-AU" altLang="en-US" sz="16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while</a:t>
            </a:r>
            <a:r>
              <a:rPr lang="en-AU" altLang="en-US"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loop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AU" altLang="en-US" sz="1600" b="1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6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for</a:t>
            </a:r>
            <a:r>
              <a:rPr lang="en-AU" altLang="en-US"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loops are typically preferred for any form of “counting”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	(i.e., where the number of iterations is known)</a:t>
            </a:r>
            <a:endParaRPr lang="en-US" altLang="en-US" sz="1600" b="1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0A002-E427-4543-92DA-0F8EAEABD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742950" indent="-28575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32EF3060-AC8A-DC43-B35D-6DA7BE5A8CF0}" type="slidenum">
              <a:rPr lang="en-US" altLang="en-US" sz="1200" smtClean="0">
                <a:solidFill>
                  <a:srgbClr val="FFFFFF"/>
                </a:solidFill>
                <a:latin typeface="Times" pitchFamily="2" charset="0"/>
                <a:ea typeface="ＭＳ Ｐゴシック" panose="020B0600070205080204" pitchFamily="34" charset="-128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24</a:t>
            </a:fld>
            <a:endParaRPr lang="en-US" altLang="en-US" sz="1200">
              <a:solidFill>
                <a:srgbClr val="FFFFFF"/>
              </a:solidFill>
              <a:latin typeface="Times" pitchFamily="2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9D9CFBB2-8506-B040-AAF8-FDFC6BDE99A9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04800" y="762000"/>
            <a:ext cx="8382000" cy="1020763"/>
          </a:xfrm>
        </p:spPr>
        <p:txBody>
          <a:bodyPr/>
          <a:lstStyle/>
          <a:p>
            <a:pPr eaLnBrk="1" hangingPunct="1"/>
            <a:r>
              <a:rPr lang="en-US" altLang="en-US">
                <a:ea typeface="Helvetica Neue" panose="02000503000000020004" pitchFamily="2" charset="0"/>
                <a:cs typeface="Helvetica Neue" panose="02000503000000020004" pitchFamily="2" charset="0"/>
              </a:rPr>
              <a:t>The  </a:t>
            </a:r>
            <a:r>
              <a:rPr lang="en-US" altLang="en-US" sz="2800">
                <a:solidFill>
                  <a:schemeClr val="hlink"/>
                </a:solidFill>
                <a:latin typeface="Courier New" panose="02070309020205020404" pitchFamily="49" charset="0"/>
                <a:ea typeface="Helvetica Neue" panose="02000503000000020004" pitchFamily="2" charset="0"/>
                <a:cs typeface="Helvetica Neue" panose="02000503000000020004" pitchFamily="2" charset="0"/>
              </a:rPr>
              <a:t>for</a:t>
            </a:r>
            <a:r>
              <a:rPr lang="en-US" altLang="en-US">
                <a:ea typeface="Helvetica Neue" panose="02000503000000020004" pitchFamily="2" charset="0"/>
                <a:cs typeface="Helvetica Neue" panose="02000503000000020004" pitchFamily="2" charset="0"/>
              </a:rPr>
              <a:t>  loop header</a:t>
            </a:r>
          </a:p>
        </p:txBody>
      </p:sp>
      <p:sp>
        <p:nvSpPr>
          <p:cNvPr id="43010" name="Rectangle 3">
            <a:extLst>
              <a:ext uri="{FF2B5EF4-FFF2-40B4-BE49-F238E27FC236}">
                <a16:creationId xmlns:a16="http://schemas.microsoft.com/office/drawing/2014/main" id="{70B6D29D-E5EC-D04E-B1A0-F88975C70A97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95288" y="1628775"/>
            <a:ext cx="7607300" cy="3868738"/>
          </a:xfrm>
        </p:spPr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en-US" altLang="en-US" sz="2000">
                <a:ea typeface="Helvetica Neue" panose="02000503000000020004" pitchFamily="2" charset="0"/>
                <a:cs typeface="Helvetica Neue" panose="02000503000000020004" pitchFamily="2" charset="0"/>
              </a:rPr>
              <a:t>Each expression in the header of a </a:t>
            </a:r>
            <a:r>
              <a:rPr lang="en-US" altLang="en-US" sz="2000">
                <a:latin typeface="Courier New" panose="02070309020205020404" pitchFamily="49" charset="0"/>
                <a:ea typeface="Helvetica Neue" panose="02000503000000020004" pitchFamily="2" charset="0"/>
                <a:cs typeface="Helvetica Neue" panose="02000503000000020004" pitchFamily="2" charset="0"/>
              </a:rPr>
              <a:t>for</a:t>
            </a:r>
            <a:r>
              <a:rPr lang="en-US" altLang="en-US" sz="2000">
                <a:ea typeface="Helvetica Neue" panose="02000503000000020004" pitchFamily="2" charset="0"/>
                <a:cs typeface="Helvetica Neue" panose="02000503000000020004" pitchFamily="2" charset="0"/>
              </a:rPr>
              <a:t> loop is optional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en-US" sz="2000">
                <a:ea typeface="Helvetica Neue" panose="02000503000000020004" pitchFamily="2" charset="0"/>
                <a:cs typeface="Helvetica Neue" panose="02000503000000020004" pitchFamily="2" charset="0"/>
              </a:rPr>
              <a:t>If the initialization is left out, no initialization is performed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en-US" sz="2000">
                <a:ea typeface="Helvetica Neue" panose="02000503000000020004" pitchFamily="2" charset="0"/>
                <a:cs typeface="Helvetica Neue" panose="02000503000000020004" pitchFamily="2" charset="0"/>
              </a:rPr>
              <a:t>If the condition is left out, it is always considered to be true, and therefore creates an infinite loop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en-US" sz="2000">
                <a:ea typeface="Helvetica Neue" panose="02000503000000020004" pitchFamily="2" charset="0"/>
                <a:cs typeface="Helvetica Neue" panose="02000503000000020004" pitchFamily="2" charset="0"/>
              </a:rPr>
              <a:t>If the increment is left out, no increment operation is performed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28D9C-932D-CB49-ADD1-F328DB7B0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742950" indent="-28575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7E429667-F0F6-204B-AD7E-1F3E922807EE}" type="slidenum">
              <a:rPr lang="en-US" altLang="en-US" sz="1200" smtClean="0">
                <a:solidFill>
                  <a:srgbClr val="FFFFFF"/>
                </a:solidFill>
                <a:latin typeface="Times" pitchFamily="2" charset="0"/>
                <a:ea typeface="ＭＳ Ｐゴシック" panose="020B0600070205080204" pitchFamily="34" charset="-128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25</a:t>
            </a:fld>
            <a:endParaRPr lang="en-US" altLang="en-US" sz="1200">
              <a:solidFill>
                <a:srgbClr val="FFFFFF"/>
              </a:solidFill>
              <a:latin typeface="Times" pitchFamily="2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id="{DE32E269-3959-AC42-B0C7-03F234E5D247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04800" y="762000"/>
            <a:ext cx="8382000" cy="1020763"/>
          </a:xfrm>
        </p:spPr>
        <p:txBody>
          <a:bodyPr/>
          <a:lstStyle/>
          <a:p>
            <a:pPr eaLnBrk="1" hangingPunct="1"/>
            <a:r>
              <a:rPr lang="en-AU" altLang="en-US">
                <a:ea typeface="Helvetica Neue" panose="02000503000000020004" pitchFamily="2" charset="0"/>
                <a:cs typeface="Helvetica Neue" panose="02000503000000020004" pitchFamily="2" charset="0"/>
              </a:rPr>
              <a:t>Local loop variables</a:t>
            </a:r>
            <a:endParaRPr lang="en-US" altLang="en-US"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4034" name="Rectangle 3">
            <a:extLst>
              <a:ext uri="{FF2B5EF4-FFF2-40B4-BE49-F238E27FC236}">
                <a16:creationId xmlns:a16="http://schemas.microsoft.com/office/drawing/2014/main" id="{2E77CFD7-79F1-0342-A2EB-B9A973998979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81000" y="1412875"/>
            <a:ext cx="8151813" cy="4300538"/>
          </a:xfrm>
        </p:spPr>
        <p:txBody>
          <a:bodyPr/>
          <a:lstStyle/>
          <a:p>
            <a:pPr eaLnBrk="1" hangingPunct="1"/>
            <a:r>
              <a:rPr lang="en-AU" altLang="en-US" sz="2000">
                <a:ea typeface="Helvetica Neue" panose="02000503000000020004" pitchFamily="2" charset="0"/>
                <a:cs typeface="Helvetica Neue" panose="02000503000000020004" pitchFamily="2" charset="0"/>
              </a:rPr>
              <a:t>You can declare a new counter variable locally for the loop body. This is done in the </a:t>
            </a:r>
            <a:r>
              <a:rPr lang="en-AU" altLang="en-US" sz="2000">
                <a:solidFill>
                  <a:schemeClr val="tx2"/>
                </a:solidFill>
                <a:latin typeface="Courier New" panose="02070309020205020404" pitchFamily="49" charset="0"/>
                <a:ea typeface="Helvetica Neue" panose="02000503000000020004" pitchFamily="2" charset="0"/>
                <a:cs typeface="Helvetica Neue" panose="02000503000000020004" pitchFamily="2" charset="0"/>
              </a:rPr>
              <a:t>for</a:t>
            </a:r>
            <a:r>
              <a:rPr lang="en-AU" altLang="en-US" sz="2000">
                <a:ea typeface="Helvetica Neue" panose="02000503000000020004" pitchFamily="2" charset="0"/>
                <a:cs typeface="Helvetica Neue" panose="02000503000000020004" pitchFamily="2" charset="0"/>
              </a:rPr>
              <a:t> initalization (good style!)</a:t>
            </a:r>
          </a:p>
          <a:p>
            <a:pPr eaLnBrk="1" hangingPunct="1"/>
            <a:endParaRPr lang="en-US" altLang="en-US" sz="2000"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4035" name="Rectangle 4">
            <a:extLst>
              <a:ext uri="{FF2B5EF4-FFF2-40B4-BE49-F238E27FC236}">
                <a16:creationId xmlns:a16="http://schemas.microsoft.com/office/drawing/2014/main" id="{B1A04231-D336-B345-B155-E66799619010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00113" y="2276475"/>
            <a:ext cx="6324600" cy="19446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/>
          <a:lstStyle>
            <a:lvl1pPr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742950" indent="-28575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int count;</a:t>
            </a:r>
            <a:endParaRPr lang="en-AU" altLang="en-US" sz="1400">
              <a:solidFill>
                <a:schemeClr val="tx1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int sum=0;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AU" altLang="en-US" sz="1400">
              <a:solidFill>
                <a:schemeClr val="tx1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for (</a:t>
            </a:r>
            <a:r>
              <a:rPr lang="en-AU" altLang="en-US" sz="1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count=0;</a:t>
            </a:r>
            <a:r>
              <a:rPr lang="en-AU" altLang="en-US" sz="1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count &lt; max; count++)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{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int newInt = scan.nextInt();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sum = sum + newInt;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</a:p>
        </p:txBody>
      </p:sp>
      <p:sp>
        <p:nvSpPr>
          <p:cNvPr id="44036" name="Rectangle 5">
            <a:extLst>
              <a:ext uri="{FF2B5EF4-FFF2-40B4-BE49-F238E27FC236}">
                <a16:creationId xmlns:a16="http://schemas.microsoft.com/office/drawing/2014/main" id="{187313A2-1163-C842-B79F-A2301CD2DCD1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00113" y="4365625"/>
            <a:ext cx="6324600" cy="158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/>
          <a:lstStyle>
            <a:lvl1pPr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742950" indent="-28575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int sum=0;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AU" altLang="en-US" sz="1400">
              <a:solidFill>
                <a:schemeClr val="tx1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for (</a:t>
            </a:r>
            <a:r>
              <a:rPr lang="en-AU" altLang="en-US" sz="140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int count=0</a:t>
            </a:r>
            <a:r>
              <a:rPr lang="en-AU" altLang="en-US" sz="1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;</a:t>
            </a:r>
            <a:r>
              <a:rPr lang="en-AU" altLang="en-US" sz="1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count &lt; max; count++)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int newInt = scan.nextInt();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sum = sum + newInt;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1B84D-605E-8543-B98D-53D92502E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742950" indent="-28575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EC22305F-D034-3B44-9F2C-1174F24F9B1B}" type="slidenum">
              <a:rPr lang="en-US" altLang="en-US" sz="1200" smtClean="0">
                <a:solidFill>
                  <a:srgbClr val="FFFFFF"/>
                </a:solidFill>
                <a:latin typeface="Times" pitchFamily="2" charset="0"/>
                <a:ea typeface="ＭＳ Ｐゴシック" panose="020B0600070205080204" pitchFamily="34" charset="-128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26</a:t>
            </a:fld>
            <a:endParaRPr lang="en-US" altLang="en-US" sz="1200">
              <a:solidFill>
                <a:srgbClr val="FFFFFF"/>
              </a:solidFill>
              <a:latin typeface="Times" pitchFamily="2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5FFA7156-6019-0343-8075-2C09E3EA3066}"/>
              </a:ext>
            </a:extLst>
          </p:cNvPr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496888" y="404813"/>
            <a:ext cx="8229600" cy="552450"/>
          </a:xfrm>
        </p:spPr>
        <p:txBody>
          <a:bodyPr rtlCol="0">
            <a:normAutofit/>
          </a:bodyPr>
          <a:lstStyle/>
          <a:p>
            <a:pPr indent="80963" eaLnBrk="1" fontAlgn="auto" hangingPunct="1">
              <a:spcAft>
                <a:spcPts val="0"/>
              </a:spcAft>
              <a:defRPr/>
            </a:pPr>
            <a:r>
              <a:rPr lang="en-AU" sz="2000" dirty="0">
                <a:ea typeface="+mj-ea"/>
              </a:rPr>
              <a:t>IT6008: Computer Programming 1</a:t>
            </a:r>
            <a:endParaRPr lang="en-US" sz="2000" dirty="0">
              <a:ea typeface="+mj-ea"/>
            </a:endParaRP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2950708F-4A9E-934F-88D5-2B7BCAA46482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650875" y="4778375"/>
            <a:ext cx="7921625" cy="1008063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n-AU" altLang="en-US" sz="3600" dirty="0">
                <a:ea typeface="Helvetica Neue" panose="02000503000000020004" pitchFamily="2" charset="0"/>
                <a:cs typeface="Helvetica Neue" panose="02000503000000020004" pitchFamily="2" charset="0"/>
              </a:rPr>
              <a:t>5B - Validation using loops, nested loops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E6619F-84D3-0A45-AE6A-D2E178128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742950" indent="-28575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7921505C-FCA6-094A-9219-2FCC7B3C465E}" type="slidenum">
              <a:rPr lang="en-US" altLang="en-US" sz="1200" smtClean="0">
                <a:solidFill>
                  <a:srgbClr val="FFFFFF"/>
                </a:solidFill>
                <a:latin typeface="Times" pitchFamily="2" charset="0"/>
                <a:ea typeface="ＭＳ Ｐゴシック" panose="020B0600070205080204" pitchFamily="34" charset="-128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27</a:t>
            </a:fld>
            <a:endParaRPr lang="en-US" altLang="en-US" sz="1200" dirty="0">
              <a:solidFill>
                <a:srgbClr val="FFFFFF"/>
              </a:solidFill>
              <a:latin typeface="Times" pitchFamily="2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794912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>
            <a:extLst>
              <a:ext uri="{FF2B5EF4-FFF2-40B4-BE49-F238E27FC236}">
                <a16:creationId xmlns:a16="http://schemas.microsoft.com/office/drawing/2014/main" id="{518A3E99-DA2F-1948-875A-075A0BA3FCB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04800" y="762000"/>
            <a:ext cx="8382000" cy="1020763"/>
          </a:xfrm>
        </p:spPr>
        <p:txBody>
          <a:bodyPr/>
          <a:lstStyle/>
          <a:p>
            <a:pPr eaLnBrk="1" hangingPunct="1"/>
            <a:r>
              <a:rPr lang="en-AU" altLang="en-US">
                <a:ea typeface="Helvetica Neue" panose="02000503000000020004" pitchFamily="2" charset="0"/>
                <a:cs typeface="Helvetica Neue" panose="02000503000000020004" pitchFamily="2" charset="0"/>
              </a:rPr>
              <a:t>Using a boolean variable to control a loop</a:t>
            </a:r>
            <a:endParaRPr lang="en-US" altLang="en-US"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8130" name="Rectangle 4">
            <a:extLst>
              <a:ext uri="{FF2B5EF4-FFF2-40B4-BE49-F238E27FC236}">
                <a16:creationId xmlns:a16="http://schemas.microsoft.com/office/drawing/2014/main" id="{C7576155-8E00-8C4D-8F2D-FEDF9EB4D15A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57188" y="2036763"/>
            <a:ext cx="4646612" cy="389255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/>
          <a:lstStyle>
            <a:lvl1pPr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742950" indent="-28575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SzTx/>
              <a:buFontTx/>
              <a:buNone/>
            </a:pPr>
            <a:r>
              <a:rPr lang="en-AU" altLang="en-US"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int guess;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SzTx/>
              <a:buFontTx/>
              <a:buNone/>
            </a:pPr>
            <a:r>
              <a:rPr lang="en-AU" altLang="en-US"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final int SENTINEL = 5;</a:t>
            </a: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SzTx/>
              <a:buFontTx/>
              <a:buNone/>
            </a:pPr>
            <a:r>
              <a:rPr lang="en-AU" altLang="en-US"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boolean exit=false;</a:t>
            </a: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do</a:t>
            </a:r>
          </a:p>
          <a:p>
            <a:pPr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{ </a:t>
            </a:r>
          </a:p>
          <a:p>
            <a:pPr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        System.out.println(“Enter a number”;</a:t>
            </a:r>
          </a:p>
          <a:p>
            <a:pPr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AU" altLang="en-US"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        guess=console.nextInt( );</a:t>
            </a: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AU" altLang="en-US"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        if (guess == SENTINEL)</a:t>
            </a:r>
          </a:p>
          <a:p>
            <a:pPr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AU" altLang="en-US"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        {</a:t>
            </a:r>
          </a:p>
          <a:p>
            <a:pPr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AU" altLang="en-US"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                exit=true;</a:t>
            </a:r>
          </a:p>
          <a:p>
            <a:pPr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AU" altLang="en-US"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        }</a:t>
            </a: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} while (!exit);</a:t>
            </a:r>
          </a:p>
          <a:p>
            <a:pPr eaLnBrk="1" hangingPunct="1">
              <a:lnSpc>
                <a:spcPct val="90000"/>
              </a:lnSpc>
              <a:buClrTx/>
              <a:buSzTx/>
              <a:buFontTx/>
              <a:buNone/>
            </a:pPr>
            <a:endParaRPr lang="en-AU" altLang="en-US" sz="1800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  <a:sym typeface="Symbol" pitchFamily="2" charset="2"/>
            </a:endParaRPr>
          </a:p>
        </p:txBody>
      </p:sp>
      <p:sp>
        <p:nvSpPr>
          <p:cNvPr id="48131" name="AutoShape 5">
            <a:extLst>
              <a:ext uri="{FF2B5EF4-FFF2-40B4-BE49-F238E27FC236}">
                <a16:creationId xmlns:a16="http://schemas.microsoft.com/office/drawing/2014/main" id="{41DA9DDB-8D4F-B946-8661-C8C6816C5A64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57813" y="2714625"/>
            <a:ext cx="2447925" cy="647700"/>
          </a:xfrm>
          <a:prstGeom prst="wedgeRectCallout">
            <a:avLst>
              <a:gd name="adj1" fmla="val -171630"/>
              <a:gd name="adj2" fmla="val -48593"/>
            </a:avLst>
          </a:prstGeom>
          <a:solidFill>
            <a:srgbClr val="99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anchor="ctr"/>
          <a:lstStyle>
            <a:lvl1pPr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742950" indent="-28575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Use boolean variable to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control the loop</a:t>
            </a:r>
            <a:endParaRPr lang="en-AU" altLang="en-US" sz="1800" b="1">
              <a:solidFill>
                <a:schemeClr val="bg1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8132" name="AutoShape 6">
            <a:extLst>
              <a:ext uri="{FF2B5EF4-FFF2-40B4-BE49-F238E27FC236}">
                <a16:creationId xmlns:a16="http://schemas.microsoft.com/office/drawing/2014/main" id="{8180BC72-19D1-FC41-8534-822291862127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289550" y="4021138"/>
            <a:ext cx="3097213" cy="917575"/>
          </a:xfrm>
          <a:prstGeom prst="wedgeRectCallout">
            <a:avLst>
              <a:gd name="adj1" fmla="val -141236"/>
              <a:gd name="adj2" fmla="val 37972"/>
            </a:avLst>
          </a:prstGeom>
          <a:solidFill>
            <a:srgbClr val="99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anchor="ctr"/>
          <a:lstStyle>
            <a:lvl1pPr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742950" indent="-28575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If this statement is executed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the loop ends</a:t>
            </a:r>
            <a:endParaRPr lang="en-AU" altLang="en-US" sz="1800" b="1">
              <a:solidFill>
                <a:schemeClr val="bg1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6881B9C-CE3D-BD40-89AB-CEBD2EBC9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742950" indent="-28575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935A7D9F-B339-BE41-9E0D-D382787D2191}" type="slidenum">
              <a:rPr lang="en-US" altLang="en-US" sz="1200" smtClean="0">
                <a:solidFill>
                  <a:srgbClr val="FFFFFF"/>
                </a:solidFill>
                <a:latin typeface="Times" pitchFamily="2" charset="0"/>
                <a:ea typeface="ＭＳ Ｐゴシック" panose="020B0600070205080204" pitchFamily="34" charset="-128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28</a:t>
            </a:fld>
            <a:endParaRPr lang="en-US" altLang="en-US" sz="1200">
              <a:solidFill>
                <a:srgbClr val="FFFFFF"/>
              </a:solidFill>
              <a:latin typeface="Times" pitchFamily="2" charset="0"/>
              <a:ea typeface="ＭＳ Ｐゴシック" panose="020B0600070205080204" pitchFamily="34" charset="-128"/>
            </a:endParaRPr>
          </a:p>
        </p:txBody>
      </p:sp>
      <p:sp>
        <p:nvSpPr>
          <p:cNvPr id="48134" name="AutoShape 5">
            <a:extLst>
              <a:ext uri="{FF2B5EF4-FFF2-40B4-BE49-F238E27FC236}">
                <a16:creationId xmlns:a16="http://schemas.microsoft.com/office/drawing/2014/main" id="{638ACA64-1D8E-D04A-969B-A2C24C9CF0E5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500813" y="1643063"/>
            <a:ext cx="2447925" cy="785812"/>
          </a:xfrm>
          <a:prstGeom prst="wedgeRectCallout">
            <a:avLst>
              <a:gd name="adj1" fmla="val -198949"/>
              <a:gd name="adj2" fmla="val 49995"/>
            </a:avLst>
          </a:prstGeom>
          <a:solidFill>
            <a:srgbClr val="99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anchor="ctr"/>
          <a:lstStyle>
            <a:lvl1pPr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742950" indent="-28575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Good practice to make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this a constant</a:t>
            </a:r>
            <a:endParaRPr lang="en-AU" altLang="en-US" sz="1800" b="1">
              <a:solidFill>
                <a:schemeClr val="bg1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53254C-D24E-B247-9BE6-15153DDBBF8E}"/>
              </a:ext>
            </a:extLst>
          </p:cNvPr>
          <p:cNvSpPr txBox="1"/>
          <p:nvPr/>
        </p:nvSpPr>
        <p:spPr>
          <a:xfrm>
            <a:off x="357188" y="5929313"/>
            <a:ext cx="8215312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itchFamily="-107" charset="0"/>
              </a:rPr>
              <a:t>Advantage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itchFamily="-107" charset="0"/>
              </a:rPr>
              <a:t>: using a boolean to control a loop is a standard approach which can be applied to very many looping situations</a:t>
            </a:r>
            <a:endParaRPr lang="en-NZ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itchFamily="-107" charset="0"/>
            </a:endParaRPr>
          </a:p>
        </p:txBody>
      </p:sp>
      <p:sp>
        <p:nvSpPr>
          <p:cNvPr id="48136" name="AutoShape 6">
            <a:extLst>
              <a:ext uri="{FF2B5EF4-FFF2-40B4-BE49-F238E27FC236}">
                <a16:creationId xmlns:a16="http://schemas.microsoft.com/office/drawing/2014/main" id="{8614B514-F514-C64F-BB16-A383F74D46BC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6"/>
            </p:custDataLst>
          </p:nvPr>
        </p:nvSpPr>
        <p:spPr>
          <a:xfrm>
            <a:off x="5673725" y="5165725"/>
            <a:ext cx="3275013" cy="774700"/>
          </a:xfrm>
          <a:prstGeom prst="wedgeRectCallout">
            <a:avLst>
              <a:gd name="adj1" fmla="val -167495"/>
              <a:gd name="adj2" fmla="val -23741"/>
            </a:avLst>
          </a:prstGeom>
          <a:solidFill>
            <a:srgbClr val="990000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anchor="ctr"/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AU" altLang="en-US" sz="1800">
                <a:solidFill>
                  <a:schemeClr val="bg1"/>
                </a:solidFill>
                <a:latin typeface="Arial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If the boolean is false the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AU" altLang="en-US" sz="1800">
                <a:solidFill>
                  <a:schemeClr val="bg1"/>
                </a:solidFill>
                <a:latin typeface="Arial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loop repeats</a:t>
            </a:r>
            <a:endParaRPr lang="en-AU" altLang="en-US" sz="1800" b="1">
              <a:solidFill>
                <a:schemeClr val="bg1"/>
              </a:solidFill>
              <a:latin typeface="Arial" panose="020B0604020202020204" pitchFamily="34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>
            <a:extLst>
              <a:ext uri="{FF2B5EF4-FFF2-40B4-BE49-F238E27FC236}">
                <a16:creationId xmlns:a16="http://schemas.microsoft.com/office/drawing/2014/main" id="{E97F82B6-CE39-DE44-9DE4-158B17D25C6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04800" y="762000"/>
            <a:ext cx="8382000" cy="1020763"/>
          </a:xfrm>
        </p:spPr>
        <p:txBody>
          <a:bodyPr/>
          <a:lstStyle/>
          <a:p>
            <a:pPr eaLnBrk="1" hangingPunct="1"/>
            <a:r>
              <a:rPr lang="en-US" altLang="en-US">
                <a:ea typeface="Helvetica Neue" panose="02000503000000020004" pitchFamily="2" charset="0"/>
                <a:cs typeface="Helvetica Neue" panose="02000503000000020004" pitchFamily="2" charset="0"/>
              </a:rPr>
              <a:t>Validation: using a loop</a:t>
            </a:r>
          </a:p>
        </p:txBody>
      </p:sp>
      <p:sp>
        <p:nvSpPr>
          <p:cNvPr id="52226" name="Rectangle 3">
            <a:extLst>
              <a:ext uri="{FF2B5EF4-FFF2-40B4-BE49-F238E27FC236}">
                <a16:creationId xmlns:a16="http://schemas.microsoft.com/office/drawing/2014/main" id="{215AB946-FDAA-F745-B54D-F053C7A1FF29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81000" y="1573213"/>
            <a:ext cx="8477250" cy="4751387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AU" altLang="en-US" sz="2400">
                <a:ea typeface="Helvetica Neue" panose="02000503000000020004" pitchFamily="2" charset="0"/>
                <a:cs typeface="Helvetica Neue" panose="02000503000000020004" pitchFamily="2" charset="0"/>
              </a:rPr>
              <a:t>Users do not always enter values in the expected range. To prevent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AU" altLang="en-US" sz="2400">
                <a:ea typeface="Helvetica Neue" panose="02000503000000020004" pitchFamily="2" charset="0"/>
                <a:cs typeface="Helvetica Neue" panose="02000503000000020004" pitchFamily="2" charset="0"/>
              </a:rPr>
              <a:t>our programs from performing abnormally due to unexpected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AU" altLang="en-US" sz="2400">
                <a:ea typeface="Helvetica Neue" panose="02000503000000020004" pitchFamily="2" charset="0"/>
                <a:cs typeface="Helvetica Neue" panose="02000503000000020004" pitchFamily="2" charset="0"/>
              </a:rPr>
              <a:t>user input, it is important to use validation. We have previously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AU" altLang="en-US" sz="2400">
                <a:ea typeface="Helvetica Neue" panose="02000503000000020004" pitchFamily="2" charset="0"/>
                <a:cs typeface="Helvetica Neue" panose="02000503000000020004" pitchFamily="2" charset="0"/>
              </a:rPr>
              <a:t>used IF-statements to validate user input. Another useful way of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AU" altLang="en-US" sz="2400">
                <a:ea typeface="Helvetica Neue" panose="02000503000000020004" pitchFamily="2" charset="0"/>
                <a:cs typeface="Helvetica Neue" panose="02000503000000020004" pitchFamily="2" charset="0"/>
              </a:rPr>
              <a:t>doing this is to use looping; this allows an instruction which was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AU" altLang="en-US" sz="2400">
                <a:ea typeface="Helvetica Neue" panose="02000503000000020004" pitchFamily="2" charset="0"/>
                <a:cs typeface="Helvetica Neue" panose="02000503000000020004" pitchFamily="2" charset="0"/>
              </a:rPr>
              <a:t>not followed correctly to be repeated before continuing with the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AU" altLang="en-US" sz="2400">
                <a:ea typeface="Helvetica Neue" panose="02000503000000020004" pitchFamily="2" charset="0"/>
                <a:cs typeface="Helvetica Neue" panose="02000503000000020004" pitchFamily="2" charset="0"/>
              </a:rPr>
              <a:t>program.  The invalid input is prevented.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AU" altLang="en-US" sz="2400"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AU" altLang="en-US" sz="2400"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eaLnBrk="1" hangingPunct="1"/>
            <a:endParaRPr lang="en-AU" altLang="en-US" sz="2400"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eaLnBrk="1" hangingPunct="1"/>
            <a:endParaRPr lang="en-AU" altLang="en-US"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eaLnBrk="1" hangingPunct="1"/>
            <a:endParaRPr lang="en-AU" altLang="en-US"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eaLnBrk="1" hangingPunct="1"/>
            <a:endParaRPr lang="en-AU" altLang="en-US"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eaLnBrk="1" hangingPunct="1"/>
            <a:endParaRPr lang="en-AU" altLang="en-US"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eaLnBrk="1" hangingPunct="1"/>
            <a:endParaRPr lang="en-US" altLang="en-US" sz="2400"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403C1-CA14-1146-AE4C-B47917164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742950" indent="-28575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8224DF81-2E03-1641-BD38-E3A2E9D90BA1}" type="slidenum">
              <a:rPr lang="en-US" altLang="en-US" sz="1200" smtClean="0">
                <a:solidFill>
                  <a:srgbClr val="FFFFFF"/>
                </a:solidFill>
                <a:latin typeface="Times" pitchFamily="2" charset="0"/>
                <a:ea typeface="ＭＳ Ｐゴシック" panose="020B0600070205080204" pitchFamily="34" charset="-128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29</a:t>
            </a:fld>
            <a:endParaRPr lang="en-US" altLang="en-US" sz="1200">
              <a:solidFill>
                <a:srgbClr val="FFFFFF"/>
              </a:solidFill>
              <a:latin typeface="Times" pitchFamily="2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BD982217-D179-B94E-A79C-8F1C0CBDD71A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04800" y="762000"/>
            <a:ext cx="8382000" cy="1020763"/>
          </a:xfrm>
        </p:spPr>
        <p:txBody>
          <a:bodyPr/>
          <a:lstStyle/>
          <a:p>
            <a:pPr eaLnBrk="1" hangingPunct="1"/>
            <a:r>
              <a:rPr lang="en-AU" altLang="en-US">
                <a:ea typeface="Helvetica Neue" panose="02000503000000020004" pitchFamily="2" charset="0"/>
                <a:cs typeface="Helvetica Neue" panose="02000503000000020004" pitchFamily="2" charset="0"/>
              </a:rPr>
              <a:t>Assumed knowledge</a:t>
            </a:r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FFD4A79A-647B-B64C-9B57-BC585EE3CA28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AU" altLang="en-US" sz="2400">
                <a:ea typeface="Helvetica Neue" panose="02000503000000020004" pitchFamily="2" charset="0"/>
                <a:cs typeface="Helvetica Neue" panose="02000503000000020004" pitchFamily="2" charset="0"/>
              </a:rPr>
              <a:t>Before the beginning of this lecture, students should be familiar with: </a:t>
            </a:r>
          </a:p>
          <a:p>
            <a:pPr lvl="1" eaLnBrk="1" hangingPunct="1"/>
            <a:r>
              <a:rPr lang="en-AU" altLang="en-US" sz="2200">
                <a:ea typeface="Helvetica Neue" panose="02000503000000020004" pitchFamily="2" charset="0"/>
                <a:cs typeface="Helvetica Neue" panose="02000503000000020004" pitchFamily="2" charset="0"/>
              </a:rPr>
              <a:t>Variables and constants</a:t>
            </a:r>
          </a:p>
          <a:p>
            <a:pPr lvl="1" eaLnBrk="1" hangingPunct="1"/>
            <a:r>
              <a:rPr lang="en-AU" altLang="en-US" sz="2200">
                <a:ea typeface="Helvetica Neue" panose="02000503000000020004" pitchFamily="2" charset="0"/>
                <a:cs typeface="Helvetica Neue" panose="02000503000000020004" pitchFamily="2" charset="0"/>
              </a:rPr>
              <a:t>Assignment statements</a:t>
            </a:r>
          </a:p>
          <a:p>
            <a:pPr lvl="1" eaLnBrk="1" hangingPunct="1"/>
            <a:r>
              <a:rPr lang="en-AU" altLang="en-US" sz="2200">
                <a:ea typeface="Helvetica Neue" panose="02000503000000020004" pitchFamily="2" charset="0"/>
                <a:cs typeface="Helvetica Neue" panose="02000503000000020004" pitchFamily="2" charset="0"/>
              </a:rPr>
              <a:t>Writing expressions</a:t>
            </a:r>
          </a:p>
          <a:p>
            <a:pPr lvl="1" eaLnBrk="1" hangingPunct="1"/>
            <a:r>
              <a:rPr lang="en-AU" altLang="en-US" sz="2200">
                <a:ea typeface="Helvetica Neue" panose="02000503000000020004" pitchFamily="2" charset="0"/>
                <a:cs typeface="Helvetica Neue" panose="02000503000000020004" pitchFamily="2" charset="0"/>
              </a:rPr>
              <a:t>Evaluating boolean expressions</a:t>
            </a:r>
          </a:p>
          <a:p>
            <a:pPr eaLnBrk="1" hangingPunct="1"/>
            <a:r>
              <a:rPr lang="en-AU" altLang="en-US" sz="2400">
                <a:ea typeface="Helvetica Neue" panose="02000503000000020004" pitchFamily="2" charset="0"/>
                <a:cs typeface="Helvetica Neue" panose="02000503000000020004" pitchFamily="2" charset="0"/>
              </a:rPr>
              <a:t>Before the beginning of this lecture, students should have read over:</a:t>
            </a:r>
          </a:p>
          <a:p>
            <a:pPr lvl="1" eaLnBrk="1" hangingPunct="1"/>
            <a:r>
              <a:rPr lang="en-US" altLang="en-US" sz="2200">
                <a:ea typeface="Helvetica Neue" panose="02000503000000020004" pitchFamily="2" charset="0"/>
                <a:cs typeface="Helvetica Neue" panose="02000503000000020004" pitchFamily="2" charset="0"/>
              </a:rPr>
              <a:t>Chapter 4 pages 132-143 &amp;147-156 of Lewis et al. </a:t>
            </a:r>
            <a:endParaRPr lang="en-AU" altLang="en-US" sz="2200"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lvl="1" eaLnBrk="1" hangingPunct="1"/>
            <a:endParaRPr lang="en-AU" altLang="en-US" sz="2200"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A54FA-4ECE-E348-A9A1-F7EE79DF8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742950" indent="-28575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7BC544C8-0F4E-0B40-B76D-B41E4D3B0DE5}" type="slidenum">
              <a:rPr lang="en-US" altLang="en-US" sz="1200" smtClean="0">
                <a:solidFill>
                  <a:srgbClr val="FFFFFF"/>
                </a:solidFill>
                <a:latin typeface="Times" pitchFamily="2" charset="0"/>
                <a:ea typeface="ＭＳ Ｐゴシック" panose="020B0600070205080204" pitchFamily="34" charset="-128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3</a:t>
            </a:fld>
            <a:endParaRPr lang="en-US" altLang="en-US" sz="1200">
              <a:solidFill>
                <a:srgbClr val="FFFFFF"/>
              </a:solidFill>
              <a:latin typeface="Times" pitchFamily="2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>
            <a:extLst>
              <a:ext uri="{FF2B5EF4-FFF2-40B4-BE49-F238E27FC236}">
                <a16:creationId xmlns:a16="http://schemas.microsoft.com/office/drawing/2014/main" id="{9603F586-B20C-5442-BA5F-2D3F9E598206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04800" y="762000"/>
            <a:ext cx="8382000" cy="1020763"/>
          </a:xfrm>
        </p:spPr>
        <p:txBody>
          <a:bodyPr/>
          <a:lstStyle/>
          <a:p>
            <a:pPr eaLnBrk="1" hangingPunct="1"/>
            <a:r>
              <a:rPr lang="en-US" altLang="en-US">
                <a:ea typeface="Helvetica Neue" panose="02000503000000020004" pitchFamily="2" charset="0"/>
                <a:cs typeface="Helvetica Neue" panose="02000503000000020004" pitchFamily="2" charset="0"/>
              </a:rPr>
              <a:t>Validation: using a loop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C11FE-1A85-E54C-86F8-82B006D0D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742950" indent="-28575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BEF7F6B7-A92D-394C-92BB-C2FE9B015F9D}" type="slidenum">
              <a:rPr lang="en-US" altLang="en-US" sz="1200" smtClean="0">
                <a:solidFill>
                  <a:srgbClr val="FFFFFF"/>
                </a:solidFill>
                <a:latin typeface="Times" pitchFamily="2" charset="0"/>
                <a:ea typeface="ＭＳ Ｐゴシック" panose="020B0600070205080204" pitchFamily="34" charset="-128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30</a:t>
            </a:fld>
            <a:endParaRPr lang="en-US" altLang="en-US" sz="1200">
              <a:solidFill>
                <a:srgbClr val="FFFFFF"/>
              </a:solidFill>
              <a:latin typeface="Times" pitchFamily="2" charset="0"/>
              <a:ea typeface="ＭＳ Ｐゴシック" panose="020B0600070205080204" pitchFamily="34" charset="-128"/>
            </a:endParaRPr>
          </a:p>
        </p:txBody>
      </p:sp>
      <p:pic>
        <p:nvPicPr>
          <p:cNvPr id="54277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87C99FA-8726-4B4F-A52A-2116D6CE4D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2000250"/>
            <a:ext cx="6248400" cy="3962400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B0D8D55-734E-F147-8D0A-2C6D3FDD99B5}"/>
              </a:ext>
            </a:extLst>
          </p:cNvPr>
          <p:cNvSpPr/>
          <p:nvPr/>
        </p:nvSpPr>
        <p:spPr>
          <a:xfrm>
            <a:off x="304800" y="2000250"/>
            <a:ext cx="7553325" cy="781050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BH" dirty="0"/>
              <a:t>Declaration of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8591E0-6E33-6347-BF3E-619E86C028F4}"/>
              </a:ext>
            </a:extLst>
          </p:cNvPr>
          <p:cNvSpPr/>
          <p:nvPr/>
        </p:nvSpPr>
        <p:spPr>
          <a:xfrm>
            <a:off x="304800" y="2846388"/>
            <a:ext cx="7553325" cy="1806575"/>
          </a:xfrm>
          <a:prstGeom prst="rect">
            <a:avLst/>
          </a:prstGeom>
          <a:solidFill>
            <a:srgbClr val="00B050">
              <a:alpha val="4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BH" dirty="0"/>
              <a:t>Validation loop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75717F-7866-CE4D-A69A-C2D043569E9D}"/>
              </a:ext>
            </a:extLst>
          </p:cNvPr>
          <p:cNvSpPr/>
          <p:nvPr/>
        </p:nvSpPr>
        <p:spPr>
          <a:xfrm>
            <a:off x="304800" y="4732338"/>
            <a:ext cx="7553325" cy="1230312"/>
          </a:xfrm>
          <a:prstGeom prst="rect">
            <a:avLst/>
          </a:prstGeom>
          <a:solidFill>
            <a:srgbClr val="FFC000">
              <a:alpha val="4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BH" dirty="0"/>
              <a:t>Action on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>
            <a:extLst>
              <a:ext uri="{FF2B5EF4-FFF2-40B4-BE49-F238E27FC236}">
                <a16:creationId xmlns:a16="http://schemas.microsoft.com/office/drawing/2014/main" id="{0E0F8E47-CC30-0A4D-B77E-58EF62CB8219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04800" y="762000"/>
            <a:ext cx="8382000" cy="1020763"/>
          </a:xfrm>
        </p:spPr>
        <p:txBody>
          <a:bodyPr/>
          <a:lstStyle/>
          <a:p>
            <a:pPr eaLnBrk="1" hangingPunct="1"/>
            <a:r>
              <a:rPr lang="en-US" altLang="en-US">
                <a:ea typeface="Helvetica Neue" panose="02000503000000020004" pitchFamily="2" charset="0"/>
                <a:cs typeface="Helvetica Neue" panose="02000503000000020004" pitchFamily="2" charset="0"/>
              </a:rPr>
              <a:t>Nested Loops</a:t>
            </a:r>
          </a:p>
        </p:txBody>
      </p:sp>
      <p:sp>
        <p:nvSpPr>
          <p:cNvPr id="58370" name="Rectangle 3">
            <a:extLst>
              <a:ext uri="{FF2B5EF4-FFF2-40B4-BE49-F238E27FC236}">
                <a16:creationId xmlns:a16="http://schemas.microsoft.com/office/drawing/2014/main" id="{AB6DA233-1874-204B-A7C0-3D90DFFB2BE7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81000" y="1573213"/>
            <a:ext cx="8191500" cy="1355725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>
                <a:ea typeface="Helvetica Neue" panose="02000503000000020004" pitchFamily="2" charset="0"/>
                <a:cs typeface="Helvetica Neue" panose="02000503000000020004" pitchFamily="2" charset="0"/>
              </a:rPr>
              <a:t>In some cases the specifications of a problem solution may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>
                <a:ea typeface="Helvetica Neue" panose="02000503000000020004" pitchFamily="2" charset="0"/>
                <a:cs typeface="Helvetica Neue" panose="02000503000000020004" pitchFamily="2" charset="0"/>
              </a:rPr>
              <a:t>require using another inner loop ‘nested’ inside another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>
                <a:ea typeface="Helvetica Neue" panose="02000503000000020004" pitchFamily="2" charset="0"/>
                <a:cs typeface="Helvetica Neue" panose="02000503000000020004" pitchFamily="2" charset="0"/>
              </a:rPr>
              <a:t>loop. 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>
                <a:ea typeface="Helvetica Neue" panose="02000503000000020004" pitchFamily="2" charset="0"/>
                <a:cs typeface="Helvetica Neue" panose="02000503000000020004" pitchFamily="2" charset="0"/>
              </a:rPr>
              <a:t>Example: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>
                <a:ea typeface="Helvetica Neue" panose="02000503000000020004" pitchFamily="2" charset="0"/>
                <a:cs typeface="Helvetica Neue" panose="02000503000000020004" pitchFamily="2" charset="0"/>
              </a:rPr>
              <a:t>	The ATM problem we solved using Nested IF-logic in Unit 4 could also be approached by using nested loops.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400"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>
                <a:ea typeface="Helvetica Neue" panose="02000503000000020004" pitchFamily="2" charset="0"/>
                <a:cs typeface="Helvetica Neue" panose="02000503000000020004" pitchFamily="2" charset="0"/>
              </a:rPr>
              <a:t>	The instruction to enter a PIN is repeated until correct (outer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>
                <a:ea typeface="Helvetica Neue" panose="02000503000000020004" pitchFamily="2" charset="0"/>
                <a:cs typeface="Helvetica Neue" panose="02000503000000020004" pitchFamily="2" charset="0"/>
              </a:rPr>
              <a:t>loop), and then the instruction to enter an amount is repeated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>
                <a:ea typeface="Helvetica Neue" panose="02000503000000020004" pitchFamily="2" charset="0"/>
                <a:cs typeface="Helvetica Neue" panose="02000503000000020004" pitchFamily="2" charset="0"/>
              </a:rPr>
              <a:t>until the amount is less than the balance (inner loop). The inner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>
                <a:ea typeface="Helvetica Neue" panose="02000503000000020004" pitchFamily="2" charset="0"/>
                <a:cs typeface="Helvetica Neue" panose="02000503000000020004" pitchFamily="2" charset="0"/>
              </a:rPr>
              <a:t>loop is reached only if the condition of the outer loop changes.</a:t>
            </a:r>
            <a:endParaRPr lang="en-AU" altLang="en-US" sz="2400"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eaLnBrk="1" hangingPunct="1"/>
            <a:endParaRPr lang="en-AU" altLang="en-US"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eaLnBrk="1" hangingPunct="1"/>
            <a:endParaRPr lang="en-AU" altLang="en-US"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eaLnBrk="1" hangingPunct="1"/>
            <a:endParaRPr lang="en-AU" altLang="en-US"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eaLnBrk="1" hangingPunct="1"/>
            <a:endParaRPr lang="en-AU" altLang="en-US"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400"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400"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400"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11C2A-7BD9-8746-91FA-88B48C903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742950" indent="-28575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BAFF9F5C-B0F3-FE45-B82C-99EB83FE72E6}" type="slidenum">
              <a:rPr lang="en-US" altLang="en-US" sz="1200" smtClean="0">
                <a:solidFill>
                  <a:srgbClr val="FFFFFF"/>
                </a:solidFill>
                <a:latin typeface="Times" pitchFamily="2" charset="0"/>
                <a:ea typeface="ＭＳ Ｐゴシック" panose="020B0600070205080204" pitchFamily="34" charset="-128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31</a:t>
            </a:fld>
            <a:endParaRPr lang="en-US" altLang="en-US" sz="1200">
              <a:solidFill>
                <a:srgbClr val="FFFFFF"/>
              </a:solidFill>
              <a:latin typeface="Times" pitchFamily="2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9B8D4CE6-4E7E-F84F-A034-D3C05411E121}"/>
              </a:ext>
            </a:extLst>
          </p:cNvPr>
          <p:cNvSpPr/>
          <p:nvPr/>
        </p:nvSpPr>
        <p:spPr>
          <a:xfrm>
            <a:off x="285750" y="1509713"/>
            <a:ext cx="8462963" cy="53482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en-NZ" dirty="0"/>
          </a:p>
        </p:txBody>
      </p:sp>
      <p:sp>
        <p:nvSpPr>
          <p:cNvPr id="95234" name="Title 1">
            <a:extLst>
              <a:ext uri="{FF2B5EF4-FFF2-40B4-BE49-F238E27FC236}">
                <a16:creationId xmlns:a16="http://schemas.microsoft.com/office/drawing/2014/main" id="{DDE94821-15EC-1141-8E42-B5EF0DF81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762000"/>
            <a:ext cx="8382000" cy="809625"/>
          </a:xfrm>
        </p:spPr>
        <p:txBody>
          <a:bodyPr/>
          <a:lstStyle/>
          <a:p>
            <a:pPr>
              <a:defRPr/>
            </a:pPr>
            <a:r>
              <a:rPr lang="en-NZ" altLang="en-US" sz="3200" dirty="0">
                <a:latin typeface="+mn-lt"/>
                <a:ea typeface="Helvetica Neue" panose="02000503000000020004" pitchFamily="2" charset="0"/>
                <a:cs typeface="Helvetica Neue" panose="02000503000000020004" pitchFamily="2" charset="0"/>
              </a:rPr>
              <a:t>ATM Example – program flow (nested loops)</a:t>
            </a:r>
          </a:p>
        </p:txBody>
      </p:sp>
      <p:sp>
        <p:nvSpPr>
          <p:cNvPr id="95247" name="TextBox 3">
            <a:extLst>
              <a:ext uri="{FF2B5EF4-FFF2-40B4-BE49-F238E27FC236}">
                <a16:creationId xmlns:a16="http://schemas.microsoft.com/office/drawing/2014/main" id="{CCC11C28-E1B9-404D-8992-C9B5F6DEB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952625"/>
            <a:ext cx="1928813" cy="339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742950" indent="-28575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NZ" altLang="en-US" sz="1600" dirty="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</a:rPr>
              <a:t>User inserts card</a:t>
            </a:r>
          </a:p>
        </p:txBody>
      </p:sp>
      <p:sp>
        <p:nvSpPr>
          <p:cNvPr id="95249" name="TextBox 4">
            <a:extLst>
              <a:ext uri="{FF2B5EF4-FFF2-40B4-BE49-F238E27FC236}">
                <a16:creationId xmlns:a16="http://schemas.microsoft.com/office/drawing/2014/main" id="{8C52E149-B196-654B-8997-69F70A3D5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0250" y="1584325"/>
            <a:ext cx="1928813" cy="584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742950" indent="-28575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NZ" altLang="en-US" sz="1600" dirty="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</a:rPr>
              <a:t>User enters pin number</a:t>
            </a:r>
          </a:p>
        </p:txBody>
      </p:sp>
      <p:sp>
        <p:nvSpPr>
          <p:cNvPr id="95251" name="TextBox 6">
            <a:extLst>
              <a:ext uri="{FF2B5EF4-FFF2-40B4-BE49-F238E27FC236}">
                <a16:creationId xmlns:a16="http://schemas.microsoft.com/office/drawing/2014/main" id="{DD18CFF7-7E47-3145-8ABC-B9E0CD860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5425" y="2924175"/>
            <a:ext cx="534988" cy="3397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742950" indent="-28575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NZ" altLang="en-US" sz="1600" dirty="0">
                <a:solidFill>
                  <a:schemeClr val="tx2"/>
                </a:solidFill>
                <a:latin typeface="+mn-lt"/>
                <a:ea typeface="ＭＳ Ｐゴシック" panose="020B0600070205080204" pitchFamily="34" charset="-128"/>
              </a:rPr>
              <a:t>No</a:t>
            </a:r>
          </a:p>
        </p:txBody>
      </p:sp>
      <p:sp>
        <p:nvSpPr>
          <p:cNvPr id="95252" name="TextBox 7">
            <a:extLst>
              <a:ext uri="{FF2B5EF4-FFF2-40B4-BE49-F238E27FC236}">
                <a16:creationId xmlns:a16="http://schemas.microsoft.com/office/drawing/2014/main" id="{4F3E3002-C270-2543-AEC3-2980EF43EB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1663" y="2924175"/>
            <a:ext cx="644525" cy="3397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742950" indent="-28575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NZ" altLang="en-US" sz="1600" dirty="0">
                <a:solidFill>
                  <a:schemeClr val="tx2"/>
                </a:solidFill>
                <a:latin typeface="+mn-lt"/>
                <a:ea typeface="ＭＳ Ｐゴシック" panose="020B0600070205080204" pitchFamily="34" charset="-128"/>
              </a:rPr>
              <a:t>Yes</a:t>
            </a:r>
          </a:p>
        </p:txBody>
      </p:sp>
      <p:sp>
        <p:nvSpPr>
          <p:cNvPr id="95253" name="TextBox 8">
            <a:extLst>
              <a:ext uri="{FF2B5EF4-FFF2-40B4-BE49-F238E27FC236}">
                <a16:creationId xmlns:a16="http://schemas.microsoft.com/office/drawing/2014/main" id="{02A5CDAA-B43A-7F45-A8F2-D957E5684D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8625" y="3411538"/>
            <a:ext cx="2714625" cy="584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742950" indent="-28575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NZ" altLang="en-US" sz="1600" dirty="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</a:rPr>
              <a:t>Message to user: enter amount to withdraw</a:t>
            </a:r>
          </a:p>
        </p:txBody>
      </p:sp>
      <p:sp>
        <p:nvSpPr>
          <p:cNvPr id="95254" name="TextBox 9">
            <a:extLst>
              <a:ext uri="{FF2B5EF4-FFF2-40B4-BE49-F238E27FC236}">
                <a16:creationId xmlns:a16="http://schemas.microsoft.com/office/drawing/2014/main" id="{7E45AF4E-A409-5F49-895F-56B5BDFF2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7813" y="3411538"/>
            <a:ext cx="2571750" cy="584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742950" indent="-28575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NZ" altLang="en-US" sz="1600" dirty="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</a:rPr>
              <a:t>Message to user : You have entered an incorrect pin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AC1A4D-BFAD-2443-B8AB-EA4636E37DC8}"/>
              </a:ext>
            </a:extLst>
          </p:cNvPr>
          <p:cNvCxnSpPr>
            <a:cxnSpLocks/>
            <a:stCxn id="95247" idx="3"/>
            <a:endCxn id="95249" idx="1"/>
          </p:cNvCxnSpPr>
          <p:nvPr/>
        </p:nvCxnSpPr>
        <p:spPr bwMode="auto">
          <a:xfrm flipV="1">
            <a:off x="2843213" y="1876425"/>
            <a:ext cx="427037" cy="2460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7F9A4E8-F211-4146-BD57-F0560EA0E8EF}"/>
              </a:ext>
            </a:extLst>
          </p:cNvPr>
          <p:cNvCxnSpPr>
            <a:cxnSpLocks/>
            <a:stCxn id="95249" idx="2"/>
            <a:endCxn id="30" idx="0"/>
          </p:cNvCxnSpPr>
          <p:nvPr/>
        </p:nvCxnSpPr>
        <p:spPr bwMode="auto">
          <a:xfrm flipH="1">
            <a:off x="4233863" y="2168525"/>
            <a:ext cx="0" cy="3762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0F3F3CB-2C5C-F24E-A1E4-EC5083D9F55B}"/>
              </a:ext>
            </a:extLst>
          </p:cNvPr>
          <p:cNvCxnSpPr>
            <a:cxnSpLocks/>
            <a:stCxn id="30" idx="2"/>
            <a:endCxn id="95253" idx="0"/>
          </p:cNvCxnSpPr>
          <p:nvPr/>
        </p:nvCxnSpPr>
        <p:spPr bwMode="auto">
          <a:xfrm flipH="1">
            <a:off x="3055938" y="2959100"/>
            <a:ext cx="1177925" cy="4524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295B5FA-82CE-8F43-91A5-0156B488E5EB}"/>
              </a:ext>
            </a:extLst>
          </p:cNvPr>
          <p:cNvCxnSpPr>
            <a:cxnSpLocks/>
            <a:stCxn id="30" idx="2"/>
            <a:endCxn id="95254" idx="0"/>
          </p:cNvCxnSpPr>
          <p:nvPr/>
        </p:nvCxnSpPr>
        <p:spPr bwMode="auto">
          <a:xfrm>
            <a:off x="4233863" y="2959100"/>
            <a:ext cx="2409825" cy="4524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0294412-93A2-DC40-B2F8-8D76C7106C8B}"/>
              </a:ext>
            </a:extLst>
          </p:cNvPr>
          <p:cNvCxnSpPr>
            <a:cxnSpLocks/>
            <a:stCxn id="95253" idx="2"/>
            <a:endCxn id="68" idx="0"/>
          </p:cNvCxnSpPr>
          <p:nvPr/>
        </p:nvCxnSpPr>
        <p:spPr bwMode="auto">
          <a:xfrm flipH="1">
            <a:off x="3017838" y="3995738"/>
            <a:ext cx="38100" cy="2762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2E0849B-3394-4141-AB13-25BAC7AA6312}"/>
              </a:ext>
            </a:extLst>
          </p:cNvPr>
          <p:cNvCxnSpPr>
            <a:cxnSpLocks/>
            <a:stCxn id="68" idx="2"/>
            <a:endCxn id="95241" idx="0"/>
          </p:cNvCxnSpPr>
          <p:nvPr/>
        </p:nvCxnSpPr>
        <p:spPr bwMode="auto">
          <a:xfrm flipH="1">
            <a:off x="1920875" y="4686300"/>
            <a:ext cx="1096963" cy="1035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8C8772B-3BD5-EC44-A682-A3E9739B6DC3}"/>
              </a:ext>
            </a:extLst>
          </p:cNvPr>
          <p:cNvCxnSpPr>
            <a:cxnSpLocks/>
            <a:stCxn id="68" idx="2"/>
            <a:endCxn id="95240" idx="0"/>
          </p:cNvCxnSpPr>
          <p:nvPr/>
        </p:nvCxnSpPr>
        <p:spPr bwMode="auto">
          <a:xfrm>
            <a:off x="3017838" y="4686300"/>
            <a:ext cx="1282700" cy="9112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240" name="TextBox 9">
            <a:extLst>
              <a:ext uri="{FF2B5EF4-FFF2-40B4-BE49-F238E27FC236}">
                <a16:creationId xmlns:a16="http://schemas.microsoft.com/office/drawing/2014/main" id="{0FA38C8C-9D77-684C-8240-7FD616ED66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9788" y="5597525"/>
            <a:ext cx="1841500" cy="5857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742950" indent="-28575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NZ" altLang="en-US" sz="1600" dirty="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</a:rPr>
              <a:t>Message to user : insufficient funds</a:t>
            </a:r>
          </a:p>
        </p:txBody>
      </p:sp>
      <p:sp>
        <p:nvSpPr>
          <p:cNvPr id="95241" name="TextBox 9">
            <a:extLst>
              <a:ext uri="{FF2B5EF4-FFF2-40B4-BE49-F238E27FC236}">
                <a16:creationId xmlns:a16="http://schemas.microsoft.com/office/drawing/2014/main" id="{83E2894D-15FC-8A48-8D57-8E87C5DF95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125" y="5721350"/>
            <a:ext cx="1843088" cy="3381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742950" indent="-28575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en-US" sz="1600" dirty="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</a:rPr>
              <a:t>Amount is issued</a:t>
            </a:r>
            <a:endParaRPr lang="en-NZ" altLang="en-US" sz="1600" dirty="0">
              <a:solidFill>
                <a:schemeClr val="tx1"/>
              </a:solidFill>
              <a:latin typeface="+mn-lt"/>
              <a:ea typeface="ＭＳ Ｐゴシック" panose="020B0600070205080204" pitchFamily="34" charset="-128"/>
            </a:endParaRPr>
          </a:p>
        </p:txBody>
      </p:sp>
      <p:sp>
        <p:nvSpPr>
          <p:cNvPr id="95242" name="TextBox 6">
            <a:extLst>
              <a:ext uri="{FF2B5EF4-FFF2-40B4-BE49-F238E27FC236}">
                <a16:creationId xmlns:a16="http://schemas.microsoft.com/office/drawing/2014/main" id="{904E68C3-F3AE-0644-852A-B9DEC948D2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3925" y="4857750"/>
            <a:ext cx="563563" cy="3381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742950" indent="-28575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NZ" altLang="en-US" sz="1600" dirty="0">
                <a:solidFill>
                  <a:schemeClr val="tx2"/>
                </a:solidFill>
                <a:latin typeface="+mn-lt"/>
                <a:ea typeface="ＭＳ Ｐゴシック" panose="020B0600070205080204" pitchFamily="34" charset="-128"/>
              </a:rPr>
              <a:t>No</a:t>
            </a:r>
          </a:p>
        </p:txBody>
      </p:sp>
      <p:sp>
        <p:nvSpPr>
          <p:cNvPr id="95243" name="TextBox 7">
            <a:extLst>
              <a:ext uri="{FF2B5EF4-FFF2-40B4-BE49-F238E27FC236}">
                <a16:creationId xmlns:a16="http://schemas.microsoft.com/office/drawing/2014/main" id="{3E81BB17-35B8-0A4E-8EB6-5E213156E1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5175" y="4895850"/>
            <a:ext cx="635000" cy="3381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742950" indent="-28575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NZ" altLang="en-US" sz="1600" dirty="0">
                <a:solidFill>
                  <a:schemeClr val="tx2"/>
                </a:solidFill>
                <a:latin typeface="+mn-lt"/>
                <a:ea typeface="ＭＳ Ｐゴシック" panose="020B0600070205080204" pitchFamily="34" charset="-128"/>
              </a:rPr>
              <a:t>Yes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4B9FD14-CB3A-814E-BE08-0AEF929AF4E5}"/>
              </a:ext>
            </a:extLst>
          </p:cNvPr>
          <p:cNvGrpSpPr>
            <a:grpSpLocks/>
          </p:cNvGrpSpPr>
          <p:nvPr/>
        </p:nvGrpSpPr>
        <p:grpSpPr bwMode="auto">
          <a:xfrm>
            <a:off x="5199063" y="1876425"/>
            <a:ext cx="2532062" cy="1535113"/>
            <a:chOff x="5198569" y="1876414"/>
            <a:chExt cx="2532458" cy="1534720"/>
          </a:xfrm>
        </p:grpSpPr>
        <p:cxnSp>
          <p:nvCxnSpPr>
            <p:cNvPr id="37" name="Elbow Connector 36">
              <a:extLst>
                <a:ext uri="{FF2B5EF4-FFF2-40B4-BE49-F238E27FC236}">
                  <a16:creationId xmlns:a16="http://schemas.microsoft.com/office/drawing/2014/main" id="{ED047E1A-CAC7-DA49-8063-CEEF4857B7A2}"/>
                </a:ext>
              </a:extLst>
            </p:cNvPr>
            <p:cNvCxnSpPr>
              <a:stCxn id="95254" idx="0"/>
              <a:endCxn id="95249" idx="3"/>
            </p:cNvCxnSpPr>
            <p:nvPr/>
          </p:nvCxnSpPr>
          <p:spPr>
            <a:xfrm rot="16200000" flipV="1">
              <a:off x="5153634" y="1921349"/>
              <a:ext cx="1534720" cy="1444851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41">
              <a:extLst>
                <a:ext uri="{FF2B5EF4-FFF2-40B4-BE49-F238E27FC236}">
                  <a16:creationId xmlns:a16="http://schemas.microsoft.com/office/drawing/2014/main" id="{9C884E6D-E9C4-1340-8B01-6551A6AF72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0746" y="2070039"/>
              <a:ext cx="1000281" cy="28567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32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8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lang="en-US" altLang="en-US" sz="1200" dirty="0">
                  <a:solidFill>
                    <a:schemeClr val="tx1"/>
                  </a:solidFill>
                  <a:latin typeface="+mn-lt"/>
                  <a:ea typeface="ＭＳ Ｐゴシック" panose="020B0600070205080204" pitchFamily="34" charset="-128"/>
                  <a:cs typeface="Arial" panose="020B0604020202020204" pitchFamily="34" charset="0"/>
                </a:rPr>
                <a:t>Loop 1</a:t>
              </a:r>
              <a:endParaRPr lang="en-NZ" altLang="en-US" sz="1200" dirty="0">
                <a:solidFill>
                  <a:schemeClr val="bg1"/>
                </a:solidFill>
                <a:latin typeface="+mn-lt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C156C2A-BD2C-2D4E-B5B5-9CEE4F13954D}"/>
              </a:ext>
            </a:extLst>
          </p:cNvPr>
          <p:cNvGrpSpPr>
            <a:grpSpLocks/>
          </p:cNvGrpSpPr>
          <p:nvPr/>
        </p:nvGrpSpPr>
        <p:grpSpPr bwMode="auto">
          <a:xfrm>
            <a:off x="4413250" y="3703638"/>
            <a:ext cx="2133600" cy="2187575"/>
            <a:chOff x="4413501" y="3703522"/>
            <a:chExt cx="2133973" cy="2186940"/>
          </a:xfrm>
        </p:grpSpPr>
        <p:cxnSp>
          <p:nvCxnSpPr>
            <p:cNvPr id="58" name="Elbow Connector 57">
              <a:extLst>
                <a:ext uri="{FF2B5EF4-FFF2-40B4-BE49-F238E27FC236}">
                  <a16:creationId xmlns:a16="http://schemas.microsoft.com/office/drawing/2014/main" id="{60D2CA72-C633-094C-AFCB-07F95C15EB84}"/>
                </a:ext>
              </a:extLst>
            </p:cNvPr>
            <p:cNvCxnSpPr>
              <a:cxnSpLocks/>
              <a:stCxn id="95240" idx="3"/>
              <a:endCxn id="95253" idx="3"/>
            </p:cNvCxnSpPr>
            <p:nvPr/>
          </p:nvCxnSpPr>
          <p:spPr>
            <a:xfrm flipH="1" flipV="1">
              <a:off x="4413501" y="3703522"/>
              <a:ext cx="808179" cy="2186940"/>
            </a:xfrm>
            <a:prstGeom prst="bentConnector3">
              <a:avLst>
                <a:gd name="adj1" fmla="val -28281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41">
              <a:extLst>
                <a:ext uri="{FF2B5EF4-FFF2-40B4-BE49-F238E27FC236}">
                  <a16:creationId xmlns:a16="http://schemas.microsoft.com/office/drawing/2014/main" id="{0E756F53-BE47-AE45-A413-560A68F9A7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47174" y="4336750"/>
              <a:ext cx="1000300" cy="28566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32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8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lang="en-US" altLang="en-US" sz="1200" dirty="0">
                  <a:solidFill>
                    <a:schemeClr val="tx1"/>
                  </a:solidFill>
                  <a:latin typeface="+mn-lt"/>
                  <a:ea typeface="ＭＳ Ｐゴシック" panose="020B0600070205080204" pitchFamily="34" charset="-128"/>
                  <a:cs typeface="Arial" panose="020B0604020202020204" pitchFamily="34" charset="0"/>
                </a:rPr>
                <a:t>Loop 2</a:t>
              </a:r>
              <a:endParaRPr lang="en-NZ" altLang="en-US" sz="1200" dirty="0">
                <a:solidFill>
                  <a:schemeClr val="bg1"/>
                </a:solidFill>
                <a:latin typeface="+mn-lt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C6A1177-4B62-E543-A491-ABE5A33A0500}"/>
              </a:ext>
            </a:extLst>
          </p:cNvPr>
          <p:cNvGrpSpPr>
            <a:grpSpLocks/>
          </p:cNvGrpSpPr>
          <p:nvPr/>
        </p:nvGrpSpPr>
        <p:grpSpPr bwMode="auto">
          <a:xfrm>
            <a:off x="1920875" y="6059488"/>
            <a:ext cx="2379663" cy="393700"/>
            <a:chOff x="1921367" y="6059737"/>
            <a:chExt cx="2379213" cy="393601"/>
          </a:xfrm>
        </p:grpSpPr>
        <p:cxnSp>
          <p:nvCxnSpPr>
            <p:cNvPr id="3" name="Elbow Connector 2">
              <a:extLst>
                <a:ext uri="{FF2B5EF4-FFF2-40B4-BE49-F238E27FC236}">
                  <a16:creationId xmlns:a16="http://schemas.microsoft.com/office/drawing/2014/main" id="{4C68A123-3818-704F-9CCD-A9A8EB64C4EC}"/>
                </a:ext>
              </a:extLst>
            </p:cNvPr>
            <p:cNvCxnSpPr>
              <a:cxnSpLocks/>
              <a:stCxn id="95241" idx="2"/>
            </p:cNvCxnSpPr>
            <p:nvPr/>
          </p:nvCxnSpPr>
          <p:spPr>
            <a:xfrm rot="16200000" flipH="1">
              <a:off x="2334845" y="5646259"/>
              <a:ext cx="393601" cy="1220557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>
              <a:extLst>
                <a:ext uri="{FF2B5EF4-FFF2-40B4-BE49-F238E27FC236}">
                  <a16:creationId xmlns:a16="http://schemas.microsoft.com/office/drawing/2014/main" id="{B9B98EEE-F569-8F44-BE50-2CDDDDF1BF77}"/>
                </a:ext>
              </a:extLst>
            </p:cNvPr>
            <p:cNvCxnSpPr>
              <a:cxnSpLocks/>
              <a:stCxn id="95240" idx="2"/>
            </p:cNvCxnSpPr>
            <p:nvPr/>
          </p:nvCxnSpPr>
          <p:spPr>
            <a:xfrm rot="5400000">
              <a:off x="3598252" y="5751010"/>
              <a:ext cx="269807" cy="1134848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520EC9B-DE91-634E-A4EF-ECC45ADDC9AE}"/>
              </a:ext>
            </a:extLst>
          </p:cNvPr>
          <p:cNvGrpSpPr>
            <a:grpSpLocks/>
          </p:cNvGrpSpPr>
          <p:nvPr/>
        </p:nvGrpSpPr>
        <p:grpSpPr bwMode="auto">
          <a:xfrm>
            <a:off x="3165475" y="3995738"/>
            <a:ext cx="3478213" cy="2770187"/>
            <a:chOff x="3165276" y="3995909"/>
            <a:chExt cx="3478412" cy="2770210"/>
          </a:xfrm>
        </p:grpSpPr>
        <p:cxnSp>
          <p:nvCxnSpPr>
            <p:cNvPr id="35" name="Elbow Connector 34">
              <a:extLst>
                <a:ext uri="{FF2B5EF4-FFF2-40B4-BE49-F238E27FC236}">
                  <a16:creationId xmlns:a16="http://schemas.microsoft.com/office/drawing/2014/main" id="{B397B498-2C4C-3B4F-8FBC-E13D01D71271}"/>
                </a:ext>
              </a:extLst>
            </p:cNvPr>
            <p:cNvCxnSpPr>
              <a:cxnSpLocks/>
            </p:cNvCxnSpPr>
            <p:nvPr/>
          </p:nvCxnSpPr>
          <p:spPr>
            <a:xfrm>
              <a:off x="3165276" y="6434329"/>
              <a:ext cx="2055931" cy="331790"/>
            </a:xfrm>
            <a:prstGeom prst="bentConnector3">
              <a:avLst>
                <a:gd name="adj1" fmla="val 18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>
              <a:extLst>
                <a:ext uri="{FF2B5EF4-FFF2-40B4-BE49-F238E27FC236}">
                  <a16:creationId xmlns:a16="http://schemas.microsoft.com/office/drawing/2014/main" id="{7F5FCC68-CC04-8842-B190-0FCD1CDBC1F9}"/>
                </a:ext>
              </a:extLst>
            </p:cNvPr>
            <p:cNvCxnSpPr>
              <a:cxnSpLocks/>
              <a:stCxn id="95254" idx="2"/>
            </p:cNvCxnSpPr>
            <p:nvPr/>
          </p:nvCxnSpPr>
          <p:spPr>
            <a:xfrm rot="5400000">
              <a:off x="4559248" y="4681680"/>
              <a:ext cx="2770210" cy="1398668"/>
            </a:xfrm>
            <a:prstGeom prst="bentConnector3">
              <a:avLst>
                <a:gd name="adj1" fmla="val 100109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6726F31-E71D-7644-950B-E4548C473AAE}"/>
              </a:ext>
            </a:extLst>
          </p:cNvPr>
          <p:cNvGrpSpPr>
            <a:grpSpLocks/>
          </p:cNvGrpSpPr>
          <p:nvPr/>
        </p:nvGrpSpPr>
        <p:grpSpPr bwMode="auto">
          <a:xfrm>
            <a:off x="5245100" y="1876425"/>
            <a:ext cx="2638425" cy="4889500"/>
            <a:chOff x="5092493" y="1724012"/>
            <a:chExt cx="2638534" cy="4889705"/>
          </a:xfrm>
        </p:grpSpPr>
        <p:cxnSp>
          <p:nvCxnSpPr>
            <p:cNvPr id="51" name="Elbow Connector 50">
              <a:extLst>
                <a:ext uri="{FF2B5EF4-FFF2-40B4-BE49-F238E27FC236}">
                  <a16:creationId xmlns:a16="http://schemas.microsoft.com/office/drawing/2014/main" id="{1E93CC20-AF90-4F40-B081-DC9E71EFD22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423167" y="3393338"/>
              <a:ext cx="4889705" cy="1551052"/>
            </a:xfrm>
            <a:prstGeom prst="bentConnector3">
              <a:avLst>
                <a:gd name="adj1" fmla="val 99793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41">
              <a:extLst>
                <a:ext uri="{FF2B5EF4-FFF2-40B4-BE49-F238E27FC236}">
                  <a16:creationId xmlns:a16="http://schemas.microsoft.com/office/drawing/2014/main" id="{69DA04E8-9650-034F-AD29-285F4A89B8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0861" y="2070102"/>
              <a:ext cx="1000166" cy="285762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32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8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lang="en-US" altLang="en-US" sz="1200" dirty="0">
                  <a:solidFill>
                    <a:schemeClr val="tx1"/>
                  </a:solidFill>
                  <a:latin typeface="+mn-lt"/>
                  <a:ea typeface="ＭＳ Ｐゴシック" panose="020B0600070205080204" pitchFamily="34" charset="-128"/>
                  <a:cs typeface="Arial" panose="020B0604020202020204" pitchFamily="34" charset="0"/>
                </a:rPr>
                <a:t>Outer Loop</a:t>
              </a:r>
              <a:endParaRPr lang="en-NZ" altLang="en-US" sz="1200" dirty="0">
                <a:solidFill>
                  <a:schemeClr val="bg1"/>
                </a:solidFill>
                <a:latin typeface="+mn-lt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EC11211-F533-7848-B188-1E689898B79C}"/>
              </a:ext>
            </a:extLst>
          </p:cNvPr>
          <p:cNvGrpSpPr>
            <a:grpSpLocks/>
          </p:cNvGrpSpPr>
          <p:nvPr/>
        </p:nvGrpSpPr>
        <p:grpSpPr bwMode="auto">
          <a:xfrm>
            <a:off x="4565650" y="3856038"/>
            <a:ext cx="2133600" cy="2597150"/>
            <a:chOff x="4413505" y="3703523"/>
            <a:chExt cx="2133969" cy="2597413"/>
          </a:xfrm>
        </p:grpSpPr>
        <p:cxnSp>
          <p:nvCxnSpPr>
            <p:cNvPr id="61" name="Elbow Connector 60">
              <a:extLst>
                <a:ext uri="{FF2B5EF4-FFF2-40B4-BE49-F238E27FC236}">
                  <a16:creationId xmlns:a16="http://schemas.microsoft.com/office/drawing/2014/main" id="{EA699DDD-D162-5646-8E35-FE8EA147E3C4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510949" y="4606079"/>
              <a:ext cx="2597413" cy="792300"/>
            </a:xfrm>
            <a:prstGeom prst="bentConnector3">
              <a:avLst>
                <a:gd name="adj1" fmla="val 100049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41">
              <a:extLst>
                <a:ext uri="{FF2B5EF4-FFF2-40B4-BE49-F238E27FC236}">
                  <a16:creationId xmlns:a16="http://schemas.microsoft.com/office/drawing/2014/main" id="{8466934F-60F9-AE40-B537-624EDE9017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47176" y="4336999"/>
              <a:ext cx="1000298" cy="285779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32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8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lang="en-US" altLang="en-US" sz="1200" dirty="0">
                  <a:solidFill>
                    <a:schemeClr val="tx1"/>
                  </a:solidFill>
                  <a:latin typeface="+mn-lt"/>
                  <a:ea typeface="ＭＳ Ｐゴシック" panose="020B0600070205080204" pitchFamily="34" charset="-128"/>
                  <a:cs typeface="Arial" panose="020B0604020202020204" pitchFamily="34" charset="0"/>
                </a:rPr>
                <a:t>Inner Loop</a:t>
              </a:r>
              <a:endParaRPr lang="en-NZ" altLang="en-US" sz="1200" dirty="0">
                <a:solidFill>
                  <a:schemeClr val="bg1"/>
                </a:solidFill>
                <a:latin typeface="+mn-lt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30" name="Diamond 29">
            <a:extLst>
              <a:ext uri="{FF2B5EF4-FFF2-40B4-BE49-F238E27FC236}">
                <a16:creationId xmlns:a16="http://schemas.microsoft.com/office/drawing/2014/main" id="{309EF9A1-E692-FB4A-B794-4158CC648588}"/>
              </a:ext>
            </a:extLst>
          </p:cNvPr>
          <p:cNvSpPr/>
          <p:nvPr/>
        </p:nvSpPr>
        <p:spPr>
          <a:xfrm>
            <a:off x="2741613" y="2544763"/>
            <a:ext cx="2984500" cy="41433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BH" sz="1600" dirty="0">
                <a:solidFill>
                  <a:schemeClr val="tx1"/>
                </a:solidFill>
              </a:rPr>
              <a:t>Is pin correct?</a:t>
            </a:r>
          </a:p>
        </p:txBody>
      </p:sp>
      <p:sp>
        <p:nvSpPr>
          <p:cNvPr id="68" name="Diamond 67">
            <a:extLst>
              <a:ext uri="{FF2B5EF4-FFF2-40B4-BE49-F238E27FC236}">
                <a16:creationId xmlns:a16="http://schemas.microsoft.com/office/drawing/2014/main" id="{F6C61290-D37E-4B43-8017-27C559A7BD8C}"/>
              </a:ext>
            </a:extLst>
          </p:cNvPr>
          <p:cNvSpPr/>
          <p:nvPr/>
        </p:nvSpPr>
        <p:spPr>
          <a:xfrm>
            <a:off x="1042988" y="4271963"/>
            <a:ext cx="3948112" cy="41433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NZ" altLang="en-US" sz="16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Is amount &lt; balance?</a:t>
            </a:r>
          </a:p>
        </p:txBody>
      </p:sp>
      <p:sp>
        <p:nvSpPr>
          <p:cNvPr id="95245" name="TextBox 41">
            <a:extLst>
              <a:ext uri="{FF2B5EF4-FFF2-40B4-BE49-F238E27FC236}">
                <a16:creationId xmlns:a16="http://schemas.microsoft.com/office/drawing/2014/main" id="{D84903EF-DC80-9348-9201-E89943E165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8713" y="2649538"/>
            <a:ext cx="1000125" cy="2857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742950" indent="-28575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en-US" sz="1200" dirty="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Arial" panose="020B0604020202020204" pitchFamily="34" charset="0"/>
              </a:rPr>
              <a:t>Condition 1</a:t>
            </a:r>
            <a:endParaRPr lang="en-NZ" altLang="en-US" sz="1200" dirty="0">
              <a:solidFill>
                <a:schemeClr val="bg1"/>
              </a:solidFill>
              <a:latin typeface="+mn-lt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95246" name="TextBox 42">
            <a:extLst>
              <a:ext uri="{FF2B5EF4-FFF2-40B4-BE49-F238E27FC236}">
                <a16:creationId xmlns:a16="http://schemas.microsoft.com/office/drawing/2014/main" id="{3FEB0703-2D38-9F4E-9A7C-BAD1613B2F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3675" y="4448175"/>
            <a:ext cx="1000125" cy="2762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742950" indent="-28575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en-US" sz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Arial" panose="020B0604020202020204" pitchFamily="34" charset="0"/>
              </a:rPr>
              <a:t>Condition 2</a:t>
            </a:r>
            <a:endParaRPr lang="en-NZ" altLang="en-US" sz="1200">
              <a:solidFill>
                <a:schemeClr val="bg1"/>
              </a:solidFill>
              <a:latin typeface="+mn-lt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>
            <a:extLst>
              <a:ext uri="{FF2B5EF4-FFF2-40B4-BE49-F238E27FC236}">
                <a16:creationId xmlns:a16="http://schemas.microsoft.com/office/drawing/2014/main" id="{6A3E8294-60C4-734D-A7DD-527BFFBED46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85750" y="857250"/>
            <a:ext cx="8382000" cy="1020763"/>
          </a:xfrm>
        </p:spPr>
        <p:txBody>
          <a:bodyPr/>
          <a:lstStyle/>
          <a:p>
            <a:pPr eaLnBrk="1" hangingPunct="1"/>
            <a:r>
              <a:rPr lang="en-US" altLang="en-US">
                <a:ea typeface="Helvetica Neue" panose="02000503000000020004" pitchFamily="2" charset="0"/>
                <a:cs typeface="Helvetica Neue" panose="02000503000000020004" pitchFamily="2" charset="0"/>
              </a:rPr>
              <a:t>Nested </a:t>
            </a:r>
            <a:br>
              <a:rPr lang="en-US" altLang="en-US"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 altLang="en-US">
                <a:ea typeface="Helvetica Neue" panose="02000503000000020004" pitchFamily="2" charset="0"/>
                <a:cs typeface="Helvetica Neue" panose="02000503000000020004" pitchFamily="2" charset="0"/>
              </a:rPr>
              <a:t>Loops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8749D-B433-3643-85A1-773CA37D5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742950" indent="-28575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A3CB7861-25BF-A94A-BB37-EA7797DE4656}" type="slidenum">
              <a:rPr lang="en-US" altLang="en-US" sz="1200" smtClean="0">
                <a:solidFill>
                  <a:srgbClr val="FFFFFF"/>
                </a:solidFill>
                <a:latin typeface="Times" pitchFamily="2" charset="0"/>
                <a:ea typeface="ＭＳ Ｐゴシック" panose="020B0600070205080204" pitchFamily="34" charset="-128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33</a:t>
            </a:fld>
            <a:endParaRPr lang="en-US" altLang="en-US" sz="1200">
              <a:solidFill>
                <a:srgbClr val="FFFFFF"/>
              </a:solidFill>
              <a:latin typeface="Times" pitchFamily="2" charset="0"/>
              <a:ea typeface="ＭＳ Ｐゴシック" panose="020B0600070205080204" pitchFamily="34" charset="-128"/>
            </a:endParaRPr>
          </a:p>
        </p:txBody>
      </p:sp>
      <p:pic>
        <p:nvPicPr>
          <p:cNvPr id="62467" name="Picture 3">
            <a:extLst>
              <a:ext uri="{FF2B5EF4-FFF2-40B4-BE49-F238E27FC236}">
                <a16:creationId xmlns:a16="http://schemas.microsoft.com/office/drawing/2014/main" id="{74BADFC0-727E-F94F-BB96-483B92759D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7" t="16185" r="16914" b="17059"/>
          <a:stretch>
            <a:fillRect/>
          </a:stretch>
        </p:blipFill>
        <p:spPr>
          <a:xfrm>
            <a:off x="1692275" y="1031875"/>
            <a:ext cx="6267450" cy="5494338"/>
          </a:xfrm>
          <a:noFill/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5AA0752-F69F-4342-BFCA-6A38B02FB8F3}"/>
              </a:ext>
            </a:extLst>
          </p:cNvPr>
          <p:cNvGrpSpPr>
            <a:grpSpLocks/>
          </p:cNvGrpSpPr>
          <p:nvPr/>
        </p:nvGrpSpPr>
        <p:grpSpPr bwMode="auto">
          <a:xfrm>
            <a:off x="187325" y="2238375"/>
            <a:ext cx="1928813" cy="4287838"/>
            <a:chOff x="187826" y="2238052"/>
            <a:chExt cx="1928088" cy="4288161"/>
          </a:xfrm>
        </p:grpSpPr>
        <p:sp>
          <p:nvSpPr>
            <p:cNvPr id="2" name="Left Brace 1">
              <a:extLst>
                <a:ext uri="{FF2B5EF4-FFF2-40B4-BE49-F238E27FC236}">
                  <a16:creationId xmlns:a16="http://schemas.microsoft.com/office/drawing/2014/main" id="{47677416-1CDA-114B-B046-9AB9C59184B5}"/>
                </a:ext>
              </a:extLst>
            </p:cNvPr>
            <p:cNvSpPr/>
            <p:nvPr/>
          </p:nvSpPr>
          <p:spPr>
            <a:xfrm>
              <a:off x="1403394" y="2238052"/>
              <a:ext cx="712520" cy="4288161"/>
            </a:xfrm>
            <a:prstGeom prst="leftBrace">
              <a:avLst>
                <a:gd name="adj1" fmla="val 31546"/>
                <a:gd name="adj2" fmla="val 29336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BH"/>
            </a:p>
          </p:txBody>
        </p:sp>
        <p:sp>
          <p:nvSpPr>
            <p:cNvPr id="62473" name="TextBox 2">
              <a:extLst>
                <a:ext uri="{FF2B5EF4-FFF2-40B4-BE49-F238E27FC236}">
                  <a16:creationId xmlns:a16="http://schemas.microsoft.com/office/drawing/2014/main" id="{94FEB569-9F10-C642-B193-A7A1B97D2B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826" y="3429000"/>
              <a:ext cx="1406520" cy="1631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BH" u="sng"/>
                <a:t>O</a:t>
              </a:r>
              <a:r>
                <a:rPr lang="en-BH" altLang="en-BH" u="sng"/>
                <a:t>uter loop</a:t>
              </a:r>
              <a:r>
                <a:rPr lang="en-BH" altLang="en-BH"/>
                <a:t>:</a:t>
              </a:r>
            </a:p>
            <a:p>
              <a:r>
                <a:rPr lang="en-US" altLang="en-US">
                  <a:ea typeface="Helvetica Neue" panose="02000503000000020004" pitchFamily="2" charset="0"/>
                  <a:cs typeface="Helvetica Neue" panose="02000503000000020004" pitchFamily="2" charset="0"/>
                </a:rPr>
                <a:t>enter a PIN is repeated until correct</a:t>
              </a:r>
              <a:endParaRPr lang="en-BH" altLang="en-BH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096F202-A15D-8E4C-8C6D-302DB24A9BAF}"/>
              </a:ext>
            </a:extLst>
          </p:cNvPr>
          <p:cNvGrpSpPr>
            <a:grpSpLocks/>
          </p:cNvGrpSpPr>
          <p:nvPr/>
        </p:nvGrpSpPr>
        <p:grpSpPr bwMode="auto">
          <a:xfrm>
            <a:off x="7070725" y="3500438"/>
            <a:ext cx="1787525" cy="2611437"/>
            <a:chOff x="7070700" y="3501008"/>
            <a:chExt cx="1787550" cy="2610735"/>
          </a:xfrm>
        </p:grpSpPr>
        <p:sp>
          <p:nvSpPr>
            <p:cNvPr id="7" name="Left Brace 6">
              <a:extLst>
                <a:ext uri="{FF2B5EF4-FFF2-40B4-BE49-F238E27FC236}">
                  <a16:creationId xmlns:a16="http://schemas.microsoft.com/office/drawing/2014/main" id="{0F1ED1E3-EC64-6C44-ACE2-13865A33BC66}"/>
                </a:ext>
              </a:extLst>
            </p:cNvPr>
            <p:cNvSpPr/>
            <p:nvPr/>
          </p:nvSpPr>
          <p:spPr>
            <a:xfrm flipH="1">
              <a:off x="7070700" y="3899363"/>
              <a:ext cx="525470" cy="2212380"/>
            </a:xfrm>
            <a:prstGeom prst="leftBrace">
              <a:avLst>
                <a:gd name="adj1" fmla="val 31546"/>
                <a:gd name="adj2" fmla="val 67193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BH"/>
            </a:p>
          </p:txBody>
        </p:sp>
        <p:sp>
          <p:nvSpPr>
            <p:cNvPr id="62471" name="TextBox 3">
              <a:extLst>
                <a:ext uri="{FF2B5EF4-FFF2-40B4-BE49-F238E27FC236}">
                  <a16:creationId xmlns:a16="http://schemas.microsoft.com/office/drawing/2014/main" id="{22332E1F-FABA-F840-83CB-E8DD6FA3F3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08045" y="3501008"/>
              <a:ext cx="1350205" cy="2554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en-BH" u="sng"/>
                <a:t>I</a:t>
              </a:r>
              <a:r>
                <a:rPr lang="en-BH" altLang="en-BH" u="sng"/>
                <a:t>nner loop</a:t>
              </a:r>
              <a:r>
                <a:rPr lang="en-BH" altLang="en-BH"/>
                <a:t>: </a:t>
              </a:r>
              <a:r>
                <a:rPr lang="en-US" altLang="en-US">
                  <a:ea typeface="Helvetica Neue" panose="02000503000000020004" pitchFamily="2" charset="0"/>
                  <a:cs typeface="Helvetica Neue" panose="02000503000000020004" pitchFamily="2" charset="0"/>
                </a:rPr>
                <a:t>enter an amount is repeated </a:t>
              </a:r>
            </a:p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en-US">
                  <a:ea typeface="Helvetica Neue" panose="02000503000000020004" pitchFamily="2" charset="0"/>
                  <a:cs typeface="Helvetica Neue" panose="02000503000000020004" pitchFamily="2" charset="0"/>
                </a:rPr>
                <a:t>until the amount is less than the balance </a:t>
              </a:r>
              <a:endParaRPr lang="en-BH" altLang="en-BH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>
            <a:extLst>
              <a:ext uri="{FF2B5EF4-FFF2-40B4-BE49-F238E27FC236}">
                <a16:creationId xmlns:a16="http://schemas.microsoft.com/office/drawing/2014/main" id="{BA80B8F9-C297-E94D-AF85-ABF48BA1CB50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04800" y="762000"/>
            <a:ext cx="8382000" cy="1020763"/>
          </a:xfrm>
        </p:spPr>
        <p:txBody>
          <a:bodyPr/>
          <a:lstStyle/>
          <a:p>
            <a:pPr eaLnBrk="1" hangingPunct="1"/>
            <a:r>
              <a:rPr lang="en-AU" altLang="en-US">
                <a:ea typeface="Helvetica Neue" panose="02000503000000020004" pitchFamily="2" charset="0"/>
                <a:cs typeface="Helvetica Neue" panose="02000503000000020004" pitchFamily="2" charset="0"/>
              </a:rPr>
              <a:t>Picking the right loop</a:t>
            </a:r>
          </a:p>
        </p:txBody>
      </p:sp>
      <p:sp>
        <p:nvSpPr>
          <p:cNvPr id="66562" name="Rectangle 3">
            <a:extLst>
              <a:ext uri="{FF2B5EF4-FFF2-40B4-BE49-F238E27FC236}">
                <a16:creationId xmlns:a16="http://schemas.microsoft.com/office/drawing/2014/main" id="{CC498C0F-9161-B243-AE34-86EC19CD0C54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 sz="2000">
                <a:ea typeface="Helvetica Neue" panose="02000503000000020004" pitchFamily="2" charset="0"/>
                <a:cs typeface="Helvetica Neue" panose="02000503000000020004" pitchFamily="2" charset="0"/>
              </a:rPr>
              <a:t>If the number of repetitions can be determined prior to entering the loop – use a </a:t>
            </a:r>
            <a:r>
              <a:rPr lang="en-AU" altLang="en-US" sz="2000">
                <a:latin typeface="Courier New" panose="02070309020205020404" pitchFamily="49" charset="0"/>
                <a:ea typeface="Helvetica Neue" panose="02000503000000020004" pitchFamily="2" charset="0"/>
                <a:cs typeface="Helvetica Neue" panose="02000503000000020004" pitchFamily="2" charset="0"/>
              </a:rPr>
              <a:t>for </a:t>
            </a:r>
            <a:r>
              <a:rPr lang="en-AU" altLang="en-US" sz="2000">
                <a:ea typeface="Helvetica Neue" panose="02000503000000020004" pitchFamily="2" charset="0"/>
                <a:cs typeface="Helvetica Neue" panose="02000503000000020004" pitchFamily="2" charset="0"/>
              </a:rPr>
              <a:t>loop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 sz="2000">
                <a:ea typeface="Helvetica Neue" panose="02000503000000020004" pitchFamily="2" charset="0"/>
                <a:cs typeface="Helvetica Neue" panose="02000503000000020004" pitchFamily="2" charset="0"/>
              </a:rPr>
              <a:t>If the number of repetitions cannot be determined prior to entering the loop and you wish to allow for the possibilities of zero repetitions use a </a:t>
            </a:r>
            <a:r>
              <a:rPr lang="en-AU" altLang="en-US" sz="2000">
                <a:latin typeface="Courier New" panose="02070309020205020404" pitchFamily="49" charset="0"/>
                <a:ea typeface="Helvetica Neue" panose="02000503000000020004" pitchFamily="2" charset="0"/>
                <a:cs typeface="Helvetica Neue" panose="02000503000000020004" pitchFamily="2" charset="0"/>
              </a:rPr>
              <a:t>while</a:t>
            </a:r>
            <a:r>
              <a:rPr lang="en-AU" altLang="en-US" sz="2000">
                <a:ea typeface="Helvetica Neue" panose="02000503000000020004" pitchFamily="2" charset="0"/>
                <a:cs typeface="Helvetica Neue" panose="02000503000000020004" pitchFamily="2" charset="0"/>
              </a:rPr>
              <a:t> loop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 sz="2000">
                <a:ea typeface="Helvetica Neue" panose="02000503000000020004" pitchFamily="2" charset="0"/>
                <a:cs typeface="Helvetica Neue" panose="02000503000000020004" pitchFamily="2" charset="0"/>
              </a:rPr>
              <a:t>If the number of repetitions cannot be determined prior to entering the loop, but you do know that it will always be executed at least once, use a </a:t>
            </a:r>
            <a:r>
              <a:rPr lang="en-AU" altLang="en-US" sz="2000">
                <a:latin typeface="Courier New" panose="02070309020205020404" pitchFamily="49" charset="0"/>
                <a:ea typeface="Helvetica Neue" panose="02000503000000020004" pitchFamily="2" charset="0"/>
                <a:cs typeface="Helvetica Neue" panose="02000503000000020004" pitchFamily="2" charset="0"/>
              </a:rPr>
              <a:t>do …while</a:t>
            </a:r>
            <a:r>
              <a:rPr lang="en-AU" altLang="en-US" sz="2000">
                <a:ea typeface="Helvetica Neue" panose="02000503000000020004" pitchFamily="2" charset="0"/>
                <a:cs typeface="Helvetica Neue" panose="02000503000000020004" pitchFamily="2" charset="0"/>
              </a:rPr>
              <a:t> loop</a:t>
            </a:r>
          </a:p>
          <a:p>
            <a:pPr eaLnBrk="1" hangingPunct="1">
              <a:lnSpc>
                <a:spcPct val="90000"/>
              </a:lnSpc>
            </a:pPr>
            <a:endParaRPr lang="en-AU" altLang="en-US" sz="2000"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593F01-CF71-3746-AC28-DCABA5541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742950" indent="-28575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2E38917B-816F-9042-BC55-674B61673B60}" type="slidenum">
              <a:rPr lang="en-US" altLang="en-US" sz="1200" smtClean="0">
                <a:solidFill>
                  <a:srgbClr val="FFFFFF"/>
                </a:solidFill>
                <a:latin typeface="Times" pitchFamily="2" charset="0"/>
                <a:ea typeface="ＭＳ Ｐゴシック" panose="020B0600070205080204" pitchFamily="34" charset="-128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34</a:t>
            </a:fld>
            <a:endParaRPr lang="en-US" altLang="en-US" sz="1200">
              <a:solidFill>
                <a:srgbClr val="FFFFFF"/>
              </a:solidFill>
              <a:latin typeface="Times" pitchFamily="2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>
            <a:extLst>
              <a:ext uri="{FF2B5EF4-FFF2-40B4-BE49-F238E27FC236}">
                <a16:creationId xmlns:a16="http://schemas.microsoft.com/office/drawing/2014/main" id="{EE456A5F-B226-B240-9070-4005F483715E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04800" y="762000"/>
            <a:ext cx="8382000" cy="1020763"/>
          </a:xfrm>
        </p:spPr>
        <p:txBody>
          <a:bodyPr/>
          <a:lstStyle/>
          <a:p>
            <a:pPr eaLnBrk="1" hangingPunct="1"/>
            <a:r>
              <a:rPr lang="en-US" altLang="en-US">
                <a:ea typeface="Helvetica Neue" panose="02000503000000020004" pitchFamily="2" charset="0"/>
                <a:cs typeface="Helvetica Neue" panose="02000503000000020004" pitchFamily="2" charset="0"/>
              </a:rPr>
              <a:t>Ask yourself …</a:t>
            </a:r>
          </a:p>
        </p:txBody>
      </p:sp>
      <p:sp>
        <p:nvSpPr>
          <p:cNvPr id="67586" name="Rectangle 3">
            <a:extLst>
              <a:ext uri="{FF2B5EF4-FFF2-40B4-BE49-F238E27FC236}">
                <a16:creationId xmlns:a16="http://schemas.microsoft.com/office/drawing/2014/main" id="{AA833123-AFAC-F648-B10C-779449302CEF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95288" y="1484313"/>
            <a:ext cx="7607300" cy="3868737"/>
          </a:xfrm>
        </p:spPr>
        <p:txBody>
          <a:bodyPr/>
          <a:lstStyle/>
          <a:p>
            <a:pPr eaLnBrk="1" hangingPunct="1"/>
            <a:r>
              <a:rPr lang="en-US" altLang="en-US" sz="2200">
                <a:ea typeface="Helvetica Neue" panose="02000503000000020004" pitchFamily="2" charset="0"/>
                <a:cs typeface="Helvetica Neue" panose="02000503000000020004" pitchFamily="2" charset="0"/>
              </a:rPr>
              <a:t>Do you understand when you might need to use a loop?</a:t>
            </a:r>
          </a:p>
          <a:p>
            <a:pPr eaLnBrk="1" hangingPunct="1"/>
            <a:r>
              <a:rPr lang="en-US" altLang="en-US" sz="2200">
                <a:ea typeface="Helvetica Neue" panose="02000503000000020004" pitchFamily="2" charset="0"/>
                <a:cs typeface="Helvetica Neue" panose="02000503000000020004" pitchFamily="2" charset="0"/>
              </a:rPr>
              <a:t>Can you convert a </a:t>
            </a:r>
            <a:r>
              <a:rPr lang="en-US" altLang="en-US" sz="2200" i="1">
                <a:ea typeface="Helvetica Neue" panose="02000503000000020004" pitchFamily="2" charset="0"/>
                <a:cs typeface="Helvetica Neue" panose="02000503000000020004" pitchFamily="2" charset="0"/>
              </a:rPr>
              <a:t>for</a:t>
            </a:r>
            <a:r>
              <a:rPr lang="en-US" altLang="en-US" sz="2200">
                <a:ea typeface="Helvetica Neue" panose="02000503000000020004" pitchFamily="2" charset="0"/>
                <a:cs typeface="Helvetica Neue" panose="02000503000000020004" pitchFamily="2" charset="0"/>
              </a:rPr>
              <a:t> loop into a </a:t>
            </a:r>
            <a:r>
              <a:rPr lang="en-US" altLang="en-US" sz="2200" i="1">
                <a:ea typeface="Helvetica Neue" panose="02000503000000020004" pitchFamily="2" charset="0"/>
                <a:cs typeface="Helvetica Neue" panose="02000503000000020004" pitchFamily="2" charset="0"/>
              </a:rPr>
              <a:t>while</a:t>
            </a:r>
            <a:r>
              <a:rPr lang="en-US" altLang="en-US" sz="2200">
                <a:ea typeface="Helvetica Neue" panose="02000503000000020004" pitchFamily="2" charset="0"/>
                <a:cs typeface="Helvetica Neue" panose="02000503000000020004" pitchFamily="2" charset="0"/>
              </a:rPr>
              <a:t> loop?</a:t>
            </a:r>
          </a:p>
          <a:p>
            <a:pPr eaLnBrk="1" hangingPunct="1"/>
            <a:r>
              <a:rPr lang="en-US" altLang="en-US" sz="2200">
                <a:ea typeface="Helvetica Neue" panose="02000503000000020004" pitchFamily="2" charset="0"/>
                <a:cs typeface="Helvetica Neue" panose="02000503000000020004" pitchFamily="2" charset="0"/>
              </a:rPr>
              <a:t>Could you implement a </a:t>
            </a:r>
            <a:r>
              <a:rPr lang="en-US" altLang="en-US" sz="2200" i="1">
                <a:ea typeface="Helvetica Neue" panose="02000503000000020004" pitchFamily="2" charset="0"/>
                <a:cs typeface="Helvetica Neue" panose="02000503000000020004" pitchFamily="2" charset="0"/>
              </a:rPr>
              <a:t>while</a:t>
            </a:r>
            <a:r>
              <a:rPr lang="en-US" altLang="en-US" sz="2200">
                <a:ea typeface="Helvetica Neue" panose="02000503000000020004" pitchFamily="2" charset="0"/>
                <a:cs typeface="Helvetica Neue" panose="02000503000000020004" pitchFamily="2" charset="0"/>
              </a:rPr>
              <a:t> loop, a </a:t>
            </a:r>
            <a:r>
              <a:rPr lang="en-US" altLang="en-US" sz="2200" i="1">
                <a:ea typeface="Helvetica Neue" panose="02000503000000020004" pitchFamily="2" charset="0"/>
                <a:cs typeface="Helvetica Neue" panose="02000503000000020004" pitchFamily="2" charset="0"/>
              </a:rPr>
              <a:t>for</a:t>
            </a:r>
            <a:r>
              <a:rPr lang="en-US" altLang="en-US" sz="2200">
                <a:ea typeface="Helvetica Neue" panose="02000503000000020004" pitchFamily="2" charset="0"/>
                <a:cs typeface="Helvetica Neue" panose="02000503000000020004" pitchFamily="2" charset="0"/>
              </a:rPr>
              <a:t> loop and a </a:t>
            </a:r>
            <a:r>
              <a:rPr lang="en-US" altLang="en-US" sz="2200" i="1">
                <a:ea typeface="Helvetica Neue" panose="02000503000000020004" pitchFamily="2" charset="0"/>
                <a:cs typeface="Helvetica Neue" panose="02000503000000020004" pitchFamily="2" charset="0"/>
              </a:rPr>
              <a:t>do … while</a:t>
            </a:r>
            <a:r>
              <a:rPr lang="en-US" altLang="en-US" sz="2200">
                <a:ea typeface="Helvetica Neue" panose="02000503000000020004" pitchFamily="2" charset="0"/>
                <a:cs typeface="Helvetica Neue" panose="02000503000000020004" pitchFamily="2" charset="0"/>
              </a:rPr>
              <a:t> loop?</a:t>
            </a:r>
          </a:p>
          <a:p>
            <a:pPr eaLnBrk="1" hangingPunct="1"/>
            <a:r>
              <a:rPr lang="en-US" altLang="en-US" sz="2200">
                <a:ea typeface="Helvetica Neue" panose="02000503000000020004" pitchFamily="2" charset="0"/>
                <a:cs typeface="Helvetica Neue" panose="02000503000000020004" pitchFamily="2" charset="0"/>
              </a:rPr>
              <a:t>Could you explain the different between a </a:t>
            </a:r>
            <a:r>
              <a:rPr lang="en-US" altLang="en-US" sz="2200" i="1">
                <a:ea typeface="Helvetica Neue" panose="02000503000000020004" pitchFamily="2" charset="0"/>
                <a:cs typeface="Helvetica Neue" panose="02000503000000020004" pitchFamily="2" charset="0"/>
              </a:rPr>
              <a:t>while</a:t>
            </a:r>
            <a:r>
              <a:rPr lang="en-US" altLang="en-US" sz="2200">
                <a:ea typeface="Helvetica Neue" panose="02000503000000020004" pitchFamily="2" charset="0"/>
                <a:cs typeface="Helvetica Neue" panose="02000503000000020004" pitchFamily="2" charset="0"/>
              </a:rPr>
              <a:t> loop and a </a:t>
            </a:r>
            <a:r>
              <a:rPr lang="en-US" altLang="en-US" sz="2200" i="1">
                <a:ea typeface="Helvetica Neue" panose="02000503000000020004" pitchFamily="2" charset="0"/>
                <a:cs typeface="Helvetica Neue" panose="02000503000000020004" pitchFamily="2" charset="0"/>
              </a:rPr>
              <a:t>do .. while</a:t>
            </a:r>
            <a:r>
              <a:rPr lang="en-US" altLang="en-US" sz="2200">
                <a:ea typeface="Helvetica Neue" panose="02000503000000020004" pitchFamily="2" charset="0"/>
                <a:cs typeface="Helvetica Neue" panose="02000503000000020004" pitchFamily="2" charset="0"/>
              </a:rPr>
              <a:t> loop?</a:t>
            </a:r>
          </a:p>
          <a:p>
            <a:pPr eaLnBrk="1" hangingPunct="1"/>
            <a:r>
              <a:rPr lang="en-US" altLang="en-US" sz="2200">
                <a:ea typeface="Helvetica Neue" panose="02000503000000020004" pitchFamily="2" charset="0"/>
                <a:cs typeface="Helvetica Neue" panose="02000503000000020004" pitchFamily="2" charset="0"/>
              </a:rPr>
              <a:t>Can you write a JAVA program that requires a nested loop?</a:t>
            </a:r>
          </a:p>
          <a:p>
            <a:pPr eaLnBrk="1" hangingPunct="1"/>
            <a:endParaRPr lang="en-US" altLang="en-US" sz="2400"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7331C-7AFA-9C4F-AA6C-804AA59F5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742950" indent="-28575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463DE50A-B2EE-8045-8B5B-7B18C044C980}" type="slidenum">
              <a:rPr lang="en-US" altLang="en-US" sz="1200" smtClean="0">
                <a:solidFill>
                  <a:srgbClr val="FFFFFF"/>
                </a:solidFill>
                <a:latin typeface="Times" pitchFamily="2" charset="0"/>
                <a:ea typeface="ＭＳ Ｐゴシック" panose="020B0600070205080204" pitchFamily="34" charset="-128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35</a:t>
            </a:fld>
            <a:endParaRPr lang="en-US" altLang="en-US" sz="1200">
              <a:solidFill>
                <a:srgbClr val="FFFFFF"/>
              </a:solidFill>
              <a:latin typeface="Times" pitchFamily="2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DF7D2565-85C2-1443-95A9-B27301686C31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04800" y="762000"/>
            <a:ext cx="8382000" cy="1020763"/>
          </a:xfrm>
        </p:spPr>
        <p:txBody>
          <a:bodyPr/>
          <a:lstStyle/>
          <a:p>
            <a:pPr eaLnBrk="1" hangingPunct="1"/>
            <a:r>
              <a:rPr lang="en-AU" altLang="en-US">
                <a:ea typeface="Helvetica Neue" panose="02000503000000020004" pitchFamily="2" charset="0"/>
                <a:cs typeface="Helvetica Neue" panose="02000503000000020004" pitchFamily="2" charset="0"/>
              </a:rPr>
              <a:t>Objectives</a:t>
            </a:r>
            <a:endParaRPr lang="en-US" altLang="en-US"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id="{EE27DE3B-91E5-4F46-BA94-471E86A7AA56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>
                <a:ea typeface="Helvetica Neue" panose="02000503000000020004" pitchFamily="2" charset="0"/>
                <a:cs typeface="Helvetica Neue" panose="02000503000000020004" pitchFamily="2" charset="0"/>
              </a:rPr>
              <a:t>By the end of this lecture, students should: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>
                <a:ea typeface="Helvetica Neue" panose="02000503000000020004" pitchFamily="2" charset="0"/>
                <a:cs typeface="Helvetica Neue" panose="02000503000000020004" pitchFamily="2" charset="0"/>
              </a:rPr>
              <a:t>Understand repetition (looping) control structures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>
                <a:ea typeface="Helvetica Neue" panose="02000503000000020004" pitchFamily="2" charset="0"/>
                <a:cs typeface="Helvetica Neue" panose="02000503000000020004" pitchFamily="2" charset="0"/>
              </a:rPr>
              <a:t>Understand the difference between a </a:t>
            </a:r>
            <a:r>
              <a:rPr lang="en-AU" altLang="en-US" sz="2400">
                <a:latin typeface="Courier New" panose="02070309020205020404" pitchFamily="49" charset="0"/>
                <a:ea typeface="Helvetica Neue" panose="02000503000000020004" pitchFamily="2" charset="0"/>
                <a:cs typeface="Helvetica Neue" panose="02000503000000020004" pitchFamily="2" charset="0"/>
              </a:rPr>
              <a:t>for</a:t>
            </a:r>
            <a:r>
              <a:rPr lang="en-AU" altLang="en-US" sz="2400">
                <a:ea typeface="Helvetica Neue" panose="02000503000000020004" pitchFamily="2" charset="0"/>
                <a:cs typeface="Helvetica Neue" panose="02000503000000020004" pitchFamily="2" charset="0"/>
              </a:rPr>
              <a:t> loop, a </a:t>
            </a:r>
            <a:r>
              <a:rPr lang="en-AU" altLang="en-US" sz="2400">
                <a:latin typeface="Courier New" panose="02070309020205020404" pitchFamily="49" charset="0"/>
                <a:ea typeface="Helvetica Neue" panose="02000503000000020004" pitchFamily="2" charset="0"/>
                <a:cs typeface="Helvetica Neue" panose="02000503000000020004" pitchFamily="2" charset="0"/>
              </a:rPr>
              <a:t>while</a:t>
            </a:r>
            <a:r>
              <a:rPr lang="en-AU" altLang="en-US" sz="2400">
                <a:ea typeface="Helvetica Neue" panose="02000503000000020004" pitchFamily="2" charset="0"/>
                <a:cs typeface="Helvetica Neue" panose="02000503000000020004" pitchFamily="2" charset="0"/>
              </a:rPr>
              <a:t> loop and a </a:t>
            </a:r>
            <a:r>
              <a:rPr lang="en-AU" altLang="en-US" sz="2400">
                <a:latin typeface="Courier New" panose="02070309020205020404" pitchFamily="49" charset="0"/>
                <a:ea typeface="Helvetica Neue" panose="02000503000000020004" pitchFamily="2" charset="0"/>
                <a:cs typeface="Helvetica Neue" panose="02000503000000020004" pitchFamily="2" charset="0"/>
              </a:rPr>
              <a:t>do…while</a:t>
            </a:r>
            <a:r>
              <a:rPr lang="en-AU" altLang="en-US" sz="2400">
                <a:ea typeface="Helvetica Neue" panose="02000503000000020004" pitchFamily="2" charset="0"/>
                <a:cs typeface="Helvetica Neue" panose="02000503000000020004" pitchFamily="2" charset="0"/>
              </a:rPr>
              <a:t> loop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>
                <a:ea typeface="Helvetica Neue" panose="02000503000000020004" pitchFamily="2" charset="0"/>
                <a:cs typeface="Helvetica Neue" panose="02000503000000020004" pitchFamily="2" charset="0"/>
              </a:rPr>
              <a:t>Be able to construct and use loops of each of these types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>
                <a:ea typeface="Helvetica Neue" panose="02000503000000020004" pitchFamily="2" charset="0"/>
                <a:cs typeface="Helvetica Neue" panose="02000503000000020004" pitchFamily="2" charset="0"/>
              </a:rPr>
              <a:t>Understand how to form and use nested control structures</a:t>
            </a:r>
            <a:endParaRPr lang="en-US" altLang="en-US" sz="2400"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30F065-EDDA-D54E-BA56-1B518C3EB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742950" indent="-28575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D1BC1752-AB09-DD45-834F-0E74C0E7B3C3}" type="slidenum">
              <a:rPr lang="en-US" altLang="en-US" sz="1200" smtClean="0">
                <a:solidFill>
                  <a:srgbClr val="FFFFFF"/>
                </a:solidFill>
                <a:latin typeface="Times" pitchFamily="2" charset="0"/>
                <a:ea typeface="ＭＳ Ｐゴシック" panose="020B0600070205080204" pitchFamily="34" charset="-128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4</a:t>
            </a:fld>
            <a:endParaRPr lang="en-US" altLang="en-US" sz="1200">
              <a:solidFill>
                <a:srgbClr val="FFFFFF"/>
              </a:solidFill>
              <a:latin typeface="Times" pitchFamily="2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A231384C-381C-EF4E-94B3-4EB936D8B6AE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04800" y="762000"/>
            <a:ext cx="8382000" cy="1020763"/>
          </a:xfrm>
        </p:spPr>
        <p:txBody>
          <a:bodyPr/>
          <a:lstStyle/>
          <a:p>
            <a:pPr eaLnBrk="1" hangingPunct="1"/>
            <a:r>
              <a:rPr lang="en-AU" altLang="en-US">
                <a:ea typeface="Helvetica Neue" panose="02000503000000020004" pitchFamily="2" charset="0"/>
                <a:cs typeface="Helvetica Neue" panose="02000503000000020004" pitchFamily="2" charset="0"/>
              </a:rPr>
              <a:t>Repetition</a:t>
            </a: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20EF63FC-2E85-EC49-B345-4D2651B1DB23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20688" y="1628775"/>
            <a:ext cx="7607300" cy="3868738"/>
          </a:xfrm>
        </p:spPr>
        <p:txBody>
          <a:bodyPr/>
          <a:lstStyle/>
          <a:p>
            <a:pPr eaLnBrk="1" hangingPunct="1"/>
            <a:r>
              <a:rPr lang="en-AU" altLang="en-US" sz="2400">
                <a:ea typeface="Helvetica Neue" panose="02000503000000020004" pitchFamily="2" charset="0"/>
                <a:cs typeface="Helvetica Neue" panose="02000503000000020004" pitchFamily="2" charset="0"/>
              </a:rPr>
              <a:t>Repeat an instruction...</a:t>
            </a:r>
          </a:p>
          <a:p>
            <a:pPr lvl="1" eaLnBrk="1" hangingPunct="1"/>
            <a:r>
              <a:rPr lang="en-AU" altLang="en-US" sz="2400">
                <a:solidFill>
                  <a:srgbClr val="00528B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… for as long as some condition holds</a:t>
            </a:r>
          </a:p>
          <a:p>
            <a:pPr lvl="1" eaLnBrk="1" hangingPunct="1"/>
            <a:r>
              <a:rPr lang="en-AU" altLang="en-US" sz="2400">
                <a:solidFill>
                  <a:srgbClr val="00528B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Test the condition once each iteration</a:t>
            </a:r>
          </a:p>
          <a:p>
            <a:pPr eaLnBrk="1" hangingPunct="1"/>
            <a:r>
              <a:rPr lang="en-AU" altLang="en-US" sz="2400">
                <a:ea typeface="Helvetica Neue" panose="02000503000000020004" pitchFamily="2" charset="0"/>
                <a:cs typeface="Helvetica Neue" panose="02000503000000020004" pitchFamily="2" charset="0"/>
              </a:rPr>
              <a:t>Also known as </a:t>
            </a:r>
            <a:r>
              <a:rPr lang="en-AU" altLang="en-US" sz="2400" i="1">
                <a:ea typeface="Helvetica Neue" panose="02000503000000020004" pitchFamily="2" charset="0"/>
                <a:cs typeface="Helvetica Neue" panose="02000503000000020004" pitchFamily="2" charset="0"/>
              </a:rPr>
              <a:t>iteration</a:t>
            </a:r>
            <a:r>
              <a:rPr lang="en-US" altLang="en-US" sz="2400" i="1"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en-US" sz="2400">
                <a:ea typeface="Helvetica Neue" panose="02000503000000020004" pitchFamily="2" charset="0"/>
                <a:cs typeface="Helvetica Neue" panose="02000503000000020004" pitchFamily="2" charset="0"/>
              </a:rPr>
              <a:t>or</a:t>
            </a:r>
            <a:r>
              <a:rPr lang="en-US" altLang="en-US" sz="2400" i="1">
                <a:ea typeface="Helvetica Neue" panose="02000503000000020004" pitchFamily="2" charset="0"/>
                <a:cs typeface="Helvetica Neue" panose="02000503000000020004" pitchFamily="2" charset="0"/>
              </a:rPr>
              <a:t> loop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659ED-D1F0-F345-A7D2-04027E106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742950" indent="-28575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5F3AF6D0-89A2-034C-925B-E23AF599F5FB}" type="slidenum">
              <a:rPr lang="en-US" altLang="en-US" sz="1200" smtClean="0">
                <a:solidFill>
                  <a:srgbClr val="FFFFFF"/>
                </a:solidFill>
                <a:latin typeface="Times" pitchFamily="2" charset="0"/>
                <a:ea typeface="ＭＳ Ｐゴシック" panose="020B0600070205080204" pitchFamily="34" charset="-128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5</a:t>
            </a:fld>
            <a:endParaRPr lang="en-US" altLang="en-US" sz="1200">
              <a:solidFill>
                <a:srgbClr val="FFFFFF"/>
              </a:solidFill>
              <a:latin typeface="Times" pitchFamily="2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>
            <a:extLst>
              <a:ext uri="{FF2B5EF4-FFF2-40B4-BE49-F238E27FC236}">
                <a16:creationId xmlns:a16="http://schemas.microsoft.com/office/drawing/2014/main" id="{6F147E52-D22F-104B-8647-FF3AD8EE9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762000"/>
            <a:ext cx="8382000" cy="1020763"/>
          </a:xfrm>
        </p:spPr>
        <p:txBody>
          <a:bodyPr/>
          <a:lstStyle/>
          <a:p>
            <a:r>
              <a:rPr lang="en-NZ" altLang="en-US">
                <a:ea typeface="Helvetica Neue" panose="02000503000000020004" pitchFamily="2" charset="0"/>
                <a:cs typeface="Helvetica Neue" panose="02000503000000020004" pitchFamily="2" charset="0"/>
              </a:rPr>
              <a:t>Repetition Example  - using flowchart</a:t>
            </a:r>
          </a:p>
        </p:txBody>
      </p:sp>
      <p:sp>
        <p:nvSpPr>
          <p:cNvPr id="21506" name="Content Placeholder 2">
            <a:extLst>
              <a:ext uri="{FF2B5EF4-FFF2-40B4-BE49-F238E27FC236}">
                <a16:creationId xmlns:a16="http://schemas.microsoft.com/office/drawing/2014/main" id="{8C3D3CA5-1A90-464E-B156-21F379DD1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905000"/>
            <a:ext cx="8382000" cy="4953000"/>
          </a:xfrm>
        </p:spPr>
        <p:txBody>
          <a:bodyPr/>
          <a:lstStyle/>
          <a:p>
            <a:pPr eaLnBrk="1" hangingPunct="1"/>
            <a:r>
              <a:rPr lang="en-IE" altLang="en-US" sz="2200" b="1">
                <a:ea typeface="Helvetica Neue" panose="02000503000000020004" pitchFamily="2" charset="0"/>
                <a:cs typeface="Helvetica Neue" panose="02000503000000020004" pitchFamily="2" charset="0"/>
              </a:rPr>
              <a:t>Problem</a:t>
            </a:r>
            <a:r>
              <a:rPr lang="en-IE" altLang="en-US" sz="2200">
                <a:ea typeface="Helvetica Neue" panose="02000503000000020004" pitchFamily="2" charset="0"/>
                <a:cs typeface="Helvetica Neue" panose="02000503000000020004" pitchFamily="2" charset="0"/>
              </a:rPr>
              <a:t>: Create a flowchart that will simulate how an ATM </a:t>
            </a:r>
            <a:r>
              <a:rPr lang="en-IE" altLang="en-US" sz="2200">
                <a:solidFill>
                  <a:srgbClr val="800000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machin</a:t>
            </a:r>
            <a:r>
              <a:rPr lang="en-IE" altLang="en-US" sz="2200">
                <a:ea typeface="Helvetica Neue" panose="02000503000000020004" pitchFamily="2" charset="0"/>
                <a:cs typeface="Helvetica Neue" panose="02000503000000020004" pitchFamily="2" charset="0"/>
              </a:rPr>
              <a:t>e works. You can use the following steps.</a:t>
            </a:r>
          </a:p>
          <a:p>
            <a:pPr lvl="1" eaLnBrk="1" hangingPunct="1"/>
            <a:r>
              <a:rPr lang="en-IE" altLang="en-US" sz="2200">
                <a:ea typeface="Helvetica Neue" panose="02000503000000020004" pitchFamily="2" charset="0"/>
                <a:cs typeface="Helvetica Neue" panose="02000503000000020004" pitchFamily="2" charset="0"/>
              </a:rPr>
              <a:t>User inserts ATM card and enters pin number.</a:t>
            </a:r>
          </a:p>
          <a:p>
            <a:pPr lvl="1" eaLnBrk="1" hangingPunct="1"/>
            <a:r>
              <a:rPr lang="en-IE" altLang="en-US" sz="2200">
                <a:solidFill>
                  <a:srgbClr val="3333FF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If</a:t>
            </a:r>
            <a:r>
              <a:rPr lang="en-IE" altLang="en-US" sz="2200">
                <a:ea typeface="Helvetica Neue" panose="02000503000000020004" pitchFamily="2" charset="0"/>
                <a:cs typeface="Helvetica Neue" panose="02000503000000020004" pitchFamily="2" charset="0"/>
              </a:rPr>
              <a:t> the pin number entered is valid, </a:t>
            </a:r>
            <a:r>
              <a:rPr lang="en-IE" altLang="en-US" sz="2200">
                <a:solidFill>
                  <a:srgbClr val="3333FF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then</a:t>
            </a:r>
            <a:r>
              <a:rPr lang="en-IE" altLang="en-US" sz="2200">
                <a:ea typeface="Helvetica Neue" panose="02000503000000020004" pitchFamily="2" charset="0"/>
                <a:cs typeface="Helvetica Neue" panose="02000503000000020004" pitchFamily="2" charset="0"/>
              </a:rPr>
              <a:t> screen is displayed to user where he/she can choose to withdraw money.</a:t>
            </a:r>
          </a:p>
          <a:p>
            <a:pPr lvl="1" eaLnBrk="1" hangingPunct="1"/>
            <a:r>
              <a:rPr lang="en-IE" altLang="en-US" sz="2200">
                <a:ea typeface="Helvetica Neue" panose="02000503000000020004" pitchFamily="2" charset="0"/>
                <a:cs typeface="Helvetica Neue" panose="02000503000000020004" pitchFamily="2" charset="0"/>
              </a:rPr>
              <a:t>Otherwise, maybe pin number is incorrect, therefore user cannot withdraw money.</a:t>
            </a:r>
          </a:p>
          <a:p>
            <a:pPr lvl="1" eaLnBrk="1" hangingPunct="1"/>
            <a:r>
              <a:rPr lang="en-IE" altLang="en-US" sz="2200">
                <a:solidFill>
                  <a:srgbClr val="3333FF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If</a:t>
            </a:r>
            <a:r>
              <a:rPr lang="en-IE" altLang="en-US" sz="2200">
                <a:ea typeface="Helvetica Neue" panose="02000503000000020004" pitchFamily="2" charset="0"/>
                <a:cs typeface="Helvetica Neue" panose="02000503000000020004" pitchFamily="2" charset="0"/>
              </a:rPr>
              <a:t> user enters incorrect pin more than 3 times, card is swallowed by ATM machine.</a:t>
            </a:r>
          </a:p>
          <a:p>
            <a:pPr lvl="1" eaLnBrk="1" hangingPunct="1"/>
            <a:r>
              <a:rPr lang="en-IE" altLang="en-US" sz="2200">
                <a:ea typeface="Helvetica Neue" panose="02000503000000020004" pitchFamily="2" charset="0"/>
                <a:cs typeface="Helvetica Neue" panose="02000503000000020004" pitchFamily="2" charset="0"/>
              </a:rPr>
              <a:t>Think of other decisions made during an ATM transaction?</a:t>
            </a:r>
          </a:p>
          <a:p>
            <a:pPr lvl="1" eaLnBrk="1" hangingPunct="1"/>
            <a:endParaRPr lang="en-IE" altLang="en-US" sz="2200"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eaLnBrk="1" hangingPunct="1"/>
            <a:r>
              <a:rPr lang="en-IE" altLang="en-US" sz="2200" b="1">
                <a:ea typeface="Helvetica Neue" panose="02000503000000020004" pitchFamily="2" charset="0"/>
                <a:cs typeface="Helvetica Neue" panose="02000503000000020004" pitchFamily="2" charset="0"/>
              </a:rPr>
              <a:t>Discuss the ATM machine Soln.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76D706-ABD7-E34E-BDBE-A124DFE13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742950" indent="-28575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E40E83F4-B71F-2547-8BFA-C482381264F6}" type="slidenum">
              <a:rPr lang="en-US" altLang="en-US" sz="1200" smtClean="0">
                <a:solidFill>
                  <a:srgbClr val="FFFFFF"/>
                </a:solidFill>
                <a:latin typeface="Times" pitchFamily="2" charset="0"/>
                <a:ea typeface="ＭＳ Ｐゴシック" panose="020B0600070205080204" pitchFamily="34" charset="-128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6</a:t>
            </a:fld>
            <a:endParaRPr lang="en-US" altLang="en-US" sz="1200">
              <a:solidFill>
                <a:srgbClr val="FFFFFF"/>
              </a:solidFill>
              <a:latin typeface="Times" pitchFamily="2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02C2FFD6-B9F8-F749-B6D8-E8824D0DA324}"/>
              </a:ext>
            </a:extLst>
          </p:cNvPr>
          <p:cNvSpPr/>
          <p:nvPr/>
        </p:nvSpPr>
        <p:spPr>
          <a:xfrm>
            <a:off x="285750" y="1509713"/>
            <a:ext cx="8462963" cy="49291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en-NZ"/>
          </a:p>
        </p:txBody>
      </p:sp>
      <p:sp>
        <p:nvSpPr>
          <p:cNvPr id="22530" name="Title 1">
            <a:extLst>
              <a:ext uri="{FF2B5EF4-FFF2-40B4-BE49-F238E27FC236}">
                <a16:creationId xmlns:a16="http://schemas.microsoft.com/office/drawing/2014/main" id="{FD1395F7-B3C0-4841-A13C-B3E6BDE57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762000"/>
            <a:ext cx="8382000" cy="809625"/>
          </a:xfrm>
        </p:spPr>
        <p:txBody>
          <a:bodyPr/>
          <a:lstStyle/>
          <a:p>
            <a:r>
              <a:rPr lang="en-NZ" altLang="en-US">
                <a:ea typeface="Helvetica Neue" panose="02000503000000020004" pitchFamily="2" charset="0"/>
                <a:cs typeface="Helvetica Neue" panose="02000503000000020004" pitchFamily="2" charset="0"/>
              </a:rPr>
              <a:t>ATM Example – program flow (with loops)</a:t>
            </a:r>
          </a:p>
        </p:txBody>
      </p:sp>
      <p:sp>
        <p:nvSpPr>
          <p:cNvPr id="22531" name="TextBox 3">
            <a:extLst>
              <a:ext uri="{FF2B5EF4-FFF2-40B4-BE49-F238E27FC236}">
                <a16:creationId xmlns:a16="http://schemas.microsoft.com/office/drawing/2014/main" id="{18F065BE-A471-4D4E-9B54-33975FE66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852613"/>
            <a:ext cx="1928813" cy="539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742950" indent="-28575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NZ" altLang="en-US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User inserts card</a:t>
            </a:r>
          </a:p>
        </p:txBody>
      </p:sp>
      <p:sp>
        <p:nvSpPr>
          <p:cNvPr id="22532" name="TextBox 4">
            <a:extLst>
              <a:ext uri="{FF2B5EF4-FFF2-40B4-BE49-F238E27FC236}">
                <a16:creationId xmlns:a16="http://schemas.microsoft.com/office/drawing/2014/main" id="{5707A357-A168-B245-A776-523EB91BE9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0250" y="1606550"/>
            <a:ext cx="1928813" cy="539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742950" indent="-28575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NZ" altLang="en-US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User enters pin number</a:t>
            </a:r>
          </a:p>
        </p:txBody>
      </p:sp>
      <p:sp>
        <p:nvSpPr>
          <p:cNvPr id="22533" name="TextBox 5">
            <a:extLst>
              <a:ext uri="{FF2B5EF4-FFF2-40B4-BE49-F238E27FC236}">
                <a16:creationId xmlns:a16="http://schemas.microsoft.com/office/drawing/2014/main" id="{C61D9664-2A67-604E-9670-68A817E3E3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0250" y="2420938"/>
            <a:ext cx="1928813" cy="539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742950" indent="-28575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NZ" altLang="en-US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Is pin correct?</a:t>
            </a:r>
          </a:p>
        </p:txBody>
      </p:sp>
      <p:sp>
        <p:nvSpPr>
          <p:cNvPr id="22534" name="TextBox 6">
            <a:extLst>
              <a:ext uri="{FF2B5EF4-FFF2-40B4-BE49-F238E27FC236}">
                <a16:creationId xmlns:a16="http://schemas.microsoft.com/office/drawing/2014/main" id="{AFCADEE9-2ED2-F94A-956F-720333FC5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5425" y="2924175"/>
            <a:ext cx="5349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742950" indent="-28575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NZ" altLang="en-US" sz="16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No</a:t>
            </a:r>
          </a:p>
        </p:txBody>
      </p:sp>
      <p:sp>
        <p:nvSpPr>
          <p:cNvPr id="22535" name="TextBox 7">
            <a:extLst>
              <a:ext uri="{FF2B5EF4-FFF2-40B4-BE49-F238E27FC236}">
                <a16:creationId xmlns:a16="http://schemas.microsoft.com/office/drawing/2014/main" id="{CA2BA36C-AEBB-6346-AD23-003E6DDD33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1663" y="2924175"/>
            <a:ext cx="6445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742950" indent="-28575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NZ" altLang="en-US" sz="16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Yes</a:t>
            </a:r>
          </a:p>
        </p:txBody>
      </p:sp>
      <p:sp>
        <p:nvSpPr>
          <p:cNvPr id="22536" name="TextBox 8">
            <a:extLst>
              <a:ext uri="{FF2B5EF4-FFF2-40B4-BE49-F238E27FC236}">
                <a16:creationId xmlns:a16="http://schemas.microsoft.com/office/drawing/2014/main" id="{6DC64F39-7619-674B-997A-98618C62F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8625" y="3433763"/>
            <a:ext cx="2714625" cy="539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742950" indent="-28575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NZ" altLang="en-US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Message to user: enter amount to withdraw</a:t>
            </a:r>
          </a:p>
        </p:txBody>
      </p:sp>
      <p:sp>
        <p:nvSpPr>
          <p:cNvPr id="22537" name="TextBox 9">
            <a:extLst>
              <a:ext uri="{FF2B5EF4-FFF2-40B4-BE49-F238E27FC236}">
                <a16:creationId xmlns:a16="http://schemas.microsoft.com/office/drawing/2014/main" id="{597BC41A-A068-5B49-8B19-473897975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7813" y="3433763"/>
            <a:ext cx="2571750" cy="539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742950" indent="-28575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NZ" altLang="en-US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Message to user : You have entered an incorrect pin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A378469-BBDA-EE4E-BF34-7C30BD994E79}"/>
              </a:ext>
            </a:extLst>
          </p:cNvPr>
          <p:cNvCxnSpPr>
            <a:cxnSpLocks/>
            <a:stCxn id="22531" idx="3"/>
            <a:endCxn id="22532" idx="1"/>
          </p:cNvCxnSpPr>
          <p:nvPr/>
        </p:nvCxnSpPr>
        <p:spPr bwMode="auto">
          <a:xfrm flipV="1">
            <a:off x="2843213" y="1876425"/>
            <a:ext cx="427037" cy="2460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8094A24-63C3-844D-844C-BA90663F2804}"/>
              </a:ext>
            </a:extLst>
          </p:cNvPr>
          <p:cNvCxnSpPr>
            <a:cxnSpLocks/>
            <a:stCxn id="22532" idx="2"/>
            <a:endCxn id="22533" idx="0"/>
          </p:cNvCxnSpPr>
          <p:nvPr/>
        </p:nvCxnSpPr>
        <p:spPr bwMode="auto">
          <a:xfrm flipH="1">
            <a:off x="4233863" y="2146300"/>
            <a:ext cx="0" cy="2746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8DC97AD-F38D-FA48-B764-3489060B2221}"/>
              </a:ext>
            </a:extLst>
          </p:cNvPr>
          <p:cNvCxnSpPr>
            <a:cxnSpLocks/>
            <a:stCxn id="22533" idx="2"/>
            <a:endCxn id="22536" idx="0"/>
          </p:cNvCxnSpPr>
          <p:nvPr/>
        </p:nvCxnSpPr>
        <p:spPr bwMode="auto">
          <a:xfrm flipH="1">
            <a:off x="3055938" y="2960688"/>
            <a:ext cx="1177925" cy="4730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7CD209D-CA9B-8447-8223-803C0E173374}"/>
              </a:ext>
            </a:extLst>
          </p:cNvPr>
          <p:cNvCxnSpPr>
            <a:cxnSpLocks/>
            <a:stCxn id="22533" idx="2"/>
            <a:endCxn id="22537" idx="0"/>
          </p:cNvCxnSpPr>
          <p:nvPr/>
        </p:nvCxnSpPr>
        <p:spPr bwMode="auto">
          <a:xfrm>
            <a:off x="4233863" y="2960688"/>
            <a:ext cx="2409825" cy="4730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51E61E5-E5D6-0144-B8D1-F56B14A4FE3B}"/>
              </a:ext>
            </a:extLst>
          </p:cNvPr>
          <p:cNvCxnSpPr>
            <a:cxnSpLocks/>
            <a:stCxn id="22536" idx="2"/>
            <a:endCxn id="22543" idx="0"/>
          </p:cNvCxnSpPr>
          <p:nvPr/>
        </p:nvCxnSpPr>
        <p:spPr bwMode="auto">
          <a:xfrm flipH="1">
            <a:off x="3055938" y="3973513"/>
            <a:ext cx="0" cy="3190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543" name="TextBox 5">
            <a:extLst>
              <a:ext uri="{FF2B5EF4-FFF2-40B4-BE49-F238E27FC236}">
                <a16:creationId xmlns:a16="http://schemas.microsoft.com/office/drawing/2014/main" id="{70F8E2D3-B8FB-E649-BB18-82B79E0D94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0063" y="4292600"/>
            <a:ext cx="2571750" cy="539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742950" indent="-28575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NZ" altLang="en-US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Is amount &lt; balance?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713A544-1168-6B4D-B45F-BD9DE8B39D93}"/>
              </a:ext>
            </a:extLst>
          </p:cNvPr>
          <p:cNvCxnSpPr>
            <a:cxnSpLocks/>
            <a:stCxn id="22543" idx="2"/>
            <a:endCxn id="22547" idx="0"/>
          </p:cNvCxnSpPr>
          <p:nvPr/>
        </p:nvCxnSpPr>
        <p:spPr bwMode="auto">
          <a:xfrm flipH="1">
            <a:off x="1920875" y="4832350"/>
            <a:ext cx="1135063" cy="787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A670FF7-60B4-4743-AAA7-B5D723FB6900}"/>
              </a:ext>
            </a:extLst>
          </p:cNvPr>
          <p:cNvCxnSpPr>
            <a:cxnSpLocks/>
            <a:stCxn id="22543" idx="2"/>
            <a:endCxn id="22546" idx="0"/>
          </p:cNvCxnSpPr>
          <p:nvPr/>
        </p:nvCxnSpPr>
        <p:spPr bwMode="auto">
          <a:xfrm>
            <a:off x="3055938" y="4832350"/>
            <a:ext cx="1244600" cy="787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546" name="TextBox 9">
            <a:extLst>
              <a:ext uri="{FF2B5EF4-FFF2-40B4-BE49-F238E27FC236}">
                <a16:creationId xmlns:a16="http://schemas.microsoft.com/office/drawing/2014/main" id="{6DA411B5-5C47-0946-8EFE-94B26CAF0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9788" y="5619750"/>
            <a:ext cx="1841500" cy="5413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742950" indent="-28575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NZ" altLang="en-US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Message to user : insufficient funds</a:t>
            </a:r>
          </a:p>
        </p:txBody>
      </p:sp>
      <p:sp>
        <p:nvSpPr>
          <p:cNvPr id="22547" name="TextBox 9">
            <a:extLst>
              <a:ext uri="{FF2B5EF4-FFF2-40B4-BE49-F238E27FC236}">
                <a16:creationId xmlns:a16="http://schemas.microsoft.com/office/drawing/2014/main" id="{D3270DA2-B1AF-6241-AA40-5421A2FE0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125" y="5619750"/>
            <a:ext cx="1843088" cy="5413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742950" indent="-28575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Amount is issued</a:t>
            </a:r>
            <a:endParaRPr lang="en-NZ" altLang="en-US" sz="160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22548" name="TextBox 6">
            <a:extLst>
              <a:ext uri="{FF2B5EF4-FFF2-40B4-BE49-F238E27FC236}">
                <a16:creationId xmlns:a16="http://schemas.microsoft.com/office/drawing/2014/main" id="{3A993297-A5E3-814C-ABED-772C7104F3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3925" y="4857750"/>
            <a:ext cx="5635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742950" indent="-28575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NZ" altLang="en-US" sz="16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No</a:t>
            </a:r>
          </a:p>
        </p:txBody>
      </p:sp>
      <p:sp>
        <p:nvSpPr>
          <p:cNvPr id="22549" name="TextBox 7">
            <a:extLst>
              <a:ext uri="{FF2B5EF4-FFF2-40B4-BE49-F238E27FC236}">
                <a16:creationId xmlns:a16="http://schemas.microsoft.com/office/drawing/2014/main" id="{3EA8DD40-8010-0140-986D-2822A608F9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5175" y="4895850"/>
            <a:ext cx="635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742950" indent="-28575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NZ" altLang="en-US" sz="16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Yes</a:t>
            </a:r>
          </a:p>
        </p:txBody>
      </p:sp>
      <p:sp>
        <p:nvSpPr>
          <p:cNvPr id="22550" name="TextBox 41">
            <a:extLst>
              <a:ext uri="{FF2B5EF4-FFF2-40B4-BE49-F238E27FC236}">
                <a16:creationId xmlns:a16="http://schemas.microsoft.com/office/drawing/2014/main" id="{E92BD39F-E26E-A744-8939-0116B1862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8713" y="2649538"/>
            <a:ext cx="1000125" cy="2857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742950" indent="-28575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Condition 1</a:t>
            </a:r>
            <a:endParaRPr lang="en-NZ" altLang="en-US" sz="1200">
              <a:solidFill>
                <a:schemeClr val="bg1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2551" name="TextBox 42">
            <a:extLst>
              <a:ext uri="{FF2B5EF4-FFF2-40B4-BE49-F238E27FC236}">
                <a16:creationId xmlns:a16="http://schemas.microsoft.com/office/drawing/2014/main" id="{BE05C233-EA01-6449-9AAF-324E3B17C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8588" y="4448175"/>
            <a:ext cx="1000125" cy="2762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742950" indent="-28575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Condition 2</a:t>
            </a:r>
            <a:endParaRPr lang="en-NZ" altLang="en-US" sz="1200">
              <a:solidFill>
                <a:schemeClr val="bg1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CDCB5D6-A352-D747-8B51-906B0F842812}"/>
              </a:ext>
            </a:extLst>
          </p:cNvPr>
          <p:cNvGrpSpPr>
            <a:grpSpLocks/>
          </p:cNvGrpSpPr>
          <p:nvPr/>
        </p:nvGrpSpPr>
        <p:grpSpPr bwMode="auto">
          <a:xfrm>
            <a:off x="5199063" y="1876425"/>
            <a:ext cx="2532062" cy="1557338"/>
            <a:chOff x="5198569" y="1876413"/>
            <a:chExt cx="2532458" cy="1557108"/>
          </a:xfrm>
        </p:grpSpPr>
        <p:cxnSp>
          <p:nvCxnSpPr>
            <p:cNvPr id="37" name="Elbow Connector 36">
              <a:extLst>
                <a:ext uri="{FF2B5EF4-FFF2-40B4-BE49-F238E27FC236}">
                  <a16:creationId xmlns:a16="http://schemas.microsoft.com/office/drawing/2014/main" id="{F0261E91-289D-CB43-A661-0601C6CAA9F1}"/>
                </a:ext>
              </a:extLst>
            </p:cNvPr>
            <p:cNvCxnSpPr>
              <a:stCxn id="22537" idx="0"/>
              <a:endCxn id="22532" idx="3"/>
            </p:cNvCxnSpPr>
            <p:nvPr/>
          </p:nvCxnSpPr>
          <p:spPr>
            <a:xfrm rot="16200000" flipV="1">
              <a:off x="5142441" y="1932541"/>
              <a:ext cx="1557108" cy="1444851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557" name="TextBox 41">
              <a:extLst>
                <a:ext uri="{FF2B5EF4-FFF2-40B4-BE49-F238E27FC236}">
                  <a16:creationId xmlns:a16="http://schemas.microsoft.com/office/drawing/2014/main" id="{90BCB579-7AB9-9E43-8A88-13F40F8989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0902" y="2070529"/>
              <a:ext cx="1000125" cy="28575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32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8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Loop 1</a:t>
              </a:r>
              <a:endParaRPr lang="en-NZ" altLang="en-US" sz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DA95502-A3C7-1642-9214-8F5A4564A1EC}"/>
              </a:ext>
            </a:extLst>
          </p:cNvPr>
          <p:cNvGrpSpPr>
            <a:grpSpLocks/>
          </p:cNvGrpSpPr>
          <p:nvPr/>
        </p:nvGrpSpPr>
        <p:grpSpPr bwMode="auto">
          <a:xfrm>
            <a:off x="4413250" y="3703638"/>
            <a:ext cx="2133600" cy="2187575"/>
            <a:chOff x="4413501" y="3703521"/>
            <a:chExt cx="2133973" cy="2186940"/>
          </a:xfrm>
        </p:grpSpPr>
        <p:cxnSp>
          <p:nvCxnSpPr>
            <p:cNvPr id="58" name="Elbow Connector 57">
              <a:extLst>
                <a:ext uri="{FF2B5EF4-FFF2-40B4-BE49-F238E27FC236}">
                  <a16:creationId xmlns:a16="http://schemas.microsoft.com/office/drawing/2014/main" id="{7FDC2429-5528-E64B-8A8F-FF7435AF7444}"/>
                </a:ext>
              </a:extLst>
            </p:cNvPr>
            <p:cNvCxnSpPr>
              <a:cxnSpLocks/>
              <a:stCxn id="22546" idx="3"/>
              <a:endCxn id="22536" idx="3"/>
            </p:cNvCxnSpPr>
            <p:nvPr/>
          </p:nvCxnSpPr>
          <p:spPr>
            <a:xfrm flipH="1" flipV="1">
              <a:off x="4413501" y="3703521"/>
              <a:ext cx="808179" cy="2186940"/>
            </a:xfrm>
            <a:prstGeom prst="bentConnector3">
              <a:avLst>
                <a:gd name="adj1" fmla="val -28281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555" name="TextBox 41">
              <a:extLst>
                <a:ext uri="{FF2B5EF4-FFF2-40B4-BE49-F238E27FC236}">
                  <a16:creationId xmlns:a16="http://schemas.microsoft.com/office/drawing/2014/main" id="{B6A162B3-1744-B547-B8E3-E1E5A33C14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47349" y="4337137"/>
              <a:ext cx="1000125" cy="28575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32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8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E2D24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747575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Loop 2</a:t>
              </a:r>
              <a:endParaRPr lang="en-NZ" altLang="en-US" sz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B6DD3B88-01C4-584D-85FC-AE5D37B61413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04800" y="762000"/>
            <a:ext cx="8382000" cy="1020763"/>
          </a:xfrm>
        </p:spPr>
        <p:txBody>
          <a:bodyPr/>
          <a:lstStyle/>
          <a:p>
            <a:pPr eaLnBrk="1" hangingPunct="1"/>
            <a:r>
              <a:rPr lang="en-US" altLang="en-US">
                <a:ea typeface="Helvetica Neue" panose="02000503000000020004" pitchFamily="2" charset="0"/>
                <a:cs typeface="Helvetica Neue" panose="02000503000000020004" pitchFamily="2" charset="0"/>
              </a:rPr>
              <a:t>Repetition in Java</a:t>
            </a:r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853C8010-35BF-5E48-A76D-CA4B32C00944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11188" y="1628775"/>
            <a:ext cx="7416800" cy="396081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000">
                <a:ea typeface="Helvetica Neue" panose="02000503000000020004" pitchFamily="2" charset="0"/>
                <a:cs typeface="Helvetica Neue" panose="02000503000000020004" pitchFamily="2" charset="0"/>
              </a:rPr>
              <a:t>Repetition statements are controlled by boolean expressions  (like conditional statements)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>
                <a:ea typeface="Helvetica Neue" panose="02000503000000020004" pitchFamily="2" charset="0"/>
                <a:cs typeface="Helvetica Neue" panose="02000503000000020004" pitchFamily="2" charset="0"/>
              </a:rPr>
              <a:t>Java has three kinds of repetition statements: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sz="2200">
                <a:ea typeface="Helvetica Neue" panose="02000503000000020004" pitchFamily="2" charset="0"/>
                <a:cs typeface="Helvetica Neue" panose="02000503000000020004" pitchFamily="2" charset="0"/>
              </a:rPr>
              <a:t>the </a:t>
            </a:r>
            <a:r>
              <a:rPr lang="en-US" altLang="en-US" sz="2200" i="1">
                <a:ea typeface="Helvetica Neue" panose="02000503000000020004" pitchFamily="2" charset="0"/>
                <a:cs typeface="Helvetica Neue" panose="02000503000000020004" pitchFamily="2" charset="0"/>
              </a:rPr>
              <a:t>while loop</a:t>
            </a:r>
            <a:endParaRPr lang="en-US" altLang="en-US" sz="2200"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>
                <a:ea typeface="Helvetica Neue" panose="02000503000000020004" pitchFamily="2" charset="0"/>
                <a:cs typeface="Helvetica Neue" panose="02000503000000020004" pitchFamily="2" charset="0"/>
              </a:rPr>
              <a:t>the </a:t>
            </a:r>
            <a:r>
              <a:rPr lang="en-US" altLang="en-US" sz="2200" i="1">
                <a:ea typeface="Helvetica Neue" panose="02000503000000020004" pitchFamily="2" charset="0"/>
                <a:cs typeface="Helvetica Neue" panose="02000503000000020004" pitchFamily="2" charset="0"/>
              </a:rPr>
              <a:t>do… while loop</a:t>
            </a:r>
            <a:endParaRPr lang="en-US" altLang="en-US" sz="2200"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>
                <a:ea typeface="Helvetica Neue" panose="02000503000000020004" pitchFamily="2" charset="0"/>
                <a:cs typeface="Helvetica Neue" panose="02000503000000020004" pitchFamily="2" charset="0"/>
              </a:rPr>
              <a:t>the </a:t>
            </a:r>
            <a:r>
              <a:rPr lang="en-US" altLang="en-US" sz="2200" i="1">
                <a:ea typeface="Helvetica Neue" panose="02000503000000020004" pitchFamily="2" charset="0"/>
                <a:cs typeface="Helvetica Neue" panose="02000503000000020004" pitchFamily="2" charset="0"/>
              </a:rPr>
              <a:t>for loop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>
                <a:ea typeface="Helvetica Neue" panose="02000503000000020004" pitchFamily="2" charset="0"/>
                <a:cs typeface="Helvetica Neue" panose="02000503000000020004" pitchFamily="2" charset="0"/>
              </a:rPr>
              <a:t>The programmer should choose the right kind of loop for the situation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1130E-5C2F-AA4B-8D87-7BC847292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742950" indent="-28575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F5788886-D6F4-2943-8E55-402534DC8059}" type="slidenum">
              <a:rPr lang="en-US" altLang="en-US" sz="1200" smtClean="0">
                <a:solidFill>
                  <a:srgbClr val="FFFFFF"/>
                </a:solidFill>
                <a:latin typeface="Times" pitchFamily="2" charset="0"/>
                <a:ea typeface="ＭＳ Ｐゴシック" panose="020B0600070205080204" pitchFamily="34" charset="-128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8</a:t>
            </a:fld>
            <a:endParaRPr lang="en-US" altLang="en-US" sz="1200">
              <a:solidFill>
                <a:srgbClr val="FFFFFF"/>
              </a:solidFill>
              <a:latin typeface="Times" pitchFamily="2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8FFC4651-49B9-3344-9F60-7F26444C67D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04800" y="762000"/>
            <a:ext cx="8382000" cy="1020763"/>
          </a:xfrm>
        </p:spPr>
        <p:txBody>
          <a:bodyPr/>
          <a:lstStyle/>
          <a:p>
            <a:pPr eaLnBrk="1" hangingPunct="1"/>
            <a:r>
              <a:rPr lang="en-AU" altLang="en-US">
                <a:ea typeface="Helvetica Neue" panose="02000503000000020004" pitchFamily="2" charset="0"/>
                <a:cs typeface="Helvetica Neue" panose="02000503000000020004" pitchFamily="2" charset="0"/>
              </a:rPr>
              <a:t>The </a:t>
            </a:r>
            <a:r>
              <a:rPr lang="en-AU" altLang="en-US">
                <a:latin typeface="Courier New" panose="02070309020205020404" pitchFamily="49" charset="0"/>
                <a:ea typeface="Helvetica Neue" panose="02000503000000020004" pitchFamily="2" charset="0"/>
                <a:cs typeface="Helvetica Neue" panose="02000503000000020004" pitchFamily="2" charset="0"/>
              </a:rPr>
              <a:t>while</a:t>
            </a:r>
            <a:r>
              <a:rPr lang="en-AU" altLang="en-US">
                <a:ea typeface="Helvetica Neue" panose="02000503000000020004" pitchFamily="2" charset="0"/>
                <a:cs typeface="Helvetica Neue" panose="02000503000000020004" pitchFamily="2" charset="0"/>
              </a:rPr>
              <a:t> loop </a:t>
            </a:r>
            <a:endParaRPr lang="en-US" altLang="en-US"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5602" name="Rectangle 7">
            <a:extLst>
              <a:ext uri="{FF2B5EF4-FFF2-40B4-BE49-F238E27FC236}">
                <a16:creationId xmlns:a16="http://schemas.microsoft.com/office/drawing/2014/main" id="{638E2E57-DB50-BE4B-BE05-A692185E9CAD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50825" y="1484313"/>
            <a:ext cx="7791450" cy="4445000"/>
          </a:xfrm>
        </p:spPr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en-US" altLang="en-US" sz="2000">
                <a:ea typeface="Helvetica Neue" panose="02000503000000020004" pitchFamily="2" charset="0"/>
                <a:cs typeface="Helvetica Neue" panose="02000503000000020004" pitchFamily="2" charset="0"/>
              </a:rPr>
              <a:t>If the </a:t>
            </a:r>
            <a:r>
              <a:rPr lang="en-US" altLang="en-US" sz="2000" i="1">
                <a:solidFill>
                  <a:srgbClr val="008000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condition</a:t>
            </a:r>
            <a:r>
              <a:rPr lang="en-US" altLang="en-US" sz="2000">
                <a:ea typeface="Helvetica Neue" panose="02000503000000020004" pitchFamily="2" charset="0"/>
                <a:cs typeface="Helvetica Neue" panose="02000503000000020004" pitchFamily="2" charset="0"/>
              </a:rPr>
              <a:t> is true, the </a:t>
            </a:r>
            <a:r>
              <a:rPr lang="en-US" altLang="en-US" sz="2000" i="1">
                <a:ea typeface="Helvetica Neue" panose="02000503000000020004" pitchFamily="2" charset="0"/>
                <a:cs typeface="Helvetica Neue" panose="02000503000000020004" pitchFamily="2" charset="0"/>
              </a:rPr>
              <a:t>block</a:t>
            </a:r>
            <a:r>
              <a:rPr lang="en-US" altLang="en-US" sz="2000">
                <a:ea typeface="Helvetica Neue" panose="02000503000000020004" pitchFamily="2" charset="0"/>
                <a:cs typeface="Helvetica Neue" panose="02000503000000020004" pitchFamily="2" charset="0"/>
              </a:rPr>
              <a:t> is executed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en-US" sz="2000">
                <a:ea typeface="Helvetica Neue" panose="02000503000000020004" pitchFamily="2" charset="0"/>
                <a:cs typeface="Helvetica Neue" panose="02000503000000020004" pitchFamily="2" charset="0"/>
              </a:rPr>
              <a:t>Then the condition is evaluated again, and if it is still true, the block is executed again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en-US" sz="2000">
                <a:ea typeface="Helvetica Neue" panose="02000503000000020004" pitchFamily="2" charset="0"/>
                <a:cs typeface="Helvetica Neue" panose="02000503000000020004" pitchFamily="2" charset="0"/>
              </a:rPr>
              <a:t>The block is executed repeatedly until the condition becomes false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en-US" sz="2000">
                <a:ea typeface="Helvetica Neue" panose="02000503000000020004" pitchFamily="2" charset="0"/>
                <a:cs typeface="Helvetica Neue" panose="02000503000000020004" pitchFamily="2" charset="0"/>
              </a:rPr>
              <a:t>The condition is evaluated at the </a:t>
            </a:r>
            <a:r>
              <a:rPr lang="en-US" altLang="en-US" sz="2000" i="1">
                <a:ea typeface="Helvetica Neue" panose="02000503000000020004" pitchFamily="2" charset="0"/>
                <a:cs typeface="Helvetica Neue" panose="02000503000000020004" pitchFamily="2" charset="0"/>
              </a:rPr>
              <a:t>start</a:t>
            </a:r>
            <a:r>
              <a:rPr lang="en-US" altLang="en-US" sz="2000">
                <a:ea typeface="Helvetica Neue" panose="02000503000000020004" pitchFamily="2" charset="0"/>
                <a:cs typeface="Helvetica Neue" panose="02000503000000020004" pitchFamily="2" charset="0"/>
              </a:rPr>
              <a:t>  of each iteration.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en-US" sz="2000">
                <a:ea typeface="Helvetica Neue" panose="02000503000000020004" pitchFamily="2" charset="0"/>
                <a:cs typeface="Helvetica Neue" panose="02000503000000020004" pitchFamily="2" charset="0"/>
              </a:rPr>
              <a:t>When the condition evaluates to false, the block is </a:t>
            </a:r>
            <a:r>
              <a:rPr lang="en-US" altLang="en-US" sz="2000" i="1">
                <a:ea typeface="Helvetica Neue" panose="02000503000000020004" pitchFamily="2" charset="0"/>
                <a:cs typeface="Helvetica Neue" panose="02000503000000020004" pitchFamily="2" charset="0"/>
              </a:rPr>
              <a:t>not</a:t>
            </a:r>
            <a:r>
              <a:rPr lang="en-US" altLang="en-US" sz="2000">
                <a:ea typeface="Helvetica Neue" panose="02000503000000020004" pitchFamily="2" charset="0"/>
                <a:cs typeface="Helvetica Neue" panose="02000503000000020004" pitchFamily="2" charset="0"/>
              </a:rPr>
              <a:t> executed.  Control passes to the next statement </a:t>
            </a:r>
            <a:r>
              <a:rPr lang="en-US" altLang="en-US" sz="2000" i="1">
                <a:ea typeface="Helvetica Neue" panose="02000503000000020004" pitchFamily="2" charset="0"/>
                <a:cs typeface="Helvetica Neue" panose="02000503000000020004" pitchFamily="2" charset="0"/>
              </a:rPr>
              <a:t>after</a:t>
            </a:r>
            <a:r>
              <a:rPr lang="en-US" altLang="en-US" sz="2000">
                <a:ea typeface="Helvetica Neue" panose="02000503000000020004" pitchFamily="2" charset="0"/>
                <a:cs typeface="Helvetica Neue" panose="02000503000000020004" pitchFamily="2" charset="0"/>
              </a:rPr>
              <a:t> the block.</a:t>
            </a:r>
          </a:p>
          <a:p>
            <a:pPr eaLnBrk="1" hangingPunct="1"/>
            <a:endParaRPr lang="en-AU" altLang="en-US"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5603" name="Rectangle 4">
            <a:extLst>
              <a:ext uri="{FF2B5EF4-FFF2-40B4-BE49-F238E27FC236}">
                <a16:creationId xmlns:a16="http://schemas.microsoft.com/office/drawing/2014/main" id="{7D4E6C05-97DF-A44D-A7B1-0AB76B4C9C12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4213" y="5084763"/>
            <a:ext cx="4679950" cy="86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/>
          <a:lstStyle>
            <a:lvl1pPr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742950" indent="-28575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while ( </a:t>
            </a:r>
            <a:r>
              <a:rPr lang="en-US" altLang="en-US" sz="2400" i="1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 condition </a:t>
            </a:r>
            <a:r>
              <a:rPr lang="en-US" altLang="en-US" sz="2400" 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	 </a:t>
            </a:r>
            <a:r>
              <a:rPr lang="en-US" altLang="en-US" sz="2400" i="1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block</a:t>
            </a:r>
            <a:endParaRPr lang="en-AU" altLang="en-US" sz="2400" b="1">
              <a:solidFill>
                <a:schemeClr val="tx1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4A919E9C-7BE3-E749-A6F6-B5BAA562BE29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79388" y="4724400"/>
            <a:ext cx="14398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AU">
                <a:effectLst>
                  <a:outerShdw blurRad="38100" dist="38100" dir="2700000" algn="tl">
                    <a:srgbClr val="FFFFFF"/>
                  </a:outerShdw>
                </a:effectLst>
                <a:latin typeface="Times" pitchFamily="-107" charset="0"/>
                <a:ea typeface="ＭＳ Ｐゴシック" pitchFamily="-107" charset="-128"/>
              </a:rPr>
              <a:t>Syntax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C6CD5-A92E-D14D-A991-8EA6B1E39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742950" indent="-28575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>
              <a:spcBef>
                <a:spcPct val="20000"/>
              </a:spcBef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2D2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747575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ABA7CC59-B623-4741-894F-B9389DC816CF}" type="slidenum">
              <a:rPr lang="en-US" altLang="en-US" sz="1200" smtClean="0">
                <a:solidFill>
                  <a:srgbClr val="FFFFFF"/>
                </a:solidFill>
                <a:latin typeface="Times" pitchFamily="2" charset="0"/>
                <a:ea typeface="ＭＳ Ｐゴシック" panose="020B0600070205080204" pitchFamily="34" charset="-128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9</a:t>
            </a:fld>
            <a:endParaRPr lang="en-US" altLang="en-US" sz="1200">
              <a:solidFill>
                <a:srgbClr val="FFFFFF"/>
              </a:solidFill>
              <a:latin typeface="Times" pitchFamily="2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96B605DB6F304D96811A9884614A20" ma:contentTypeVersion="12" ma:contentTypeDescription="Create a new document." ma:contentTypeScope="" ma:versionID="8e5d4f920d1d4ef24e1b55b1c8ca3416">
  <xsd:schema xmlns:xsd="http://www.w3.org/2001/XMLSchema" xmlns:xs="http://www.w3.org/2001/XMLSchema" xmlns:p="http://schemas.microsoft.com/office/2006/metadata/properties" xmlns:ns2="f498c67d-f9e9-4ece-ad8e-778fd362242a" targetNamespace="http://schemas.microsoft.com/office/2006/metadata/properties" ma:root="true" ma:fieldsID="15b1182d70aa9ae4bddf58e767ce0df6" ns2:_="">
    <xsd:import namespace="f498c67d-f9e9-4ece-ad8e-778fd362242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98c67d-f9e9-4ece-ad8e-778fd362242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LongProperties xmlns="http://schemas.microsoft.com/office/2006/metadata/longProperties"/>
</file>

<file path=customXml/itemProps1.xml><?xml version="1.0" encoding="utf-8"?>
<ds:datastoreItem xmlns:ds="http://schemas.openxmlformats.org/officeDocument/2006/customXml" ds:itemID="{A34E3F0E-6364-B64E-BCA3-E0B8D18C21C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94CB9F-8142-4A53-8272-8EA9A2822E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498c67d-f9e9-4ece-ad8e-778fd362242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C813F2D-31D2-EF49-B9E4-B04BEDAC0E91}">
  <ds:schemaRefs>
    <ds:schemaRef ds:uri="http://schemas.microsoft.com/office/2006/metadata/long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Polytechnic PPT Template Red Background (Final - Feb 2009)</Template>
  <TotalTime>10164</TotalTime>
  <Words>2037</Words>
  <Application>Microsoft Macintosh PowerPoint</Application>
  <PresentationFormat>On-screen Show (4:3)</PresentationFormat>
  <Paragraphs>384</Paragraphs>
  <Slides>35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Courier New</vt:lpstr>
      <vt:lpstr>Times</vt:lpstr>
      <vt:lpstr>Times New Roman</vt:lpstr>
      <vt:lpstr>1_Office Theme</vt:lpstr>
      <vt:lpstr>IT6008: Computer Programming 1</vt:lpstr>
      <vt:lpstr>IT6008: Computer Programming 1</vt:lpstr>
      <vt:lpstr>Assumed knowledge</vt:lpstr>
      <vt:lpstr>Objectives</vt:lpstr>
      <vt:lpstr>Repetition</vt:lpstr>
      <vt:lpstr>Repetition Example  - using flowchart</vt:lpstr>
      <vt:lpstr>ATM Example – program flow (with loops)</vt:lpstr>
      <vt:lpstr>Repetition in Java</vt:lpstr>
      <vt:lpstr>The while loop </vt:lpstr>
      <vt:lpstr>Logic of a while loop</vt:lpstr>
      <vt:lpstr>An example of a while loop</vt:lpstr>
      <vt:lpstr>Infinite Loops</vt:lpstr>
      <vt:lpstr>Example of an Infinite Loop</vt:lpstr>
      <vt:lpstr>The do… while loop</vt:lpstr>
      <vt:lpstr>Logic of a do…while loop</vt:lpstr>
      <vt:lpstr>The do…while loop</vt:lpstr>
      <vt:lpstr>Comparing while and do … while</vt:lpstr>
      <vt:lpstr>Time Out Questions – Common Mistakes</vt:lpstr>
      <vt:lpstr>The  for  loop</vt:lpstr>
      <vt:lpstr>Logic of a  for  loop</vt:lpstr>
      <vt:lpstr>Example of  for  loop</vt:lpstr>
      <vt:lpstr>The  for  loop increment</vt:lpstr>
      <vt:lpstr>The  for  loop equivalency</vt:lpstr>
      <vt:lpstr>while  and  for  loop equivalence</vt:lpstr>
      <vt:lpstr>The  for  loop header</vt:lpstr>
      <vt:lpstr>Local loop variables</vt:lpstr>
      <vt:lpstr>IT6008: Computer Programming 1</vt:lpstr>
      <vt:lpstr>Using a boolean variable to control a loop</vt:lpstr>
      <vt:lpstr>Validation: using a loop</vt:lpstr>
      <vt:lpstr>Validation: using a loop</vt:lpstr>
      <vt:lpstr>Nested Loops</vt:lpstr>
      <vt:lpstr>ATM Example – program flow (nested loops)</vt:lpstr>
      <vt:lpstr>Nested  Loops</vt:lpstr>
      <vt:lpstr>Picking the right loop</vt:lpstr>
      <vt:lpstr>Ask yourself …</vt:lpstr>
    </vt:vector>
  </TitlesOfParts>
  <Company>FACULTY OF INFORMATION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FIT1002 Computer Programming Semester 1, 2007</dc:title>
  <dc:subject>Module 5 - Repetition</dc:subject>
  <dc:creator>Angela Carbone</dc:creator>
  <cp:lastModifiedBy>Maleeha Muzafar</cp:lastModifiedBy>
  <cp:revision>122</cp:revision>
  <dcterms:created xsi:type="dcterms:W3CDTF">2009-02-18T01:24:44Z</dcterms:created>
  <dcterms:modified xsi:type="dcterms:W3CDTF">2024-03-20T05:47:08Z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CDateModified">
    <vt:lpwstr/>
  </property>
  <property fmtid="{D5CDD505-2E9C-101B-9397-08002B2CF9AE}" pid="3" name="display_urn:schemas-microsoft-com:office:office#Editor">
    <vt:lpwstr>Cyril Anthoni</vt:lpwstr>
  </property>
  <property fmtid="{D5CDD505-2E9C-101B-9397-08002B2CF9AE}" pid="4" name="Order">
    <vt:lpwstr>2338200.00000000</vt:lpwstr>
  </property>
  <property fmtid="{D5CDD505-2E9C-101B-9397-08002B2CF9AE}" pid="5" name="display_urn:schemas-microsoft-com:office:office#Author">
    <vt:lpwstr>Cyril Anthoni</vt:lpwstr>
  </property>
</Properties>
</file>