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61" r:id="rId5"/>
    <p:sldId id="259" r:id="rId6"/>
    <p:sldId id="277" r:id="rId7"/>
    <p:sldId id="266" r:id="rId8"/>
    <p:sldId id="270" r:id="rId9"/>
    <p:sldId id="267" r:id="rId10"/>
    <p:sldId id="268" r:id="rId11"/>
    <p:sldId id="263" r:id="rId12"/>
    <p:sldId id="273" r:id="rId13"/>
    <p:sldId id="260" r:id="rId14"/>
    <p:sldId id="271" r:id="rId15"/>
    <p:sldId id="272" r:id="rId16"/>
    <p:sldId id="279" r:id="rId1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D9D9D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44" autoAdjust="0"/>
    <p:restoredTop sz="94660"/>
  </p:normalViewPr>
  <p:slideViewPr>
    <p:cSldViewPr snapToGrid="0">
      <p:cViewPr varScale="1">
        <p:scale>
          <a:sx n="113" d="100"/>
          <a:sy n="113" d="100"/>
        </p:scale>
        <p:origin x="634" y="-346"/>
      </p:cViewPr>
      <p:guideLst>
        <p:guide orient="horz" pos="1620"/>
        <p:guide pos="2880"/>
      </p:guideLst>
    </p:cSldViewPr>
  </p:slideViewPr>
  <p:notesTextViewPr>
    <p:cViewPr>
      <p:scale>
        <a:sx n="1" d="1"/>
        <a:sy n="1" d="1"/>
      </p:scale>
      <p:origin x="0" y="0"/>
    </p:cViewPr>
  </p:notesTextViewPr>
  <p:sorterViewPr>
    <p:cViewPr>
      <p:scale>
        <a:sx n="121" d="100"/>
        <a:sy n="12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DDD66-91AC-4942-A6E5-4BB866E8D1B7}" type="datetimeFigureOut">
              <a:rPr lang="zh-CN" altLang="en-US" smtClean="0"/>
              <a:t>2020/9/21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D8FD0-34C5-4A18-AD3F-D0459C10590A}" type="slidenum">
              <a:rPr lang="zh-CN" altLang="en-US" smtClean="0"/>
              <a:t>‹#›</a:t>
            </a:fld>
            <a:endParaRPr lang="zh-CN" altLang="en-US"/>
          </a:p>
        </p:txBody>
      </p:sp>
    </p:spTree>
    <p:extLst>
      <p:ext uri="{BB962C8B-B14F-4D97-AF65-F5344CB8AC3E}">
        <p14:creationId xmlns:p14="http://schemas.microsoft.com/office/powerpoint/2010/main" val="3218522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4DF5964-A30F-497B-92EC-23C803A9D73F}" type="datetimeFigureOut">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1719956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4DF5964-A30F-497B-92EC-23C803A9D73F}" type="datetimeFigureOut">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315145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4DF5964-A30F-497B-92EC-23C803A9D73F}" type="datetimeFigureOut">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148101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4DF5964-A30F-497B-92EC-23C803A9D73F}" type="datetimeFigureOut">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332934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4DF5964-A30F-497B-92EC-23C803A9D73F}" type="datetimeFigureOut">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246566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4DF5964-A30F-497B-92EC-23C803A9D73F}"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1762040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4DF5964-A30F-497B-92EC-23C803A9D73F}" type="datetimeFigureOut">
              <a:rPr lang="zh-CN" altLang="en-US" smtClean="0"/>
              <a:t>2020/9/21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401333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4DF5964-A30F-497B-92EC-23C803A9D73F}" type="datetimeFigureOut">
              <a:rPr lang="zh-CN" altLang="en-US" smtClean="0"/>
              <a:t>2020/9/21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19031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F5964-A30F-497B-92EC-23C803A9D73F}" type="datetimeFigureOut">
              <a:rPr lang="zh-CN" altLang="en-US" smtClean="0"/>
              <a:t>2020/9/21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127531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4DF5964-A30F-497B-92EC-23C803A9D73F}"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421441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4DF5964-A30F-497B-92EC-23C803A9D73F}" type="datetimeFigureOut">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3864340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ea typeface="微软雅黑" panose="020B0503020204020204" pitchFamily="34" charset="-122"/>
              </a:defRPr>
            </a:lvl1pPr>
          </a:lstStyle>
          <a:p>
            <a:fld id="{84DF5964-A30F-497B-92EC-23C803A9D73F}" type="datetimeFigureOut">
              <a:rPr lang="zh-CN" altLang="en-US" smtClean="0"/>
              <a:pPr/>
              <a:t>2020/9/21</a:t>
            </a:fld>
            <a:endParaRPr lang="zh-CN" alt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ea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ea typeface="微软雅黑" panose="020B0503020204020204" pitchFamily="34" charset="-122"/>
              </a:defRPr>
            </a:lvl1pPr>
          </a:lstStyle>
          <a:p>
            <a:fld id="{E821DDFF-E586-42CF-9B46-DA71C53CF424}" type="slidenum">
              <a:rPr lang="zh-CN" altLang="en-US" smtClean="0"/>
              <a:pPr/>
              <a:t>‹#›</a:t>
            </a:fld>
            <a:endParaRPr lang="zh-CN" altLang="en-US" dirty="0"/>
          </a:p>
        </p:txBody>
      </p:sp>
      <p:sp>
        <p:nvSpPr>
          <p:cNvPr id="8" name="矩形 7"/>
          <p:cNvSpPr/>
          <p:nvPr userDrawn="1"/>
        </p:nvSpPr>
        <p:spPr>
          <a:xfrm>
            <a:off x="5228460" y="4033873"/>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模板下载：</a:t>
            </a:r>
            <a:r>
              <a:rPr kumimoji="0" lang="en-US" altLang="zh-CN" sz="100" b="0" i="0" u="none" strike="noStrike" kern="0" cap="none" spc="0" normalizeH="0" baseline="0" noProof="0" dirty="0">
                <a:ln>
                  <a:noFill/>
                </a:ln>
                <a:solidFill>
                  <a:schemeClr val="bg1">
                    <a:lumMod val="95000"/>
                  </a:schemeClr>
                </a:solidFill>
                <a:effectLst/>
                <a:uLnTx/>
                <a:uFillTx/>
              </a:rPr>
              <a:t>www.1ppt.com/moban/     </a:t>
            </a:r>
            <a:r>
              <a:rPr kumimoji="0" lang="zh-CN" altLang="en-US" sz="100" b="0" i="0" u="none" strike="noStrike" kern="0" cap="none" spc="0" normalizeH="0" baseline="0" noProof="0" dirty="0">
                <a:ln>
                  <a:noFill/>
                </a:ln>
                <a:solidFill>
                  <a:schemeClr val="bg1">
                    <a:lumMod val="95000"/>
                  </a:schemeClr>
                </a:solidFill>
                <a:effectLst/>
                <a:uLnTx/>
                <a:uFillTx/>
              </a:rPr>
              <a:t>行业</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a:t>
            </a:r>
            <a:r>
              <a:rPr kumimoji="0" lang="en-US" altLang="zh-CN" sz="100" b="0" i="0" u="none" strike="noStrike" kern="0" cap="none" spc="0" normalizeH="0" baseline="0" noProof="0" dirty="0">
                <a:ln>
                  <a:noFill/>
                </a:ln>
                <a:solidFill>
                  <a:schemeClr val="bg1">
                    <a:lumMod val="9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节日</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a:t>
            </a:r>
            <a:r>
              <a:rPr kumimoji="0" lang="en-US" altLang="zh-CN" sz="100" b="0" i="0" u="none" strike="noStrike" kern="0" cap="none" spc="0" normalizeH="0" baseline="0" noProof="0" dirty="0">
                <a:ln>
                  <a:noFill/>
                </a:ln>
                <a:solidFill>
                  <a:schemeClr val="bg1">
                    <a:lumMod val="95000"/>
                  </a:schemeClr>
                </a:solidFill>
                <a:effectLst/>
                <a:uLnTx/>
                <a:uFillTx/>
              </a:rPr>
              <a:t>www.1ppt.com/jieri/           PPT</a:t>
            </a:r>
            <a:r>
              <a:rPr kumimoji="0" lang="zh-CN" altLang="en-US" sz="100" b="0" i="0" u="none" strike="noStrike" kern="0" cap="none" spc="0" normalizeH="0" baseline="0" noProof="0" dirty="0">
                <a:ln>
                  <a:noFill/>
                </a:ln>
                <a:solidFill>
                  <a:schemeClr val="bg1">
                    <a:lumMod val="95000"/>
                  </a:schemeClr>
                </a:solidFill>
                <a:effectLst/>
                <a:uLnTx/>
                <a:uFillTx/>
              </a:rPr>
              <a:t>素材下载：</a:t>
            </a:r>
            <a:r>
              <a:rPr kumimoji="0" lang="en-US" altLang="zh-CN" sz="100" b="0" i="0" u="none" strike="noStrike" kern="0" cap="none" spc="0" normalizeH="0" baseline="0" noProof="0" dirty="0">
                <a:ln>
                  <a:noFill/>
                </a:ln>
                <a:solidFill>
                  <a:schemeClr val="bg1">
                    <a:lumMod val="9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背景图片：</a:t>
            </a:r>
            <a:r>
              <a:rPr kumimoji="0" lang="en-US" altLang="zh-CN" sz="100" b="0" i="0" u="none" strike="noStrike" kern="0" cap="none" spc="0" normalizeH="0" baseline="0" noProof="0" dirty="0">
                <a:ln>
                  <a:noFill/>
                </a:ln>
                <a:solidFill>
                  <a:schemeClr val="bg1">
                    <a:lumMod val="95000"/>
                  </a:schemeClr>
                </a:solidFill>
                <a:effectLst/>
                <a:uLnTx/>
                <a:uFillTx/>
              </a:rPr>
              <a:t>www.1ppt.com/beijing/      PPT</a:t>
            </a:r>
            <a:r>
              <a:rPr kumimoji="0" lang="zh-CN" altLang="en-US" sz="100" b="0" i="0" u="none" strike="noStrike" kern="0" cap="none" spc="0" normalizeH="0" baseline="0" noProof="0" dirty="0">
                <a:ln>
                  <a:noFill/>
                </a:ln>
                <a:solidFill>
                  <a:schemeClr val="bg1">
                    <a:lumMod val="95000"/>
                  </a:schemeClr>
                </a:solidFill>
                <a:effectLst/>
                <a:uLnTx/>
                <a:uFillTx/>
              </a:rPr>
              <a:t>图表下载：</a:t>
            </a:r>
            <a:r>
              <a:rPr kumimoji="0" lang="en-US" altLang="zh-CN" sz="100" b="0" i="0" u="none" strike="noStrike" kern="0" cap="none" spc="0" normalizeH="0" baseline="0" noProof="0" dirty="0">
                <a:ln>
                  <a:noFill/>
                </a:ln>
                <a:solidFill>
                  <a:schemeClr val="bg1">
                    <a:lumMod val="9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优秀</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下载：</a:t>
            </a:r>
            <a:r>
              <a:rPr kumimoji="0" lang="en-US" altLang="zh-CN" sz="100" b="0" i="0" u="none" strike="noStrike" kern="0" cap="none" spc="0" normalizeH="0" baseline="0" noProof="0" dirty="0">
                <a:ln>
                  <a:noFill/>
                </a:ln>
                <a:solidFill>
                  <a:schemeClr val="bg1">
                    <a:lumMod val="95000"/>
                  </a:schemeClr>
                </a:solidFill>
                <a:effectLst/>
                <a:uLnTx/>
                <a:uFillTx/>
              </a:rPr>
              <a:t>www.1ppt.com/xiazai/        PPT</a:t>
            </a:r>
            <a:r>
              <a:rPr kumimoji="0" lang="zh-CN" altLang="en-US" sz="100" b="0" i="0" u="none" strike="noStrike" kern="0" cap="none" spc="0" normalizeH="0" baseline="0" noProof="0" dirty="0">
                <a:ln>
                  <a:noFill/>
                </a:ln>
                <a:solidFill>
                  <a:schemeClr val="bg1">
                    <a:lumMod val="95000"/>
                  </a:schemeClr>
                </a:solidFill>
                <a:effectLst/>
                <a:uLnTx/>
                <a:uFillTx/>
              </a:rPr>
              <a:t>教程： </a:t>
            </a:r>
            <a:r>
              <a:rPr kumimoji="0" lang="en-US" altLang="zh-CN" sz="100" b="0" i="0" u="none" strike="noStrike" kern="0" cap="none" spc="0" normalizeH="0" baseline="0" noProof="0" dirty="0">
                <a:ln>
                  <a:noFill/>
                </a:ln>
                <a:solidFill>
                  <a:schemeClr val="bg1">
                    <a:lumMod val="9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Word</a:t>
            </a:r>
            <a:r>
              <a:rPr kumimoji="0" lang="zh-CN" altLang="en-US" sz="100" b="0" i="0" u="none" strike="noStrike" kern="0" cap="none" spc="0" normalizeH="0" baseline="0" noProof="0" dirty="0">
                <a:ln>
                  <a:noFill/>
                </a:ln>
                <a:solidFill>
                  <a:schemeClr val="bg1">
                    <a:lumMod val="95000"/>
                  </a:schemeClr>
                </a:solidFill>
                <a:effectLst/>
                <a:uLnTx/>
                <a:uFillTx/>
              </a:rPr>
              <a:t>教程： </a:t>
            </a:r>
            <a:r>
              <a:rPr kumimoji="0" lang="en-US" altLang="zh-CN" sz="100" b="0" i="0" u="none" strike="noStrike" kern="0" cap="none" spc="0" normalizeH="0" baseline="0" noProof="0" dirty="0">
                <a:ln>
                  <a:noFill/>
                </a:ln>
                <a:solidFill>
                  <a:schemeClr val="bg1">
                    <a:lumMod val="95000"/>
                  </a:schemeClr>
                </a:solidFill>
                <a:effectLst/>
                <a:uLnTx/>
                <a:uFillTx/>
              </a:rPr>
              <a:t>www.1ppt.com/word/              Excel</a:t>
            </a:r>
            <a:r>
              <a:rPr kumimoji="0" lang="zh-CN" altLang="en-US" sz="100" b="0" i="0" u="none" strike="noStrike" kern="0" cap="none" spc="0" normalizeH="0" baseline="0" noProof="0" dirty="0">
                <a:ln>
                  <a:noFill/>
                </a:ln>
                <a:solidFill>
                  <a:schemeClr val="bg1">
                    <a:lumMod val="95000"/>
                  </a:schemeClr>
                </a:solidFill>
                <a:effectLst/>
                <a:uLnTx/>
                <a:uFillTx/>
              </a:rPr>
              <a:t>教程：</a:t>
            </a:r>
            <a:r>
              <a:rPr kumimoji="0" lang="en-US" altLang="zh-CN" sz="100" b="0" i="0" u="none" strike="noStrike" kern="0" cap="none" spc="0" normalizeH="0" baseline="0" noProof="0" dirty="0">
                <a:ln>
                  <a:noFill/>
                </a:ln>
                <a:solidFill>
                  <a:schemeClr val="bg1">
                    <a:lumMod val="9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资料下载：</a:t>
            </a:r>
            <a:r>
              <a:rPr kumimoji="0" lang="en-US" altLang="zh-CN" sz="100" b="0" i="0" u="none" strike="noStrike" kern="0" cap="none" spc="0" normalizeH="0" baseline="0" noProof="0" dirty="0">
                <a:ln>
                  <a:noFill/>
                </a:ln>
                <a:solidFill>
                  <a:schemeClr val="bg1">
                    <a:lumMod val="95000"/>
                  </a:schemeClr>
                </a:solidFill>
                <a:effectLst/>
                <a:uLnTx/>
                <a:uFillTx/>
              </a:rPr>
              <a:t>www.1ppt.com/ziliao/                PPT</a:t>
            </a:r>
            <a:r>
              <a:rPr kumimoji="0" lang="zh-CN" altLang="en-US" sz="100" b="0" i="0" u="none" strike="noStrike" kern="0" cap="none" spc="0" normalizeH="0" baseline="0" noProof="0" dirty="0">
                <a:ln>
                  <a:noFill/>
                </a:ln>
                <a:solidFill>
                  <a:schemeClr val="bg1">
                    <a:lumMod val="95000"/>
                  </a:schemeClr>
                </a:solidFill>
                <a:effectLst/>
                <a:uLnTx/>
                <a:uFillTx/>
              </a:rPr>
              <a:t>课件下载：</a:t>
            </a:r>
            <a:r>
              <a:rPr kumimoji="0" lang="en-US" altLang="zh-CN" sz="100" b="0" i="0" u="none" strike="noStrike" kern="0" cap="none" spc="0" normalizeH="0" baseline="0" noProof="0" dirty="0">
                <a:ln>
                  <a:noFill/>
                </a:ln>
                <a:solidFill>
                  <a:schemeClr val="bg1">
                    <a:lumMod val="9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范文下载：</a:t>
            </a:r>
            <a:r>
              <a:rPr kumimoji="0" lang="en-US" altLang="zh-CN" sz="100" b="0" i="0" u="none" strike="noStrike" kern="0" cap="none" spc="0" normalizeH="0" baseline="0" noProof="0" dirty="0">
                <a:ln>
                  <a:noFill/>
                </a:ln>
                <a:solidFill>
                  <a:schemeClr val="bg1">
                    <a:lumMod val="95000"/>
                  </a:schemeClr>
                </a:solidFill>
                <a:effectLst/>
                <a:uLnTx/>
                <a:uFillTx/>
              </a:rPr>
              <a:t>www.1ppt.com/fanwen/             </a:t>
            </a:r>
            <a:r>
              <a:rPr kumimoji="0" lang="zh-CN" altLang="en-US" sz="100" b="0" i="0" u="none" strike="noStrike" kern="0" cap="none" spc="0" normalizeH="0" baseline="0" noProof="0" dirty="0">
                <a:ln>
                  <a:noFill/>
                </a:ln>
                <a:solidFill>
                  <a:schemeClr val="bg1">
                    <a:lumMod val="95000"/>
                  </a:schemeClr>
                </a:solidFill>
                <a:effectLst/>
                <a:uLnTx/>
                <a:uFillTx/>
              </a:rPr>
              <a:t>试卷下载：</a:t>
            </a:r>
            <a:r>
              <a:rPr kumimoji="0" lang="en-US" altLang="zh-CN" sz="100" b="0" i="0" u="none" strike="noStrike" kern="0" cap="none" spc="0" normalizeH="0" baseline="0" noProof="0" dirty="0">
                <a:ln>
                  <a:noFill/>
                </a:ln>
                <a:solidFill>
                  <a:schemeClr val="bg1">
                    <a:lumMod val="9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教案下载：</a:t>
            </a:r>
            <a:r>
              <a:rPr kumimoji="0" lang="en-US" altLang="zh-CN" sz="100" b="0" i="0" u="none" strike="noStrike" kern="0" cap="none" spc="0" normalizeH="0" baseline="0" noProof="0" dirty="0">
                <a:ln>
                  <a:noFill/>
                </a:ln>
                <a:solidFill>
                  <a:schemeClr val="bg1">
                    <a:lumMod val="95000"/>
                  </a:schemeClr>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字体下载：</a:t>
            </a:r>
            <a:r>
              <a:rPr kumimoji="0" lang="en-US" altLang="zh-CN" sz="100" b="0" i="0" u="none" strike="noStrike" kern="0" cap="none" spc="0" normalizeH="0" baseline="0" noProof="0" dirty="0">
                <a:ln>
                  <a:noFill/>
                </a:ln>
                <a:solidFill>
                  <a:schemeClr val="bg1">
                    <a:lumMod val="95000"/>
                  </a:schemeClr>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 </a:t>
            </a:r>
            <a:endParaRPr kumimoji="0" lang="zh-CN" altLang="en-US" sz="100" b="0" i="0" u="none" strike="noStrike" kern="0" cap="none" spc="0" normalizeH="0" baseline="0" noProof="0" dirty="0">
              <a:ln>
                <a:noFill/>
              </a:ln>
              <a:solidFill>
                <a:schemeClr val="bg1">
                  <a:lumMod val="95000"/>
                </a:schemeClr>
              </a:solidFill>
              <a:effectLst/>
              <a:uLnTx/>
              <a:uFillTx/>
            </a:endParaRPr>
          </a:p>
        </p:txBody>
      </p:sp>
    </p:spTree>
    <p:extLst>
      <p:ext uri="{BB962C8B-B14F-4D97-AF65-F5344CB8AC3E}">
        <p14:creationId xmlns:p14="http://schemas.microsoft.com/office/powerpoint/2010/main" val="14355203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微软雅黑" panose="020B0503020204020204" pitchFamily="3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7"/>
          <p:cNvSpPr/>
          <p:nvPr/>
        </p:nvSpPr>
        <p:spPr>
          <a:xfrm rot="900000">
            <a:off x="1356941" y="-1297815"/>
            <a:ext cx="6896764" cy="5945486"/>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方正兰亭细黑_GBK" panose="02000000000000000000" pitchFamily="2" charset="-122"/>
            </a:endParaRPr>
          </a:p>
        </p:txBody>
      </p:sp>
      <p:sp>
        <p:nvSpPr>
          <p:cNvPr id="9" name="等腰三角形 8"/>
          <p:cNvSpPr/>
          <p:nvPr/>
        </p:nvSpPr>
        <p:spPr>
          <a:xfrm rot="18900000">
            <a:off x="476376" y="-1297815"/>
            <a:ext cx="6896764" cy="5945486"/>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方正兰亭细黑_GBK" panose="02000000000000000000" pitchFamily="2" charset="-122"/>
            </a:endParaRPr>
          </a:p>
        </p:txBody>
      </p:sp>
      <p:pic>
        <p:nvPicPr>
          <p:cNvPr id="11" name="图片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50292" y="3392445"/>
            <a:ext cx="252572" cy="362592"/>
          </a:xfrm>
          <a:prstGeom prst="rect">
            <a:avLst/>
          </a:prstGeom>
        </p:spPr>
      </p:pic>
      <p:sp>
        <p:nvSpPr>
          <p:cNvPr id="12" name="文本框 11"/>
          <p:cNvSpPr txBox="1"/>
          <p:nvPr/>
        </p:nvSpPr>
        <p:spPr>
          <a:xfrm>
            <a:off x="4490719" y="3377625"/>
            <a:ext cx="1382514" cy="377411"/>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rPr>
              <a:t>王天翔</a:t>
            </a:r>
            <a:endParaRPr lang="en-US" altLang="zh-CN" sz="14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3024551" y="1301748"/>
            <a:ext cx="3094897" cy="1446550"/>
          </a:xfrm>
          <a:prstGeom prst="rect">
            <a:avLst/>
          </a:prstGeom>
          <a:noFill/>
        </p:spPr>
        <p:txBody>
          <a:bodyPr wrap="square" rtlCol="0">
            <a:spAutoFit/>
          </a:bodyPr>
          <a:lstStyle/>
          <a:p>
            <a:r>
              <a:rPr lang="zh-CN" altLang="en-US" sz="4400" dirty="0">
                <a:latin typeface="方正兰亭超细黑简体" panose="02000000000000000000" pitchFamily="2" charset="-122"/>
                <a:ea typeface="方正兰亭超细黑简体" panose="02000000000000000000" pitchFamily="2" charset="-122"/>
              </a:rPr>
              <a:t>                纳税计算器</a:t>
            </a:r>
          </a:p>
        </p:txBody>
      </p:sp>
    </p:spTree>
    <p:extLst>
      <p:ext uri="{BB962C8B-B14F-4D97-AF65-F5344CB8AC3E}">
        <p14:creationId xmlns:p14="http://schemas.microsoft.com/office/powerpoint/2010/main" val="22744662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14"/>
                                        </p:tgtEl>
                                        <p:attrNameLst>
                                          <p:attrName>style.visibility</p:attrName>
                                        </p:attrNameLst>
                                      </p:cBhvr>
                                      <p:to>
                                        <p:strVal val="visible"/>
                                      </p:to>
                                    </p:set>
                                    <p:set>
                                      <p:cBhvr>
                                        <p:cTn id="7" dur="455" fill="hold">
                                          <p:stCondLst>
                                            <p:cond delay="0"/>
                                          </p:stCondLst>
                                        </p:cTn>
                                        <p:tgtEl>
                                          <p:spTgt spid="14"/>
                                        </p:tgtEl>
                                        <p:attrNameLst>
                                          <p:attrName>style.rotation</p:attrName>
                                        </p:attrNameLst>
                                      </p:cBhvr>
                                      <p:to>
                                        <p:strVal val="-45.0"/>
                                      </p:to>
                                    </p:set>
                                    <p:anim calcmode="lin" valueType="num">
                                      <p:cBhvr>
                                        <p:cTn id="8" dur="455" fill="hold">
                                          <p:stCondLst>
                                            <p:cond delay="455"/>
                                          </p:stCondLst>
                                        </p:cTn>
                                        <p:tgtEl>
                                          <p:spTgt spid="14"/>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14"/>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14"/>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14"/>
                                        </p:tgtEl>
                                        <p:attrNameLst>
                                          <p:attrName>ppt_y</p:attrName>
                                        </p:attrNameLst>
                                      </p:cBhvr>
                                      <p:tavLst>
                                        <p:tav tm="0">
                                          <p:val>
                                            <p:strVal val="#ppt_y-(0.354*#ppt_w-0.172*#ppt_h)"/>
                                          </p:val>
                                        </p:tav>
                                        <p:tav tm="100000">
                                          <p:val>
                                            <p:strVal val="#ppt_y"/>
                                          </p:val>
                                        </p:tav>
                                      </p:tavLst>
                                    </p:anim>
                                  </p:childTnLst>
                                </p:cTn>
                              </p:par>
                              <p:par>
                                <p:cTn id="12" presetID="10" presetClass="entr" presetSubtype="0" fill="hold" grpId="0" nodeType="withEffect">
                                  <p:stCondLst>
                                    <p:cond delay="150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8" presetClass="emph" presetSubtype="0" fill="hold" grpId="1" nodeType="withEffect">
                                  <p:stCondLst>
                                    <p:cond delay="1500"/>
                                  </p:stCondLst>
                                  <p:childTnLst>
                                    <p:animRot by="21600000">
                                      <p:cBhvr>
                                        <p:cTn id="16" dur="1750" fill="hold"/>
                                        <p:tgtEl>
                                          <p:spTgt spid="9"/>
                                        </p:tgtEl>
                                        <p:attrNameLst>
                                          <p:attrName>r</p:attrName>
                                        </p:attrNameLst>
                                      </p:cBhvr>
                                    </p:animRot>
                                  </p:childTnLst>
                                </p:cTn>
                              </p:par>
                              <p:par>
                                <p:cTn id="17" presetID="10" presetClass="entr" presetSubtype="0" fill="hold" grpId="0" nodeType="withEffect">
                                  <p:stCondLst>
                                    <p:cond delay="2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8" presetClass="emph" presetSubtype="0" fill="hold" grpId="1" nodeType="withEffect">
                                  <p:stCondLst>
                                    <p:cond delay="2000"/>
                                  </p:stCondLst>
                                  <p:childTnLst>
                                    <p:animRot by="-21600000">
                                      <p:cBhvr>
                                        <p:cTn id="21" dur="1750" fill="hold"/>
                                        <p:tgtEl>
                                          <p:spTgt spid="8"/>
                                        </p:tgtEl>
                                        <p:attrNameLst>
                                          <p:attrName>r</p:attrName>
                                        </p:attrNameLst>
                                      </p:cBhvr>
                                    </p:animRot>
                                  </p:childTnLst>
                                </p:cTn>
                              </p:par>
                              <p:par>
                                <p:cTn id="22" presetID="2" presetClass="entr" presetSubtype="2" fill="hold" nodeType="withEffect">
                                  <p:stCondLst>
                                    <p:cond delay="275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750" fill="hold"/>
                                        <p:tgtEl>
                                          <p:spTgt spid="11"/>
                                        </p:tgtEl>
                                        <p:attrNameLst>
                                          <p:attrName>ppt_x</p:attrName>
                                        </p:attrNameLst>
                                      </p:cBhvr>
                                      <p:tavLst>
                                        <p:tav tm="0">
                                          <p:val>
                                            <p:strVal val="1+#ppt_w/2"/>
                                          </p:val>
                                        </p:tav>
                                        <p:tav tm="100000">
                                          <p:val>
                                            <p:strVal val="#ppt_x"/>
                                          </p:val>
                                        </p:tav>
                                      </p:tavLst>
                                    </p:anim>
                                    <p:anim calcmode="lin" valueType="num">
                                      <p:cBhvr additive="base">
                                        <p:cTn id="25" dur="750" fill="hold"/>
                                        <p:tgtEl>
                                          <p:spTgt spid="11"/>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3250"/>
                                  </p:stCondLst>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75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9" dur="75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2" grpId="0" build="p"/>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1" y="164552"/>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41974"/>
            </a:xfrm>
            <a:prstGeom prst="rect">
              <a:avLst/>
            </a:prstGeom>
            <a:noFill/>
          </p:spPr>
          <p:txBody>
            <a:bodyPr wrap="square" rtlCol="0">
              <a:spAutoFit/>
            </a:bodyPr>
            <a:lstStyle/>
            <a:p>
              <a:r>
                <a:rPr lang="zh-CN" altLang="en-US" sz="1400" dirty="0">
                  <a:solidFill>
                    <a:schemeClr val="bg1"/>
                  </a:solidFill>
                  <a:latin typeface="方正粗倩简体" panose="03000509000000000000" pitchFamily="65" charset="-122"/>
                  <a:ea typeface="方正粗倩简体" panose="03000509000000000000" pitchFamily="65" charset="-122"/>
                </a:rPr>
                <a:t> 农产品的抵扣额</a:t>
              </a:r>
            </a:p>
          </p:txBody>
        </p:sp>
      </p:grpSp>
      <p:sp>
        <p:nvSpPr>
          <p:cNvPr id="2" name="文本框 1">
            <a:extLst>
              <a:ext uri="{FF2B5EF4-FFF2-40B4-BE49-F238E27FC236}">
                <a16:creationId xmlns:a16="http://schemas.microsoft.com/office/drawing/2014/main" id="{9D33BF23-1738-425B-8806-9733D1A5D6B5}"/>
              </a:ext>
            </a:extLst>
          </p:cNvPr>
          <p:cNvSpPr txBox="1"/>
          <p:nvPr/>
        </p:nvSpPr>
        <p:spPr>
          <a:xfrm>
            <a:off x="677090" y="1361440"/>
            <a:ext cx="7823443" cy="830997"/>
          </a:xfrm>
          <a:prstGeom prst="rect">
            <a:avLst/>
          </a:prstGeom>
          <a:noFill/>
        </p:spPr>
        <p:txBody>
          <a:bodyPr wrap="square" rtlCol="0">
            <a:spAutoFit/>
          </a:bodyPr>
          <a:lstStyle/>
          <a:p>
            <a:r>
              <a:rPr lang="zh-CN" altLang="en-US" sz="2400" dirty="0"/>
              <a:t>当期允许抵扣农产品增值税额</a:t>
            </a:r>
            <a:r>
              <a:rPr lang="en-US" altLang="zh-CN" sz="2400" dirty="0"/>
              <a:t>=</a:t>
            </a:r>
            <a:r>
              <a:rPr lang="zh-CN" altLang="en-US" sz="2400" dirty="0"/>
              <a:t>当期农产品耗用数量</a:t>
            </a:r>
            <a:r>
              <a:rPr lang="en-US" altLang="zh-CN" sz="2400" dirty="0"/>
              <a:t>*</a:t>
            </a:r>
            <a:r>
              <a:rPr lang="zh-CN" altLang="en-US" sz="2400" dirty="0"/>
              <a:t>农产品平均购买单价</a:t>
            </a:r>
            <a:r>
              <a:rPr lang="en-US" altLang="zh-CN" sz="2400" dirty="0"/>
              <a:t>*</a:t>
            </a:r>
            <a:r>
              <a:rPr lang="zh-CN" altLang="en-US" sz="2400" dirty="0"/>
              <a:t>扣除率</a:t>
            </a:r>
            <a:r>
              <a:rPr lang="en-US" altLang="zh-CN" sz="2400" dirty="0"/>
              <a:t>/</a:t>
            </a:r>
            <a:r>
              <a:rPr lang="zh-CN" altLang="en-US" sz="2400" dirty="0"/>
              <a:t>（</a:t>
            </a:r>
            <a:r>
              <a:rPr lang="en-US" altLang="zh-CN" sz="2400" dirty="0"/>
              <a:t>1+</a:t>
            </a:r>
            <a:r>
              <a:rPr lang="zh-CN" altLang="en-US" sz="2400" dirty="0"/>
              <a:t>扣除率）</a:t>
            </a:r>
          </a:p>
        </p:txBody>
      </p:sp>
      <p:sp>
        <p:nvSpPr>
          <p:cNvPr id="3" name="文本框 2">
            <a:extLst>
              <a:ext uri="{FF2B5EF4-FFF2-40B4-BE49-F238E27FC236}">
                <a16:creationId xmlns:a16="http://schemas.microsoft.com/office/drawing/2014/main" id="{98650532-3B94-49F7-8079-B2AE67467969}"/>
              </a:ext>
            </a:extLst>
          </p:cNvPr>
          <p:cNvSpPr txBox="1"/>
          <p:nvPr/>
        </p:nvSpPr>
        <p:spPr>
          <a:xfrm>
            <a:off x="948267" y="2682240"/>
            <a:ext cx="6922346" cy="300082"/>
          </a:xfrm>
          <a:prstGeom prst="rect">
            <a:avLst/>
          </a:prstGeom>
          <a:noFill/>
        </p:spPr>
        <p:txBody>
          <a:bodyPr wrap="square" rtlCol="0">
            <a:spAutoFit/>
          </a:bodyPr>
          <a:lstStyle/>
          <a:p>
            <a:r>
              <a:rPr lang="zh-CN" altLang="en-US" dirty="0"/>
              <a:t>扣除率与货物税率相关</a:t>
            </a:r>
          </a:p>
        </p:txBody>
      </p:sp>
    </p:spTree>
    <p:extLst>
      <p:ext uri="{BB962C8B-B14F-4D97-AF65-F5344CB8AC3E}">
        <p14:creationId xmlns:p14="http://schemas.microsoft.com/office/powerpoint/2010/main" val="14051588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  个人所得税</a:t>
              </a:r>
            </a:p>
          </p:txBody>
        </p:sp>
      </p:grpSp>
      <p:sp>
        <p:nvSpPr>
          <p:cNvPr id="2" name="文本框 1">
            <a:extLst>
              <a:ext uri="{FF2B5EF4-FFF2-40B4-BE49-F238E27FC236}">
                <a16:creationId xmlns:a16="http://schemas.microsoft.com/office/drawing/2014/main" id="{79785BE0-0511-44B2-8812-D2F06CFE9D28}"/>
              </a:ext>
            </a:extLst>
          </p:cNvPr>
          <p:cNvSpPr txBox="1"/>
          <p:nvPr/>
        </p:nvSpPr>
        <p:spPr>
          <a:xfrm>
            <a:off x="750000" y="1279884"/>
            <a:ext cx="7147706" cy="1323439"/>
          </a:xfrm>
          <a:prstGeom prst="rect">
            <a:avLst/>
          </a:prstGeom>
          <a:noFill/>
        </p:spPr>
        <p:txBody>
          <a:bodyPr wrap="square" rtlCol="0">
            <a:spAutoFit/>
          </a:bodyPr>
          <a:lstStyle/>
          <a:p>
            <a:r>
              <a:rPr lang="zh-CN" altLang="en-US" sz="2000" dirty="0"/>
              <a:t>个人所得税的居民个人的有：</a:t>
            </a:r>
          </a:p>
          <a:p>
            <a:r>
              <a:rPr lang="zh-CN" altLang="en-US" sz="2000" dirty="0"/>
              <a:t>　　</a:t>
            </a:r>
            <a:r>
              <a:rPr lang="en-US" altLang="zh-CN" sz="2000" dirty="0"/>
              <a:t>1.</a:t>
            </a:r>
            <a:r>
              <a:rPr lang="zh-CN" altLang="en-US" sz="2000" dirty="0"/>
              <a:t>在中国境内定居的中国公民和外国侨民。</a:t>
            </a:r>
            <a:endParaRPr lang="en-US" altLang="zh-CN" sz="2000" dirty="0"/>
          </a:p>
          <a:p>
            <a:r>
              <a:rPr lang="en-US" altLang="zh-CN" sz="2000" dirty="0"/>
              <a:t>         2.</a:t>
            </a:r>
            <a:r>
              <a:rPr lang="zh-CN" altLang="en-US" sz="2000" dirty="0"/>
              <a:t>从公历</a:t>
            </a:r>
            <a:r>
              <a:rPr lang="en-US" altLang="zh-CN" sz="2000" dirty="0"/>
              <a:t>1</a:t>
            </a:r>
            <a:r>
              <a:rPr lang="zh-CN" altLang="en-US" sz="2000" dirty="0"/>
              <a:t>月</a:t>
            </a:r>
            <a:r>
              <a:rPr lang="en-US" altLang="zh-CN" sz="2000" dirty="0"/>
              <a:t>1</a:t>
            </a:r>
            <a:r>
              <a:rPr lang="zh-CN" altLang="en-US" sz="2000" dirty="0"/>
              <a:t>日起至</a:t>
            </a:r>
            <a:r>
              <a:rPr lang="en-US" altLang="zh-CN" sz="2000" dirty="0"/>
              <a:t>12</a:t>
            </a:r>
            <a:r>
              <a:rPr lang="zh-CN" altLang="en-US" sz="2000" dirty="0"/>
              <a:t>月</a:t>
            </a:r>
            <a:r>
              <a:rPr lang="en-US" altLang="zh-CN" sz="2000" dirty="0"/>
              <a:t>31</a:t>
            </a:r>
            <a:r>
              <a:rPr lang="zh-CN" altLang="en-US" sz="2000" dirty="0"/>
              <a:t>日为止，在中国境内累计居住满</a:t>
            </a:r>
            <a:r>
              <a:rPr lang="en-US" altLang="zh-CN" sz="2000" dirty="0"/>
              <a:t>183</a:t>
            </a:r>
            <a:r>
              <a:rPr lang="zh-CN" altLang="en-US" sz="2000" dirty="0"/>
              <a:t>天的外国人，海外华侨和香港，澳门，台湾同胞。</a:t>
            </a:r>
          </a:p>
        </p:txBody>
      </p:sp>
      <p:sp>
        <p:nvSpPr>
          <p:cNvPr id="3" name="文本框 2">
            <a:extLst>
              <a:ext uri="{FF2B5EF4-FFF2-40B4-BE49-F238E27FC236}">
                <a16:creationId xmlns:a16="http://schemas.microsoft.com/office/drawing/2014/main" id="{F5760270-B369-4154-82BB-090DFCF541ED}"/>
              </a:ext>
            </a:extLst>
          </p:cNvPr>
          <p:cNvSpPr txBox="1"/>
          <p:nvPr/>
        </p:nvSpPr>
        <p:spPr>
          <a:xfrm>
            <a:off x="751840" y="2519680"/>
            <a:ext cx="7213469" cy="1631216"/>
          </a:xfrm>
          <a:prstGeom prst="rect">
            <a:avLst/>
          </a:prstGeom>
          <a:noFill/>
        </p:spPr>
        <p:txBody>
          <a:bodyPr wrap="square" rtlCol="0">
            <a:spAutoFit/>
          </a:bodyPr>
          <a:lstStyle/>
          <a:p>
            <a:endParaRPr lang="en-US" altLang="zh-CN" sz="2000" dirty="0"/>
          </a:p>
          <a:p>
            <a:endParaRPr lang="en-US" altLang="zh-CN" sz="2000" dirty="0"/>
          </a:p>
          <a:p>
            <a:r>
              <a:rPr lang="zh-CN" altLang="en-US" sz="2000" dirty="0"/>
              <a:t>非居民个人为：不符合居民个人判定标准的纳税义务人，其承担有限纳税义务，即仅就其来源于中国境内的所得，向中国缴纳个人所得税</a:t>
            </a:r>
          </a:p>
        </p:txBody>
      </p:sp>
    </p:spTree>
    <p:extLst>
      <p:ext uri="{BB962C8B-B14F-4D97-AF65-F5344CB8AC3E}">
        <p14:creationId xmlns:p14="http://schemas.microsoft.com/office/powerpoint/2010/main" val="32344657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 个人所得税</a:t>
              </a:r>
            </a:p>
          </p:txBody>
        </p:sp>
      </p:grpSp>
      <p:sp>
        <p:nvSpPr>
          <p:cNvPr id="27" name="TextBox 21"/>
          <p:cNvSpPr txBox="1"/>
          <p:nvPr/>
        </p:nvSpPr>
        <p:spPr>
          <a:xfrm>
            <a:off x="3332858" y="1395791"/>
            <a:ext cx="184731" cy="584775"/>
          </a:xfrm>
          <a:prstGeom prst="rect">
            <a:avLst/>
          </a:prstGeom>
          <a:noFill/>
        </p:spPr>
        <p:txBody>
          <a:bodyPr wrap="none" rtlCol="0">
            <a:spAutoFit/>
          </a:bodyPr>
          <a:lstStyle/>
          <a:p>
            <a:endParaRPr lang="zh-CN" altLang="en-US" sz="3200" dirty="0">
              <a:solidFill>
                <a:schemeClr val="bg1"/>
              </a:solidFill>
              <a:latin typeface="Impact" panose="020B0806030902050204" pitchFamily="34" charset="0"/>
              <a:ea typeface="微软雅黑" panose="020B0503020204020204" pitchFamily="34" charset="-122"/>
            </a:endParaRPr>
          </a:p>
        </p:txBody>
      </p:sp>
      <p:sp>
        <p:nvSpPr>
          <p:cNvPr id="36" name="文本框 35">
            <a:extLst>
              <a:ext uri="{FF2B5EF4-FFF2-40B4-BE49-F238E27FC236}">
                <a16:creationId xmlns:a16="http://schemas.microsoft.com/office/drawing/2014/main" id="{0471F7DA-B894-4F51-8C32-AD2632E37D8B}"/>
              </a:ext>
            </a:extLst>
          </p:cNvPr>
          <p:cNvSpPr txBox="1"/>
          <p:nvPr/>
        </p:nvSpPr>
        <p:spPr>
          <a:xfrm>
            <a:off x="772160" y="1307253"/>
            <a:ext cx="7355840" cy="830997"/>
          </a:xfrm>
          <a:prstGeom prst="rect">
            <a:avLst/>
          </a:prstGeom>
          <a:noFill/>
        </p:spPr>
        <p:txBody>
          <a:bodyPr wrap="square" rtlCol="0">
            <a:spAutoFit/>
          </a:bodyPr>
          <a:lstStyle/>
          <a:p>
            <a:r>
              <a:rPr lang="zh-CN" altLang="en-US" sz="1600" dirty="0"/>
              <a:t>应纳税额</a:t>
            </a:r>
            <a:r>
              <a:rPr lang="en-US" altLang="zh-CN" sz="1600" dirty="0"/>
              <a:t>=</a:t>
            </a:r>
            <a:r>
              <a:rPr lang="zh-CN" altLang="en-US" sz="1600" dirty="0"/>
              <a:t>全年应纳税所得额</a:t>
            </a:r>
            <a:r>
              <a:rPr lang="en-US" altLang="zh-CN" sz="1600" dirty="0"/>
              <a:t>*</a:t>
            </a:r>
            <a:r>
              <a:rPr lang="zh-CN" altLang="en-US" sz="1600" dirty="0"/>
              <a:t>适用税率</a:t>
            </a:r>
            <a:r>
              <a:rPr lang="en-US" altLang="zh-CN" sz="1600" dirty="0"/>
              <a:t>-</a:t>
            </a:r>
            <a:r>
              <a:rPr lang="zh-CN" altLang="en-US" sz="1600" dirty="0"/>
              <a:t>速算扣除数</a:t>
            </a:r>
            <a:endParaRPr lang="en-US" altLang="zh-CN" sz="1600" dirty="0"/>
          </a:p>
          <a:p>
            <a:r>
              <a:rPr lang="en-US" altLang="zh-CN" sz="1600" dirty="0"/>
              <a:t>                  =(</a:t>
            </a:r>
            <a:r>
              <a:rPr lang="zh-CN" altLang="en-US" sz="1600" dirty="0"/>
              <a:t>全年收入额</a:t>
            </a:r>
            <a:r>
              <a:rPr lang="en-US" altLang="zh-CN" sz="1600" dirty="0"/>
              <a:t>-60000-</a:t>
            </a:r>
            <a:r>
              <a:rPr lang="zh-CN" altLang="en-US" sz="1600" dirty="0"/>
              <a:t>社保，公积金费用</a:t>
            </a:r>
            <a:r>
              <a:rPr lang="en-US" altLang="zh-CN" sz="1600" dirty="0"/>
              <a:t>-</a:t>
            </a:r>
            <a:r>
              <a:rPr lang="zh-CN" altLang="en-US" sz="1600" dirty="0"/>
              <a:t>专项附加扣除</a:t>
            </a:r>
            <a:r>
              <a:rPr lang="en-US" altLang="zh-CN" sz="1600" dirty="0"/>
              <a:t>-</a:t>
            </a:r>
            <a:r>
              <a:rPr lang="zh-CN" altLang="en-US" sz="1600" dirty="0"/>
              <a:t>其他扣除</a:t>
            </a:r>
            <a:r>
              <a:rPr lang="en-US" altLang="zh-CN" sz="1600" dirty="0"/>
              <a:t>)*</a:t>
            </a:r>
            <a:r>
              <a:rPr lang="zh-CN" altLang="en-US" sz="1600" dirty="0"/>
              <a:t>适用税率</a:t>
            </a:r>
            <a:r>
              <a:rPr lang="en-US" altLang="zh-CN" sz="1600" dirty="0"/>
              <a:t>-</a:t>
            </a:r>
            <a:r>
              <a:rPr lang="zh-CN" altLang="en-US" sz="1600" dirty="0"/>
              <a:t>速算扣除数</a:t>
            </a:r>
          </a:p>
        </p:txBody>
      </p:sp>
      <p:graphicFrame>
        <p:nvGraphicFramePr>
          <p:cNvPr id="38" name="表格 38">
            <a:extLst>
              <a:ext uri="{FF2B5EF4-FFF2-40B4-BE49-F238E27FC236}">
                <a16:creationId xmlns:a16="http://schemas.microsoft.com/office/drawing/2014/main" id="{DD45499A-3322-4273-8888-5D64B1D62E04}"/>
              </a:ext>
            </a:extLst>
          </p:cNvPr>
          <p:cNvGraphicFramePr>
            <a:graphicFrameLocks noGrp="1"/>
          </p:cNvGraphicFramePr>
          <p:nvPr>
            <p:extLst>
              <p:ext uri="{D42A27DB-BD31-4B8C-83A1-F6EECF244321}">
                <p14:modId xmlns:p14="http://schemas.microsoft.com/office/powerpoint/2010/main" val="3466433285"/>
              </p:ext>
            </p:extLst>
          </p:nvPr>
        </p:nvGraphicFramePr>
        <p:xfrm>
          <a:off x="772159" y="2226787"/>
          <a:ext cx="7267788" cy="2866760"/>
        </p:xfrm>
        <a:graphic>
          <a:graphicData uri="http://schemas.openxmlformats.org/drawingml/2006/table">
            <a:tbl>
              <a:tblPr firstRow="1" bandRow="1">
                <a:tableStyleId>{5C22544A-7EE6-4342-B048-85BDC9FD1C3A}</a:tableStyleId>
              </a:tblPr>
              <a:tblGrid>
                <a:gridCol w="1537548">
                  <a:extLst>
                    <a:ext uri="{9D8B030D-6E8A-4147-A177-3AD203B41FA5}">
                      <a16:colId xmlns:a16="http://schemas.microsoft.com/office/drawing/2014/main" val="2327967403"/>
                    </a:ext>
                  </a:extLst>
                </a:gridCol>
                <a:gridCol w="2096346">
                  <a:extLst>
                    <a:ext uri="{9D8B030D-6E8A-4147-A177-3AD203B41FA5}">
                      <a16:colId xmlns:a16="http://schemas.microsoft.com/office/drawing/2014/main" val="3781767004"/>
                    </a:ext>
                  </a:extLst>
                </a:gridCol>
                <a:gridCol w="1816947">
                  <a:extLst>
                    <a:ext uri="{9D8B030D-6E8A-4147-A177-3AD203B41FA5}">
                      <a16:colId xmlns:a16="http://schemas.microsoft.com/office/drawing/2014/main" val="3139905108"/>
                    </a:ext>
                  </a:extLst>
                </a:gridCol>
                <a:gridCol w="1816947">
                  <a:extLst>
                    <a:ext uri="{9D8B030D-6E8A-4147-A177-3AD203B41FA5}">
                      <a16:colId xmlns:a16="http://schemas.microsoft.com/office/drawing/2014/main" val="2730644786"/>
                    </a:ext>
                  </a:extLst>
                </a:gridCol>
              </a:tblGrid>
              <a:tr h="358345">
                <a:tc>
                  <a:txBody>
                    <a:bodyPr/>
                    <a:lstStyle/>
                    <a:p>
                      <a:r>
                        <a:rPr lang="en-US" altLang="zh-CN" dirty="0"/>
                        <a:t>             </a:t>
                      </a:r>
                      <a:r>
                        <a:rPr lang="zh-CN" altLang="en-US" dirty="0"/>
                        <a:t>级数</a:t>
                      </a:r>
                    </a:p>
                  </a:txBody>
                  <a:tcPr/>
                </a:tc>
                <a:tc>
                  <a:txBody>
                    <a:bodyPr/>
                    <a:lstStyle/>
                    <a:p>
                      <a:r>
                        <a:rPr lang="zh-CN" altLang="en-US" dirty="0"/>
                        <a:t>  全年应纳税所得额</a:t>
                      </a:r>
                    </a:p>
                  </a:txBody>
                  <a:tcPr/>
                </a:tc>
                <a:tc>
                  <a:txBody>
                    <a:bodyPr/>
                    <a:lstStyle/>
                    <a:p>
                      <a:r>
                        <a:rPr lang="zh-CN" altLang="en-US" dirty="0"/>
                        <a:t>            税率</a:t>
                      </a:r>
                      <a:r>
                        <a:rPr lang="en-US" altLang="zh-CN" dirty="0"/>
                        <a:t>(%)</a:t>
                      </a:r>
                      <a:endParaRPr lang="zh-CN" altLang="en-US" dirty="0"/>
                    </a:p>
                  </a:txBody>
                  <a:tcPr/>
                </a:tc>
                <a:tc>
                  <a:txBody>
                    <a:bodyPr/>
                    <a:lstStyle/>
                    <a:p>
                      <a:r>
                        <a:rPr lang="zh-CN" altLang="en-US" dirty="0"/>
                        <a:t>        速算扣除数</a:t>
                      </a:r>
                    </a:p>
                  </a:txBody>
                  <a:tcPr/>
                </a:tc>
                <a:extLst>
                  <a:ext uri="{0D108BD9-81ED-4DB2-BD59-A6C34878D82A}">
                    <a16:rowId xmlns:a16="http://schemas.microsoft.com/office/drawing/2014/main" val="1570568380"/>
                  </a:ext>
                </a:extLst>
              </a:tr>
              <a:tr h="358345">
                <a:tc>
                  <a:txBody>
                    <a:bodyPr/>
                    <a:lstStyle/>
                    <a:p>
                      <a:r>
                        <a:rPr lang="en-US" altLang="zh-CN" dirty="0"/>
                        <a:t>                  1</a:t>
                      </a:r>
                      <a:endParaRPr lang="zh-CN" altLang="en-US" dirty="0"/>
                    </a:p>
                  </a:txBody>
                  <a:tcPr/>
                </a:tc>
                <a:tc>
                  <a:txBody>
                    <a:bodyPr/>
                    <a:lstStyle/>
                    <a:p>
                      <a:r>
                        <a:rPr lang="en-US" altLang="zh-CN" dirty="0"/>
                        <a:t>              x&lt;=36000</a:t>
                      </a:r>
                      <a:endParaRPr lang="zh-CN" altLang="en-US" dirty="0"/>
                    </a:p>
                  </a:txBody>
                  <a:tcPr/>
                </a:tc>
                <a:tc>
                  <a:txBody>
                    <a:bodyPr/>
                    <a:lstStyle/>
                    <a:p>
                      <a:r>
                        <a:rPr lang="en-US" altLang="zh-CN" dirty="0"/>
                        <a:t>                   3</a:t>
                      </a:r>
                      <a:endParaRPr lang="zh-CN" altLang="en-US" dirty="0"/>
                    </a:p>
                  </a:txBody>
                  <a:tcPr/>
                </a:tc>
                <a:tc>
                  <a:txBody>
                    <a:bodyPr/>
                    <a:lstStyle/>
                    <a:p>
                      <a:r>
                        <a:rPr lang="en-US" altLang="zh-CN" dirty="0"/>
                        <a:t>                   0</a:t>
                      </a:r>
                      <a:endParaRPr lang="zh-CN" altLang="en-US" dirty="0"/>
                    </a:p>
                  </a:txBody>
                  <a:tcPr/>
                </a:tc>
                <a:extLst>
                  <a:ext uri="{0D108BD9-81ED-4DB2-BD59-A6C34878D82A}">
                    <a16:rowId xmlns:a16="http://schemas.microsoft.com/office/drawing/2014/main" val="1352420476"/>
                  </a:ext>
                </a:extLst>
              </a:tr>
              <a:tr h="358345">
                <a:tc>
                  <a:txBody>
                    <a:bodyPr/>
                    <a:lstStyle/>
                    <a:p>
                      <a:r>
                        <a:rPr lang="en-US" altLang="zh-CN" dirty="0"/>
                        <a:t>                  2</a:t>
                      </a:r>
                      <a:endParaRPr lang="zh-CN" altLang="en-US" dirty="0"/>
                    </a:p>
                  </a:txBody>
                  <a:tcPr/>
                </a:tc>
                <a:tc>
                  <a:txBody>
                    <a:bodyPr/>
                    <a:lstStyle/>
                    <a:p>
                      <a:r>
                        <a:rPr lang="en-US" altLang="zh-CN" dirty="0"/>
                        <a:t>     36 000&lt;x&lt;=144 000</a:t>
                      </a:r>
                      <a:endParaRPr lang="zh-CN" altLang="en-US" dirty="0"/>
                    </a:p>
                  </a:txBody>
                  <a:tcPr/>
                </a:tc>
                <a:tc>
                  <a:txBody>
                    <a:bodyPr/>
                    <a:lstStyle/>
                    <a:p>
                      <a:r>
                        <a:rPr lang="en-US" altLang="zh-CN" dirty="0"/>
                        <a:t>                   10 </a:t>
                      </a:r>
                      <a:endParaRPr lang="zh-CN" altLang="en-US" dirty="0"/>
                    </a:p>
                  </a:txBody>
                  <a:tcPr/>
                </a:tc>
                <a:tc>
                  <a:txBody>
                    <a:bodyPr/>
                    <a:lstStyle/>
                    <a:p>
                      <a:r>
                        <a:rPr lang="en-US" altLang="zh-CN" dirty="0"/>
                        <a:t>                2520</a:t>
                      </a:r>
                      <a:endParaRPr lang="zh-CN" altLang="en-US" dirty="0"/>
                    </a:p>
                  </a:txBody>
                  <a:tcPr/>
                </a:tc>
                <a:extLst>
                  <a:ext uri="{0D108BD9-81ED-4DB2-BD59-A6C34878D82A}">
                    <a16:rowId xmlns:a16="http://schemas.microsoft.com/office/drawing/2014/main" val="785329654"/>
                  </a:ext>
                </a:extLst>
              </a:tr>
              <a:tr h="358345">
                <a:tc>
                  <a:txBody>
                    <a:bodyPr/>
                    <a:lstStyle/>
                    <a:p>
                      <a:r>
                        <a:rPr lang="en-US" altLang="zh-CN" dirty="0"/>
                        <a:t>                  3</a:t>
                      </a:r>
                      <a:endParaRPr lang="zh-CN" altLang="en-US" dirty="0"/>
                    </a:p>
                  </a:txBody>
                  <a:tcPr/>
                </a:tc>
                <a:tc>
                  <a:txBody>
                    <a:bodyPr/>
                    <a:lstStyle/>
                    <a:p>
                      <a:r>
                        <a:rPr lang="en-US" altLang="zh-CN" dirty="0"/>
                        <a:t>    144 000&lt;x&lt;=300 000</a:t>
                      </a:r>
                      <a:endParaRPr lang="zh-CN" altLang="en-US" dirty="0"/>
                    </a:p>
                  </a:txBody>
                  <a:tcPr/>
                </a:tc>
                <a:tc>
                  <a:txBody>
                    <a:bodyPr/>
                    <a:lstStyle/>
                    <a:p>
                      <a:r>
                        <a:rPr lang="en-US" altLang="zh-CN" dirty="0"/>
                        <a:t>                   20</a:t>
                      </a:r>
                      <a:endParaRPr lang="zh-CN" altLang="en-US" dirty="0"/>
                    </a:p>
                  </a:txBody>
                  <a:tcPr/>
                </a:tc>
                <a:tc>
                  <a:txBody>
                    <a:bodyPr/>
                    <a:lstStyle/>
                    <a:p>
                      <a:r>
                        <a:rPr lang="en-US" altLang="zh-CN" dirty="0"/>
                        <a:t>               16920</a:t>
                      </a:r>
                      <a:endParaRPr lang="zh-CN" altLang="en-US" dirty="0"/>
                    </a:p>
                  </a:txBody>
                  <a:tcPr/>
                </a:tc>
                <a:extLst>
                  <a:ext uri="{0D108BD9-81ED-4DB2-BD59-A6C34878D82A}">
                    <a16:rowId xmlns:a16="http://schemas.microsoft.com/office/drawing/2014/main" val="4029090601"/>
                  </a:ext>
                </a:extLst>
              </a:tr>
              <a:tr h="358345">
                <a:tc>
                  <a:txBody>
                    <a:bodyPr/>
                    <a:lstStyle/>
                    <a:p>
                      <a:r>
                        <a:rPr lang="en-US" altLang="zh-CN" dirty="0"/>
                        <a:t>                  4</a:t>
                      </a:r>
                      <a:endParaRPr lang="zh-CN" altLang="en-US" dirty="0"/>
                    </a:p>
                  </a:txBody>
                  <a:tcPr/>
                </a:tc>
                <a:tc>
                  <a:txBody>
                    <a:bodyPr/>
                    <a:lstStyle/>
                    <a:p>
                      <a:r>
                        <a:rPr lang="en-US" altLang="zh-CN" dirty="0"/>
                        <a:t>    300 000&lt;x&lt;=420 000</a:t>
                      </a:r>
                      <a:endParaRPr lang="zh-CN" altLang="en-US" dirty="0"/>
                    </a:p>
                  </a:txBody>
                  <a:tcPr/>
                </a:tc>
                <a:tc>
                  <a:txBody>
                    <a:bodyPr/>
                    <a:lstStyle/>
                    <a:p>
                      <a:r>
                        <a:rPr lang="en-US" altLang="zh-CN" dirty="0"/>
                        <a:t>                   25</a:t>
                      </a:r>
                      <a:endParaRPr lang="zh-CN" altLang="en-US" dirty="0"/>
                    </a:p>
                  </a:txBody>
                  <a:tcPr/>
                </a:tc>
                <a:tc>
                  <a:txBody>
                    <a:bodyPr/>
                    <a:lstStyle/>
                    <a:p>
                      <a:r>
                        <a:rPr lang="en-US" altLang="zh-CN" dirty="0"/>
                        <a:t>               31920</a:t>
                      </a:r>
                      <a:endParaRPr lang="zh-CN" altLang="en-US" dirty="0"/>
                    </a:p>
                  </a:txBody>
                  <a:tcPr/>
                </a:tc>
                <a:extLst>
                  <a:ext uri="{0D108BD9-81ED-4DB2-BD59-A6C34878D82A}">
                    <a16:rowId xmlns:a16="http://schemas.microsoft.com/office/drawing/2014/main" val="1454949075"/>
                  </a:ext>
                </a:extLst>
              </a:tr>
              <a:tr h="358345">
                <a:tc>
                  <a:txBody>
                    <a:bodyPr/>
                    <a:lstStyle/>
                    <a:p>
                      <a:r>
                        <a:rPr lang="en-US" altLang="zh-CN" dirty="0"/>
                        <a:t>                  5</a:t>
                      </a:r>
                      <a:endParaRPr lang="zh-CN" altLang="en-US" dirty="0"/>
                    </a:p>
                  </a:txBody>
                  <a:tcPr/>
                </a:tc>
                <a:tc>
                  <a:txBody>
                    <a:bodyPr/>
                    <a:lstStyle/>
                    <a:p>
                      <a:r>
                        <a:rPr lang="en-US" altLang="zh-CN" dirty="0"/>
                        <a:t>    420 000&lt;x&lt;=660 000</a:t>
                      </a:r>
                    </a:p>
                  </a:txBody>
                  <a:tcPr/>
                </a:tc>
                <a:tc>
                  <a:txBody>
                    <a:bodyPr/>
                    <a:lstStyle/>
                    <a:p>
                      <a:r>
                        <a:rPr lang="en-US" altLang="zh-CN" dirty="0"/>
                        <a:t>                   30</a:t>
                      </a:r>
                      <a:endParaRPr lang="zh-CN" altLang="en-US" dirty="0"/>
                    </a:p>
                  </a:txBody>
                  <a:tcPr/>
                </a:tc>
                <a:tc>
                  <a:txBody>
                    <a:bodyPr/>
                    <a:lstStyle/>
                    <a:p>
                      <a:r>
                        <a:rPr lang="en-US" altLang="zh-CN" dirty="0"/>
                        <a:t>               52920 </a:t>
                      </a:r>
                      <a:endParaRPr lang="zh-CN" altLang="en-US" dirty="0"/>
                    </a:p>
                  </a:txBody>
                  <a:tcPr/>
                </a:tc>
                <a:extLst>
                  <a:ext uri="{0D108BD9-81ED-4DB2-BD59-A6C34878D82A}">
                    <a16:rowId xmlns:a16="http://schemas.microsoft.com/office/drawing/2014/main" val="701758131"/>
                  </a:ext>
                </a:extLst>
              </a:tr>
              <a:tr h="358345">
                <a:tc>
                  <a:txBody>
                    <a:bodyPr/>
                    <a:lstStyle/>
                    <a:p>
                      <a:r>
                        <a:rPr lang="en-US" altLang="zh-CN" dirty="0"/>
                        <a:t>                  6</a:t>
                      </a:r>
                      <a:endParaRPr lang="zh-CN" altLang="en-US" dirty="0"/>
                    </a:p>
                  </a:txBody>
                  <a:tcPr/>
                </a:tc>
                <a:tc>
                  <a:txBody>
                    <a:bodyPr/>
                    <a:lstStyle/>
                    <a:p>
                      <a:r>
                        <a:rPr lang="en-US" altLang="zh-CN" dirty="0"/>
                        <a:t>    660 000&lt;x&lt;=960 000</a:t>
                      </a:r>
                      <a:endParaRPr lang="zh-CN" altLang="en-US" dirty="0"/>
                    </a:p>
                  </a:txBody>
                  <a:tcPr/>
                </a:tc>
                <a:tc>
                  <a:txBody>
                    <a:bodyPr/>
                    <a:lstStyle/>
                    <a:p>
                      <a:r>
                        <a:rPr lang="en-US" altLang="zh-CN" dirty="0"/>
                        <a:t>                   35</a:t>
                      </a:r>
                      <a:endParaRPr lang="zh-CN" altLang="en-US" dirty="0"/>
                    </a:p>
                  </a:txBody>
                  <a:tcPr/>
                </a:tc>
                <a:tc>
                  <a:txBody>
                    <a:bodyPr/>
                    <a:lstStyle/>
                    <a:p>
                      <a:r>
                        <a:rPr lang="en-US" altLang="zh-CN" dirty="0"/>
                        <a:t>               85920</a:t>
                      </a:r>
                      <a:endParaRPr lang="zh-CN" altLang="en-US" dirty="0"/>
                    </a:p>
                  </a:txBody>
                  <a:tcPr/>
                </a:tc>
                <a:extLst>
                  <a:ext uri="{0D108BD9-81ED-4DB2-BD59-A6C34878D82A}">
                    <a16:rowId xmlns:a16="http://schemas.microsoft.com/office/drawing/2014/main" val="2987971315"/>
                  </a:ext>
                </a:extLst>
              </a:tr>
              <a:tr h="358345">
                <a:tc>
                  <a:txBody>
                    <a:bodyPr/>
                    <a:lstStyle/>
                    <a:p>
                      <a:r>
                        <a:rPr lang="en-US" altLang="zh-CN" dirty="0"/>
                        <a:t>                  7</a:t>
                      </a:r>
                      <a:endParaRPr lang="zh-CN" altLang="en-US" dirty="0"/>
                    </a:p>
                  </a:txBody>
                  <a:tcPr/>
                </a:tc>
                <a:tc>
                  <a:txBody>
                    <a:bodyPr/>
                    <a:lstStyle/>
                    <a:p>
                      <a:r>
                        <a:rPr lang="en-US" altLang="zh-CN" dirty="0"/>
                        <a:t>             X&gt;=960 000</a:t>
                      </a:r>
                      <a:endParaRPr lang="zh-CN" altLang="en-US" dirty="0"/>
                    </a:p>
                  </a:txBody>
                  <a:tcPr/>
                </a:tc>
                <a:tc>
                  <a:txBody>
                    <a:bodyPr/>
                    <a:lstStyle/>
                    <a:p>
                      <a:r>
                        <a:rPr lang="en-US" altLang="zh-CN" dirty="0"/>
                        <a:t>                   45</a:t>
                      </a:r>
                      <a:endParaRPr lang="zh-CN" altLang="en-US" dirty="0"/>
                    </a:p>
                  </a:txBody>
                  <a:tcPr/>
                </a:tc>
                <a:tc>
                  <a:txBody>
                    <a:bodyPr/>
                    <a:lstStyle/>
                    <a:p>
                      <a:r>
                        <a:rPr lang="en-US" altLang="zh-CN" dirty="0"/>
                        <a:t>              181920</a:t>
                      </a:r>
                      <a:endParaRPr lang="zh-CN" altLang="en-US" dirty="0"/>
                    </a:p>
                  </a:txBody>
                  <a:tcPr/>
                </a:tc>
                <a:extLst>
                  <a:ext uri="{0D108BD9-81ED-4DB2-BD59-A6C34878D82A}">
                    <a16:rowId xmlns:a16="http://schemas.microsoft.com/office/drawing/2014/main" val="1441941381"/>
                  </a:ext>
                </a:extLst>
              </a:tr>
            </a:tbl>
          </a:graphicData>
        </a:graphic>
      </p:graphicFrame>
    </p:spTree>
    <p:extLst>
      <p:ext uri="{BB962C8B-B14F-4D97-AF65-F5344CB8AC3E}">
        <p14:creationId xmlns:p14="http://schemas.microsoft.com/office/powerpoint/2010/main" val="2853477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84811" y="-932380"/>
            <a:ext cx="3376749" cy="6324808"/>
          </a:xfrm>
          <a:prstGeom prst="rect">
            <a:avLst/>
          </a:prstGeom>
          <a:noFill/>
        </p:spPr>
        <p:txBody>
          <a:bodyPr wrap="square" rtlCol="0" anchor="ctr">
            <a:spAutoFit/>
          </a:bodyPr>
          <a:lstStyle/>
          <a:p>
            <a:pPr algn="ctr">
              <a:lnSpc>
                <a:spcPct val="150000"/>
              </a:lnSpc>
            </a:pPr>
            <a:r>
              <a:rPr lang="en-US" altLang="zh-CN" sz="27000" dirty="0">
                <a:latin typeface="微软雅黑" panose="020B0503020204020204" pitchFamily="34" charset="-122"/>
                <a:ea typeface="微软雅黑" panose="020B0503020204020204" pitchFamily="34" charset="-122"/>
              </a:rPr>
              <a:t>3</a:t>
            </a:r>
          </a:p>
        </p:txBody>
      </p:sp>
      <p:sp>
        <p:nvSpPr>
          <p:cNvPr id="5" name="椭圆 4"/>
          <p:cNvSpPr/>
          <p:nvPr/>
        </p:nvSpPr>
        <p:spPr>
          <a:xfrm>
            <a:off x="4353198" y="914401"/>
            <a:ext cx="3269794" cy="3269794"/>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方正兰亭细黑_GBK" panose="02000000000000000000" pitchFamily="2" charset="-122"/>
            </a:endParaRPr>
          </a:p>
        </p:txBody>
      </p:sp>
      <p:sp>
        <p:nvSpPr>
          <p:cNvPr id="6" name="文本框 5"/>
          <p:cNvSpPr txBox="1"/>
          <p:nvPr/>
        </p:nvSpPr>
        <p:spPr>
          <a:xfrm>
            <a:off x="4661118" y="1749915"/>
            <a:ext cx="2653952" cy="921278"/>
          </a:xfrm>
          <a:prstGeom prst="rect">
            <a:avLst/>
          </a:prstGeom>
          <a:noFill/>
        </p:spPr>
        <p:txBody>
          <a:bodyPr wrap="square" rtlCol="0">
            <a:spAutoFit/>
          </a:bodyPr>
          <a:lstStyle/>
          <a:p>
            <a:pPr algn="just">
              <a:lnSpc>
                <a:spcPct val="150000"/>
              </a:lnSpc>
            </a:pPr>
            <a:r>
              <a:rPr lang="zh-CN" altLang="en-US" sz="2400" dirty="0">
                <a:latin typeface="微软雅黑" panose="020B0503020204020204" pitchFamily="34" charset="-122"/>
                <a:ea typeface="微软雅黑" panose="020B0503020204020204" pitchFamily="34" charset="-122"/>
              </a:rPr>
              <a:t>类似计算器的展示     </a:t>
            </a:r>
            <a:r>
              <a:rPr lang="en-US" altLang="zh-CN" dirty="0"/>
              <a:t>Calculator-like display</a:t>
            </a:r>
            <a:endParaRPr lang="en-US" altLang="zh-CN" sz="788"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7896" y="3248840"/>
            <a:ext cx="388620" cy="388620"/>
          </a:xfrm>
          <a:prstGeom prst="rect">
            <a:avLst/>
          </a:prstGeom>
        </p:spPr>
      </p:pic>
      <p:pic>
        <p:nvPicPr>
          <p:cNvPr id="8" name="图片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93784" y="3248840"/>
            <a:ext cx="388620" cy="388620"/>
          </a:xfrm>
          <a:prstGeom prst="rect">
            <a:avLst/>
          </a:prstGeom>
        </p:spPr>
      </p:pic>
      <p:pic>
        <p:nvPicPr>
          <p:cNvPr id="9" name="图片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99672" y="3252651"/>
            <a:ext cx="388620" cy="388620"/>
          </a:xfrm>
          <a:prstGeom prst="rect">
            <a:avLst/>
          </a:prstGeom>
        </p:spPr>
      </p:pic>
      <p:pic>
        <p:nvPicPr>
          <p:cNvPr id="10" name="图片 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076145" y="2170683"/>
            <a:ext cx="2277053" cy="749873"/>
          </a:xfrm>
          <a:prstGeom prst="rect">
            <a:avLst/>
          </a:prstGeom>
        </p:spPr>
      </p:pic>
    </p:spTree>
    <p:extLst>
      <p:ext uri="{BB962C8B-B14F-4D97-AF65-F5344CB8AC3E}">
        <p14:creationId xmlns:p14="http://schemas.microsoft.com/office/powerpoint/2010/main" val="136120322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1500"/>
                                        <p:tgtEl>
                                          <p:spTgt spid="4"/>
                                        </p:tgtEl>
                                      </p:cBhvr>
                                    </p:animEffect>
                                  </p:childTnLst>
                                </p:cTn>
                              </p:par>
                              <p:par>
                                <p:cTn id="8" presetID="21" presetClass="entr" presetSubtype="1" fill="hold" grpId="0" nodeType="withEffect">
                                  <p:stCondLst>
                                    <p:cond delay="75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1500"/>
                                        <p:tgtEl>
                                          <p:spTgt spid="5"/>
                                        </p:tgtEl>
                                      </p:cBhvr>
                                    </p:animEffect>
                                  </p:childTnLst>
                                </p:cTn>
                              </p:par>
                              <p:par>
                                <p:cTn id="11" presetID="22" presetClass="entr" presetSubtype="1"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1000"/>
                                        <p:tgtEl>
                                          <p:spTgt spid="6"/>
                                        </p:tgtEl>
                                      </p:cBhvr>
                                    </p:animEffect>
                                  </p:childTnLst>
                                </p:cTn>
                              </p:par>
                              <p:par>
                                <p:cTn id="14" presetID="42" presetClass="entr" presetSubtype="0" fill="hold" nodeType="withEffect">
                                  <p:stCondLst>
                                    <p:cond delay="175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750"/>
                                        <p:tgtEl>
                                          <p:spTgt spid="9"/>
                                        </p:tgtEl>
                                      </p:cBhvr>
                                    </p:animEffect>
                                    <p:anim calcmode="lin" valueType="num">
                                      <p:cBhvr>
                                        <p:cTn id="17" dur="750" fill="hold"/>
                                        <p:tgtEl>
                                          <p:spTgt spid="9"/>
                                        </p:tgtEl>
                                        <p:attrNameLst>
                                          <p:attrName>ppt_x</p:attrName>
                                        </p:attrNameLst>
                                      </p:cBhvr>
                                      <p:tavLst>
                                        <p:tav tm="0">
                                          <p:val>
                                            <p:strVal val="#ppt_x"/>
                                          </p:val>
                                        </p:tav>
                                        <p:tav tm="100000">
                                          <p:val>
                                            <p:strVal val="#ppt_x"/>
                                          </p:val>
                                        </p:tav>
                                      </p:tavLst>
                                    </p:anim>
                                    <p:anim calcmode="lin" valueType="num">
                                      <p:cBhvr>
                                        <p:cTn id="18" dur="750" fill="hold"/>
                                        <p:tgtEl>
                                          <p:spTgt spid="9"/>
                                        </p:tgtEl>
                                        <p:attrNameLst>
                                          <p:attrName>ppt_y</p:attrName>
                                        </p:attrNameLst>
                                      </p:cBhvr>
                                      <p:tavLst>
                                        <p:tav tm="0">
                                          <p:val>
                                            <p:strVal val="#ppt_y+.1"/>
                                          </p:val>
                                        </p:tav>
                                        <p:tav tm="100000">
                                          <p:val>
                                            <p:strVal val="#ppt_y"/>
                                          </p:val>
                                        </p:tav>
                                      </p:tavLst>
                                    </p:anim>
                                  </p:childTnLst>
                                </p:cTn>
                              </p:par>
                              <p:par>
                                <p:cTn id="19" presetID="8" presetClass="emph" presetSubtype="0" fill="hold" nodeType="withEffect">
                                  <p:stCondLst>
                                    <p:cond delay="1750"/>
                                  </p:stCondLst>
                                  <p:childTnLst>
                                    <p:animRot by="21600000">
                                      <p:cBhvr>
                                        <p:cTn id="20" dur="750" fill="hold"/>
                                        <p:tgtEl>
                                          <p:spTgt spid="9"/>
                                        </p:tgtEl>
                                        <p:attrNameLst>
                                          <p:attrName>r</p:attrName>
                                        </p:attrNameLst>
                                      </p:cBhvr>
                                    </p:animRot>
                                  </p:childTnLst>
                                </p:cTn>
                              </p:par>
                              <p:par>
                                <p:cTn id="21" presetID="42" presetClass="entr" presetSubtype="0" fill="hold" nodeType="withEffect">
                                  <p:stCondLst>
                                    <p:cond delay="22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750"/>
                                        <p:tgtEl>
                                          <p:spTgt spid="8"/>
                                        </p:tgtEl>
                                      </p:cBhvr>
                                    </p:animEffect>
                                    <p:anim calcmode="lin" valueType="num">
                                      <p:cBhvr>
                                        <p:cTn id="24" dur="750" fill="hold"/>
                                        <p:tgtEl>
                                          <p:spTgt spid="8"/>
                                        </p:tgtEl>
                                        <p:attrNameLst>
                                          <p:attrName>ppt_x</p:attrName>
                                        </p:attrNameLst>
                                      </p:cBhvr>
                                      <p:tavLst>
                                        <p:tav tm="0">
                                          <p:val>
                                            <p:strVal val="#ppt_x"/>
                                          </p:val>
                                        </p:tav>
                                        <p:tav tm="100000">
                                          <p:val>
                                            <p:strVal val="#ppt_x"/>
                                          </p:val>
                                        </p:tav>
                                      </p:tavLst>
                                    </p:anim>
                                    <p:anim calcmode="lin" valueType="num">
                                      <p:cBhvr>
                                        <p:cTn id="25" dur="750" fill="hold"/>
                                        <p:tgtEl>
                                          <p:spTgt spid="8"/>
                                        </p:tgtEl>
                                        <p:attrNameLst>
                                          <p:attrName>ppt_y</p:attrName>
                                        </p:attrNameLst>
                                      </p:cBhvr>
                                      <p:tavLst>
                                        <p:tav tm="0">
                                          <p:val>
                                            <p:strVal val="#ppt_y+.1"/>
                                          </p:val>
                                        </p:tav>
                                        <p:tav tm="100000">
                                          <p:val>
                                            <p:strVal val="#ppt_y"/>
                                          </p:val>
                                        </p:tav>
                                      </p:tavLst>
                                    </p:anim>
                                  </p:childTnLst>
                                </p:cTn>
                              </p:par>
                              <p:par>
                                <p:cTn id="26" presetID="8" presetClass="emph" presetSubtype="0" fill="hold" nodeType="withEffect">
                                  <p:stCondLst>
                                    <p:cond delay="2250"/>
                                  </p:stCondLst>
                                  <p:childTnLst>
                                    <p:animRot by="21600000">
                                      <p:cBhvr>
                                        <p:cTn id="27" dur="750" fill="hold"/>
                                        <p:tgtEl>
                                          <p:spTgt spid="8"/>
                                        </p:tgtEl>
                                        <p:attrNameLst>
                                          <p:attrName>r</p:attrName>
                                        </p:attrNameLst>
                                      </p:cBhvr>
                                    </p:animRot>
                                  </p:childTnLst>
                                </p:cTn>
                              </p:par>
                              <p:par>
                                <p:cTn id="28" presetID="42" presetClass="entr" presetSubtype="0" fill="hold" nodeType="withEffect">
                                  <p:stCondLst>
                                    <p:cond delay="275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750"/>
                                        <p:tgtEl>
                                          <p:spTgt spid="7"/>
                                        </p:tgtEl>
                                      </p:cBhvr>
                                    </p:animEffect>
                                    <p:anim calcmode="lin" valueType="num">
                                      <p:cBhvr>
                                        <p:cTn id="31" dur="750" fill="hold"/>
                                        <p:tgtEl>
                                          <p:spTgt spid="7"/>
                                        </p:tgtEl>
                                        <p:attrNameLst>
                                          <p:attrName>ppt_x</p:attrName>
                                        </p:attrNameLst>
                                      </p:cBhvr>
                                      <p:tavLst>
                                        <p:tav tm="0">
                                          <p:val>
                                            <p:strVal val="#ppt_x"/>
                                          </p:val>
                                        </p:tav>
                                        <p:tav tm="100000">
                                          <p:val>
                                            <p:strVal val="#ppt_x"/>
                                          </p:val>
                                        </p:tav>
                                      </p:tavLst>
                                    </p:anim>
                                    <p:anim calcmode="lin" valueType="num">
                                      <p:cBhvr>
                                        <p:cTn id="32" dur="750" fill="hold"/>
                                        <p:tgtEl>
                                          <p:spTgt spid="7"/>
                                        </p:tgtEl>
                                        <p:attrNameLst>
                                          <p:attrName>ppt_y</p:attrName>
                                        </p:attrNameLst>
                                      </p:cBhvr>
                                      <p:tavLst>
                                        <p:tav tm="0">
                                          <p:val>
                                            <p:strVal val="#ppt_y+.1"/>
                                          </p:val>
                                        </p:tav>
                                        <p:tav tm="100000">
                                          <p:val>
                                            <p:strVal val="#ppt_y"/>
                                          </p:val>
                                        </p:tav>
                                      </p:tavLst>
                                    </p:anim>
                                  </p:childTnLst>
                                </p:cTn>
                              </p:par>
                              <p:par>
                                <p:cTn id="33" presetID="8" presetClass="emph" presetSubtype="0" fill="hold" nodeType="withEffect">
                                  <p:stCondLst>
                                    <p:cond delay="2750"/>
                                  </p:stCondLst>
                                  <p:childTnLst>
                                    <p:animRot by="21600000">
                                      <p:cBhvr>
                                        <p:cTn id="34" dur="7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 类似计算器</a:t>
              </a:r>
            </a:p>
          </p:txBody>
        </p:sp>
      </p:grpSp>
      <p:grpSp>
        <p:nvGrpSpPr>
          <p:cNvPr id="19" name="组合 18"/>
          <p:cNvGrpSpPr/>
          <p:nvPr/>
        </p:nvGrpSpPr>
        <p:grpSpPr>
          <a:xfrm>
            <a:off x="511328" y="2290030"/>
            <a:ext cx="1326821" cy="1409748"/>
            <a:chOff x="395537" y="2426415"/>
            <a:chExt cx="1327474" cy="1410442"/>
          </a:xfrm>
          <a:solidFill>
            <a:srgbClr val="404040"/>
          </a:solidFill>
        </p:grpSpPr>
        <p:sp>
          <p:nvSpPr>
            <p:cNvPr id="20" name="六边形 19"/>
            <p:cNvSpPr/>
            <p:nvPr/>
          </p:nvSpPr>
          <p:spPr>
            <a:xfrm rot="16200000">
              <a:off x="354053" y="2467899"/>
              <a:ext cx="1410442" cy="1327474"/>
            </a:xfrm>
            <a:prstGeom prst="hexagon">
              <a:avLst/>
            </a:prstGeom>
            <a:grpFill/>
            <a:ln w="15875" cap="rnd" cmpd="sng" algn="ctr">
              <a:noFill/>
              <a:prstDash val="solid"/>
            </a:ln>
            <a:effectLst/>
          </p:spPr>
          <p:txBody>
            <a:bodyPr rtlCol="0" anchor="ctr"/>
            <a:lstStyle/>
            <a:p>
              <a:pPr algn="ctr" defTabSz="913951">
                <a:defRPr/>
              </a:pPr>
              <a:endParaRPr lang="zh-CN" altLang="en-US" sz="2399" kern="0" dirty="0">
                <a:solidFill>
                  <a:prstClr val="white"/>
                </a:solidFill>
                <a:latin typeface="微软雅黑" panose="020B0503020204020204" pitchFamily="34" charset="-122"/>
                <a:ea typeface="微软雅黑" panose="020B0503020204020204" pitchFamily="34" charset="-122"/>
              </a:endParaRPr>
            </a:p>
          </p:txBody>
        </p:sp>
        <p:sp>
          <p:nvSpPr>
            <p:cNvPr id="21" name="TextBox 28"/>
            <p:cNvSpPr txBox="1"/>
            <p:nvPr/>
          </p:nvSpPr>
          <p:spPr>
            <a:xfrm>
              <a:off x="576707" y="2931581"/>
              <a:ext cx="959389" cy="400178"/>
            </a:xfrm>
            <a:prstGeom prst="rect">
              <a:avLst/>
            </a:prstGeom>
            <a:grpFill/>
            <a:ln>
              <a:noFill/>
            </a:ln>
          </p:spPr>
          <p:txBody>
            <a:bodyPr wrap="none" rtlCol="0">
              <a:spAutoFit/>
            </a:bodyPr>
            <a:lstStyle/>
            <a:p>
              <a:pPr defTabSz="913951">
                <a:defRPr/>
              </a:pPr>
              <a:r>
                <a:rPr lang="zh-CN" altLang="en-US" sz="1999" b="1" kern="0" dirty="0">
                  <a:solidFill>
                    <a:prstClr val="white"/>
                  </a:solidFill>
                  <a:latin typeface="微软雅黑" panose="020B0503020204020204" pitchFamily="34" charset="-122"/>
                  <a:ea typeface="微软雅黑" panose="020B0503020204020204" pitchFamily="34" charset="-122"/>
                </a:rPr>
                <a:t>关键词</a:t>
              </a:r>
            </a:p>
          </p:txBody>
        </p:sp>
      </p:grpSp>
      <p:sp>
        <p:nvSpPr>
          <p:cNvPr id="22" name="等腰三角形 21"/>
          <p:cNvSpPr/>
          <p:nvPr/>
        </p:nvSpPr>
        <p:spPr>
          <a:xfrm rot="5400000">
            <a:off x="1918430" y="2922933"/>
            <a:ext cx="224806" cy="193798"/>
          </a:xfrm>
          <a:prstGeom prst="triangle">
            <a:avLst/>
          </a:prstGeom>
          <a:solidFill>
            <a:srgbClr val="404040"/>
          </a:solidFill>
          <a:ln w="25400" cap="flat" cmpd="sng" algn="ctr">
            <a:noFill/>
            <a:prstDash val="solid"/>
          </a:ln>
          <a:effectLst/>
        </p:spPr>
        <p:txBody>
          <a:bodyPr rtlCol="0" anchor="ctr"/>
          <a:lstStyle/>
          <a:p>
            <a:pPr algn="ctr" defTabSz="913951">
              <a:defRPr/>
            </a:pPr>
            <a:endParaRPr lang="zh-CN" altLang="en-US" sz="2399"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a:off x="2156467" y="2919668"/>
            <a:ext cx="224806" cy="193798"/>
          </a:xfrm>
          <a:prstGeom prst="triangle">
            <a:avLst/>
          </a:prstGeom>
          <a:solidFill>
            <a:srgbClr val="404040"/>
          </a:solidFill>
          <a:ln w="25400" cap="flat" cmpd="sng" algn="ctr">
            <a:noFill/>
            <a:prstDash val="solid"/>
          </a:ln>
          <a:effectLst/>
        </p:spPr>
        <p:txBody>
          <a:bodyPr rtlCol="0" anchor="ctr"/>
          <a:lstStyle/>
          <a:p>
            <a:pPr algn="ctr" defTabSz="913951">
              <a:defRPr/>
            </a:pPr>
            <a:endParaRPr lang="zh-CN" altLang="en-US" sz="2399"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4" name="六边形 23"/>
          <p:cNvSpPr/>
          <p:nvPr/>
        </p:nvSpPr>
        <p:spPr>
          <a:xfrm rot="16200000">
            <a:off x="2092455" y="1517665"/>
            <a:ext cx="2982366" cy="2806932"/>
          </a:xfrm>
          <a:prstGeom prst="hexagon">
            <a:avLst/>
          </a:prstGeom>
          <a:blipFill dpi="0" rotWithShape="1">
            <a:blip r:embed="rId3" cstate="screen">
              <a:extLst>
                <a:ext uri="{28A0092B-C50C-407E-A947-70E740481C1C}">
                  <a14:useLocalDpi xmlns:a14="http://schemas.microsoft.com/office/drawing/2010/main"/>
                </a:ext>
              </a:extLst>
            </a:blip>
            <a:srcRect/>
            <a:stretch>
              <a:fillRect/>
            </a:stretch>
          </a:blipFill>
          <a:ln w="15875" cap="rnd" cmpd="sng" algn="ctr">
            <a:solidFill>
              <a:srgbClr val="DDDDDD"/>
            </a:solidFill>
            <a:prstDash val="solid"/>
          </a:ln>
          <a:effectLst/>
        </p:spPr>
        <p:txBody>
          <a:bodyPr rtlCol="0" anchor="ctr"/>
          <a:lstStyle/>
          <a:p>
            <a:pPr algn="ctr" defTabSz="913951">
              <a:defRPr/>
            </a:pPr>
            <a:endParaRPr lang="zh-CN" altLang="en-US" sz="2399"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5" name="六边形 24"/>
          <p:cNvSpPr/>
          <p:nvPr/>
        </p:nvSpPr>
        <p:spPr>
          <a:xfrm rot="16200000">
            <a:off x="4302433" y="1448836"/>
            <a:ext cx="796974" cy="750093"/>
          </a:xfrm>
          <a:prstGeom prst="hexagon">
            <a:avLst/>
          </a:prstGeom>
          <a:solidFill>
            <a:srgbClr val="404040"/>
          </a:solidFill>
          <a:ln w="15875" cap="rnd" cmpd="sng" algn="ctr">
            <a:noFill/>
            <a:prstDash val="solid"/>
          </a:ln>
          <a:effectLst/>
        </p:spPr>
        <p:txBody>
          <a:bodyPr rtlCol="0" anchor="ctr"/>
          <a:lstStyle/>
          <a:p>
            <a:pPr algn="ctr" defTabSz="913951">
              <a:defRPr/>
            </a:pPr>
            <a:endParaRPr lang="zh-CN" altLang="en-US" sz="2399"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6" name="TextBox 33"/>
          <p:cNvSpPr txBox="1"/>
          <p:nvPr/>
        </p:nvSpPr>
        <p:spPr>
          <a:xfrm>
            <a:off x="4382084" y="1560637"/>
            <a:ext cx="665567" cy="584647"/>
          </a:xfrm>
          <a:prstGeom prst="rect">
            <a:avLst/>
          </a:prstGeom>
          <a:noFill/>
        </p:spPr>
        <p:txBody>
          <a:bodyPr wrap="none" rtlCol="0">
            <a:spAutoFit/>
          </a:bodyPr>
          <a:lstStyle/>
          <a:p>
            <a:r>
              <a:rPr lang="en-US" altLang="zh-CN" sz="3199" dirty="0">
                <a:solidFill>
                  <a:prstClr val="white"/>
                </a:solidFill>
                <a:latin typeface="微软雅黑" panose="020B0503020204020204" pitchFamily="34" charset="-122"/>
                <a:ea typeface="微软雅黑" panose="020B0503020204020204" pitchFamily="34" charset="-122"/>
              </a:rPr>
              <a:t>01</a:t>
            </a:r>
            <a:endParaRPr lang="zh-CN" altLang="en-US" sz="3199" dirty="0">
              <a:solidFill>
                <a:prstClr val="white"/>
              </a:solidFill>
              <a:latin typeface="微软雅黑" panose="020B0503020204020204" pitchFamily="34" charset="-122"/>
              <a:ea typeface="微软雅黑" panose="020B0503020204020204" pitchFamily="34" charset="-122"/>
            </a:endParaRPr>
          </a:p>
        </p:txBody>
      </p:sp>
      <p:sp>
        <p:nvSpPr>
          <p:cNvPr id="27" name="六边形 26"/>
          <p:cNvSpPr/>
          <p:nvPr/>
        </p:nvSpPr>
        <p:spPr>
          <a:xfrm rot="16200000">
            <a:off x="4771018" y="2711871"/>
            <a:ext cx="796974" cy="566063"/>
          </a:xfrm>
          <a:prstGeom prst="hexagon">
            <a:avLst/>
          </a:prstGeom>
          <a:solidFill>
            <a:srgbClr val="404040"/>
          </a:solidFill>
          <a:ln w="15875" cap="rnd" cmpd="sng" algn="ctr">
            <a:noFill/>
            <a:prstDash val="solid"/>
          </a:ln>
          <a:effectLst/>
        </p:spPr>
        <p:txBody>
          <a:bodyPr rtlCol="0" anchor="ctr"/>
          <a:lstStyle/>
          <a:p>
            <a:pPr algn="ctr" defTabSz="913951">
              <a:defRPr/>
            </a:pPr>
            <a:endParaRPr lang="zh-CN" altLang="en-US" sz="2399"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8" name="TextBox 35"/>
          <p:cNvSpPr txBox="1"/>
          <p:nvPr/>
        </p:nvSpPr>
        <p:spPr>
          <a:xfrm>
            <a:off x="4942682" y="2731658"/>
            <a:ext cx="385935" cy="1076961"/>
          </a:xfrm>
          <a:prstGeom prst="rect">
            <a:avLst/>
          </a:prstGeom>
          <a:noFill/>
        </p:spPr>
        <p:txBody>
          <a:bodyPr wrap="square" rtlCol="0">
            <a:spAutoFit/>
          </a:bodyPr>
          <a:lstStyle/>
          <a:p>
            <a:r>
              <a:rPr lang="en-US" altLang="zh-CN" sz="3199" dirty="0">
                <a:solidFill>
                  <a:prstClr val="white"/>
                </a:solidFill>
                <a:latin typeface="微软雅黑" panose="020B0503020204020204" pitchFamily="34" charset="-122"/>
                <a:ea typeface="微软雅黑" panose="020B0503020204020204" pitchFamily="34" charset="-122"/>
              </a:rPr>
              <a:t>02</a:t>
            </a:r>
            <a:endParaRPr lang="zh-CN" altLang="en-US" sz="3199" dirty="0">
              <a:solidFill>
                <a:prstClr val="white"/>
              </a:solidFill>
              <a:latin typeface="微软雅黑" panose="020B0503020204020204" pitchFamily="34" charset="-122"/>
              <a:ea typeface="微软雅黑" panose="020B0503020204020204" pitchFamily="34" charset="-122"/>
            </a:endParaRPr>
          </a:p>
        </p:txBody>
      </p:sp>
      <p:sp>
        <p:nvSpPr>
          <p:cNvPr id="29" name="六边形 28"/>
          <p:cNvSpPr/>
          <p:nvPr/>
        </p:nvSpPr>
        <p:spPr>
          <a:xfrm rot="16200000">
            <a:off x="4359816" y="3882015"/>
            <a:ext cx="796974" cy="750093"/>
          </a:xfrm>
          <a:prstGeom prst="hexagon">
            <a:avLst/>
          </a:prstGeom>
          <a:solidFill>
            <a:srgbClr val="404040"/>
          </a:solidFill>
          <a:ln w="15875" cap="rnd" cmpd="sng" algn="ctr">
            <a:noFill/>
            <a:prstDash val="solid"/>
          </a:ln>
          <a:effectLst/>
        </p:spPr>
        <p:txBody>
          <a:bodyPr rtlCol="0" anchor="ctr"/>
          <a:lstStyle/>
          <a:p>
            <a:pPr algn="ctr" defTabSz="913951">
              <a:defRPr/>
            </a:pPr>
            <a:endParaRPr lang="zh-CN" altLang="en-US" sz="2399"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30" name="TextBox 37"/>
          <p:cNvSpPr txBox="1"/>
          <p:nvPr/>
        </p:nvSpPr>
        <p:spPr>
          <a:xfrm>
            <a:off x="4439466" y="3993817"/>
            <a:ext cx="665567" cy="584647"/>
          </a:xfrm>
          <a:prstGeom prst="rect">
            <a:avLst/>
          </a:prstGeom>
          <a:noFill/>
        </p:spPr>
        <p:txBody>
          <a:bodyPr wrap="none" rtlCol="0">
            <a:spAutoFit/>
          </a:bodyPr>
          <a:lstStyle/>
          <a:p>
            <a:r>
              <a:rPr lang="en-US" altLang="zh-CN" sz="3199" dirty="0">
                <a:solidFill>
                  <a:prstClr val="white"/>
                </a:solidFill>
                <a:latin typeface="微软雅黑" panose="020B0503020204020204" pitchFamily="34" charset="-122"/>
                <a:ea typeface="微软雅黑" panose="020B0503020204020204" pitchFamily="34" charset="-122"/>
              </a:rPr>
              <a:t>03</a:t>
            </a:r>
            <a:endParaRPr lang="zh-CN" altLang="en-US" sz="3199" dirty="0">
              <a:solidFill>
                <a:prstClr val="white"/>
              </a:solidFill>
              <a:latin typeface="微软雅黑" panose="020B0503020204020204" pitchFamily="34" charset="-122"/>
              <a:ea typeface="微软雅黑" panose="020B0503020204020204" pitchFamily="34" charset="-122"/>
            </a:endParaRPr>
          </a:p>
        </p:txBody>
      </p:sp>
      <p:sp>
        <p:nvSpPr>
          <p:cNvPr id="31" name="TextBox 38"/>
          <p:cNvSpPr txBox="1"/>
          <p:nvPr/>
        </p:nvSpPr>
        <p:spPr bwMode="auto">
          <a:xfrm>
            <a:off x="5854140" y="1490381"/>
            <a:ext cx="2617925" cy="336695"/>
          </a:xfrm>
          <a:prstGeom prst="rect">
            <a:avLst/>
          </a:prstGeom>
          <a:noFill/>
        </p:spPr>
        <p:txBody>
          <a:bodyPr wrap="square">
            <a:spAutoFit/>
          </a:bodyPr>
          <a:lstStyle/>
          <a:p>
            <a:pPr defTabSz="913951">
              <a:lnSpc>
                <a:spcPct val="150000"/>
              </a:lnSpc>
              <a:defRPr/>
            </a:pPr>
            <a:r>
              <a:rPr lang="zh-CN" altLang="en-US" sz="1200" kern="0" dirty="0">
                <a:solidFill>
                  <a:schemeClr val="tx1">
                    <a:lumMod val="95000"/>
                    <a:lumOff val="5000"/>
                  </a:schemeClr>
                </a:solidFill>
                <a:latin typeface="微软雅黑" panose="020B0503020204020204" pitchFamily="34" charset="-122"/>
                <a:ea typeface="微软雅黑" panose="020B0503020204020204" pitchFamily="34" charset="-122"/>
              </a:rPr>
              <a:t>繁琐，需要填写的东西过多</a:t>
            </a:r>
          </a:p>
        </p:txBody>
      </p:sp>
      <p:pic>
        <p:nvPicPr>
          <p:cNvPr id="3" name="图片 2" descr="手机屏幕截图&#10;&#10;描述已自动生成">
            <a:extLst>
              <a:ext uri="{FF2B5EF4-FFF2-40B4-BE49-F238E27FC236}">
                <a16:creationId xmlns:a16="http://schemas.microsoft.com/office/drawing/2014/main" id="{2574A22A-D9AF-44B9-9A5C-50B1BDF4EA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04809"/>
            <a:ext cx="5512627" cy="3667818"/>
          </a:xfrm>
          <a:prstGeom prst="rect">
            <a:avLst/>
          </a:prstGeom>
        </p:spPr>
      </p:pic>
    </p:spTree>
    <p:extLst>
      <p:ext uri="{BB962C8B-B14F-4D97-AF65-F5344CB8AC3E}">
        <p14:creationId xmlns:p14="http://schemas.microsoft.com/office/powerpoint/2010/main" val="37650817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31"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fltVal val="0"/>
                                          </p:val>
                                        </p:tav>
                                        <p:tav tm="100000">
                                          <p:val>
                                            <p:strVal val="#ppt_w"/>
                                          </p:val>
                                        </p:tav>
                                      </p:tavLst>
                                    </p:anim>
                                    <p:anim calcmode="lin" valueType="num">
                                      <p:cBhvr>
                                        <p:cTn id="28" dur="1000" fill="hold"/>
                                        <p:tgtEl>
                                          <p:spTgt spid="19"/>
                                        </p:tgtEl>
                                        <p:attrNameLst>
                                          <p:attrName>ppt_h</p:attrName>
                                        </p:attrNameLst>
                                      </p:cBhvr>
                                      <p:tavLst>
                                        <p:tav tm="0">
                                          <p:val>
                                            <p:fltVal val="0"/>
                                          </p:val>
                                        </p:tav>
                                        <p:tav tm="100000">
                                          <p:val>
                                            <p:strVal val="#ppt_h"/>
                                          </p:val>
                                        </p:tav>
                                      </p:tavLst>
                                    </p:anim>
                                    <p:anim calcmode="lin" valueType="num">
                                      <p:cBhvr>
                                        <p:cTn id="29" dur="1000" fill="hold"/>
                                        <p:tgtEl>
                                          <p:spTgt spid="19"/>
                                        </p:tgtEl>
                                        <p:attrNameLst>
                                          <p:attrName>style.rotation</p:attrName>
                                        </p:attrNameLst>
                                      </p:cBhvr>
                                      <p:tavLst>
                                        <p:tav tm="0">
                                          <p:val>
                                            <p:fltVal val="90"/>
                                          </p:val>
                                        </p:tav>
                                        <p:tav tm="100000">
                                          <p:val>
                                            <p:fltVal val="0"/>
                                          </p:val>
                                        </p:tav>
                                      </p:tavLst>
                                    </p:anim>
                                    <p:animEffect transition="in" filter="fade">
                                      <p:cBhvr>
                                        <p:cTn id="30" dur="1000"/>
                                        <p:tgtEl>
                                          <p:spTgt spid="19"/>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left)">
                                      <p:cBhvr>
                                        <p:cTn id="34" dur="500"/>
                                        <p:tgtEl>
                                          <p:spTgt spid="22"/>
                                        </p:tgtEl>
                                      </p:cBhvr>
                                    </p:animEffect>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left)">
                                      <p:cBhvr>
                                        <p:cTn id="38" dur="500"/>
                                        <p:tgtEl>
                                          <p:spTgt spid="23"/>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par>
                          <p:cTn id="45" fill="hold">
                            <p:stCondLst>
                              <p:cond delay="3500"/>
                            </p:stCondLst>
                            <p:childTnLst>
                              <p:par>
                                <p:cTn id="46" presetID="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500" fill="hold"/>
                                        <p:tgtEl>
                                          <p:spTgt spid="25"/>
                                        </p:tgtEl>
                                        <p:attrNameLst>
                                          <p:attrName>ppt_x</p:attrName>
                                        </p:attrNameLst>
                                      </p:cBhvr>
                                      <p:tavLst>
                                        <p:tav tm="0">
                                          <p:val>
                                            <p:strVal val="0-#ppt_w/2"/>
                                          </p:val>
                                        </p:tav>
                                        <p:tav tm="100000">
                                          <p:val>
                                            <p:strVal val="#ppt_x"/>
                                          </p:val>
                                        </p:tav>
                                      </p:tavLst>
                                    </p:anim>
                                    <p:anim calcmode="lin" valueType="num">
                                      <p:cBhvr additive="base">
                                        <p:cTn id="49" dur="500" fill="hold"/>
                                        <p:tgtEl>
                                          <p:spTgt spid="25"/>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additive="base">
                                        <p:cTn id="52" dur="500" fill="hold"/>
                                        <p:tgtEl>
                                          <p:spTgt spid="26"/>
                                        </p:tgtEl>
                                        <p:attrNameLst>
                                          <p:attrName>ppt_x</p:attrName>
                                        </p:attrNameLst>
                                      </p:cBhvr>
                                      <p:tavLst>
                                        <p:tav tm="0">
                                          <p:val>
                                            <p:strVal val="0-#ppt_w/2"/>
                                          </p:val>
                                        </p:tav>
                                        <p:tav tm="100000">
                                          <p:val>
                                            <p:strVal val="#ppt_x"/>
                                          </p:val>
                                        </p:tav>
                                      </p:tavLst>
                                    </p:anim>
                                    <p:anim calcmode="lin" valueType="num">
                                      <p:cBhvr additive="base">
                                        <p:cTn id="53" dur="500" fill="hold"/>
                                        <p:tgtEl>
                                          <p:spTgt spid="26"/>
                                        </p:tgtEl>
                                        <p:attrNameLst>
                                          <p:attrName>ppt_y</p:attrName>
                                        </p:attrNameLst>
                                      </p:cBhvr>
                                      <p:tavLst>
                                        <p:tav tm="0">
                                          <p:val>
                                            <p:strVal val="#ppt_y"/>
                                          </p:val>
                                        </p:tav>
                                        <p:tav tm="100000">
                                          <p:val>
                                            <p:strVal val="#ppt_y"/>
                                          </p:val>
                                        </p:tav>
                                      </p:tavLst>
                                    </p:anim>
                                  </p:childTnLst>
                                </p:cTn>
                              </p:par>
                            </p:childTnLst>
                          </p:cTn>
                        </p:par>
                        <p:par>
                          <p:cTn id="54" fill="hold">
                            <p:stCondLst>
                              <p:cond delay="4000"/>
                            </p:stCondLst>
                            <p:childTnLst>
                              <p:par>
                                <p:cTn id="55" presetID="42" presetClass="entr" presetSubtype="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childTnLst>
                          </p:cTn>
                        </p:par>
                        <p:par>
                          <p:cTn id="60" fill="hold">
                            <p:stCondLst>
                              <p:cond delay="5000"/>
                            </p:stCondLst>
                            <p:childTnLst>
                              <p:par>
                                <p:cTn id="61" presetID="2" presetClass="entr" presetSubtype="8"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fill="hold"/>
                                        <p:tgtEl>
                                          <p:spTgt spid="28"/>
                                        </p:tgtEl>
                                        <p:attrNameLst>
                                          <p:attrName>ppt_x</p:attrName>
                                        </p:attrNameLst>
                                      </p:cBhvr>
                                      <p:tavLst>
                                        <p:tav tm="0">
                                          <p:val>
                                            <p:strVal val="0-#ppt_w/2"/>
                                          </p:val>
                                        </p:tav>
                                        <p:tav tm="100000">
                                          <p:val>
                                            <p:strVal val="#ppt_x"/>
                                          </p:val>
                                        </p:tav>
                                      </p:tavLst>
                                    </p:anim>
                                    <p:anim calcmode="lin" valueType="num">
                                      <p:cBhvr additive="base">
                                        <p:cTn id="64" dur="500" fill="hold"/>
                                        <p:tgtEl>
                                          <p:spTgt spid="28"/>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0-#ppt_w/2"/>
                                          </p:val>
                                        </p:tav>
                                        <p:tav tm="100000">
                                          <p:val>
                                            <p:strVal val="#ppt_x"/>
                                          </p:val>
                                        </p:tav>
                                      </p:tavLst>
                                    </p:anim>
                                    <p:anim calcmode="lin" valueType="num">
                                      <p:cBhvr additive="base">
                                        <p:cTn id="68" dur="500" fill="hold"/>
                                        <p:tgtEl>
                                          <p:spTgt spid="27"/>
                                        </p:tgtEl>
                                        <p:attrNameLst>
                                          <p:attrName>ppt_y</p:attrName>
                                        </p:attrNameLst>
                                      </p:cBhvr>
                                      <p:tavLst>
                                        <p:tav tm="0">
                                          <p:val>
                                            <p:strVal val="#ppt_y"/>
                                          </p:val>
                                        </p:tav>
                                        <p:tav tm="100000">
                                          <p:val>
                                            <p:strVal val="#ppt_y"/>
                                          </p:val>
                                        </p:tav>
                                      </p:tavLst>
                                    </p:anim>
                                  </p:childTnLst>
                                </p:cTn>
                              </p:par>
                            </p:childTnLst>
                          </p:cTn>
                        </p:par>
                        <p:par>
                          <p:cTn id="69" fill="hold">
                            <p:stCondLst>
                              <p:cond delay="5500"/>
                            </p:stCondLst>
                            <p:childTnLst>
                              <p:par>
                                <p:cTn id="70" presetID="2" presetClass="entr" presetSubtype="8" fill="hold" grpId="0" nodeType="after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additive="base">
                                        <p:cTn id="72" dur="500" fill="hold"/>
                                        <p:tgtEl>
                                          <p:spTgt spid="30"/>
                                        </p:tgtEl>
                                        <p:attrNameLst>
                                          <p:attrName>ppt_x</p:attrName>
                                        </p:attrNameLst>
                                      </p:cBhvr>
                                      <p:tavLst>
                                        <p:tav tm="0">
                                          <p:val>
                                            <p:strVal val="0-#ppt_w/2"/>
                                          </p:val>
                                        </p:tav>
                                        <p:tav tm="100000">
                                          <p:val>
                                            <p:strVal val="#ppt_x"/>
                                          </p:val>
                                        </p:tav>
                                      </p:tavLst>
                                    </p:anim>
                                    <p:anim calcmode="lin" valueType="num">
                                      <p:cBhvr additive="base">
                                        <p:cTn id="73" dur="500" fill="hold"/>
                                        <p:tgtEl>
                                          <p:spTgt spid="30"/>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 calcmode="lin" valueType="num">
                                      <p:cBhvr additive="base">
                                        <p:cTn id="76" dur="500" fill="hold"/>
                                        <p:tgtEl>
                                          <p:spTgt spid="29"/>
                                        </p:tgtEl>
                                        <p:attrNameLst>
                                          <p:attrName>ppt_x</p:attrName>
                                        </p:attrNameLst>
                                      </p:cBhvr>
                                      <p:tavLst>
                                        <p:tav tm="0">
                                          <p:val>
                                            <p:strVal val="0-#ppt_w/2"/>
                                          </p:val>
                                        </p:tav>
                                        <p:tav tm="100000">
                                          <p:val>
                                            <p:strVal val="#ppt_x"/>
                                          </p:val>
                                        </p:tav>
                                      </p:tavLst>
                                    </p:anim>
                                    <p:anim calcmode="lin" valueType="num">
                                      <p:cBhvr additive="base">
                                        <p:cTn id="77"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22" grpId="0" animBg="1"/>
      <p:bldP spid="23" grpId="0" animBg="1"/>
      <p:bldP spid="24" grpId="0" animBg="1"/>
      <p:bldP spid="25" grpId="0" animBg="1"/>
      <p:bldP spid="26" grpId="0"/>
      <p:bldP spid="27" grpId="0" animBg="1"/>
      <p:bldP spid="28" grpId="0"/>
      <p:bldP spid="29" grpId="0" animBg="1"/>
      <p:bldP spid="30"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34889" y="109077"/>
            <a:ext cx="1490565" cy="590999"/>
            <a:chOff x="1086321"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086321" y="193083"/>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  类似计算器</a:t>
              </a:r>
            </a:p>
          </p:txBody>
        </p:sp>
      </p:grpSp>
      <p:sp>
        <p:nvSpPr>
          <p:cNvPr id="18" name="TextBox 6"/>
          <p:cNvSpPr txBox="1"/>
          <p:nvPr/>
        </p:nvSpPr>
        <p:spPr>
          <a:xfrm>
            <a:off x="6093876" y="1795093"/>
            <a:ext cx="2662987" cy="785762"/>
          </a:xfrm>
          <a:prstGeom prst="rect">
            <a:avLst/>
          </a:prstGeom>
          <a:noFill/>
        </p:spPr>
        <p:txBody>
          <a:bodyPr wrap="square" lIns="86328" tIns="43165" rIns="86328" bIns="43165" rtlCol="0">
            <a:spAutoFit/>
          </a:bodyPr>
          <a:lstStyle/>
          <a:p>
            <a:pPr>
              <a:lnSpc>
                <a:spcPct val="150000"/>
              </a:lnSpc>
            </a:pPr>
            <a:r>
              <a:rPr lang="zh-CN" altLang="en-US" sz="1050" dirty="0">
                <a:latin typeface="微软雅黑" panose="020B0503020204020204" pitchFamily="34" charset="-122"/>
                <a:ea typeface="微软雅黑" panose="020B0503020204020204" pitchFamily="34" charset="-122"/>
              </a:rPr>
              <a:t>类似的税率，速算扣除数等都是一个固定的值，而且都可以根据税前工资和纳税表等得到。</a:t>
            </a:r>
            <a:endParaRPr lang="en-US" altLang="zh-CN" sz="1050" dirty="0">
              <a:latin typeface="微软雅黑" panose="020B0503020204020204" pitchFamily="34" charset="-122"/>
              <a:ea typeface="微软雅黑" panose="020B0503020204020204" pitchFamily="34" charset="-122"/>
            </a:endParaRPr>
          </a:p>
        </p:txBody>
      </p:sp>
      <p:pic>
        <p:nvPicPr>
          <p:cNvPr id="3" name="图片 2" descr="手机屏幕截图&#10;&#10;描述已自动生成">
            <a:extLst>
              <a:ext uri="{FF2B5EF4-FFF2-40B4-BE49-F238E27FC236}">
                <a16:creationId xmlns:a16="http://schemas.microsoft.com/office/drawing/2014/main" id="{C25C72E4-384D-4FB3-8399-BCC7478F4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84731"/>
            <a:ext cx="5825067" cy="4118187"/>
          </a:xfrm>
          <a:prstGeom prst="rect">
            <a:avLst/>
          </a:prstGeom>
        </p:spPr>
      </p:pic>
    </p:spTree>
    <p:extLst>
      <p:ext uri="{BB962C8B-B14F-4D97-AF65-F5344CB8AC3E}">
        <p14:creationId xmlns:p14="http://schemas.microsoft.com/office/powerpoint/2010/main" val="1815222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7"/>
          <p:cNvSpPr/>
          <p:nvPr/>
        </p:nvSpPr>
        <p:spPr>
          <a:xfrm rot="900000">
            <a:off x="1356941" y="-1297815"/>
            <a:ext cx="6896764" cy="5945486"/>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方正兰亭细黑_GBK" panose="02000000000000000000" pitchFamily="2" charset="-122"/>
            </a:endParaRPr>
          </a:p>
        </p:txBody>
      </p:sp>
      <p:sp>
        <p:nvSpPr>
          <p:cNvPr id="9" name="等腰三角形 8"/>
          <p:cNvSpPr/>
          <p:nvPr/>
        </p:nvSpPr>
        <p:spPr>
          <a:xfrm rot="18900000">
            <a:off x="476376" y="-1297815"/>
            <a:ext cx="6896764" cy="5945486"/>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方正兰亭细黑_GBK" panose="02000000000000000000" pitchFamily="2" charset="-122"/>
            </a:endParaRPr>
          </a:p>
        </p:txBody>
      </p:sp>
      <p:sp>
        <p:nvSpPr>
          <p:cNvPr id="10" name="文本框 9"/>
          <p:cNvSpPr txBox="1"/>
          <p:nvPr/>
        </p:nvSpPr>
        <p:spPr>
          <a:xfrm>
            <a:off x="3162300" y="2748298"/>
            <a:ext cx="2828380" cy="230832"/>
          </a:xfrm>
          <a:prstGeom prst="rect">
            <a:avLst/>
          </a:prstGeom>
          <a:noFill/>
        </p:spPr>
        <p:txBody>
          <a:bodyPr wrap="square" rtlCol="0">
            <a:spAutoFit/>
          </a:bodyPr>
          <a:lstStyle/>
          <a:p>
            <a:pPr algn="dist"/>
            <a:r>
              <a:rPr lang="zh-CN" altLang="en-US" sz="900" dirty="0">
                <a:latin typeface="微软雅黑" panose="020B0503020204020204" pitchFamily="34" charset="-122"/>
                <a:ea typeface="微软雅黑" panose="020B0503020204020204" pitchFamily="34" charset="-122"/>
              </a:rPr>
              <a:t>演示完毕，谢谢观看</a:t>
            </a:r>
          </a:p>
        </p:txBody>
      </p:sp>
      <p:pic>
        <p:nvPicPr>
          <p:cNvPr id="11" name="图片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142332" y="3840001"/>
            <a:ext cx="318242" cy="456868"/>
          </a:xfrm>
          <a:prstGeom prst="rect">
            <a:avLst/>
          </a:prstGeom>
        </p:spPr>
      </p:pic>
      <p:sp>
        <p:nvSpPr>
          <p:cNvPr id="12" name="文本框 11"/>
          <p:cNvSpPr txBox="1"/>
          <p:nvPr/>
        </p:nvSpPr>
        <p:spPr>
          <a:xfrm>
            <a:off x="4572000" y="3840001"/>
            <a:ext cx="1307253" cy="418191"/>
          </a:xfrm>
          <a:prstGeom prst="rect">
            <a:avLst/>
          </a:prstGeom>
          <a:noFill/>
        </p:spPr>
        <p:txBody>
          <a:bodyPr wrap="square" rtlCol="0">
            <a:spAutoFit/>
          </a:bodyPr>
          <a:lstStyle/>
          <a:p>
            <a:pPr algn="just">
              <a:lnSpc>
                <a:spcPct val="150000"/>
              </a:lnSpc>
            </a:pPr>
            <a:r>
              <a:rPr lang="zh-CN" altLang="en-US" sz="1600" dirty="0">
                <a:latin typeface="微软雅黑" panose="020B0503020204020204" pitchFamily="34" charset="-122"/>
                <a:ea typeface="微软雅黑" panose="020B0503020204020204" pitchFamily="34" charset="-122"/>
              </a:rPr>
              <a:t>王天翔</a:t>
            </a:r>
            <a:endParaRPr lang="en-US" altLang="zh-CN" sz="16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3318834" y="1887427"/>
            <a:ext cx="3094897" cy="584775"/>
          </a:xfrm>
          <a:prstGeom prst="rect">
            <a:avLst/>
          </a:prstGeom>
          <a:noFill/>
        </p:spPr>
        <p:txBody>
          <a:bodyPr wrap="square" rtlCol="0">
            <a:spAutoFit/>
          </a:bodyPr>
          <a:lstStyle/>
          <a:p>
            <a:r>
              <a:rPr lang="zh-CN" altLang="en-US" sz="3200" dirty="0">
                <a:latin typeface="方正兰亭超细黑简体" panose="02000000000000000000" pitchFamily="2" charset="-122"/>
                <a:ea typeface="方正兰亭超细黑简体" panose="02000000000000000000" pitchFamily="2" charset="-122"/>
              </a:rPr>
              <a:t>纳税计算器</a:t>
            </a:r>
          </a:p>
        </p:txBody>
      </p:sp>
    </p:spTree>
    <p:extLst>
      <p:ext uri="{BB962C8B-B14F-4D97-AF65-F5344CB8AC3E}">
        <p14:creationId xmlns:p14="http://schemas.microsoft.com/office/powerpoint/2010/main" val="367714954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14"/>
                                        </p:tgtEl>
                                        <p:attrNameLst>
                                          <p:attrName>style.visibility</p:attrName>
                                        </p:attrNameLst>
                                      </p:cBhvr>
                                      <p:to>
                                        <p:strVal val="visible"/>
                                      </p:to>
                                    </p:set>
                                    <p:set>
                                      <p:cBhvr>
                                        <p:cTn id="7" dur="455" fill="hold">
                                          <p:stCondLst>
                                            <p:cond delay="0"/>
                                          </p:stCondLst>
                                        </p:cTn>
                                        <p:tgtEl>
                                          <p:spTgt spid="14"/>
                                        </p:tgtEl>
                                        <p:attrNameLst>
                                          <p:attrName>style.rotation</p:attrName>
                                        </p:attrNameLst>
                                      </p:cBhvr>
                                      <p:to>
                                        <p:strVal val="-45.0"/>
                                      </p:to>
                                    </p:set>
                                    <p:anim calcmode="lin" valueType="num">
                                      <p:cBhvr>
                                        <p:cTn id="8" dur="455" fill="hold">
                                          <p:stCondLst>
                                            <p:cond delay="455"/>
                                          </p:stCondLst>
                                        </p:cTn>
                                        <p:tgtEl>
                                          <p:spTgt spid="14"/>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14"/>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14"/>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14"/>
                                        </p:tgtEl>
                                        <p:attrNameLst>
                                          <p:attrName>ppt_y</p:attrName>
                                        </p:attrNameLst>
                                      </p:cBhvr>
                                      <p:tavLst>
                                        <p:tav tm="0">
                                          <p:val>
                                            <p:strVal val="#ppt_y-(0.354*#ppt_w-0.172*#ppt_h)"/>
                                          </p:val>
                                        </p:tav>
                                        <p:tav tm="100000">
                                          <p:val>
                                            <p:strVal val="#ppt_y"/>
                                          </p:val>
                                        </p:tav>
                                      </p:tavLst>
                                    </p:anim>
                                  </p:childTnLst>
                                </p:cTn>
                              </p:par>
                              <p:par>
                                <p:cTn id="12" presetID="2" presetClass="entr" presetSubtype="1" fill="hold" grpId="0" nodeType="withEffect">
                                  <p:stCondLst>
                                    <p:cond delay="1000"/>
                                  </p:stCondLst>
                                  <p:iterate type="lt">
                                    <p:tmPct val="10000"/>
                                  </p:iterate>
                                  <p:childTnLst>
                                    <p:set>
                                      <p:cBhvr>
                                        <p:cTn id="13" dur="1" fill="hold">
                                          <p:stCondLst>
                                            <p:cond delay="0"/>
                                          </p:stCondLst>
                                        </p:cTn>
                                        <p:tgtEl>
                                          <p:spTgt spid="10">
                                            <p:txEl>
                                              <p:pRg st="0" end="0"/>
                                            </p:txEl>
                                          </p:spTgt>
                                        </p:tgtEl>
                                        <p:attrNameLst>
                                          <p:attrName>style.visibility</p:attrName>
                                        </p:attrNameLst>
                                      </p:cBhvr>
                                      <p:to>
                                        <p:strVal val="visible"/>
                                      </p:to>
                                    </p:set>
                                    <p:anim calcmode="lin" valueType="num">
                                      <p:cBhvr additive="base">
                                        <p:cTn id="1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
                                            <p:txEl>
                                              <p:pRg st="0" end="0"/>
                                            </p:txEl>
                                          </p:spTgt>
                                        </p:tgtEl>
                                        <p:attrNameLst>
                                          <p:attrName>ppt_y</p:attrName>
                                        </p:attrNameLst>
                                      </p:cBhvr>
                                      <p:tavLst>
                                        <p:tav tm="0">
                                          <p:val>
                                            <p:strVal val="0-#ppt_h/2"/>
                                          </p:val>
                                        </p:tav>
                                        <p:tav tm="100000">
                                          <p:val>
                                            <p:strVal val="#ppt_y"/>
                                          </p:val>
                                        </p:tav>
                                      </p:tavLst>
                                    </p:anim>
                                  </p:childTnLst>
                                </p:cTn>
                              </p:par>
                              <p:par>
                                <p:cTn id="16" presetID="10" presetClass="entr" presetSubtype="0" fill="hold" grpId="0" nodeType="withEffect">
                                  <p:stCondLst>
                                    <p:cond delay="150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8" presetClass="emph" presetSubtype="0" fill="hold" grpId="1" nodeType="withEffect">
                                  <p:stCondLst>
                                    <p:cond delay="1500"/>
                                  </p:stCondLst>
                                  <p:childTnLst>
                                    <p:animRot by="21600000">
                                      <p:cBhvr>
                                        <p:cTn id="20" dur="1750" fill="hold"/>
                                        <p:tgtEl>
                                          <p:spTgt spid="9"/>
                                        </p:tgtEl>
                                        <p:attrNameLst>
                                          <p:attrName>r</p:attrName>
                                        </p:attrNameLst>
                                      </p:cBhvr>
                                    </p:animRot>
                                  </p:childTnLst>
                                </p:cTn>
                              </p:par>
                              <p:par>
                                <p:cTn id="21" presetID="10" presetClass="entr" presetSubtype="0" fill="hold" grpId="0" nodeType="withEffect">
                                  <p:stCondLst>
                                    <p:cond delay="20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8" presetClass="emph" presetSubtype="0" fill="hold" grpId="1" nodeType="withEffect">
                                  <p:stCondLst>
                                    <p:cond delay="2000"/>
                                  </p:stCondLst>
                                  <p:childTnLst>
                                    <p:animRot by="-21600000">
                                      <p:cBhvr>
                                        <p:cTn id="25" dur="1750" fill="hold"/>
                                        <p:tgtEl>
                                          <p:spTgt spid="8"/>
                                        </p:tgtEl>
                                        <p:attrNameLst>
                                          <p:attrName>r</p:attrName>
                                        </p:attrNameLst>
                                      </p:cBhvr>
                                    </p:animRot>
                                  </p:childTnLst>
                                </p:cTn>
                              </p:par>
                              <p:par>
                                <p:cTn id="26" presetID="2" presetClass="entr" presetSubtype="2" fill="hold" nodeType="withEffect">
                                  <p:stCondLst>
                                    <p:cond delay="275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1+#ppt_w/2"/>
                                          </p:val>
                                        </p:tav>
                                        <p:tav tm="100000">
                                          <p:val>
                                            <p:strVal val="#ppt_x"/>
                                          </p:val>
                                        </p:tav>
                                      </p:tavLst>
                                    </p:anim>
                                    <p:anim calcmode="lin" valueType="num">
                                      <p:cBhvr additive="base">
                                        <p:cTn id="29" dur="75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3250"/>
                                  </p:stCondLst>
                                  <p:childTnLst>
                                    <p:set>
                                      <p:cBhvr>
                                        <p:cTn id="31" dur="1" fill="hold">
                                          <p:stCondLst>
                                            <p:cond delay="0"/>
                                          </p:stCondLst>
                                        </p:cTn>
                                        <p:tgtEl>
                                          <p:spTgt spid="12">
                                            <p:txEl>
                                              <p:pRg st="0" end="0"/>
                                            </p:txEl>
                                          </p:spTgt>
                                        </p:tgtEl>
                                        <p:attrNameLst>
                                          <p:attrName>style.visibility</p:attrName>
                                        </p:attrNameLst>
                                      </p:cBhvr>
                                      <p:to>
                                        <p:strVal val="visible"/>
                                      </p:to>
                                    </p:set>
                                    <p:anim calcmode="lin" valueType="num">
                                      <p:cBhvr additive="base">
                                        <p:cTn id="32" dur="75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33" dur="75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build="p"/>
      <p:bldP spid="12" grpId="0" build="p"/>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20638"/>
            <a:ext cx="5954486" cy="5143500"/>
            <a:chOff x="0" y="0"/>
            <a:chExt cx="7939314" cy="6858000"/>
          </a:xfrm>
        </p:grpSpPr>
        <p:pic>
          <p:nvPicPr>
            <p:cNvPr id="5" name="图片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7939314" cy="6858000"/>
            </a:xfrm>
            <a:prstGeom prst="rect">
              <a:avLst/>
            </a:prstGeom>
          </p:spPr>
        </p:pic>
        <p:sp>
          <p:nvSpPr>
            <p:cNvPr id="6" name="矩形 5"/>
            <p:cNvSpPr/>
            <p:nvPr/>
          </p:nvSpPr>
          <p:spPr>
            <a:xfrm>
              <a:off x="0" y="0"/>
              <a:ext cx="7939314"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方正兰亭细黑_GBK" panose="02000000000000000000" pitchFamily="2" charset="-122"/>
              </a:endParaRPr>
            </a:p>
          </p:txBody>
        </p:sp>
      </p:grpSp>
      <p:sp>
        <p:nvSpPr>
          <p:cNvPr id="7" name="矩形 6"/>
          <p:cNvSpPr/>
          <p:nvPr/>
        </p:nvSpPr>
        <p:spPr>
          <a:xfrm>
            <a:off x="957943" y="1624693"/>
            <a:ext cx="4038600" cy="189411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方正兰亭细黑_GBK" panose="02000000000000000000" pitchFamily="2" charset="-122"/>
            </a:endParaRPr>
          </a:p>
        </p:txBody>
      </p:sp>
      <p:sp>
        <p:nvSpPr>
          <p:cNvPr id="9" name="文本框 8"/>
          <p:cNvSpPr txBox="1"/>
          <p:nvPr/>
        </p:nvSpPr>
        <p:spPr>
          <a:xfrm>
            <a:off x="6400797" y="1505857"/>
            <a:ext cx="2296886" cy="377411"/>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rPr>
              <a:t>相关的基础知识</a:t>
            </a:r>
          </a:p>
        </p:txBody>
      </p:sp>
      <p:sp>
        <p:nvSpPr>
          <p:cNvPr id="10" name="文本框 9"/>
          <p:cNvSpPr txBox="1"/>
          <p:nvPr/>
        </p:nvSpPr>
        <p:spPr>
          <a:xfrm>
            <a:off x="6343906" y="2592388"/>
            <a:ext cx="2296886" cy="377411"/>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rPr>
              <a:t>此计算器的重点功能简介</a:t>
            </a:r>
          </a:p>
        </p:txBody>
      </p:sp>
      <p:sp>
        <p:nvSpPr>
          <p:cNvPr id="11" name="文本框 10"/>
          <p:cNvSpPr txBox="1"/>
          <p:nvPr/>
        </p:nvSpPr>
        <p:spPr>
          <a:xfrm>
            <a:off x="6400798" y="3534046"/>
            <a:ext cx="2296886" cy="377411"/>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rPr>
              <a:t>类似计算器的展示</a:t>
            </a:r>
          </a:p>
        </p:txBody>
      </p:sp>
      <p:pic>
        <p:nvPicPr>
          <p:cNvPr id="13" name="图片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342128" y="1190142"/>
            <a:ext cx="1207112" cy="402371"/>
          </a:xfrm>
          <a:prstGeom prst="rect">
            <a:avLst/>
          </a:prstGeom>
        </p:spPr>
      </p:pic>
      <p:pic>
        <p:nvPicPr>
          <p:cNvPr id="14" name="图片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43905" y="2225762"/>
            <a:ext cx="1261982" cy="402371"/>
          </a:xfrm>
          <a:prstGeom prst="rect">
            <a:avLst/>
          </a:prstGeom>
        </p:spPr>
      </p:pic>
      <p:pic>
        <p:nvPicPr>
          <p:cNvPr id="15" name="图片 1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343905" y="3203164"/>
            <a:ext cx="1266554" cy="402371"/>
          </a:xfrm>
          <a:prstGeom prst="rect">
            <a:avLst/>
          </a:prstGeom>
        </p:spPr>
      </p:pic>
      <p:sp>
        <p:nvSpPr>
          <p:cNvPr id="2" name="文本框 1">
            <a:extLst>
              <a:ext uri="{FF2B5EF4-FFF2-40B4-BE49-F238E27FC236}">
                <a16:creationId xmlns:a16="http://schemas.microsoft.com/office/drawing/2014/main" id="{7F594234-2C50-4100-8E46-DE7F603658BF}"/>
              </a:ext>
            </a:extLst>
          </p:cNvPr>
          <p:cNvSpPr txBox="1"/>
          <p:nvPr/>
        </p:nvSpPr>
        <p:spPr>
          <a:xfrm>
            <a:off x="1470176" y="2274190"/>
            <a:ext cx="3014134" cy="707886"/>
          </a:xfrm>
          <a:prstGeom prst="rect">
            <a:avLst/>
          </a:prstGeom>
          <a:noFill/>
        </p:spPr>
        <p:txBody>
          <a:bodyPr wrap="square" rtlCol="0">
            <a:spAutoFit/>
          </a:bodyPr>
          <a:lstStyle/>
          <a:p>
            <a:r>
              <a:rPr lang="zh-CN" altLang="en-US" sz="4000" dirty="0">
                <a:solidFill>
                  <a:schemeClr val="bg1"/>
                </a:solidFill>
              </a:rPr>
              <a:t>税率计算器</a:t>
            </a:r>
          </a:p>
        </p:txBody>
      </p:sp>
    </p:spTree>
    <p:extLst>
      <p:ext uri="{BB962C8B-B14F-4D97-AF65-F5344CB8AC3E}">
        <p14:creationId xmlns:p14="http://schemas.microsoft.com/office/powerpoint/2010/main" val="238114751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1750"/>
                                        <p:tgtEl>
                                          <p:spTgt spid="4"/>
                                        </p:tgtEl>
                                      </p:cBhvr>
                                    </p:animEffect>
                                  </p:childTnLst>
                                </p:cTn>
                              </p:par>
                              <p:par>
                                <p:cTn id="8" presetID="21" presetClass="entr" presetSubtype="1" fill="hold" grpId="0" nodeType="withEffect">
                                  <p:stCondLst>
                                    <p:cond delay="75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17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3" presetClass="entr" presetSubtype="288"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strVal val="4/3*#ppt_w"/>
                                          </p:val>
                                        </p:tav>
                                        <p:tav tm="100000">
                                          <p:val>
                                            <p:strVal val="#ppt_w"/>
                                          </p:val>
                                        </p:tav>
                                      </p:tavLst>
                                    </p:anim>
                                    <p:anim calcmode="lin" valueType="num">
                                      <p:cBhvr>
                                        <p:cTn id="16" dur="500" fill="hold"/>
                                        <p:tgtEl>
                                          <p:spTgt spid="13"/>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20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strVal val="4/3*#ppt_w"/>
                                          </p:val>
                                        </p:tav>
                                        <p:tav tm="100000">
                                          <p:val>
                                            <p:strVal val="#ppt_w"/>
                                          </p:val>
                                        </p:tav>
                                      </p:tavLst>
                                    </p:anim>
                                    <p:anim calcmode="lin" valueType="num">
                                      <p:cBhvr>
                                        <p:cTn id="20" dur="500" fill="hold"/>
                                        <p:tgtEl>
                                          <p:spTgt spid="14"/>
                                        </p:tgtEl>
                                        <p:attrNameLst>
                                          <p:attrName>ppt_h</p:attrName>
                                        </p:attrNameLst>
                                      </p:cBhvr>
                                      <p:tavLst>
                                        <p:tav tm="0">
                                          <p:val>
                                            <p:strVal val="4/3*#ppt_h"/>
                                          </p:val>
                                        </p:tav>
                                        <p:tav tm="100000">
                                          <p:val>
                                            <p:strVal val="#ppt_h"/>
                                          </p:val>
                                        </p:tav>
                                      </p:tavLst>
                                    </p:anim>
                                  </p:childTnLst>
                                </p:cTn>
                              </p:par>
                              <p:par>
                                <p:cTn id="21" presetID="23" presetClass="entr" presetSubtype="288" fill="hold" nodeType="withEffect">
                                  <p:stCondLst>
                                    <p:cond delay="40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strVal val="4/3*#ppt_w"/>
                                          </p:val>
                                        </p:tav>
                                        <p:tav tm="100000">
                                          <p:val>
                                            <p:strVal val="#ppt_w"/>
                                          </p:val>
                                        </p:tav>
                                      </p:tavLst>
                                    </p:anim>
                                    <p:anim calcmode="lin" valueType="num">
                                      <p:cBhvr>
                                        <p:cTn id="24" dur="500" fill="hold"/>
                                        <p:tgtEl>
                                          <p:spTgt spid="15"/>
                                        </p:tgtEl>
                                        <p:attrNameLst>
                                          <p:attrName>ppt_h</p:attrName>
                                        </p:attrNameLst>
                                      </p:cBhvr>
                                      <p:tavLst>
                                        <p:tav tm="0">
                                          <p:val>
                                            <p:strVal val="4/3*#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iterate type="lt">
                                    <p:tmPct val="10000"/>
                                  </p:iterate>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par>
                                <p:cTn id="30" presetID="16" presetClass="entr" presetSubtype="21" fill="hold" grpId="0" nodeType="withEffect">
                                  <p:stCondLst>
                                    <p:cond delay="0"/>
                                  </p:stCondLst>
                                  <p:iterate type="lt">
                                    <p:tmPct val="10000"/>
                                  </p:iterate>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par>
                                <p:cTn id="33" presetID="16" presetClass="entr" presetSubtype="21" fill="hold" grpId="0" nodeType="with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Effect transition="in" filter="barn(inVertical)">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484811" y="-932380"/>
            <a:ext cx="3376749" cy="6324808"/>
          </a:xfrm>
          <a:prstGeom prst="rect">
            <a:avLst/>
          </a:prstGeom>
          <a:noFill/>
        </p:spPr>
        <p:txBody>
          <a:bodyPr wrap="square" rtlCol="0" anchor="ctr">
            <a:spAutoFit/>
          </a:bodyPr>
          <a:lstStyle/>
          <a:p>
            <a:pPr algn="ctr">
              <a:lnSpc>
                <a:spcPct val="150000"/>
              </a:lnSpc>
            </a:pPr>
            <a:r>
              <a:rPr lang="en-US" altLang="zh-CN" sz="27000" dirty="0">
                <a:latin typeface="微软雅黑" panose="020B0503020204020204" pitchFamily="34" charset="-122"/>
                <a:ea typeface="微软雅黑" panose="020B0503020204020204" pitchFamily="34" charset="-122"/>
              </a:rPr>
              <a:t>1</a:t>
            </a:r>
          </a:p>
        </p:txBody>
      </p:sp>
      <p:sp>
        <p:nvSpPr>
          <p:cNvPr id="11" name="椭圆 10"/>
          <p:cNvSpPr/>
          <p:nvPr/>
        </p:nvSpPr>
        <p:spPr>
          <a:xfrm>
            <a:off x="4353198" y="914401"/>
            <a:ext cx="3269794" cy="3269794"/>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方正兰亭细黑_GBK" panose="02000000000000000000" pitchFamily="2" charset="-122"/>
            </a:endParaRPr>
          </a:p>
        </p:txBody>
      </p:sp>
      <p:sp>
        <p:nvSpPr>
          <p:cNvPr id="12" name="文本框 11"/>
          <p:cNvSpPr txBox="1"/>
          <p:nvPr/>
        </p:nvSpPr>
        <p:spPr>
          <a:xfrm>
            <a:off x="4661118" y="1818641"/>
            <a:ext cx="2653952" cy="921278"/>
          </a:xfrm>
          <a:prstGeom prst="rect">
            <a:avLst/>
          </a:prstGeom>
          <a:noFill/>
        </p:spPr>
        <p:txBody>
          <a:bodyPr wrap="square" rtlCol="0">
            <a:spAutoFit/>
          </a:bodyPr>
          <a:lstStyle/>
          <a:p>
            <a:pPr algn="just">
              <a:lnSpc>
                <a:spcPct val="150000"/>
              </a:lnSpc>
            </a:pPr>
            <a:r>
              <a:rPr lang="zh-CN" altLang="en-US" sz="2400" dirty="0">
                <a:latin typeface="微软雅黑" panose="020B0503020204020204" pitchFamily="34" charset="-122"/>
                <a:ea typeface="微软雅黑" panose="020B0503020204020204" pitchFamily="34" charset="-122"/>
              </a:rPr>
              <a:t>  相关的基础知识</a:t>
            </a:r>
            <a:endParaRPr lang="en-US" altLang="zh-CN" sz="2400" dirty="0">
              <a:latin typeface="微软雅黑" panose="020B0503020204020204" pitchFamily="34" charset="-122"/>
              <a:ea typeface="微软雅黑" panose="020B0503020204020204" pitchFamily="34" charset="-122"/>
            </a:endParaRPr>
          </a:p>
          <a:p>
            <a:pPr algn="just">
              <a:lnSpc>
                <a:spcPct val="150000"/>
              </a:lnSpc>
            </a:pPr>
            <a:r>
              <a:rPr lang="en-US" altLang="zh-CN" dirty="0"/>
              <a:t>                      The basics</a:t>
            </a:r>
            <a:endParaRPr lang="en-US" altLang="zh-CN" sz="788"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7896" y="3248840"/>
            <a:ext cx="388620" cy="388620"/>
          </a:xfrm>
          <a:prstGeom prst="rect">
            <a:avLst/>
          </a:prstGeom>
        </p:spPr>
      </p:pic>
      <p:pic>
        <p:nvPicPr>
          <p:cNvPr id="14" name="图片 1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93784" y="3248840"/>
            <a:ext cx="388620" cy="388620"/>
          </a:xfrm>
          <a:prstGeom prst="rect">
            <a:avLst/>
          </a:prstGeom>
        </p:spPr>
      </p:pic>
      <p:pic>
        <p:nvPicPr>
          <p:cNvPr id="15" name="图片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99672" y="3252651"/>
            <a:ext cx="388620" cy="388620"/>
          </a:xfrm>
          <a:prstGeom prst="rect">
            <a:avLst/>
          </a:prstGeom>
        </p:spPr>
      </p:pic>
      <p:pic>
        <p:nvPicPr>
          <p:cNvPr id="16" name="图片 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207608" y="2153180"/>
            <a:ext cx="2176461" cy="749873"/>
          </a:xfrm>
          <a:prstGeom prst="rect">
            <a:avLst/>
          </a:prstGeom>
        </p:spPr>
      </p:pic>
    </p:spTree>
    <p:extLst>
      <p:ext uri="{BB962C8B-B14F-4D97-AF65-F5344CB8AC3E}">
        <p14:creationId xmlns:p14="http://schemas.microsoft.com/office/powerpoint/2010/main" val="407761023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out)">
                                      <p:cBhvr>
                                        <p:cTn id="7" dur="1500"/>
                                        <p:tgtEl>
                                          <p:spTgt spid="10"/>
                                        </p:tgtEl>
                                      </p:cBhvr>
                                    </p:animEffect>
                                  </p:childTnLst>
                                </p:cTn>
                              </p:par>
                              <p:par>
                                <p:cTn id="8" presetID="21" presetClass="entr" presetSubtype="1" fill="hold" grpId="0" nodeType="withEffect">
                                  <p:stCondLst>
                                    <p:cond delay="75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500"/>
                                        <p:tgtEl>
                                          <p:spTgt spid="11"/>
                                        </p:tgtEl>
                                      </p:cBhvr>
                                    </p:animEffect>
                                  </p:childTnLst>
                                </p:cTn>
                              </p:par>
                              <p:par>
                                <p:cTn id="11" presetID="22" presetClass="entr" presetSubtype="1" fill="hold" grpId="0" nodeType="withEffect">
                                  <p:stCondLst>
                                    <p:cond delay="125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1000"/>
                                        <p:tgtEl>
                                          <p:spTgt spid="12"/>
                                        </p:tgtEl>
                                      </p:cBhvr>
                                    </p:animEffect>
                                  </p:childTnLst>
                                </p:cTn>
                              </p:par>
                              <p:par>
                                <p:cTn id="14" presetID="42" presetClass="entr" presetSubtype="0" fill="hold" nodeType="withEffect">
                                  <p:stCondLst>
                                    <p:cond delay="17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750"/>
                                        <p:tgtEl>
                                          <p:spTgt spid="15"/>
                                        </p:tgtEl>
                                      </p:cBhvr>
                                    </p:animEffect>
                                    <p:anim calcmode="lin" valueType="num">
                                      <p:cBhvr>
                                        <p:cTn id="17" dur="750" fill="hold"/>
                                        <p:tgtEl>
                                          <p:spTgt spid="15"/>
                                        </p:tgtEl>
                                        <p:attrNameLst>
                                          <p:attrName>ppt_x</p:attrName>
                                        </p:attrNameLst>
                                      </p:cBhvr>
                                      <p:tavLst>
                                        <p:tav tm="0">
                                          <p:val>
                                            <p:strVal val="#ppt_x"/>
                                          </p:val>
                                        </p:tav>
                                        <p:tav tm="100000">
                                          <p:val>
                                            <p:strVal val="#ppt_x"/>
                                          </p:val>
                                        </p:tav>
                                      </p:tavLst>
                                    </p:anim>
                                    <p:anim calcmode="lin" valueType="num">
                                      <p:cBhvr>
                                        <p:cTn id="18" dur="750" fill="hold"/>
                                        <p:tgtEl>
                                          <p:spTgt spid="15"/>
                                        </p:tgtEl>
                                        <p:attrNameLst>
                                          <p:attrName>ppt_y</p:attrName>
                                        </p:attrNameLst>
                                      </p:cBhvr>
                                      <p:tavLst>
                                        <p:tav tm="0">
                                          <p:val>
                                            <p:strVal val="#ppt_y+.1"/>
                                          </p:val>
                                        </p:tav>
                                        <p:tav tm="100000">
                                          <p:val>
                                            <p:strVal val="#ppt_y"/>
                                          </p:val>
                                        </p:tav>
                                      </p:tavLst>
                                    </p:anim>
                                  </p:childTnLst>
                                </p:cTn>
                              </p:par>
                              <p:par>
                                <p:cTn id="19" presetID="8" presetClass="emph" presetSubtype="0" fill="hold" nodeType="withEffect">
                                  <p:stCondLst>
                                    <p:cond delay="1750"/>
                                  </p:stCondLst>
                                  <p:childTnLst>
                                    <p:animRot by="21600000">
                                      <p:cBhvr>
                                        <p:cTn id="20" dur="750" fill="hold"/>
                                        <p:tgtEl>
                                          <p:spTgt spid="15"/>
                                        </p:tgtEl>
                                        <p:attrNameLst>
                                          <p:attrName>r</p:attrName>
                                        </p:attrNameLst>
                                      </p:cBhvr>
                                    </p:animRot>
                                  </p:childTnLst>
                                </p:cTn>
                              </p:par>
                              <p:par>
                                <p:cTn id="21" presetID="42" presetClass="entr" presetSubtype="0" fill="hold" nodeType="withEffect">
                                  <p:stCondLst>
                                    <p:cond delay="225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750"/>
                                        <p:tgtEl>
                                          <p:spTgt spid="14"/>
                                        </p:tgtEl>
                                      </p:cBhvr>
                                    </p:animEffect>
                                    <p:anim calcmode="lin" valueType="num">
                                      <p:cBhvr>
                                        <p:cTn id="24" dur="750" fill="hold"/>
                                        <p:tgtEl>
                                          <p:spTgt spid="14"/>
                                        </p:tgtEl>
                                        <p:attrNameLst>
                                          <p:attrName>ppt_x</p:attrName>
                                        </p:attrNameLst>
                                      </p:cBhvr>
                                      <p:tavLst>
                                        <p:tav tm="0">
                                          <p:val>
                                            <p:strVal val="#ppt_x"/>
                                          </p:val>
                                        </p:tav>
                                        <p:tav tm="100000">
                                          <p:val>
                                            <p:strVal val="#ppt_x"/>
                                          </p:val>
                                        </p:tav>
                                      </p:tavLst>
                                    </p:anim>
                                    <p:anim calcmode="lin" valueType="num">
                                      <p:cBhvr>
                                        <p:cTn id="25" dur="750" fill="hold"/>
                                        <p:tgtEl>
                                          <p:spTgt spid="14"/>
                                        </p:tgtEl>
                                        <p:attrNameLst>
                                          <p:attrName>ppt_y</p:attrName>
                                        </p:attrNameLst>
                                      </p:cBhvr>
                                      <p:tavLst>
                                        <p:tav tm="0">
                                          <p:val>
                                            <p:strVal val="#ppt_y+.1"/>
                                          </p:val>
                                        </p:tav>
                                        <p:tav tm="100000">
                                          <p:val>
                                            <p:strVal val="#ppt_y"/>
                                          </p:val>
                                        </p:tav>
                                      </p:tavLst>
                                    </p:anim>
                                  </p:childTnLst>
                                </p:cTn>
                              </p:par>
                              <p:par>
                                <p:cTn id="26" presetID="8" presetClass="emph" presetSubtype="0" fill="hold" nodeType="withEffect">
                                  <p:stCondLst>
                                    <p:cond delay="2250"/>
                                  </p:stCondLst>
                                  <p:childTnLst>
                                    <p:animRot by="21600000">
                                      <p:cBhvr>
                                        <p:cTn id="27" dur="750" fill="hold"/>
                                        <p:tgtEl>
                                          <p:spTgt spid="14"/>
                                        </p:tgtEl>
                                        <p:attrNameLst>
                                          <p:attrName>r</p:attrName>
                                        </p:attrNameLst>
                                      </p:cBhvr>
                                    </p:animRot>
                                  </p:childTnLst>
                                </p:cTn>
                              </p:par>
                              <p:par>
                                <p:cTn id="28" presetID="42" presetClass="entr" presetSubtype="0" fill="hold" nodeType="withEffect">
                                  <p:stCondLst>
                                    <p:cond delay="275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750"/>
                                        <p:tgtEl>
                                          <p:spTgt spid="13"/>
                                        </p:tgtEl>
                                      </p:cBhvr>
                                    </p:animEffect>
                                    <p:anim calcmode="lin" valueType="num">
                                      <p:cBhvr>
                                        <p:cTn id="31" dur="750" fill="hold"/>
                                        <p:tgtEl>
                                          <p:spTgt spid="13"/>
                                        </p:tgtEl>
                                        <p:attrNameLst>
                                          <p:attrName>ppt_x</p:attrName>
                                        </p:attrNameLst>
                                      </p:cBhvr>
                                      <p:tavLst>
                                        <p:tav tm="0">
                                          <p:val>
                                            <p:strVal val="#ppt_x"/>
                                          </p:val>
                                        </p:tav>
                                        <p:tav tm="100000">
                                          <p:val>
                                            <p:strVal val="#ppt_x"/>
                                          </p:val>
                                        </p:tav>
                                      </p:tavLst>
                                    </p:anim>
                                    <p:anim calcmode="lin" valueType="num">
                                      <p:cBhvr>
                                        <p:cTn id="32" dur="750" fill="hold"/>
                                        <p:tgtEl>
                                          <p:spTgt spid="13"/>
                                        </p:tgtEl>
                                        <p:attrNameLst>
                                          <p:attrName>ppt_y</p:attrName>
                                        </p:attrNameLst>
                                      </p:cBhvr>
                                      <p:tavLst>
                                        <p:tav tm="0">
                                          <p:val>
                                            <p:strVal val="#ppt_y+.1"/>
                                          </p:val>
                                        </p:tav>
                                        <p:tav tm="100000">
                                          <p:val>
                                            <p:strVal val="#ppt_y"/>
                                          </p:val>
                                        </p:tav>
                                      </p:tavLst>
                                    </p:anim>
                                  </p:childTnLst>
                                </p:cTn>
                              </p:par>
                              <p:par>
                                <p:cTn id="33" presetID="8" presetClass="emph" presetSubtype="0" fill="hold" nodeType="withEffect">
                                  <p:stCondLst>
                                    <p:cond delay="2750"/>
                                  </p:stCondLst>
                                  <p:childTnLst>
                                    <p:animRot by="21600000">
                                      <p:cBhvr>
                                        <p:cTn id="34" dur="750" fill="hold"/>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   相关知识</a:t>
              </a:r>
            </a:p>
          </p:txBody>
        </p:sp>
      </p:grpSp>
      <p:grpSp>
        <p:nvGrpSpPr>
          <p:cNvPr id="15" name="组合 14"/>
          <p:cNvGrpSpPr/>
          <p:nvPr/>
        </p:nvGrpSpPr>
        <p:grpSpPr>
          <a:xfrm>
            <a:off x="4006286" y="1523421"/>
            <a:ext cx="4500562" cy="2739579"/>
            <a:chOff x="3963425" y="1323923"/>
            <a:chExt cx="4500562" cy="2739579"/>
          </a:xfrm>
        </p:grpSpPr>
        <p:cxnSp>
          <p:nvCxnSpPr>
            <p:cNvPr id="16" name="Straight Connector 4"/>
            <p:cNvCxnSpPr/>
            <p:nvPr/>
          </p:nvCxnSpPr>
          <p:spPr>
            <a:xfrm>
              <a:off x="3963425" y="1323923"/>
              <a:ext cx="0" cy="2739579"/>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4006286" y="1758309"/>
              <a:ext cx="4457701" cy="1774032"/>
              <a:chOff x="4006286" y="1758309"/>
              <a:chExt cx="4457701" cy="1774032"/>
            </a:xfrm>
          </p:grpSpPr>
          <p:sp>
            <p:nvSpPr>
              <p:cNvPr id="18" name="Line 18"/>
              <p:cNvSpPr>
                <a:spLocks noChangeShapeType="1"/>
              </p:cNvSpPr>
              <p:nvPr/>
            </p:nvSpPr>
            <p:spPr bwMode="auto">
              <a:xfrm>
                <a:off x="4006287" y="1758309"/>
                <a:ext cx="4457700" cy="0"/>
              </a:xfrm>
              <a:prstGeom prst="line">
                <a:avLst/>
              </a:prstGeom>
              <a:noFill/>
              <a:ln w="19050" cap="rnd">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solidFill>
                    <a:prstClr val="black"/>
                  </a:solidFill>
                </a:endParaRPr>
              </a:p>
            </p:txBody>
          </p:sp>
          <p:sp>
            <p:nvSpPr>
              <p:cNvPr id="19" name="Line 19"/>
              <p:cNvSpPr>
                <a:spLocks noChangeShapeType="1"/>
              </p:cNvSpPr>
              <p:nvPr/>
            </p:nvSpPr>
            <p:spPr bwMode="auto">
              <a:xfrm>
                <a:off x="4006287" y="2691759"/>
                <a:ext cx="4457700" cy="0"/>
              </a:xfrm>
              <a:prstGeom prst="line">
                <a:avLst/>
              </a:prstGeom>
              <a:noFill/>
              <a:ln w="19050" cap="rnd">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solidFill>
                    <a:prstClr val="black"/>
                  </a:solidFill>
                </a:endParaRPr>
              </a:p>
            </p:txBody>
          </p:sp>
          <p:sp>
            <p:nvSpPr>
              <p:cNvPr id="20" name="Line 20"/>
              <p:cNvSpPr>
                <a:spLocks noChangeShapeType="1"/>
              </p:cNvSpPr>
              <p:nvPr/>
            </p:nvSpPr>
            <p:spPr bwMode="auto">
              <a:xfrm flipV="1">
                <a:off x="4006286" y="3529960"/>
                <a:ext cx="4457700" cy="2381"/>
              </a:xfrm>
              <a:prstGeom prst="line">
                <a:avLst/>
              </a:prstGeom>
              <a:noFill/>
              <a:ln w="19050" cap="rnd">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solidFill>
                    <a:prstClr val="black"/>
                  </a:solidFill>
                </a:endParaRPr>
              </a:p>
            </p:txBody>
          </p:sp>
        </p:grpSp>
      </p:grpSp>
      <p:sp>
        <p:nvSpPr>
          <p:cNvPr id="21" name="Rectangle 12"/>
          <p:cNvSpPr/>
          <p:nvPr/>
        </p:nvSpPr>
        <p:spPr>
          <a:xfrm>
            <a:off x="4613188" y="2146856"/>
            <a:ext cx="3850800" cy="677493"/>
          </a:xfrm>
          <a:prstGeom prst="rect">
            <a:avLst/>
          </a:prstGeom>
        </p:spPr>
        <p:txBody>
          <a:bodyPr wrap="square" lIns="68580" tIns="34290" rIns="68580" bIns="34290">
            <a:spAutoFit/>
          </a:bodyPr>
          <a:lstStyle/>
          <a:p>
            <a:pPr>
              <a:lnSpc>
                <a:spcPct val="150000"/>
              </a:lnSpc>
            </a:pPr>
            <a:r>
              <a:rPr lang="zh-CN" altLang="en-US" sz="1400" dirty="0">
                <a:latin typeface="微软雅黑" pitchFamily="34" charset="-122"/>
                <a:ea typeface="微软雅黑" panose="020B0503020204020204" pitchFamily="34" charset="-122"/>
                <a:sym typeface="微软雅黑" pitchFamily="34" charset="-122"/>
              </a:rPr>
              <a:t>税收本质上是国家取得财政收入的一种工具，本质是一种分配手段</a:t>
            </a:r>
          </a:p>
        </p:txBody>
      </p:sp>
      <p:sp>
        <p:nvSpPr>
          <p:cNvPr id="22" name="Rectangle 13"/>
          <p:cNvSpPr/>
          <p:nvPr/>
        </p:nvSpPr>
        <p:spPr>
          <a:xfrm>
            <a:off x="4572000" y="936671"/>
            <a:ext cx="3871622" cy="1000659"/>
          </a:xfrm>
          <a:prstGeom prst="rect">
            <a:avLst/>
          </a:prstGeom>
        </p:spPr>
        <p:txBody>
          <a:bodyPr wrap="square" lIns="68580" tIns="34290" rIns="68580" bIns="34290">
            <a:spAutoFit/>
          </a:bodyPr>
          <a:lstStyle/>
          <a:p>
            <a:pPr>
              <a:lnSpc>
                <a:spcPct val="150000"/>
              </a:lnSpc>
            </a:pPr>
            <a:r>
              <a:rPr lang="zh-CN" altLang="en-US" sz="1400" dirty="0">
                <a:latin typeface="微软雅黑" panose="020B0503020204020204" pitchFamily="34" charset="-122"/>
                <a:ea typeface="微软雅黑" panose="020B0503020204020204" pitchFamily="34" charset="-122"/>
                <a:sym typeface="微软雅黑" pitchFamily="34" charset="-122"/>
              </a:rPr>
              <a:t>税收是政府为了满足社会公共需要，凭借政治权力，按照法律的规定，强制，无偿地取得财政收入的一种形式</a:t>
            </a:r>
          </a:p>
        </p:txBody>
      </p:sp>
      <p:sp>
        <p:nvSpPr>
          <p:cNvPr id="23" name="Rectangle 14"/>
          <p:cNvSpPr/>
          <p:nvPr/>
        </p:nvSpPr>
        <p:spPr>
          <a:xfrm>
            <a:off x="4613187" y="3054406"/>
            <a:ext cx="3850800" cy="354328"/>
          </a:xfrm>
          <a:prstGeom prst="rect">
            <a:avLst/>
          </a:prstGeom>
        </p:spPr>
        <p:txBody>
          <a:bodyPr wrap="square" lIns="68580" tIns="34290" rIns="68580" bIns="34290">
            <a:spAutoFit/>
          </a:bodyPr>
          <a:lstStyle/>
          <a:p>
            <a:pPr>
              <a:lnSpc>
                <a:spcPct val="150000"/>
              </a:lnSpc>
            </a:pPr>
            <a:r>
              <a:rPr lang="zh-CN" altLang="en-US" sz="1000" dirty="0">
                <a:latin typeface="微软雅黑" pitchFamily="34" charset="-122"/>
                <a:ea typeface="微软雅黑" panose="020B0503020204020204" pitchFamily="34" charset="-122"/>
                <a:sym typeface="微软雅黑" pitchFamily="34" charset="-122"/>
              </a:rPr>
              <a:t> </a:t>
            </a:r>
            <a:r>
              <a:rPr lang="zh-CN" altLang="en-US" sz="1400" dirty="0">
                <a:latin typeface="微软雅黑" pitchFamily="34" charset="-122"/>
                <a:ea typeface="微软雅黑" panose="020B0503020204020204" pitchFamily="34" charset="-122"/>
                <a:sym typeface="微软雅黑" pitchFamily="34" charset="-122"/>
              </a:rPr>
              <a:t>征税主要是为了满足社会公共需要</a:t>
            </a:r>
          </a:p>
        </p:txBody>
      </p:sp>
      <p:sp>
        <p:nvSpPr>
          <p:cNvPr id="24" name="TextBox 15"/>
          <p:cNvSpPr txBox="1"/>
          <p:nvPr/>
        </p:nvSpPr>
        <p:spPr>
          <a:xfrm>
            <a:off x="4613187" y="3849090"/>
            <a:ext cx="3850800" cy="354328"/>
          </a:xfrm>
          <a:prstGeom prst="rect">
            <a:avLst/>
          </a:prstGeom>
          <a:noFill/>
        </p:spPr>
        <p:txBody>
          <a:bodyPr wrap="square" lIns="68580" tIns="34290" rIns="68580" bIns="34290" rtlCol="0">
            <a:spAutoFit/>
          </a:bodyPr>
          <a:lstStyle/>
          <a:p>
            <a:pPr>
              <a:lnSpc>
                <a:spcPct val="150000"/>
              </a:lnSpc>
            </a:pPr>
            <a:r>
              <a:rPr lang="zh-CN" altLang="en-US" sz="1400" dirty="0">
                <a:latin typeface="微软雅黑" pitchFamily="34" charset="-122"/>
                <a:ea typeface="微软雅黑" panose="020B0503020204020204" pitchFamily="34" charset="-122"/>
                <a:sym typeface="微软雅黑" pitchFamily="34" charset="-122"/>
              </a:rPr>
              <a:t>税法原则包括税法基本原则和税法适用原则</a:t>
            </a:r>
          </a:p>
        </p:txBody>
      </p:sp>
      <p:grpSp>
        <p:nvGrpSpPr>
          <p:cNvPr id="25" name="Group 24"/>
          <p:cNvGrpSpPr/>
          <p:nvPr/>
        </p:nvGrpSpPr>
        <p:grpSpPr>
          <a:xfrm>
            <a:off x="3493649" y="1186945"/>
            <a:ext cx="1025275" cy="491907"/>
            <a:chOff x="2187746" y="2123279"/>
            <a:chExt cx="1927113" cy="1931011"/>
          </a:xfrm>
        </p:grpSpPr>
        <p:sp>
          <p:nvSpPr>
            <p:cNvPr id="26" name="任意多边形 82"/>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dirty="0">
                <a:solidFill>
                  <a:srgbClr val="FFFFFF"/>
                </a:solidFill>
                <a:latin typeface="微软雅黑" panose="020B0503020204020204" pitchFamily="34" charset="-122"/>
                <a:ea typeface="微软雅黑" panose="020B0503020204020204" pitchFamily="34" charset="-122"/>
              </a:endParaRPr>
            </a:p>
          </p:txBody>
        </p:sp>
        <p:sp>
          <p:nvSpPr>
            <p:cNvPr id="27"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latin typeface="微软雅黑" panose="020B0503020204020204" pitchFamily="34" charset="-122"/>
                <a:ea typeface="微软雅黑" panose="020B0503020204020204" pitchFamily="34" charset="-122"/>
              </a:endParaRPr>
            </a:p>
          </p:txBody>
        </p:sp>
        <p:sp>
          <p:nvSpPr>
            <p:cNvPr id="28" name="椭圆 80"/>
            <p:cNvSpPr/>
            <p:nvPr/>
          </p:nvSpPr>
          <p:spPr bwMode="auto">
            <a:xfrm>
              <a:off x="2454986" y="2391057"/>
              <a:ext cx="1392631" cy="1395453"/>
            </a:xfrm>
            <a:prstGeom prst="roundRect">
              <a:avLst/>
            </a:prstGeom>
            <a:solidFill>
              <a:srgbClr val="40404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1000" kern="0" dirty="0">
                  <a:solidFill>
                    <a:srgbClr val="FFFFFF"/>
                  </a:solidFill>
                  <a:latin typeface="微软雅黑" panose="020B0503020204020204" pitchFamily="34" charset="-122"/>
                  <a:ea typeface="微软雅黑" panose="020B0503020204020204" pitchFamily="34" charset="-122"/>
                </a:rPr>
                <a:t>概念</a:t>
              </a:r>
            </a:p>
          </p:txBody>
        </p:sp>
      </p:grpSp>
      <p:grpSp>
        <p:nvGrpSpPr>
          <p:cNvPr id="29" name="Group 28"/>
          <p:cNvGrpSpPr/>
          <p:nvPr/>
        </p:nvGrpSpPr>
        <p:grpSpPr>
          <a:xfrm>
            <a:off x="3493649" y="2223057"/>
            <a:ext cx="1017887" cy="491907"/>
            <a:chOff x="2187746" y="2123279"/>
            <a:chExt cx="1927113" cy="1931011"/>
          </a:xfrm>
        </p:grpSpPr>
        <p:sp>
          <p:nvSpPr>
            <p:cNvPr id="30" name="任意多边形 82"/>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dirty="0">
                <a:solidFill>
                  <a:srgbClr val="FFFFFF"/>
                </a:solidFill>
                <a:latin typeface="微软雅黑" panose="020B0503020204020204" pitchFamily="34" charset="-122"/>
                <a:ea typeface="微软雅黑" panose="020B0503020204020204" pitchFamily="34" charset="-122"/>
              </a:endParaRPr>
            </a:p>
          </p:txBody>
        </p:sp>
        <p:sp>
          <p:nvSpPr>
            <p:cNvPr id="31"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latin typeface="微软雅黑" panose="020B0503020204020204" pitchFamily="34" charset="-122"/>
                <a:ea typeface="微软雅黑" panose="020B0503020204020204" pitchFamily="34" charset="-122"/>
              </a:endParaRPr>
            </a:p>
          </p:txBody>
        </p:sp>
        <p:sp>
          <p:nvSpPr>
            <p:cNvPr id="32" name="椭圆 80"/>
            <p:cNvSpPr/>
            <p:nvPr/>
          </p:nvSpPr>
          <p:spPr bwMode="auto">
            <a:xfrm>
              <a:off x="2454986" y="2391057"/>
              <a:ext cx="1392631" cy="1395453"/>
            </a:xfrm>
            <a:prstGeom prst="roundRect">
              <a:avLst/>
            </a:prstGeom>
            <a:solidFill>
              <a:srgbClr val="40404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1000" kern="0" dirty="0">
                  <a:solidFill>
                    <a:srgbClr val="FFFFFF"/>
                  </a:solidFill>
                  <a:latin typeface="微软雅黑" panose="020B0503020204020204" pitchFamily="34" charset="-122"/>
                  <a:ea typeface="微软雅黑" panose="020B0503020204020204" pitchFamily="34" charset="-122"/>
                </a:rPr>
                <a:t>工具</a:t>
              </a:r>
            </a:p>
          </p:txBody>
        </p:sp>
      </p:grpSp>
      <p:grpSp>
        <p:nvGrpSpPr>
          <p:cNvPr id="33" name="Group 32"/>
          <p:cNvGrpSpPr/>
          <p:nvPr/>
        </p:nvGrpSpPr>
        <p:grpSpPr>
          <a:xfrm>
            <a:off x="3493649" y="2955278"/>
            <a:ext cx="1010553" cy="491907"/>
            <a:chOff x="2187746" y="2123279"/>
            <a:chExt cx="1927113" cy="1931011"/>
          </a:xfrm>
        </p:grpSpPr>
        <p:sp>
          <p:nvSpPr>
            <p:cNvPr id="34" name="任意多边形 82"/>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dirty="0">
                <a:solidFill>
                  <a:srgbClr val="FFFFFF"/>
                </a:solidFill>
                <a:latin typeface="微软雅黑" panose="020B0503020204020204" pitchFamily="34" charset="-122"/>
                <a:ea typeface="微软雅黑" panose="020B0503020204020204" pitchFamily="34" charset="-122"/>
              </a:endParaRPr>
            </a:p>
          </p:txBody>
        </p:sp>
        <p:sp>
          <p:nvSpPr>
            <p:cNvPr id="35"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latin typeface="微软雅黑" panose="020B0503020204020204" pitchFamily="34" charset="-122"/>
                <a:ea typeface="微软雅黑" panose="020B0503020204020204" pitchFamily="34" charset="-122"/>
              </a:endParaRPr>
            </a:p>
          </p:txBody>
        </p:sp>
        <p:sp>
          <p:nvSpPr>
            <p:cNvPr id="36" name="椭圆 80"/>
            <p:cNvSpPr/>
            <p:nvPr/>
          </p:nvSpPr>
          <p:spPr bwMode="auto">
            <a:xfrm>
              <a:off x="2454986" y="2391057"/>
              <a:ext cx="1392631" cy="1395453"/>
            </a:xfrm>
            <a:prstGeom prst="roundRect">
              <a:avLst/>
            </a:prstGeom>
            <a:solidFill>
              <a:srgbClr val="40404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1000" kern="0" dirty="0">
                  <a:solidFill>
                    <a:srgbClr val="FFFFFF"/>
                  </a:solidFill>
                  <a:latin typeface="微软雅黑" panose="020B0503020204020204" pitchFamily="34" charset="-122"/>
                  <a:ea typeface="微软雅黑" panose="020B0503020204020204" pitchFamily="34" charset="-122"/>
                </a:rPr>
                <a:t>目的</a:t>
              </a:r>
            </a:p>
          </p:txBody>
        </p:sp>
      </p:grpSp>
      <p:grpSp>
        <p:nvGrpSpPr>
          <p:cNvPr id="37" name="Group 36"/>
          <p:cNvGrpSpPr/>
          <p:nvPr/>
        </p:nvGrpSpPr>
        <p:grpSpPr>
          <a:xfrm>
            <a:off x="3486368" y="3849090"/>
            <a:ext cx="1010553" cy="491907"/>
            <a:chOff x="2187746" y="2123279"/>
            <a:chExt cx="1927113" cy="1931011"/>
          </a:xfrm>
        </p:grpSpPr>
        <p:sp>
          <p:nvSpPr>
            <p:cNvPr id="38" name="任意多边形 82"/>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dirty="0">
                <a:solidFill>
                  <a:srgbClr val="FFFFFF"/>
                </a:solidFill>
                <a:latin typeface="微软雅黑" panose="020B0503020204020204" pitchFamily="34" charset="-122"/>
                <a:ea typeface="微软雅黑" panose="020B0503020204020204" pitchFamily="34" charset="-122"/>
              </a:endParaRPr>
            </a:p>
          </p:txBody>
        </p:sp>
        <p:sp>
          <p:nvSpPr>
            <p:cNvPr id="39"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latin typeface="微软雅黑" panose="020B0503020204020204" pitchFamily="34" charset="-122"/>
                <a:ea typeface="微软雅黑" panose="020B0503020204020204" pitchFamily="34" charset="-122"/>
              </a:endParaRPr>
            </a:p>
          </p:txBody>
        </p:sp>
        <p:sp>
          <p:nvSpPr>
            <p:cNvPr id="40" name="椭圆 80"/>
            <p:cNvSpPr/>
            <p:nvPr/>
          </p:nvSpPr>
          <p:spPr bwMode="auto">
            <a:xfrm>
              <a:off x="2454986" y="2391057"/>
              <a:ext cx="1392631" cy="1395453"/>
            </a:xfrm>
            <a:prstGeom prst="roundRect">
              <a:avLst/>
            </a:prstGeom>
            <a:solidFill>
              <a:srgbClr val="40404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1000" kern="0" dirty="0">
                  <a:solidFill>
                    <a:srgbClr val="FFFFFF"/>
                  </a:solidFill>
                  <a:latin typeface="微软雅黑" panose="020B0503020204020204" pitchFamily="34" charset="-122"/>
                  <a:ea typeface="微软雅黑" panose="020B0503020204020204" pitchFamily="34" charset="-122"/>
                </a:rPr>
                <a:t>原则</a:t>
              </a:r>
            </a:p>
          </p:txBody>
        </p:sp>
      </p:grpSp>
      <p:grpSp>
        <p:nvGrpSpPr>
          <p:cNvPr id="41" name="组合 40"/>
          <p:cNvGrpSpPr/>
          <p:nvPr/>
        </p:nvGrpSpPr>
        <p:grpSpPr>
          <a:xfrm>
            <a:off x="530483" y="1889520"/>
            <a:ext cx="2538591" cy="1883404"/>
            <a:chOff x="520958" y="1683691"/>
            <a:chExt cx="2687638" cy="1993983"/>
          </a:xfrm>
        </p:grpSpPr>
        <p:grpSp>
          <p:nvGrpSpPr>
            <p:cNvPr id="42" name="组合 41"/>
            <p:cNvGrpSpPr/>
            <p:nvPr/>
          </p:nvGrpSpPr>
          <p:grpSpPr>
            <a:xfrm>
              <a:off x="520958" y="1683691"/>
              <a:ext cx="2687638" cy="1993983"/>
              <a:chOff x="3073918" y="203757"/>
              <a:chExt cx="1017887" cy="491907"/>
            </a:xfrm>
          </p:grpSpPr>
          <p:sp>
            <p:nvSpPr>
              <p:cNvPr id="44" name="任意多边形 82"/>
              <p:cNvSpPr/>
              <p:nvPr/>
            </p:nvSpPr>
            <p:spPr bwMode="auto">
              <a:xfrm rot="5400000">
                <a:off x="3336908" y="-59233"/>
                <a:ext cx="491907" cy="1017887"/>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dirty="0">
                  <a:solidFill>
                    <a:srgbClr val="FFFFFF"/>
                  </a:solidFill>
                  <a:ea typeface="微软雅黑" panose="020B0503020204020204" pitchFamily="34" charset="-122"/>
                </a:endParaRPr>
              </a:p>
            </p:txBody>
          </p:sp>
          <p:sp>
            <p:nvSpPr>
              <p:cNvPr id="45" name="任意多边形 83"/>
              <p:cNvSpPr/>
              <p:nvPr/>
            </p:nvSpPr>
            <p:spPr bwMode="auto">
              <a:xfrm rot="16200000">
                <a:off x="3333117" y="-51899"/>
                <a:ext cx="484819" cy="1003218"/>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dirty="0">
                  <a:solidFill>
                    <a:srgbClr val="FFFFFF"/>
                  </a:solidFill>
                  <a:ea typeface="微软雅黑" panose="020B0503020204020204" pitchFamily="34" charset="-122"/>
                </a:endParaRPr>
              </a:p>
            </p:txBody>
          </p:sp>
        </p:grpSp>
        <p:sp>
          <p:nvSpPr>
            <p:cNvPr id="43" name="矩形 41"/>
            <p:cNvSpPr>
              <a:spLocks noChangeAspect="1" noChangeArrowheads="1"/>
            </p:cNvSpPr>
            <p:nvPr/>
          </p:nvSpPr>
          <p:spPr bwMode="auto">
            <a:xfrm>
              <a:off x="645374" y="1794270"/>
              <a:ext cx="2438806" cy="1772825"/>
            </a:xfrm>
            <a:prstGeom prst="round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buFont typeface="Arial" charset="0"/>
                <a:buNone/>
              </a:pPr>
              <a:endParaRPr lang="zh-CN" altLang="zh-CN">
                <a:solidFill>
                  <a:srgbClr val="FFFFFF"/>
                </a:solidFill>
                <a:latin typeface="微软雅黑" pitchFamily="34" charset="-122"/>
                <a:ea typeface="微软雅黑" pitchFamily="34" charset="-122"/>
                <a:sym typeface="微软雅黑" pitchFamily="34" charset="-122"/>
              </a:endParaRPr>
            </a:p>
          </p:txBody>
        </p:sp>
      </p:grpSp>
    </p:spTree>
    <p:extLst>
      <p:ext uri="{BB962C8B-B14F-4D97-AF65-F5344CB8AC3E}">
        <p14:creationId xmlns:p14="http://schemas.microsoft.com/office/powerpoint/2010/main" val="1342082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p:cTn id="28" dur="500" fill="hold"/>
                                        <p:tgtEl>
                                          <p:spTgt spid="41"/>
                                        </p:tgtEl>
                                        <p:attrNameLst>
                                          <p:attrName>ppt_w</p:attrName>
                                        </p:attrNameLst>
                                      </p:cBhvr>
                                      <p:tavLst>
                                        <p:tav tm="0">
                                          <p:val>
                                            <p:fltVal val="0"/>
                                          </p:val>
                                        </p:tav>
                                        <p:tav tm="100000">
                                          <p:val>
                                            <p:strVal val="#ppt_w"/>
                                          </p:val>
                                        </p:tav>
                                      </p:tavLst>
                                    </p:anim>
                                    <p:anim calcmode="lin" valueType="num">
                                      <p:cBhvr>
                                        <p:cTn id="29" dur="500" fill="hold"/>
                                        <p:tgtEl>
                                          <p:spTgt spid="41"/>
                                        </p:tgtEl>
                                        <p:attrNameLst>
                                          <p:attrName>ppt_h</p:attrName>
                                        </p:attrNameLst>
                                      </p:cBhvr>
                                      <p:tavLst>
                                        <p:tav tm="0">
                                          <p:val>
                                            <p:fltVal val="0"/>
                                          </p:val>
                                        </p:tav>
                                        <p:tav tm="100000">
                                          <p:val>
                                            <p:strVal val="#ppt_h"/>
                                          </p:val>
                                        </p:tav>
                                      </p:tavLst>
                                    </p:anim>
                                    <p:animEffect transition="in" filter="fade">
                                      <p:cBhvr>
                                        <p:cTn id="30" dur="500"/>
                                        <p:tgtEl>
                                          <p:spTgt spid="41"/>
                                        </p:tgtEl>
                                      </p:cBhvr>
                                    </p:animEffect>
                                  </p:childTnLst>
                                </p:cTn>
                              </p:par>
                            </p:childTnLst>
                          </p:cTn>
                        </p:par>
                        <p:par>
                          <p:cTn id="31" fill="hold">
                            <p:stCondLst>
                              <p:cond delay="500"/>
                            </p:stCondLst>
                            <p:childTnLst>
                              <p:par>
                                <p:cTn id="32" presetID="47" presetClass="entr" presetSubtype="0"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anim calcmode="lin" valueType="num">
                                      <p:cBhvr>
                                        <p:cTn id="35" dur="500" fill="hold"/>
                                        <p:tgtEl>
                                          <p:spTgt spid="25"/>
                                        </p:tgtEl>
                                        <p:attrNameLst>
                                          <p:attrName>ppt_x</p:attrName>
                                        </p:attrNameLst>
                                      </p:cBhvr>
                                      <p:tavLst>
                                        <p:tav tm="0">
                                          <p:val>
                                            <p:strVal val="#ppt_x"/>
                                          </p:val>
                                        </p:tav>
                                        <p:tav tm="100000">
                                          <p:val>
                                            <p:strVal val="#ppt_x"/>
                                          </p:val>
                                        </p:tav>
                                      </p:tavLst>
                                    </p:anim>
                                    <p:anim calcmode="lin" valueType="num">
                                      <p:cBhvr>
                                        <p:cTn id="36"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0-#ppt_h/2"/>
                                          </p:val>
                                        </p:tav>
                                        <p:tav tm="100000">
                                          <p:val>
                                            <p:strVal val="#ppt_y"/>
                                          </p:val>
                                        </p:tav>
                                      </p:tavLst>
                                    </p:anim>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childTnLst>
                          </p:cTn>
                        </p:par>
                        <p:par>
                          <p:cTn id="47" fill="hold">
                            <p:stCondLst>
                              <p:cond delay="1000"/>
                            </p:stCondLst>
                            <p:childTnLst>
                              <p:par>
                                <p:cTn id="48" presetID="47" presetClass="entr" presetSubtype="0"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anim calcmode="lin" valueType="num">
                                      <p:cBhvr>
                                        <p:cTn id="51" dur="500" fill="hold"/>
                                        <p:tgtEl>
                                          <p:spTgt spid="29"/>
                                        </p:tgtEl>
                                        <p:attrNameLst>
                                          <p:attrName>ppt_x</p:attrName>
                                        </p:attrNameLst>
                                      </p:cBhvr>
                                      <p:tavLst>
                                        <p:tav tm="0">
                                          <p:val>
                                            <p:strVal val="#ppt_x"/>
                                          </p:val>
                                        </p:tav>
                                        <p:tav tm="100000">
                                          <p:val>
                                            <p:strVal val="#ppt_x"/>
                                          </p:val>
                                        </p:tav>
                                      </p:tavLst>
                                    </p:anim>
                                    <p:anim calcmode="lin" valueType="num">
                                      <p:cBhvr>
                                        <p:cTn id="52" dur="500" fill="hold"/>
                                        <p:tgtEl>
                                          <p:spTgt spid="29"/>
                                        </p:tgtEl>
                                        <p:attrNameLst>
                                          <p:attrName>ppt_y</p:attrName>
                                        </p:attrNameLst>
                                      </p:cBhvr>
                                      <p:tavLst>
                                        <p:tav tm="0">
                                          <p:val>
                                            <p:strVal val="#ppt_y-.1"/>
                                          </p:val>
                                        </p:tav>
                                        <p:tav tm="100000">
                                          <p:val>
                                            <p:strVal val="#ppt_y"/>
                                          </p:val>
                                        </p:tav>
                                      </p:tavLst>
                                    </p:anim>
                                  </p:childTnLst>
                                </p:cTn>
                              </p:par>
                            </p:childTnLst>
                          </p:cTn>
                        </p:par>
                        <p:par>
                          <p:cTn id="53" fill="hold">
                            <p:stCondLst>
                              <p:cond delay="1500"/>
                            </p:stCondLst>
                            <p:childTnLst>
                              <p:par>
                                <p:cTn id="54" presetID="22" presetClass="entr" presetSubtype="8"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left)">
                                      <p:cBhvr>
                                        <p:cTn id="56" dur="500"/>
                                        <p:tgtEl>
                                          <p:spTgt spid="21"/>
                                        </p:tgtEl>
                                      </p:cBhvr>
                                    </p:animEffect>
                                  </p:childTnLst>
                                </p:cTn>
                              </p:par>
                            </p:childTnLst>
                          </p:cTn>
                        </p:par>
                        <p:par>
                          <p:cTn id="57" fill="hold">
                            <p:stCondLst>
                              <p:cond delay="2000"/>
                            </p:stCondLst>
                            <p:childTnLst>
                              <p:par>
                                <p:cTn id="58" presetID="47" presetClass="entr" presetSubtype="0"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anim calcmode="lin" valueType="num">
                                      <p:cBhvr>
                                        <p:cTn id="61" dur="500" fill="hold"/>
                                        <p:tgtEl>
                                          <p:spTgt spid="33"/>
                                        </p:tgtEl>
                                        <p:attrNameLst>
                                          <p:attrName>ppt_x</p:attrName>
                                        </p:attrNameLst>
                                      </p:cBhvr>
                                      <p:tavLst>
                                        <p:tav tm="0">
                                          <p:val>
                                            <p:strVal val="#ppt_x"/>
                                          </p:val>
                                        </p:tav>
                                        <p:tav tm="100000">
                                          <p:val>
                                            <p:strVal val="#ppt_x"/>
                                          </p:val>
                                        </p:tav>
                                      </p:tavLst>
                                    </p:anim>
                                    <p:anim calcmode="lin" valueType="num">
                                      <p:cBhvr>
                                        <p:cTn id="62" dur="500" fill="hold"/>
                                        <p:tgtEl>
                                          <p:spTgt spid="33"/>
                                        </p:tgtEl>
                                        <p:attrNameLst>
                                          <p:attrName>ppt_y</p:attrName>
                                        </p:attrNameLst>
                                      </p:cBhvr>
                                      <p:tavLst>
                                        <p:tav tm="0">
                                          <p:val>
                                            <p:strVal val="#ppt_y-.1"/>
                                          </p:val>
                                        </p:tav>
                                        <p:tav tm="100000">
                                          <p:val>
                                            <p:strVal val="#ppt_y"/>
                                          </p:val>
                                        </p:tav>
                                      </p:tavLst>
                                    </p:anim>
                                  </p:childTnLst>
                                </p:cTn>
                              </p:par>
                            </p:childTnLst>
                          </p:cTn>
                        </p:par>
                        <p:par>
                          <p:cTn id="63" fill="hold">
                            <p:stCondLst>
                              <p:cond delay="2500"/>
                            </p:stCondLst>
                            <p:childTnLst>
                              <p:par>
                                <p:cTn id="64" presetID="22" presetClass="entr" presetSubtype="8"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par>
                          <p:cTn id="67" fill="hold">
                            <p:stCondLst>
                              <p:cond delay="3000"/>
                            </p:stCondLst>
                            <p:childTnLst>
                              <p:par>
                                <p:cTn id="68" presetID="47" presetClass="entr" presetSubtype="0" fill="hold" nodeType="after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anim calcmode="lin" valueType="num">
                                      <p:cBhvr>
                                        <p:cTn id="71" dur="500" fill="hold"/>
                                        <p:tgtEl>
                                          <p:spTgt spid="37"/>
                                        </p:tgtEl>
                                        <p:attrNameLst>
                                          <p:attrName>ppt_x</p:attrName>
                                        </p:attrNameLst>
                                      </p:cBhvr>
                                      <p:tavLst>
                                        <p:tav tm="0">
                                          <p:val>
                                            <p:strVal val="#ppt_x"/>
                                          </p:val>
                                        </p:tav>
                                        <p:tav tm="100000">
                                          <p:val>
                                            <p:strVal val="#ppt_x"/>
                                          </p:val>
                                        </p:tav>
                                      </p:tavLst>
                                    </p:anim>
                                    <p:anim calcmode="lin" valueType="num">
                                      <p:cBhvr>
                                        <p:cTn id="72" dur="500" fill="hold"/>
                                        <p:tgtEl>
                                          <p:spTgt spid="37"/>
                                        </p:tgtEl>
                                        <p:attrNameLst>
                                          <p:attrName>ppt_y</p:attrName>
                                        </p:attrNameLst>
                                      </p:cBhvr>
                                      <p:tavLst>
                                        <p:tav tm="0">
                                          <p:val>
                                            <p:strVal val="#ppt_y-.1"/>
                                          </p:val>
                                        </p:tav>
                                        <p:tav tm="100000">
                                          <p:val>
                                            <p:strVal val="#ppt_y"/>
                                          </p:val>
                                        </p:tav>
                                      </p:tavLst>
                                    </p:anim>
                                  </p:childTnLst>
                                </p:cTn>
                              </p:par>
                            </p:childTnLst>
                          </p:cTn>
                        </p:par>
                        <p:par>
                          <p:cTn id="73" fill="hold">
                            <p:stCondLst>
                              <p:cond delay="3500"/>
                            </p:stCondLst>
                            <p:childTnLst>
                              <p:par>
                                <p:cTn id="74" presetID="22" presetClass="entr" presetSubtype="8" fill="hold" grpId="0" nodeType="after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ipe(left)">
                                      <p:cBhvr>
                                        <p:cTn id="7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21" grpId="0"/>
      <p:bldP spid="22" grpId="0"/>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84811" y="-932380"/>
            <a:ext cx="3376749" cy="6324808"/>
          </a:xfrm>
          <a:prstGeom prst="rect">
            <a:avLst/>
          </a:prstGeom>
          <a:noFill/>
        </p:spPr>
        <p:txBody>
          <a:bodyPr wrap="square" rtlCol="0" anchor="ctr">
            <a:spAutoFit/>
          </a:bodyPr>
          <a:lstStyle/>
          <a:p>
            <a:pPr algn="ctr">
              <a:lnSpc>
                <a:spcPct val="150000"/>
              </a:lnSpc>
            </a:pPr>
            <a:r>
              <a:rPr lang="en-US" altLang="zh-CN" sz="27000" dirty="0">
                <a:latin typeface="微软雅黑" panose="020B0503020204020204" pitchFamily="34" charset="-122"/>
                <a:ea typeface="微软雅黑" panose="020B0503020204020204" pitchFamily="34" charset="-122"/>
              </a:rPr>
              <a:t>2</a:t>
            </a:r>
          </a:p>
        </p:txBody>
      </p:sp>
      <p:sp>
        <p:nvSpPr>
          <p:cNvPr id="5" name="椭圆 4"/>
          <p:cNvSpPr/>
          <p:nvPr/>
        </p:nvSpPr>
        <p:spPr>
          <a:xfrm>
            <a:off x="4353198" y="914401"/>
            <a:ext cx="3269794" cy="3269794"/>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方正兰亭细黑_GBK" panose="02000000000000000000" pitchFamily="2" charset="-122"/>
            </a:endParaRPr>
          </a:p>
        </p:txBody>
      </p:sp>
      <p:sp>
        <p:nvSpPr>
          <p:cNvPr id="6" name="文本框 5"/>
          <p:cNvSpPr txBox="1"/>
          <p:nvPr/>
        </p:nvSpPr>
        <p:spPr>
          <a:xfrm>
            <a:off x="4661118" y="1854340"/>
            <a:ext cx="2653952" cy="942502"/>
          </a:xfrm>
          <a:prstGeom prst="rect">
            <a:avLst/>
          </a:prstGeom>
          <a:noFill/>
        </p:spPr>
        <p:txBody>
          <a:bodyPr wrap="square" rtlCol="0">
            <a:spAutoFit/>
          </a:bodyPr>
          <a:lstStyle/>
          <a:p>
            <a:pPr algn="just">
              <a:lnSpc>
                <a:spcPct val="150000"/>
              </a:lnSpc>
            </a:pPr>
            <a:r>
              <a:rPr lang="zh-CN" altLang="en-US" sz="1600" dirty="0">
                <a:latin typeface="微软雅黑" panose="020B0503020204020204" pitchFamily="34" charset="-122"/>
                <a:ea typeface="微软雅黑" panose="020B0503020204020204" pitchFamily="34" charset="-122"/>
              </a:rPr>
              <a:t>此类计算机的重点功能简介</a:t>
            </a:r>
            <a:endParaRPr lang="en-US" altLang="zh-CN" sz="1600" dirty="0">
              <a:latin typeface="微软雅黑" panose="020B0503020204020204" pitchFamily="34" charset="-122"/>
              <a:ea typeface="微软雅黑" panose="020B0503020204020204" pitchFamily="34" charset="-122"/>
            </a:endParaRPr>
          </a:p>
          <a:p>
            <a:pPr algn="just">
              <a:lnSpc>
                <a:spcPct val="150000"/>
              </a:lnSpc>
            </a:pPr>
            <a:r>
              <a:rPr lang="en-US" altLang="zh-CN" sz="1100" dirty="0"/>
              <a:t>A brief introduction to the key functions of the calculator</a:t>
            </a:r>
            <a:endParaRPr lang="en-US" altLang="zh-CN" sz="11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7896" y="3248840"/>
            <a:ext cx="388620" cy="388620"/>
          </a:xfrm>
          <a:prstGeom prst="rect">
            <a:avLst/>
          </a:prstGeom>
        </p:spPr>
      </p:pic>
      <p:pic>
        <p:nvPicPr>
          <p:cNvPr id="8" name="图片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93784" y="3248840"/>
            <a:ext cx="388620" cy="388620"/>
          </a:xfrm>
          <a:prstGeom prst="rect">
            <a:avLst/>
          </a:prstGeom>
        </p:spPr>
      </p:pic>
      <p:pic>
        <p:nvPicPr>
          <p:cNvPr id="9" name="图片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99672" y="3252651"/>
            <a:ext cx="388620" cy="388620"/>
          </a:xfrm>
          <a:prstGeom prst="rect">
            <a:avLst/>
          </a:prstGeom>
        </p:spPr>
      </p:pic>
      <p:pic>
        <p:nvPicPr>
          <p:cNvPr id="10" name="图片 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090685" y="2302949"/>
            <a:ext cx="2272481" cy="749873"/>
          </a:xfrm>
          <a:prstGeom prst="rect">
            <a:avLst/>
          </a:prstGeom>
        </p:spPr>
      </p:pic>
    </p:spTree>
    <p:extLst>
      <p:ext uri="{BB962C8B-B14F-4D97-AF65-F5344CB8AC3E}">
        <p14:creationId xmlns:p14="http://schemas.microsoft.com/office/powerpoint/2010/main" val="22506889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1500"/>
                                        <p:tgtEl>
                                          <p:spTgt spid="4"/>
                                        </p:tgtEl>
                                      </p:cBhvr>
                                    </p:animEffect>
                                  </p:childTnLst>
                                </p:cTn>
                              </p:par>
                              <p:par>
                                <p:cTn id="8" presetID="21" presetClass="entr" presetSubtype="1" fill="hold" grpId="0" nodeType="withEffect">
                                  <p:stCondLst>
                                    <p:cond delay="75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1500"/>
                                        <p:tgtEl>
                                          <p:spTgt spid="5"/>
                                        </p:tgtEl>
                                      </p:cBhvr>
                                    </p:animEffect>
                                  </p:childTnLst>
                                </p:cTn>
                              </p:par>
                              <p:par>
                                <p:cTn id="11" presetID="22" presetClass="entr" presetSubtype="1"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1000"/>
                                        <p:tgtEl>
                                          <p:spTgt spid="6"/>
                                        </p:tgtEl>
                                      </p:cBhvr>
                                    </p:animEffect>
                                  </p:childTnLst>
                                </p:cTn>
                              </p:par>
                              <p:par>
                                <p:cTn id="14" presetID="42" presetClass="entr" presetSubtype="0" fill="hold" nodeType="withEffect">
                                  <p:stCondLst>
                                    <p:cond delay="175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750"/>
                                        <p:tgtEl>
                                          <p:spTgt spid="9"/>
                                        </p:tgtEl>
                                      </p:cBhvr>
                                    </p:animEffect>
                                    <p:anim calcmode="lin" valueType="num">
                                      <p:cBhvr>
                                        <p:cTn id="17" dur="750" fill="hold"/>
                                        <p:tgtEl>
                                          <p:spTgt spid="9"/>
                                        </p:tgtEl>
                                        <p:attrNameLst>
                                          <p:attrName>ppt_x</p:attrName>
                                        </p:attrNameLst>
                                      </p:cBhvr>
                                      <p:tavLst>
                                        <p:tav tm="0">
                                          <p:val>
                                            <p:strVal val="#ppt_x"/>
                                          </p:val>
                                        </p:tav>
                                        <p:tav tm="100000">
                                          <p:val>
                                            <p:strVal val="#ppt_x"/>
                                          </p:val>
                                        </p:tav>
                                      </p:tavLst>
                                    </p:anim>
                                    <p:anim calcmode="lin" valueType="num">
                                      <p:cBhvr>
                                        <p:cTn id="18" dur="750" fill="hold"/>
                                        <p:tgtEl>
                                          <p:spTgt spid="9"/>
                                        </p:tgtEl>
                                        <p:attrNameLst>
                                          <p:attrName>ppt_y</p:attrName>
                                        </p:attrNameLst>
                                      </p:cBhvr>
                                      <p:tavLst>
                                        <p:tav tm="0">
                                          <p:val>
                                            <p:strVal val="#ppt_y+.1"/>
                                          </p:val>
                                        </p:tav>
                                        <p:tav tm="100000">
                                          <p:val>
                                            <p:strVal val="#ppt_y"/>
                                          </p:val>
                                        </p:tav>
                                      </p:tavLst>
                                    </p:anim>
                                  </p:childTnLst>
                                </p:cTn>
                              </p:par>
                              <p:par>
                                <p:cTn id="19" presetID="8" presetClass="emph" presetSubtype="0" fill="hold" nodeType="withEffect">
                                  <p:stCondLst>
                                    <p:cond delay="1750"/>
                                  </p:stCondLst>
                                  <p:childTnLst>
                                    <p:animRot by="21600000">
                                      <p:cBhvr>
                                        <p:cTn id="20" dur="750" fill="hold"/>
                                        <p:tgtEl>
                                          <p:spTgt spid="9"/>
                                        </p:tgtEl>
                                        <p:attrNameLst>
                                          <p:attrName>r</p:attrName>
                                        </p:attrNameLst>
                                      </p:cBhvr>
                                    </p:animRot>
                                  </p:childTnLst>
                                </p:cTn>
                              </p:par>
                              <p:par>
                                <p:cTn id="21" presetID="42" presetClass="entr" presetSubtype="0" fill="hold" nodeType="withEffect">
                                  <p:stCondLst>
                                    <p:cond delay="22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750"/>
                                        <p:tgtEl>
                                          <p:spTgt spid="8"/>
                                        </p:tgtEl>
                                      </p:cBhvr>
                                    </p:animEffect>
                                    <p:anim calcmode="lin" valueType="num">
                                      <p:cBhvr>
                                        <p:cTn id="24" dur="750" fill="hold"/>
                                        <p:tgtEl>
                                          <p:spTgt spid="8"/>
                                        </p:tgtEl>
                                        <p:attrNameLst>
                                          <p:attrName>ppt_x</p:attrName>
                                        </p:attrNameLst>
                                      </p:cBhvr>
                                      <p:tavLst>
                                        <p:tav tm="0">
                                          <p:val>
                                            <p:strVal val="#ppt_x"/>
                                          </p:val>
                                        </p:tav>
                                        <p:tav tm="100000">
                                          <p:val>
                                            <p:strVal val="#ppt_x"/>
                                          </p:val>
                                        </p:tav>
                                      </p:tavLst>
                                    </p:anim>
                                    <p:anim calcmode="lin" valueType="num">
                                      <p:cBhvr>
                                        <p:cTn id="25" dur="750" fill="hold"/>
                                        <p:tgtEl>
                                          <p:spTgt spid="8"/>
                                        </p:tgtEl>
                                        <p:attrNameLst>
                                          <p:attrName>ppt_y</p:attrName>
                                        </p:attrNameLst>
                                      </p:cBhvr>
                                      <p:tavLst>
                                        <p:tav tm="0">
                                          <p:val>
                                            <p:strVal val="#ppt_y+.1"/>
                                          </p:val>
                                        </p:tav>
                                        <p:tav tm="100000">
                                          <p:val>
                                            <p:strVal val="#ppt_y"/>
                                          </p:val>
                                        </p:tav>
                                      </p:tavLst>
                                    </p:anim>
                                  </p:childTnLst>
                                </p:cTn>
                              </p:par>
                              <p:par>
                                <p:cTn id="26" presetID="8" presetClass="emph" presetSubtype="0" fill="hold" nodeType="withEffect">
                                  <p:stCondLst>
                                    <p:cond delay="2250"/>
                                  </p:stCondLst>
                                  <p:childTnLst>
                                    <p:animRot by="21600000">
                                      <p:cBhvr>
                                        <p:cTn id="27" dur="750" fill="hold"/>
                                        <p:tgtEl>
                                          <p:spTgt spid="8"/>
                                        </p:tgtEl>
                                        <p:attrNameLst>
                                          <p:attrName>r</p:attrName>
                                        </p:attrNameLst>
                                      </p:cBhvr>
                                    </p:animRot>
                                  </p:childTnLst>
                                </p:cTn>
                              </p:par>
                              <p:par>
                                <p:cTn id="28" presetID="42" presetClass="entr" presetSubtype="0" fill="hold" nodeType="withEffect">
                                  <p:stCondLst>
                                    <p:cond delay="275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750"/>
                                        <p:tgtEl>
                                          <p:spTgt spid="7"/>
                                        </p:tgtEl>
                                      </p:cBhvr>
                                    </p:animEffect>
                                    <p:anim calcmode="lin" valueType="num">
                                      <p:cBhvr>
                                        <p:cTn id="31" dur="750" fill="hold"/>
                                        <p:tgtEl>
                                          <p:spTgt spid="7"/>
                                        </p:tgtEl>
                                        <p:attrNameLst>
                                          <p:attrName>ppt_x</p:attrName>
                                        </p:attrNameLst>
                                      </p:cBhvr>
                                      <p:tavLst>
                                        <p:tav tm="0">
                                          <p:val>
                                            <p:strVal val="#ppt_x"/>
                                          </p:val>
                                        </p:tav>
                                        <p:tav tm="100000">
                                          <p:val>
                                            <p:strVal val="#ppt_x"/>
                                          </p:val>
                                        </p:tav>
                                      </p:tavLst>
                                    </p:anim>
                                    <p:anim calcmode="lin" valueType="num">
                                      <p:cBhvr>
                                        <p:cTn id="32" dur="750" fill="hold"/>
                                        <p:tgtEl>
                                          <p:spTgt spid="7"/>
                                        </p:tgtEl>
                                        <p:attrNameLst>
                                          <p:attrName>ppt_y</p:attrName>
                                        </p:attrNameLst>
                                      </p:cBhvr>
                                      <p:tavLst>
                                        <p:tav tm="0">
                                          <p:val>
                                            <p:strVal val="#ppt_y+.1"/>
                                          </p:val>
                                        </p:tav>
                                        <p:tav tm="100000">
                                          <p:val>
                                            <p:strVal val="#ppt_y"/>
                                          </p:val>
                                        </p:tav>
                                      </p:tavLst>
                                    </p:anim>
                                  </p:childTnLst>
                                </p:cTn>
                              </p:par>
                              <p:par>
                                <p:cTn id="33" presetID="8" presetClass="emph" presetSubtype="0" fill="hold" nodeType="withEffect">
                                  <p:stCondLst>
                                    <p:cond delay="2750"/>
                                  </p:stCondLst>
                                  <p:childTnLst>
                                    <p:animRot by="21600000">
                                      <p:cBhvr>
                                        <p:cTn id="34" dur="7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重点计算对象</a:t>
              </a:r>
            </a:p>
          </p:txBody>
        </p:sp>
      </p:grpSp>
      <p:pic>
        <p:nvPicPr>
          <p:cNvPr id="15"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53475" y="1865331"/>
            <a:ext cx="2583716" cy="2449698"/>
          </a:xfrm>
          <a:prstGeom prst="rect">
            <a:avLst/>
          </a:prstGeom>
          <a:noFill/>
          <a:ln w="38100">
            <a:noFill/>
            <a:miter lim="800000"/>
            <a:headEnd/>
            <a:tailEnd/>
          </a:ln>
          <a:effectLst>
            <a:outerShdw dist="381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Lst>
        </p:spPr>
      </p:pic>
      <p:cxnSp>
        <p:nvCxnSpPr>
          <p:cNvPr id="16" name="直接连接符 15"/>
          <p:cNvCxnSpPr/>
          <p:nvPr/>
        </p:nvCxnSpPr>
        <p:spPr>
          <a:xfrm>
            <a:off x="3616146" y="2469321"/>
            <a:ext cx="4854729" cy="1191"/>
          </a:xfrm>
          <a:prstGeom prst="line">
            <a:avLst/>
          </a:prstGeom>
          <a:ln w="12700">
            <a:solidFill>
              <a:srgbClr val="404040"/>
            </a:solidFill>
          </a:ln>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616146" y="3559649"/>
            <a:ext cx="4854729" cy="1191"/>
          </a:xfrm>
          <a:prstGeom prst="line">
            <a:avLst/>
          </a:prstGeom>
          <a:ln w="12700">
            <a:solidFill>
              <a:srgbClr val="404040"/>
            </a:solidFill>
          </a:ln>
          <a:effectLst/>
        </p:spPr>
        <p:style>
          <a:lnRef idx="1">
            <a:schemeClr val="accent1"/>
          </a:lnRef>
          <a:fillRef idx="0">
            <a:schemeClr val="accent1"/>
          </a:fillRef>
          <a:effectRef idx="0">
            <a:schemeClr val="accent1"/>
          </a:effectRef>
          <a:fontRef idx="minor">
            <a:schemeClr val="tx1"/>
          </a:fontRef>
        </p:style>
      </p:cxnSp>
      <p:sp>
        <p:nvSpPr>
          <p:cNvPr id="18" name="TextBox 9"/>
          <p:cNvSpPr txBox="1"/>
          <p:nvPr/>
        </p:nvSpPr>
        <p:spPr>
          <a:xfrm>
            <a:off x="3616146" y="1990251"/>
            <a:ext cx="4416187" cy="426735"/>
          </a:xfrm>
          <a:prstGeom prst="rect">
            <a:avLst/>
          </a:prstGeom>
          <a:noFill/>
        </p:spPr>
        <p:txBody>
          <a:bodyPr wrap="square" lIns="91393" tIns="45696" rIns="91393" bIns="45696" rtlCol="0">
            <a:spAutoFit/>
          </a:bodyPr>
          <a:lstStyle/>
          <a:p>
            <a:pPr algn="just">
              <a:lnSpc>
                <a:spcPts val="1299"/>
              </a:lnSpc>
            </a:pPr>
            <a:r>
              <a:rPr lang="zh-CN" altLang="en-US" sz="1400" dirty="0">
                <a:latin typeface="方正兰亭纤黑简体" pitchFamily="65" charset="-122"/>
                <a:ea typeface="方正兰亭纤黑简体" pitchFamily="65" charset="-122"/>
              </a:rPr>
              <a:t>增值税是以商品和劳务在流转过程中产生的增值额作为征税对象而征收的一种流转税</a:t>
            </a:r>
          </a:p>
        </p:txBody>
      </p:sp>
      <p:sp>
        <p:nvSpPr>
          <p:cNvPr id="19" name="TextBox 10"/>
          <p:cNvSpPr txBox="1"/>
          <p:nvPr/>
        </p:nvSpPr>
        <p:spPr>
          <a:xfrm>
            <a:off x="3616146" y="3090181"/>
            <a:ext cx="4416187" cy="426735"/>
          </a:xfrm>
          <a:prstGeom prst="rect">
            <a:avLst/>
          </a:prstGeom>
          <a:noFill/>
        </p:spPr>
        <p:txBody>
          <a:bodyPr wrap="square" lIns="91393" tIns="45696" rIns="91393" bIns="45696" rtlCol="0">
            <a:spAutoFit/>
          </a:bodyPr>
          <a:lstStyle/>
          <a:p>
            <a:pPr algn="just">
              <a:lnSpc>
                <a:spcPts val="1299"/>
              </a:lnSpc>
            </a:pPr>
            <a:r>
              <a:rPr lang="zh-CN" altLang="en-US" sz="1400" dirty="0">
                <a:latin typeface="方正兰亭纤黑简体" pitchFamily="65" charset="-122"/>
                <a:ea typeface="方正兰亭纤黑简体" pitchFamily="65" charset="-122"/>
              </a:rPr>
              <a:t>个人所得税是指国家制定的用以调整个人所得税征收与缴纳之间权利及义务关系的法律规范</a:t>
            </a:r>
          </a:p>
        </p:txBody>
      </p:sp>
    </p:spTree>
    <p:extLst>
      <p:ext uri="{BB962C8B-B14F-4D97-AF65-F5344CB8AC3E}">
        <p14:creationId xmlns:p14="http://schemas.microsoft.com/office/powerpoint/2010/main" val="881928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2" presetClass="entr" presetSubtype="2"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1+#ppt_w/2"/>
                                          </p:val>
                                        </p:tav>
                                        <p:tav tm="100000">
                                          <p:val>
                                            <p:strVal val="#ppt_x"/>
                                          </p:val>
                                        </p:tav>
                                      </p:tavLst>
                                    </p:anim>
                                    <p:anim calcmode="lin" valueType="num">
                                      <p:cBhvr additive="base">
                                        <p:cTn id="34" dur="500" fill="hold"/>
                                        <p:tgtEl>
                                          <p:spTgt spid="16"/>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1+#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2"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300" fill="hold"/>
                                        <p:tgtEl>
                                          <p:spTgt spid="18"/>
                                        </p:tgtEl>
                                        <p:attrNameLst>
                                          <p:attrName>ppt_x</p:attrName>
                                        </p:attrNameLst>
                                      </p:cBhvr>
                                      <p:tavLst>
                                        <p:tav tm="0">
                                          <p:val>
                                            <p:strVal val="1+#ppt_w/2"/>
                                          </p:val>
                                        </p:tav>
                                        <p:tav tm="100000">
                                          <p:val>
                                            <p:strVal val="#ppt_x"/>
                                          </p:val>
                                        </p:tav>
                                      </p:tavLst>
                                    </p:anim>
                                    <p:anim calcmode="lin" valueType="num">
                                      <p:cBhvr additive="base">
                                        <p:cTn id="43" dur="300" fill="hold"/>
                                        <p:tgtEl>
                                          <p:spTgt spid="18"/>
                                        </p:tgtEl>
                                        <p:attrNameLst>
                                          <p:attrName>ppt_y</p:attrName>
                                        </p:attrNameLst>
                                      </p:cBhvr>
                                      <p:tavLst>
                                        <p:tav tm="0">
                                          <p:val>
                                            <p:strVal val="#ppt_y"/>
                                          </p:val>
                                        </p:tav>
                                        <p:tav tm="100000">
                                          <p:val>
                                            <p:strVal val="#ppt_y"/>
                                          </p:val>
                                        </p:tav>
                                      </p:tavLst>
                                    </p:anim>
                                  </p:childTnLst>
                                </p:cTn>
                              </p:par>
                              <p:par>
                                <p:cTn id="44" presetID="26" presetClass="emph" presetSubtype="0" fill="hold" grpId="1" nodeType="withEffect">
                                  <p:stCondLst>
                                    <p:cond delay="0"/>
                                  </p:stCondLst>
                                  <p:childTnLst>
                                    <p:animEffect transition="out" filter="fade">
                                      <p:cBhvr>
                                        <p:cTn id="45" dur="500" tmFilter="0, 0; .2, .5; .8, .5; 1, 0"/>
                                        <p:tgtEl>
                                          <p:spTgt spid="18"/>
                                        </p:tgtEl>
                                      </p:cBhvr>
                                    </p:animEffect>
                                    <p:animScale>
                                      <p:cBhvr>
                                        <p:cTn id="46" dur="250" autoRev="1" fill="hold"/>
                                        <p:tgtEl>
                                          <p:spTgt spid="18"/>
                                        </p:tgtEl>
                                      </p:cBhvr>
                                      <p:by x="105000" y="105000"/>
                                    </p:animScale>
                                  </p:childTnLst>
                                </p:cTn>
                              </p:par>
                            </p:childTnLst>
                          </p:cTn>
                        </p:par>
                        <p:par>
                          <p:cTn id="47" fill="hold">
                            <p:stCondLst>
                              <p:cond delay="3000"/>
                            </p:stCondLst>
                            <p:childTnLst>
                              <p:par>
                                <p:cTn id="48" presetID="2" presetClass="entr" presetSubtype="2"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300" fill="hold"/>
                                        <p:tgtEl>
                                          <p:spTgt spid="19"/>
                                        </p:tgtEl>
                                        <p:attrNameLst>
                                          <p:attrName>ppt_x</p:attrName>
                                        </p:attrNameLst>
                                      </p:cBhvr>
                                      <p:tavLst>
                                        <p:tav tm="0">
                                          <p:val>
                                            <p:strVal val="1+#ppt_w/2"/>
                                          </p:val>
                                        </p:tav>
                                        <p:tav tm="100000">
                                          <p:val>
                                            <p:strVal val="#ppt_x"/>
                                          </p:val>
                                        </p:tav>
                                      </p:tavLst>
                                    </p:anim>
                                    <p:anim calcmode="lin" valueType="num">
                                      <p:cBhvr additive="base">
                                        <p:cTn id="51" dur="300" fill="hold"/>
                                        <p:tgtEl>
                                          <p:spTgt spid="19"/>
                                        </p:tgtEl>
                                        <p:attrNameLst>
                                          <p:attrName>ppt_y</p:attrName>
                                        </p:attrNameLst>
                                      </p:cBhvr>
                                      <p:tavLst>
                                        <p:tav tm="0">
                                          <p:val>
                                            <p:strVal val="#ppt_y"/>
                                          </p:val>
                                        </p:tav>
                                        <p:tav tm="100000">
                                          <p:val>
                                            <p:strVal val="#ppt_y"/>
                                          </p:val>
                                        </p:tav>
                                      </p:tavLst>
                                    </p:anim>
                                  </p:childTnLst>
                                </p:cTn>
                              </p:par>
                              <p:par>
                                <p:cTn id="52" presetID="26" presetClass="emph" presetSubtype="0" fill="hold" grpId="1" nodeType="withEffect">
                                  <p:stCondLst>
                                    <p:cond delay="0"/>
                                  </p:stCondLst>
                                  <p:childTnLst>
                                    <p:animEffect transition="out" filter="fade">
                                      <p:cBhvr>
                                        <p:cTn id="53" dur="500" tmFilter="0, 0; .2, .5; .8, .5; 1, 0"/>
                                        <p:tgtEl>
                                          <p:spTgt spid="19"/>
                                        </p:tgtEl>
                                      </p:cBhvr>
                                    </p:animEffect>
                                    <p:animScale>
                                      <p:cBhvr>
                                        <p:cTn id="54"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8" grpId="0"/>
      <p:bldP spid="18" grpId="1"/>
      <p:bldP spid="19" grpId="0"/>
      <p:bldP spid="1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    增值税</a:t>
              </a:r>
            </a:p>
          </p:txBody>
        </p:sp>
      </p:grpSp>
      <p:grpSp>
        <p:nvGrpSpPr>
          <p:cNvPr id="15" name="组合 14"/>
          <p:cNvGrpSpPr/>
          <p:nvPr/>
        </p:nvGrpSpPr>
        <p:grpSpPr>
          <a:xfrm>
            <a:off x="1763727" y="1550536"/>
            <a:ext cx="863063" cy="863375"/>
            <a:chOff x="2136775" y="1708150"/>
            <a:chExt cx="1176338" cy="1176338"/>
          </a:xfrm>
        </p:grpSpPr>
        <p:sp>
          <p:nvSpPr>
            <p:cNvPr id="16" name="Freeform 8"/>
            <p:cNvSpPr>
              <a:spLocks/>
            </p:cNvSpPr>
            <p:nvPr/>
          </p:nvSpPr>
          <p:spPr bwMode="auto">
            <a:xfrm>
              <a:off x="2136775" y="1708150"/>
              <a:ext cx="1176338" cy="1176338"/>
            </a:xfrm>
            <a:custGeom>
              <a:avLst/>
              <a:gdLst>
                <a:gd name="T0" fmla="*/ 1481 w 1482"/>
                <a:gd name="T1" fmla="*/ 780 h 1482"/>
                <a:gd name="T2" fmla="*/ 1467 w 1482"/>
                <a:gd name="T3" fmla="*/ 890 h 1482"/>
                <a:gd name="T4" fmla="*/ 1436 w 1482"/>
                <a:gd name="T5" fmla="*/ 997 h 1482"/>
                <a:gd name="T6" fmla="*/ 1392 w 1482"/>
                <a:gd name="T7" fmla="*/ 1094 h 1482"/>
                <a:gd name="T8" fmla="*/ 1334 w 1482"/>
                <a:gd name="T9" fmla="*/ 1185 h 1482"/>
                <a:gd name="T10" fmla="*/ 1265 w 1482"/>
                <a:gd name="T11" fmla="*/ 1265 h 1482"/>
                <a:gd name="T12" fmla="*/ 1184 w 1482"/>
                <a:gd name="T13" fmla="*/ 1335 h 1482"/>
                <a:gd name="T14" fmla="*/ 1094 w 1482"/>
                <a:gd name="T15" fmla="*/ 1393 h 1482"/>
                <a:gd name="T16" fmla="*/ 995 w 1482"/>
                <a:gd name="T17" fmla="*/ 1437 h 1482"/>
                <a:gd name="T18" fmla="*/ 890 w 1482"/>
                <a:gd name="T19" fmla="*/ 1467 h 1482"/>
                <a:gd name="T20" fmla="*/ 778 w 1482"/>
                <a:gd name="T21" fmla="*/ 1481 h 1482"/>
                <a:gd name="T22" fmla="*/ 702 w 1482"/>
                <a:gd name="T23" fmla="*/ 1481 h 1482"/>
                <a:gd name="T24" fmla="*/ 592 w 1482"/>
                <a:gd name="T25" fmla="*/ 1467 h 1482"/>
                <a:gd name="T26" fmla="*/ 486 w 1482"/>
                <a:gd name="T27" fmla="*/ 1437 h 1482"/>
                <a:gd name="T28" fmla="*/ 388 w 1482"/>
                <a:gd name="T29" fmla="*/ 1393 h 1482"/>
                <a:gd name="T30" fmla="*/ 297 w 1482"/>
                <a:gd name="T31" fmla="*/ 1335 h 1482"/>
                <a:gd name="T32" fmla="*/ 217 w 1482"/>
                <a:gd name="T33" fmla="*/ 1265 h 1482"/>
                <a:gd name="T34" fmla="*/ 147 w 1482"/>
                <a:gd name="T35" fmla="*/ 1185 h 1482"/>
                <a:gd name="T36" fmla="*/ 89 w 1482"/>
                <a:gd name="T37" fmla="*/ 1094 h 1482"/>
                <a:gd name="T38" fmla="*/ 45 w 1482"/>
                <a:gd name="T39" fmla="*/ 997 h 1482"/>
                <a:gd name="T40" fmla="*/ 15 w 1482"/>
                <a:gd name="T41" fmla="*/ 890 h 1482"/>
                <a:gd name="T42" fmla="*/ 1 w 1482"/>
                <a:gd name="T43" fmla="*/ 780 h 1482"/>
                <a:gd name="T44" fmla="*/ 1 w 1482"/>
                <a:gd name="T45" fmla="*/ 704 h 1482"/>
                <a:gd name="T46" fmla="*/ 15 w 1482"/>
                <a:gd name="T47" fmla="*/ 592 h 1482"/>
                <a:gd name="T48" fmla="*/ 45 w 1482"/>
                <a:gd name="T49" fmla="*/ 486 h 1482"/>
                <a:gd name="T50" fmla="*/ 89 w 1482"/>
                <a:gd name="T51" fmla="*/ 389 h 1482"/>
                <a:gd name="T52" fmla="*/ 147 w 1482"/>
                <a:gd name="T53" fmla="*/ 299 h 1482"/>
                <a:gd name="T54" fmla="*/ 217 w 1482"/>
                <a:gd name="T55" fmla="*/ 217 h 1482"/>
                <a:gd name="T56" fmla="*/ 297 w 1482"/>
                <a:gd name="T57" fmla="*/ 148 h 1482"/>
                <a:gd name="T58" fmla="*/ 388 w 1482"/>
                <a:gd name="T59" fmla="*/ 90 h 1482"/>
                <a:gd name="T60" fmla="*/ 486 w 1482"/>
                <a:gd name="T61" fmla="*/ 46 h 1482"/>
                <a:gd name="T62" fmla="*/ 592 w 1482"/>
                <a:gd name="T63" fmla="*/ 15 h 1482"/>
                <a:gd name="T64" fmla="*/ 702 w 1482"/>
                <a:gd name="T65" fmla="*/ 1 h 1482"/>
                <a:gd name="T66" fmla="*/ 778 w 1482"/>
                <a:gd name="T67" fmla="*/ 1 h 1482"/>
                <a:gd name="T68" fmla="*/ 890 w 1482"/>
                <a:gd name="T69" fmla="*/ 15 h 1482"/>
                <a:gd name="T70" fmla="*/ 995 w 1482"/>
                <a:gd name="T71" fmla="*/ 46 h 1482"/>
                <a:gd name="T72" fmla="*/ 1094 w 1482"/>
                <a:gd name="T73" fmla="*/ 90 h 1482"/>
                <a:gd name="T74" fmla="*/ 1184 w 1482"/>
                <a:gd name="T75" fmla="*/ 148 h 1482"/>
                <a:gd name="T76" fmla="*/ 1265 w 1482"/>
                <a:gd name="T77" fmla="*/ 217 h 1482"/>
                <a:gd name="T78" fmla="*/ 1334 w 1482"/>
                <a:gd name="T79" fmla="*/ 299 h 1482"/>
                <a:gd name="T80" fmla="*/ 1392 w 1482"/>
                <a:gd name="T81" fmla="*/ 389 h 1482"/>
                <a:gd name="T82" fmla="*/ 1436 w 1482"/>
                <a:gd name="T83" fmla="*/ 486 h 1482"/>
                <a:gd name="T84" fmla="*/ 1467 w 1482"/>
                <a:gd name="T85" fmla="*/ 592 h 1482"/>
                <a:gd name="T86" fmla="*/ 1481 w 1482"/>
                <a:gd name="T87" fmla="*/ 704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2" h="1482">
                  <a:moveTo>
                    <a:pt x="1482" y="742"/>
                  </a:moveTo>
                  <a:lnTo>
                    <a:pt x="1482" y="742"/>
                  </a:lnTo>
                  <a:lnTo>
                    <a:pt x="1481" y="780"/>
                  </a:lnTo>
                  <a:lnTo>
                    <a:pt x="1477" y="818"/>
                  </a:lnTo>
                  <a:lnTo>
                    <a:pt x="1473" y="854"/>
                  </a:lnTo>
                  <a:lnTo>
                    <a:pt x="1467" y="890"/>
                  </a:lnTo>
                  <a:lnTo>
                    <a:pt x="1458" y="926"/>
                  </a:lnTo>
                  <a:lnTo>
                    <a:pt x="1448" y="962"/>
                  </a:lnTo>
                  <a:lnTo>
                    <a:pt x="1436" y="997"/>
                  </a:lnTo>
                  <a:lnTo>
                    <a:pt x="1423" y="1029"/>
                  </a:lnTo>
                  <a:lnTo>
                    <a:pt x="1408" y="1063"/>
                  </a:lnTo>
                  <a:lnTo>
                    <a:pt x="1392" y="1094"/>
                  </a:lnTo>
                  <a:lnTo>
                    <a:pt x="1374" y="1126"/>
                  </a:lnTo>
                  <a:lnTo>
                    <a:pt x="1355" y="1155"/>
                  </a:lnTo>
                  <a:lnTo>
                    <a:pt x="1334" y="1185"/>
                  </a:lnTo>
                  <a:lnTo>
                    <a:pt x="1312" y="1213"/>
                  </a:lnTo>
                  <a:lnTo>
                    <a:pt x="1289" y="1240"/>
                  </a:lnTo>
                  <a:lnTo>
                    <a:pt x="1265" y="1265"/>
                  </a:lnTo>
                  <a:lnTo>
                    <a:pt x="1239" y="1290"/>
                  </a:lnTo>
                  <a:lnTo>
                    <a:pt x="1211" y="1313"/>
                  </a:lnTo>
                  <a:lnTo>
                    <a:pt x="1184" y="1335"/>
                  </a:lnTo>
                  <a:lnTo>
                    <a:pt x="1155" y="1356"/>
                  </a:lnTo>
                  <a:lnTo>
                    <a:pt x="1125" y="1375"/>
                  </a:lnTo>
                  <a:lnTo>
                    <a:pt x="1094" y="1393"/>
                  </a:lnTo>
                  <a:lnTo>
                    <a:pt x="1062" y="1409"/>
                  </a:lnTo>
                  <a:lnTo>
                    <a:pt x="1029" y="1424"/>
                  </a:lnTo>
                  <a:lnTo>
                    <a:pt x="995" y="1437"/>
                  </a:lnTo>
                  <a:lnTo>
                    <a:pt x="961" y="1449"/>
                  </a:lnTo>
                  <a:lnTo>
                    <a:pt x="926" y="1459"/>
                  </a:lnTo>
                  <a:lnTo>
                    <a:pt x="890" y="1467"/>
                  </a:lnTo>
                  <a:lnTo>
                    <a:pt x="853" y="1473"/>
                  </a:lnTo>
                  <a:lnTo>
                    <a:pt x="816" y="1479"/>
                  </a:lnTo>
                  <a:lnTo>
                    <a:pt x="778" y="1481"/>
                  </a:lnTo>
                  <a:lnTo>
                    <a:pt x="740" y="1482"/>
                  </a:lnTo>
                  <a:lnTo>
                    <a:pt x="740" y="1482"/>
                  </a:lnTo>
                  <a:lnTo>
                    <a:pt x="702" y="1481"/>
                  </a:lnTo>
                  <a:lnTo>
                    <a:pt x="664" y="1479"/>
                  </a:lnTo>
                  <a:lnTo>
                    <a:pt x="627" y="1473"/>
                  </a:lnTo>
                  <a:lnTo>
                    <a:pt x="592" y="1467"/>
                  </a:lnTo>
                  <a:lnTo>
                    <a:pt x="556" y="1459"/>
                  </a:lnTo>
                  <a:lnTo>
                    <a:pt x="520" y="1449"/>
                  </a:lnTo>
                  <a:lnTo>
                    <a:pt x="486" y="1437"/>
                  </a:lnTo>
                  <a:lnTo>
                    <a:pt x="453" y="1424"/>
                  </a:lnTo>
                  <a:lnTo>
                    <a:pt x="419" y="1409"/>
                  </a:lnTo>
                  <a:lnTo>
                    <a:pt x="388" y="1393"/>
                  </a:lnTo>
                  <a:lnTo>
                    <a:pt x="356" y="1375"/>
                  </a:lnTo>
                  <a:lnTo>
                    <a:pt x="327" y="1356"/>
                  </a:lnTo>
                  <a:lnTo>
                    <a:pt x="297" y="1335"/>
                  </a:lnTo>
                  <a:lnTo>
                    <a:pt x="269" y="1313"/>
                  </a:lnTo>
                  <a:lnTo>
                    <a:pt x="242" y="1290"/>
                  </a:lnTo>
                  <a:lnTo>
                    <a:pt x="217" y="1265"/>
                  </a:lnTo>
                  <a:lnTo>
                    <a:pt x="192" y="1240"/>
                  </a:lnTo>
                  <a:lnTo>
                    <a:pt x="169" y="1213"/>
                  </a:lnTo>
                  <a:lnTo>
                    <a:pt x="147" y="1185"/>
                  </a:lnTo>
                  <a:lnTo>
                    <a:pt x="126" y="1155"/>
                  </a:lnTo>
                  <a:lnTo>
                    <a:pt x="107" y="1126"/>
                  </a:lnTo>
                  <a:lnTo>
                    <a:pt x="89" y="1094"/>
                  </a:lnTo>
                  <a:lnTo>
                    <a:pt x="73" y="1063"/>
                  </a:lnTo>
                  <a:lnTo>
                    <a:pt x="58" y="1029"/>
                  </a:lnTo>
                  <a:lnTo>
                    <a:pt x="45" y="997"/>
                  </a:lnTo>
                  <a:lnTo>
                    <a:pt x="33" y="962"/>
                  </a:lnTo>
                  <a:lnTo>
                    <a:pt x="23" y="926"/>
                  </a:lnTo>
                  <a:lnTo>
                    <a:pt x="15" y="890"/>
                  </a:lnTo>
                  <a:lnTo>
                    <a:pt x="9" y="854"/>
                  </a:lnTo>
                  <a:lnTo>
                    <a:pt x="3" y="818"/>
                  </a:lnTo>
                  <a:lnTo>
                    <a:pt x="1" y="780"/>
                  </a:lnTo>
                  <a:lnTo>
                    <a:pt x="0" y="742"/>
                  </a:lnTo>
                  <a:lnTo>
                    <a:pt x="0" y="742"/>
                  </a:lnTo>
                  <a:lnTo>
                    <a:pt x="1" y="704"/>
                  </a:lnTo>
                  <a:lnTo>
                    <a:pt x="3" y="666"/>
                  </a:lnTo>
                  <a:lnTo>
                    <a:pt x="9" y="629"/>
                  </a:lnTo>
                  <a:lnTo>
                    <a:pt x="15" y="592"/>
                  </a:lnTo>
                  <a:lnTo>
                    <a:pt x="23" y="556"/>
                  </a:lnTo>
                  <a:lnTo>
                    <a:pt x="33" y="521"/>
                  </a:lnTo>
                  <a:lnTo>
                    <a:pt x="45" y="486"/>
                  </a:lnTo>
                  <a:lnTo>
                    <a:pt x="58" y="453"/>
                  </a:lnTo>
                  <a:lnTo>
                    <a:pt x="73" y="420"/>
                  </a:lnTo>
                  <a:lnTo>
                    <a:pt x="89" y="389"/>
                  </a:lnTo>
                  <a:lnTo>
                    <a:pt x="107" y="357"/>
                  </a:lnTo>
                  <a:lnTo>
                    <a:pt x="126" y="327"/>
                  </a:lnTo>
                  <a:lnTo>
                    <a:pt x="147" y="299"/>
                  </a:lnTo>
                  <a:lnTo>
                    <a:pt x="169" y="270"/>
                  </a:lnTo>
                  <a:lnTo>
                    <a:pt x="192" y="243"/>
                  </a:lnTo>
                  <a:lnTo>
                    <a:pt x="217" y="217"/>
                  </a:lnTo>
                  <a:lnTo>
                    <a:pt x="242" y="193"/>
                  </a:lnTo>
                  <a:lnTo>
                    <a:pt x="269" y="169"/>
                  </a:lnTo>
                  <a:lnTo>
                    <a:pt x="297" y="148"/>
                  </a:lnTo>
                  <a:lnTo>
                    <a:pt x="327" y="127"/>
                  </a:lnTo>
                  <a:lnTo>
                    <a:pt x="356" y="107"/>
                  </a:lnTo>
                  <a:lnTo>
                    <a:pt x="388" y="90"/>
                  </a:lnTo>
                  <a:lnTo>
                    <a:pt x="419" y="74"/>
                  </a:lnTo>
                  <a:lnTo>
                    <a:pt x="453" y="59"/>
                  </a:lnTo>
                  <a:lnTo>
                    <a:pt x="486" y="46"/>
                  </a:lnTo>
                  <a:lnTo>
                    <a:pt x="520" y="34"/>
                  </a:lnTo>
                  <a:lnTo>
                    <a:pt x="556" y="24"/>
                  </a:lnTo>
                  <a:lnTo>
                    <a:pt x="592" y="15"/>
                  </a:lnTo>
                  <a:lnTo>
                    <a:pt x="627" y="9"/>
                  </a:lnTo>
                  <a:lnTo>
                    <a:pt x="664" y="4"/>
                  </a:lnTo>
                  <a:lnTo>
                    <a:pt x="702" y="1"/>
                  </a:lnTo>
                  <a:lnTo>
                    <a:pt x="740" y="0"/>
                  </a:lnTo>
                  <a:lnTo>
                    <a:pt x="740" y="0"/>
                  </a:lnTo>
                  <a:lnTo>
                    <a:pt x="778" y="1"/>
                  </a:lnTo>
                  <a:lnTo>
                    <a:pt x="816" y="4"/>
                  </a:lnTo>
                  <a:lnTo>
                    <a:pt x="853" y="9"/>
                  </a:lnTo>
                  <a:lnTo>
                    <a:pt x="890" y="15"/>
                  </a:lnTo>
                  <a:lnTo>
                    <a:pt x="926" y="24"/>
                  </a:lnTo>
                  <a:lnTo>
                    <a:pt x="961" y="34"/>
                  </a:lnTo>
                  <a:lnTo>
                    <a:pt x="995" y="46"/>
                  </a:lnTo>
                  <a:lnTo>
                    <a:pt x="1029" y="59"/>
                  </a:lnTo>
                  <a:lnTo>
                    <a:pt x="1062" y="74"/>
                  </a:lnTo>
                  <a:lnTo>
                    <a:pt x="1094" y="90"/>
                  </a:lnTo>
                  <a:lnTo>
                    <a:pt x="1125" y="107"/>
                  </a:lnTo>
                  <a:lnTo>
                    <a:pt x="1155" y="127"/>
                  </a:lnTo>
                  <a:lnTo>
                    <a:pt x="1184" y="148"/>
                  </a:lnTo>
                  <a:lnTo>
                    <a:pt x="1211" y="169"/>
                  </a:lnTo>
                  <a:lnTo>
                    <a:pt x="1239" y="193"/>
                  </a:lnTo>
                  <a:lnTo>
                    <a:pt x="1265" y="217"/>
                  </a:lnTo>
                  <a:lnTo>
                    <a:pt x="1289" y="243"/>
                  </a:lnTo>
                  <a:lnTo>
                    <a:pt x="1312" y="270"/>
                  </a:lnTo>
                  <a:lnTo>
                    <a:pt x="1334" y="299"/>
                  </a:lnTo>
                  <a:lnTo>
                    <a:pt x="1355" y="327"/>
                  </a:lnTo>
                  <a:lnTo>
                    <a:pt x="1374" y="357"/>
                  </a:lnTo>
                  <a:lnTo>
                    <a:pt x="1392" y="389"/>
                  </a:lnTo>
                  <a:lnTo>
                    <a:pt x="1408" y="420"/>
                  </a:lnTo>
                  <a:lnTo>
                    <a:pt x="1423" y="453"/>
                  </a:lnTo>
                  <a:lnTo>
                    <a:pt x="1436" y="486"/>
                  </a:lnTo>
                  <a:lnTo>
                    <a:pt x="1448" y="521"/>
                  </a:lnTo>
                  <a:lnTo>
                    <a:pt x="1458" y="556"/>
                  </a:lnTo>
                  <a:lnTo>
                    <a:pt x="1467" y="592"/>
                  </a:lnTo>
                  <a:lnTo>
                    <a:pt x="1473" y="629"/>
                  </a:lnTo>
                  <a:lnTo>
                    <a:pt x="1477" y="666"/>
                  </a:lnTo>
                  <a:lnTo>
                    <a:pt x="1481" y="704"/>
                  </a:lnTo>
                  <a:lnTo>
                    <a:pt x="1482" y="742"/>
                  </a:lnTo>
                  <a:lnTo>
                    <a:pt x="1482" y="742"/>
                  </a:lnTo>
                  <a:close/>
                </a:path>
              </a:pathLst>
            </a:custGeom>
            <a:solidFill>
              <a:schemeClr val="bg1"/>
            </a:solidFill>
            <a:ln>
              <a:noFill/>
            </a:ln>
          </p:spPr>
          <p:txBody>
            <a:bodyPr vert="horz" wrap="square" lIns="68546" tIns="34273" rIns="68546" bIns="34273" numCol="1" anchor="t" anchorCtr="0" compatLnSpc="1">
              <a:prstTxWarp prst="textNoShape">
                <a:avLst/>
              </a:prstTxWarp>
            </a:bodyPr>
            <a:lstStyle/>
            <a:p>
              <a:endParaRPr lang="zh-CN" altLang="en-US" sz="1012" dirty="0">
                <a:ea typeface="微软雅黑" panose="020B0503020204020204" pitchFamily="34" charset="-122"/>
              </a:endParaRPr>
            </a:p>
          </p:txBody>
        </p:sp>
        <p:sp>
          <p:nvSpPr>
            <p:cNvPr id="17" name="Freeform 9"/>
            <p:cNvSpPr>
              <a:spLocks noEditPoints="1"/>
            </p:cNvSpPr>
            <p:nvPr/>
          </p:nvSpPr>
          <p:spPr bwMode="auto">
            <a:xfrm>
              <a:off x="2332038" y="1985963"/>
              <a:ext cx="784225" cy="719138"/>
            </a:xfrm>
            <a:custGeom>
              <a:avLst/>
              <a:gdLst>
                <a:gd name="T0" fmla="*/ 388 w 988"/>
                <a:gd name="T1" fmla="*/ 819 h 905"/>
                <a:gd name="T2" fmla="*/ 432 w 988"/>
                <a:gd name="T3" fmla="*/ 697 h 905"/>
                <a:gd name="T4" fmla="*/ 412 w 988"/>
                <a:gd name="T5" fmla="*/ 664 h 905"/>
                <a:gd name="T6" fmla="*/ 391 w 988"/>
                <a:gd name="T7" fmla="*/ 639 h 905"/>
                <a:gd name="T8" fmla="*/ 393 w 988"/>
                <a:gd name="T9" fmla="*/ 620 h 905"/>
                <a:gd name="T10" fmla="*/ 418 w 988"/>
                <a:gd name="T11" fmla="*/ 599 h 905"/>
                <a:gd name="T12" fmla="*/ 393 w 988"/>
                <a:gd name="T13" fmla="*/ 546 h 905"/>
                <a:gd name="T14" fmla="*/ 277 w 988"/>
                <a:gd name="T15" fmla="*/ 476 h 905"/>
                <a:gd name="T16" fmla="*/ 138 w 988"/>
                <a:gd name="T17" fmla="*/ 371 h 905"/>
                <a:gd name="T18" fmla="*/ 92 w 988"/>
                <a:gd name="T19" fmla="*/ 317 h 905"/>
                <a:gd name="T20" fmla="*/ 44 w 988"/>
                <a:gd name="T21" fmla="*/ 234 h 905"/>
                <a:gd name="T22" fmla="*/ 13 w 988"/>
                <a:gd name="T23" fmla="*/ 132 h 905"/>
                <a:gd name="T24" fmla="*/ 0 w 988"/>
                <a:gd name="T25" fmla="*/ 0 h 905"/>
                <a:gd name="T26" fmla="*/ 256 w 988"/>
                <a:gd name="T27" fmla="*/ 23 h 905"/>
                <a:gd name="T28" fmla="*/ 740 w 988"/>
                <a:gd name="T29" fmla="*/ 57 h 905"/>
                <a:gd name="T30" fmla="*/ 987 w 988"/>
                <a:gd name="T31" fmla="*/ 33 h 905"/>
                <a:gd name="T32" fmla="*/ 971 w 988"/>
                <a:gd name="T33" fmla="*/ 154 h 905"/>
                <a:gd name="T34" fmla="*/ 936 w 988"/>
                <a:gd name="T35" fmla="*/ 251 h 905"/>
                <a:gd name="T36" fmla="*/ 886 w 988"/>
                <a:gd name="T37" fmla="*/ 331 h 905"/>
                <a:gd name="T38" fmla="*/ 825 w 988"/>
                <a:gd name="T39" fmla="*/ 395 h 905"/>
                <a:gd name="T40" fmla="*/ 653 w 988"/>
                <a:gd name="T41" fmla="*/ 512 h 905"/>
                <a:gd name="T42" fmla="*/ 576 w 988"/>
                <a:gd name="T43" fmla="*/ 574 h 905"/>
                <a:gd name="T44" fmla="*/ 580 w 988"/>
                <a:gd name="T45" fmla="*/ 601 h 905"/>
                <a:gd name="T46" fmla="*/ 601 w 988"/>
                <a:gd name="T47" fmla="*/ 625 h 905"/>
                <a:gd name="T48" fmla="*/ 599 w 988"/>
                <a:gd name="T49" fmla="*/ 646 h 905"/>
                <a:gd name="T50" fmla="*/ 574 w 988"/>
                <a:gd name="T51" fmla="*/ 666 h 905"/>
                <a:gd name="T52" fmla="*/ 565 w 988"/>
                <a:gd name="T53" fmla="*/ 725 h 905"/>
                <a:gd name="T54" fmla="*/ 619 w 988"/>
                <a:gd name="T55" fmla="*/ 838 h 905"/>
                <a:gd name="T56" fmla="*/ 298 w 988"/>
                <a:gd name="T57" fmla="*/ 855 h 905"/>
                <a:gd name="T58" fmla="*/ 737 w 988"/>
                <a:gd name="T59" fmla="*/ 203 h 905"/>
                <a:gd name="T60" fmla="*/ 707 w 988"/>
                <a:gd name="T61" fmla="*/ 350 h 905"/>
                <a:gd name="T62" fmla="*/ 669 w 988"/>
                <a:gd name="T63" fmla="*/ 443 h 905"/>
                <a:gd name="T64" fmla="*/ 779 w 988"/>
                <a:gd name="T65" fmla="*/ 367 h 905"/>
                <a:gd name="T66" fmla="*/ 855 w 988"/>
                <a:gd name="T67" fmla="*/ 288 h 905"/>
                <a:gd name="T68" fmla="*/ 906 w 988"/>
                <a:gd name="T69" fmla="*/ 192 h 905"/>
                <a:gd name="T70" fmla="*/ 929 w 988"/>
                <a:gd name="T71" fmla="*/ 105 h 905"/>
                <a:gd name="T72" fmla="*/ 761 w 988"/>
                <a:gd name="T73" fmla="*/ 152 h 905"/>
                <a:gd name="T74" fmla="*/ 316 w 988"/>
                <a:gd name="T75" fmla="*/ 428 h 905"/>
                <a:gd name="T76" fmla="*/ 279 w 988"/>
                <a:gd name="T77" fmla="*/ 331 h 905"/>
                <a:gd name="T78" fmla="*/ 258 w 988"/>
                <a:gd name="T79" fmla="*/ 221 h 905"/>
                <a:gd name="T80" fmla="*/ 228 w 988"/>
                <a:gd name="T81" fmla="*/ 152 h 905"/>
                <a:gd name="T82" fmla="*/ 58 w 988"/>
                <a:gd name="T83" fmla="*/ 85 h 905"/>
                <a:gd name="T84" fmla="*/ 77 w 988"/>
                <a:gd name="T85" fmla="*/ 177 h 905"/>
                <a:gd name="T86" fmla="*/ 118 w 988"/>
                <a:gd name="T87" fmla="*/ 263 h 905"/>
                <a:gd name="T88" fmla="*/ 191 w 988"/>
                <a:gd name="T89" fmla="*/ 350 h 905"/>
                <a:gd name="T90" fmla="*/ 326 w 988"/>
                <a:gd name="T91" fmla="*/ 446 h 905"/>
                <a:gd name="T92" fmla="*/ 307 w 988"/>
                <a:gd name="T93" fmla="*/ 170 h 905"/>
                <a:gd name="T94" fmla="*/ 320 w 988"/>
                <a:gd name="T95" fmla="*/ 266 h 905"/>
                <a:gd name="T96" fmla="*/ 358 w 988"/>
                <a:gd name="T97" fmla="*/ 380 h 905"/>
                <a:gd name="T98" fmla="*/ 398 w 988"/>
                <a:gd name="T99" fmla="*/ 448 h 905"/>
                <a:gd name="T100" fmla="*/ 416 w 988"/>
                <a:gd name="T101" fmla="*/ 453 h 905"/>
                <a:gd name="T102" fmla="*/ 429 w 988"/>
                <a:gd name="T103" fmla="*/ 444 h 905"/>
                <a:gd name="T104" fmla="*/ 430 w 988"/>
                <a:gd name="T105" fmla="*/ 425 h 905"/>
                <a:gd name="T106" fmla="*/ 394 w 988"/>
                <a:gd name="T107" fmla="*/ 362 h 905"/>
                <a:gd name="T108" fmla="*/ 360 w 988"/>
                <a:gd name="T109" fmla="*/ 257 h 905"/>
                <a:gd name="T110" fmla="*/ 348 w 988"/>
                <a:gd name="T111" fmla="*/ 166 h 905"/>
                <a:gd name="T112" fmla="*/ 343 w 988"/>
                <a:gd name="T113" fmla="*/ 63 h 905"/>
                <a:gd name="T114" fmla="*/ 329 w 988"/>
                <a:gd name="T115" fmla="*/ 51 h 905"/>
                <a:gd name="T116" fmla="*/ 313 w 988"/>
                <a:gd name="T117" fmla="*/ 53 h 905"/>
                <a:gd name="T118" fmla="*/ 304 w 988"/>
                <a:gd name="T119" fmla="*/ 7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88" h="905">
                  <a:moveTo>
                    <a:pt x="298" y="855"/>
                  </a:moveTo>
                  <a:lnTo>
                    <a:pt x="359" y="855"/>
                  </a:lnTo>
                  <a:lnTo>
                    <a:pt x="359" y="855"/>
                  </a:lnTo>
                  <a:lnTo>
                    <a:pt x="374" y="838"/>
                  </a:lnTo>
                  <a:lnTo>
                    <a:pt x="388" y="819"/>
                  </a:lnTo>
                  <a:lnTo>
                    <a:pt x="401" y="799"/>
                  </a:lnTo>
                  <a:lnTo>
                    <a:pt x="412" y="776"/>
                  </a:lnTo>
                  <a:lnTo>
                    <a:pt x="421" y="752"/>
                  </a:lnTo>
                  <a:lnTo>
                    <a:pt x="427" y="725"/>
                  </a:lnTo>
                  <a:lnTo>
                    <a:pt x="432" y="697"/>
                  </a:lnTo>
                  <a:lnTo>
                    <a:pt x="436" y="666"/>
                  </a:lnTo>
                  <a:lnTo>
                    <a:pt x="425" y="666"/>
                  </a:lnTo>
                  <a:lnTo>
                    <a:pt x="425" y="666"/>
                  </a:lnTo>
                  <a:lnTo>
                    <a:pt x="418" y="666"/>
                  </a:lnTo>
                  <a:lnTo>
                    <a:pt x="412" y="664"/>
                  </a:lnTo>
                  <a:lnTo>
                    <a:pt x="405" y="661"/>
                  </a:lnTo>
                  <a:lnTo>
                    <a:pt x="401" y="656"/>
                  </a:lnTo>
                  <a:lnTo>
                    <a:pt x="397" y="651"/>
                  </a:lnTo>
                  <a:lnTo>
                    <a:pt x="393" y="646"/>
                  </a:lnTo>
                  <a:lnTo>
                    <a:pt x="391" y="639"/>
                  </a:lnTo>
                  <a:lnTo>
                    <a:pt x="390" y="633"/>
                  </a:lnTo>
                  <a:lnTo>
                    <a:pt x="390" y="633"/>
                  </a:lnTo>
                  <a:lnTo>
                    <a:pt x="390" y="633"/>
                  </a:lnTo>
                  <a:lnTo>
                    <a:pt x="391" y="625"/>
                  </a:lnTo>
                  <a:lnTo>
                    <a:pt x="393" y="620"/>
                  </a:lnTo>
                  <a:lnTo>
                    <a:pt x="397" y="613"/>
                  </a:lnTo>
                  <a:lnTo>
                    <a:pt x="401" y="609"/>
                  </a:lnTo>
                  <a:lnTo>
                    <a:pt x="405" y="604"/>
                  </a:lnTo>
                  <a:lnTo>
                    <a:pt x="412" y="601"/>
                  </a:lnTo>
                  <a:lnTo>
                    <a:pt x="418" y="599"/>
                  </a:lnTo>
                  <a:lnTo>
                    <a:pt x="425" y="598"/>
                  </a:lnTo>
                  <a:lnTo>
                    <a:pt x="442" y="598"/>
                  </a:lnTo>
                  <a:lnTo>
                    <a:pt x="442" y="598"/>
                  </a:lnTo>
                  <a:lnTo>
                    <a:pt x="417" y="573"/>
                  </a:lnTo>
                  <a:lnTo>
                    <a:pt x="393" y="546"/>
                  </a:lnTo>
                  <a:lnTo>
                    <a:pt x="371" y="519"/>
                  </a:lnTo>
                  <a:lnTo>
                    <a:pt x="351" y="489"/>
                  </a:lnTo>
                  <a:lnTo>
                    <a:pt x="337" y="512"/>
                  </a:lnTo>
                  <a:lnTo>
                    <a:pt x="337" y="512"/>
                  </a:lnTo>
                  <a:lnTo>
                    <a:pt x="277" y="476"/>
                  </a:lnTo>
                  <a:lnTo>
                    <a:pt x="248" y="458"/>
                  </a:lnTo>
                  <a:lnTo>
                    <a:pt x="219" y="438"/>
                  </a:lnTo>
                  <a:lnTo>
                    <a:pt x="191" y="418"/>
                  </a:lnTo>
                  <a:lnTo>
                    <a:pt x="164" y="395"/>
                  </a:lnTo>
                  <a:lnTo>
                    <a:pt x="138" y="371"/>
                  </a:lnTo>
                  <a:lnTo>
                    <a:pt x="126" y="358"/>
                  </a:lnTo>
                  <a:lnTo>
                    <a:pt x="114" y="345"/>
                  </a:lnTo>
                  <a:lnTo>
                    <a:pt x="114" y="345"/>
                  </a:lnTo>
                  <a:lnTo>
                    <a:pt x="102" y="331"/>
                  </a:lnTo>
                  <a:lnTo>
                    <a:pt x="92" y="317"/>
                  </a:lnTo>
                  <a:lnTo>
                    <a:pt x="81" y="301"/>
                  </a:lnTo>
                  <a:lnTo>
                    <a:pt x="71" y="285"/>
                  </a:lnTo>
                  <a:lnTo>
                    <a:pt x="61" y="269"/>
                  </a:lnTo>
                  <a:lnTo>
                    <a:pt x="53" y="251"/>
                  </a:lnTo>
                  <a:lnTo>
                    <a:pt x="44" y="234"/>
                  </a:lnTo>
                  <a:lnTo>
                    <a:pt x="36" y="216"/>
                  </a:lnTo>
                  <a:lnTo>
                    <a:pt x="30" y="196"/>
                  </a:lnTo>
                  <a:lnTo>
                    <a:pt x="23" y="175"/>
                  </a:lnTo>
                  <a:lnTo>
                    <a:pt x="18" y="154"/>
                  </a:lnTo>
                  <a:lnTo>
                    <a:pt x="13" y="132"/>
                  </a:lnTo>
                  <a:lnTo>
                    <a:pt x="9" y="108"/>
                  </a:lnTo>
                  <a:lnTo>
                    <a:pt x="6" y="84"/>
                  </a:lnTo>
                  <a:lnTo>
                    <a:pt x="4" y="59"/>
                  </a:lnTo>
                  <a:lnTo>
                    <a:pt x="3" y="33"/>
                  </a:lnTo>
                  <a:lnTo>
                    <a:pt x="0" y="0"/>
                  </a:lnTo>
                  <a:lnTo>
                    <a:pt x="33" y="7"/>
                  </a:lnTo>
                  <a:lnTo>
                    <a:pt x="239" y="55"/>
                  </a:lnTo>
                  <a:lnTo>
                    <a:pt x="252" y="58"/>
                  </a:lnTo>
                  <a:lnTo>
                    <a:pt x="252" y="58"/>
                  </a:lnTo>
                  <a:lnTo>
                    <a:pt x="256" y="23"/>
                  </a:lnTo>
                  <a:lnTo>
                    <a:pt x="473" y="23"/>
                  </a:lnTo>
                  <a:lnTo>
                    <a:pt x="520" y="23"/>
                  </a:lnTo>
                  <a:lnTo>
                    <a:pt x="737" y="23"/>
                  </a:lnTo>
                  <a:lnTo>
                    <a:pt x="737" y="23"/>
                  </a:lnTo>
                  <a:lnTo>
                    <a:pt x="740" y="57"/>
                  </a:lnTo>
                  <a:lnTo>
                    <a:pt x="751" y="55"/>
                  </a:lnTo>
                  <a:lnTo>
                    <a:pt x="956" y="7"/>
                  </a:lnTo>
                  <a:lnTo>
                    <a:pt x="988" y="0"/>
                  </a:lnTo>
                  <a:lnTo>
                    <a:pt x="987" y="33"/>
                  </a:lnTo>
                  <a:lnTo>
                    <a:pt x="987" y="33"/>
                  </a:lnTo>
                  <a:lnTo>
                    <a:pt x="986" y="59"/>
                  </a:lnTo>
                  <a:lnTo>
                    <a:pt x="983" y="84"/>
                  </a:lnTo>
                  <a:lnTo>
                    <a:pt x="980" y="108"/>
                  </a:lnTo>
                  <a:lnTo>
                    <a:pt x="976" y="132"/>
                  </a:lnTo>
                  <a:lnTo>
                    <a:pt x="971" y="154"/>
                  </a:lnTo>
                  <a:lnTo>
                    <a:pt x="965" y="175"/>
                  </a:lnTo>
                  <a:lnTo>
                    <a:pt x="960" y="196"/>
                  </a:lnTo>
                  <a:lnTo>
                    <a:pt x="952" y="216"/>
                  </a:lnTo>
                  <a:lnTo>
                    <a:pt x="945" y="234"/>
                  </a:lnTo>
                  <a:lnTo>
                    <a:pt x="936" y="251"/>
                  </a:lnTo>
                  <a:lnTo>
                    <a:pt x="927" y="269"/>
                  </a:lnTo>
                  <a:lnTo>
                    <a:pt x="918" y="285"/>
                  </a:lnTo>
                  <a:lnTo>
                    <a:pt x="908" y="301"/>
                  </a:lnTo>
                  <a:lnTo>
                    <a:pt x="897" y="317"/>
                  </a:lnTo>
                  <a:lnTo>
                    <a:pt x="886" y="331"/>
                  </a:lnTo>
                  <a:lnTo>
                    <a:pt x="874" y="345"/>
                  </a:lnTo>
                  <a:lnTo>
                    <a:pt x="874" y="345"/>
                  </a:lnTo>
                  <a:lnTo>
                    <a:pt x="862" y="358"/>
                  </a:lnTo>
                  <a:lnTo>
                    <a:pt x="850" y="371"/>
                  </a:lnTo>
                  <a:lnTo>
                    <a:pt x="825" y="395"/>
                  </a:lnTo>
                  <a:lnTo>
                    <a:pt x="798" y="418"/>
                  </a:lnTo>
                  <a:lnTo>
                    <a:pt x="770" y="438"/>
                  </a:lnTo>
                  <a:lnTo>
                    <a:pt x="742" y="458"/>
                  </a:lnTo>
                  <a:lnTo>
                    <a:pt x="713" y="476"/>
                  </a:lnTo>
                  <a:lnTo>
                    <a:pt x="653" y="512"/>
                  </a:lnTo>
                  <a:lnTo>
                    <a:pt x="640" y="491"/>
                  </a:lnTo>
                  <a:lnTo>
                    <a:pt x="640" y="491"/>
                  </a:lnTo>
                  <a:lnTo>
                    <a:pt x="620" y="521"/>
                  </a:lnTo>
                  <a:lnTo>
                    <a:pt x="599" y="548"/>
                  </a:lnTo>
                  <a:lnTo>
                    <a:pt x="576" y="574"/>
                  </a:lnTo>
                  <a:lnTo>
                    <a:pt x="551" y="598"/>
                  </a:lnTo>
                  <a:lnTo>
                    <a:pt x="567" y="598"/>
                  </a:lnTo>
                  <a:lnTo>
                    <a:pt x="567" y="598"/>
                  </a:lnTo>
                  <a:lnTo>
                    <a:pt x="574" y="599"/>
                  </a:lnTo>
                  <a:lnTo>
                    <a:pt x="580" y="601"/>
                  </a:lnTo>
                  <a:lnTo>
                    <a:pt x="586" y="604"/>
                  </a:lnTo>
                  <a:lnTo>
                    <a:pt x="591" y="609"/>
                  </a:lnTo>
                  <a:lnTo>
                    <a:pt x="595" y="613"/>
                  </a:lnTo>
                  <a:lnTo>
                    <a:pt x="599" y="620"/>
                  </a:lnTo>
                  <a:lnTo>
                    <a:pt x="601" y="625"/>
                  </a:lnTo>
                  <a:lnTo>
                    <a:pt x="601" y="633"/>
                  </a:lnTo>
                  <a:lnTo>
                    <a:pt x="601" y="633"/>
                  </a:lnTo>
                  <a:lnTo>
                    <a:pt x="601" y="633"/>
                  </a:lnTo>
                  <a:lnTo>
                    <a:pt x="601" y="639"/>
                  </a:lnTo>
                  <a:lnTo>
                    <a:pt x="599" y="646"/>
                  </a:lnTo>
                  <a:lnTo>
                    <a:pt x="595" y="651"/>
                  </a:lnTo>
                  <a:lnTo>
                    <a:pt x="591" y="656"/>
                  </a:lnTo>
                  <a:lnTo>
                    <a:pt x="586" y="661"/>
                  </a:lnTo>
                  <a:lnTo>
                    <a:pt x="580" y="664"/>
                  </a:lnTo>
                  <a:lnTo>
                    <a:pt x="574" y="666"/>
                  </a:lnTo>
                  <a:lnTo>
                    <a:pt x="567" y="666"/>
                  </a:lnTo>
                  <a:lnTo>
                    <a:pt x="557" y="666"/>
                  </a:lnTo>
                  <a:lnTo>
                    <a:pt x="557" y="666"/>
                  </a:lnTo>
                  <a:lnTo>
                    <a:pt x="561" y="697"/>
                  </a:lnTo>
                  <a:lnTo>
                    <a:pt x="565" y="725"/>
                  </a:lnTo>
                  <a:lnTo>
                    <a:pt x="572" y="752"/>
                  </a:lnTo>
                  <a:lnTo>
                    <a:pt x="581" y="776"/>
                  </a:lnTo>
                  <a:lnTo>
                    <a:pt x="592" y="799"/>
                  </a:lnTo>
                  <a:lnTo>
                    <a:pt x="605" y="819"/>
                  </a:lnTo>
                  <a:lnTo>
                    <a:pt x="619" y="838"/>
                  </a:lnTo>
                  <a:lnTo>
                    <a:pt x="634" y="855"/>
                  </a:lnTo>
                  <a:lnTo>
                    <a:pt x="697" y="855"/>
                  </a:lnTo>
                  <a:lnTo>
                    <a:pt x="713" y="905"/>
                  </a:lnTo>
                  <a:lnTo>
                    <a:pt x="283" y="905"/>
                  </a:lnTo>
                  <a:lnTo>
                    <a:pt x="298" y="855"/>
                  </a:lnTo>
                  <a:lnTo>
                    <a:pt x="298" y="855"/>
                  </a:lnTo>
                  <a:close/>
                  <a:moveTo>
                    <a:pt x="742" y="109"/>
                  </a:moveTo>
                  <a:lnTo>
                    <a:pt x="742" y="109"/>
                  </a:lnTo>
                  <a:lnTo>
                    <a:pt x="741" y="157"/>
                  </a:lnTo>
                  <a:lnTo>
                    <a:pt x="737" y="203"/>
                  </a:lnTo>
                  <a:lnTo>
                    <a:pt x="731" y="247"/>
                  </a:lnTo>
                  <a:lnTo>
                    <a:pt x="723" y="289"/>
                  </a:lnTo>
                  <a:lnTo>
                    <a:pt x="719" y="310"/>
                  </a:lnTo>
                  <a:lnTo>
                    <a:pt x="714" y="331"/>
                  </a:lnTo>
                  <a:lnTo>
                    <a:pt x="707" y="350"/>
                  </a:lnTo>
                  <a:lnTo>
                    <a:pt x="701" y="370"/>
                  </a:lnTo>
                  <a:lnTo>
                    <a:pt x="693" y="388"/>
                  </a:lnTo>
                  <a:lnTo>
                    <a:pt x="685" y="407"/>
                  </a:lnTo>
                  <a:lnTo>
                    <a:pt x="678" y="425"/>
                  </a:lnTo>
                  <a:lnTo>
                    <a:pt x="669" y="443"/>
                  </a:lnTo>
                  <a:lnTo>
                    <a:pt x="669" y="443"/>
                  </a:lnTo>
                  <a:lnTo>
                    <a:pt x="715" y="414"/>
                  </a:lnTo>
                  <a:lnTo>
                    <a:pt x="736" y="399"/>
                  </a:lnTo>
                  <a:lnTo>
                    <a:pt x="758" y="383"/>
                  </a:lnTo>
                  <a:lnTo>
                    <a:pt x="779" y="367"/>
                  </a:lnTo>
                  <a:lnTo>
                    <a:pt x="798" y="349"/>
                  </a:lnTo>
                  <a:lnTo>
                    <a:pt x="818" y="331"/>
                  </a:lnTo>
                  <a:lnTo>
                    <a:pt x="836" y="311"/>
                  </a:lnTo>
                  <a:lnTo>
                    <a:pt x="836" y="311"/>
                  </a:lnTo>
                  <a:lnTo>
                    <a:pt x="855" y="288"/>
                  </a:lnTo>
                  <a:lnTo>
                    <a:pt x="871" y="263"/>
                  </a:lnTo>
                  <a:lnTo>
                    <a:pt x="886" y="236"/>
                  </a:lnTo>
                  <a:lnTo>
                    <a:pt x="894" y="222"/>
                  </a:lnTo>
                  <a:lnTo>
                    <a:pt x="900" y="208"/>
                  </a:lnTo>
                  <a:lnTo>
                    <a:pt x="906" y="192"/>
                  </a:lnTo>
                  <a:lnTo>
                    <a:pt x="912" y="177"/>
                  </a:lnTo>
                  <a:lnTo>
                    <a:pt x="917" y="159"/>
                  </a:lnTo>
                  <a:lnTo>
                    <a:pt x="921" y="142"/>
                  </a:lnTo>
                  <a:lnTo>
                    <a:pt x="925" y="123"/>
                  </a:lnTo>
                  <a:lnTo>
                    <a:pt x="929" y="105"/>
                  </a:lnTo>
                  <a:lnTo>
                    <a:pt x="932" y="85"/>
                  </a:lnTo>
                  <a:lnTo>
                    <a:pt x="934" y="66"/>
                  </a:lnTo>
                  <a:lnTo>
                    <a:pt x="793" y="97"/>
                  </a:lnTo>
                  <a:lnTo>
                    <a:pt x="808" y="130"/>
                  </a:lnTo>
                  <a:lnTo>
                    <a:pt x="761" y="152"/>
                  </a:lnTo>
                  <a:lnTo>
                    <a:pt x="742" y="109"/>
                  </a:lnTo>
                  <a:lnTo>
                    <a:pt x="742" y="109"/>
                  </a:lnTo>
                  <a:close/>
                  <a:moveTo>
                    <a:pt x="326" y="446"/>
                  </a:moveTo>
                  <a:lnTo>
                    <a:pt x="326" y="446"/>
                  </a:lnTo>
                  <a:lnTo>
                    <a:pt x="316" y="428"/>
                  </a:lnTo>
                  <a:lnTo>
                    <a:pt x="308" y="409"/>
                  </a:lnTo>
                  <a:lnTo>
                    <a:pt x="300" y="390"/>
                  </a:lnTo>
                  <a:lnTo>
                    <a:pt x="292" y="371"/>
                  </a:lnTo>
                  <a:lnTo>
                    <a:pt x="286" y="350"/>
                  </a:lnTo>
                  <a:lnTo>
                    <a:pt x="279" y="331"/>
                  </a:lnTo>
                  <a:lnTo>
                    <a:pt x="274" y="309"/>
                  </a:lnTo>
                  <a:lnTo>
                    <a:pt x="269" y="288"/>
                  </a:lnTo>
                  <a:lnTo>
                    <a:pt x="264" y="267"/>
                  </a:lnTo>
                  <a:lnTo>
                    <a:pt x="261" y="244"/>
                  </a:lnTo>
                  <a:lnTo>
                    <a:pt x="258" y="221"/>
                  </a:lnTo>
                  <a:lnTo>
                    <a:pt x="256" y="198"/>
                  </a:lnTo>
                  <a:lnTo>
                    <a:pt x="253" y="174"/>
                  </a:lnTo>
                  <a:lnTo>
                    <a:pt x="252" y="151"/>
                  </a:lnTo>
                  <a:lnTo>
                    <a:pt x="251" y="102"/>
                  </a:lnTo>
                  <a:lnTo>
                    <a:pt x="228" y="152"/>
                  </a:lnTo>
                  <a:lnTo>
                    <a:pt x="182" y="130"/>
                  </a:lnTo>
                  <a:lnTo>
                    <a:pt x="197" y="97"/>
                  </a:lnTo>
                  <a:lnTo>
                    <a:pt x="56" y="66"/>
                  </a:lnTo>
                  <a:lnTo>
                    <a:pt x="56" y="66"/>
                  </a:lnTo>
                  <a:lnTo>
                    <a:pt x="58" y="85"/>
                  </a:lnTo>
                  <a:lnTo>
                    <a:pt x="60" y="105"/>
                  </a:lnTo>
                  <a:lnTo>
                    <a:pt x="63" y="123"/>
                  </a:lnTo>
                  <a:lnTo>
                    <a:pt x="68" y="142"/>
                  </a:lnTo>
                  <a:lnTo>
                    <a:pt x="72" y="159"/>
                  </a:lnTo>
                  <a:lnTo>
                    <a:pt x="77" y="177"/>
                  </a:lnTo>
                  <a:lnTo>
                    <a:pt x="83" y="192"/>
                  </a:lnTo>
                  <a:lnTo>
                    <a:pt x="89" y="208"/>
                  </a:lnTo>
                  <a:lnTo>
                    <a:pt x="96" y="222"/>
                  </a:lnTo>
                  <a:lnTo>
                    <a:pt x="102" y="236"/>
                  </a:lnTo>
                  <a:lnTo>
                    <a:pt x="118" y="263"/>
                  </a:lnTo>
                  <a:lnTo>
                    <a:pt x="135" y="288"/>
                  </a:lnTo>
                  <a:lnTo>
                    <a:pt x="153" y="311"/>
                  </a:lnTo>
                  <a:lnTo>
                    <a:pt x="153" y="311"/>
                  </a:lnTo>
                  <a:lnTo>
                    <a:pt x="172" y="332"/>
                  </a:lnTo>
                  <a:lnTo>
                    <a:pt x="191" y="350"/>
                  </a:lnTo>
                  <a:lnTo>
                    <a:pt x="212" y="369"/>
                  </a:lnTo>
                  <a:lnTo>
                    <a:pt x="234" y="385"/>
                  </a:lnTo>
                  <a:lnTo>
                    <a:pt x="256" y="401"/>
                  </a:lnTo>
                  <a:lnTo>
                    <a:pt x="279" y="417"/>
                  </a:lnTo>
                  <a:lnTo>
                    <a:pt x="326" y="446"/>
                  </a:lnTo>
                  <a:lnTo>
                    <a:pt x="326" y="446"/>
                  </a:lnTo>
                  <a:close/>
                  <a:moveTo>
                    <a:pt x="304" y="70"/>
                  </a:moveTo>
                  <a:lnTo>
                    <a:pt x="304" y="70"/>
                  </a:lnTo>
                  <a:lnTo>
                    <a:pt x="304" y="120"/>
                  </a:lnTo>
                  <a:lnTo>
                    <a:pt x="307" y="170"/>
                  </a:lnTo>
                  <a:lnTo>
                    <a:pt x="309" y="194"/>
                  </a:lnTo>
                  <a:lnTo>
                    <a:pt x="312" y="218"/>
                  </a:lnTo>
                  <a:lnTo>
                    <a:pt x="315" y="242"/>
                  </a:lnTo>
                  <a:lnTo>
                    <a:pt x="320" y="266"/>
                  </a:lnTo>
                  <a:lnTo>
                    <a:pt x="320" y="266"/>
                  </a:lnTo>
                  <a:lnTo>
                    <a:pt x="325" y="288"/>
                  </a:lnTo>
                  <a:lnTo>
                    <a:pt x="331" y="312"/>
                  </a:lnTo>
                  <a:lnTo>
                    <a:pt x="339" y="335"/>
                  </a:lnTo>
                  <a:lnTo>
                    <a:pt x="348" y="358"/>
                  </a:lnTo>
                  <a:lnTo>
                    <a:pt x="358" y="380"/>
                  </a:lnTo>
                  <a:lnTo>
                    <a:pt x="368" y="401"/>
                  </a:lnTo>
                  <a:lnTo>
                    <a:pt x="381" y="423"/>
                  </a:lnTo>
                  <a:lnTo>
                    <a:pt x="394" y="445"/>
                  </a:lnTo>
                  <a:lnTo>
                    <a:pt x="394" y="445"/>
                  </a:lnTo>
                  <a:lnTo>
                    <a:pt x="398" y="448"/>
                  </a:lnTo>
                  <a:lnTo>
                    <a:pt x="401" y="450"/>
                  </a:lnTo>
                  <a:lnTo>
                    <a:pt x="404" y="452"/>
                  </a:lnTo>
                  <a:lnTo>
                    <a:pt x="407" y="453"/>
                  </a:lnTo>
                  <a:lnTo>
                    <a:pt x="412" y="453"/>
                  </a:lnTo>
                  <a:lnTo>
                    <a:pt x="416" y="453"/>
                  </a:lnTo>
                  <a:lnTo>
                    <a:pt x="419" y="452"/>
                  </a:lnTo>
                  <a:lnTo>
                    <a:pt x="424" y="450"/>
                  </a:lnTo>
                  <a:lnTo>
                    <a:pt x="424" y="450"/>
                  </a:lnTo>
                  <a:lnTo>
                    <a:pt x="427" y="447"/>
                  </a:lnTo>
                  <a:lnTo>
                    <a:pt x="429" y="444"/>
                  </a:lnTo>
                  <a:lnTo>
                    <a:pt x="430" y="440"/>
                  </a:lnTo>
                  <a:lnTo>
                    <a:pt x="431" y="436"/>
                  </a:lnTo>
                  <a:lnTo>
                    <a:pt x="432" y="433"/>
                  </a:lnTo>
                  <a:lnTo>
                    <a:pt x="431" y="428"/>
                  </a:lnTo>
                  <a:lnTo>
                    <a:pt x="430" y="425"/>
                  </a:lnTo>
                  <a:lnTo>
                    <a:pt x="428" y="421"/>
                  </a:lnTo>
                  <a:lnTo>
                    <a:pt x="428" y="421"/>
                  </a:lnTo>
                  <a:lnTo>
                    <a:pt x="416" y="402"/>
                  </a:lnTo>
                  <a:lnTo>
                    <a:pt x="404" y="382"/>
                  </a:lnTo>
                  <a:lnTo>
                    <a:pt x="394" y="362"/>
                  </a:lnTo>
                  <a:lnTo>
                    <a:pt x="386" y="342"/>
                  </a:lnTo>
                  <a:lnTo>
                    <a:pt x="378" y="321"/>
                  </a:lnTo>
                  <a:lnTo>
                    <a:pt x="371" y="300"/>
                  </a:lnTo>
                  <a:lnTo>
                    <a:pt x="365" y="279"/>
                  </a:lnTo>
                  <a:lnTo>
                    <a:pt x="360" y="257"/>
                  </a:lnTo>
                  <a:lnTo>
                    <a:pt x="360" y="257"/>
                  </a:lnTo>
                  <a:lnTo>
                    <a:pt x="355" y="234"/>
                  </a:lnTo>
                  <a:lnTo>
                    <a:pt x="352" y="212"/>
                  </a:lnTo>
                  <a:lnTo>
                    <a:pt x="350" y="189"/>
                  </a:lnTo>
                  <a:lnTo>
                    <a:pt x="348" y="166"/>
                  </a:lnTo>
                  <a:lnTo>
                    <a:pt x="346" y="119"/>
                  </a:lnTo>
                  <a:lnTo>
                    <a:pt x="346" y="70"/>
                  </a:lnTo>
                  <a:lnTo>
                    <a:pt x="346" y="70"/>
                  </a:lnTo>
                  <a:lnTo>
                    <a:pt x="345" y="67"/>
                  </a:lnTo>
                  <a:lnTo>
                    <a:pt x="343" y="63"/>
                  </a:lnTo>
                  <a:lnTo>
                    <a:pt x="342" y="59"/>
                  </a:lnTo>
                  <a:lnTo>
                    <a:pt x="339" y="56"/>
                  </a:lnTo>
                  <a:lnTo>
                    <a:pt x="337" y="54"/>
                  </a:lnTo>
                  <a:lnTo>
                    <a:pt x="333" y="52"/>
                  </a:lnTo>
                  <a:lnTo>
                    <a:pt x="329" y="51"/>
                  </a:lnTo>
                  <a:lnTo>
                    <a:pt x="325" y="50"/>
                  </a:lnTo>
                  <a:lnTo>
                    <a:pt x="325" y="50"/>
                  </a:lnTo>
                  <a:lnTo>
                    <a:pt x="321" y="51"/>
                  </a:lnTo>
                  <a:lnTo>
                    <a:pt x="317" y="52"/>
                  </a:lnTo>
                  <a:lnTo>
                    <a:pt x="313" y="53"/>
                  </a:lnTo>
                  <a:lnTo>
                    <a:pt x="311" y="56"/>
                  </a:lnTo>
                  <a:lnTo>
                    <a:pt x="308" y="58"/>
                  </a:lnTo>
                  <a:lnTo>
                    <a:pt x="307" y="63"/>
                  </a:lnTo>
                  <a:lnTo>
                    <a:pt x="304" y="66"/>
                  </a:lnTo>
                  <a:lnTo>
                    <a:pt x="304" y="70"/>
                  </a:lnTo>
                  <a:lnTo>
                    <a:pt x="304" y="7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46" tIns="34273" rIns="68546" bIns="34273" numCol="1" anchor="t" anchorCtr="0" compatLnSpc="1">
              <a:prstTxWarp prst="textNoShape">
                <a:avLst/>
              </a:prstTxWarp>
            </a:bodyPr>
            <a:lstStyle/>
            <a:p>
              <a:endParaRPr lang="zh-CN" altLang="en-US" sz="1012" dirty="0">
                <a:ea typeface="微软雅黑" panose="020B0503020204020204" pitchFamily="34" charset="-122"/>
              </a:endParaRPr>
            </a:p>
          </p:txBody>
        </p:sp>
      </p:grpSp>
      <p:grpSp>
        <p:nvGrpSpPr>
          <p:cNvPr id="18" name="组合 17"/>
          <p:cNvGrpSpPr/>
          <p:nvPr/>
        </p:nvGrpSpPr>
        <p:grpSpPr>
          <a:xfrm>
            <a:off x="6705747" y="1550536"/>
            <a:ext cx="863063" cy="863375"/>
            <a:chOff x="5030788" y="1708150"/>
            <a:chExt cx="1176338" cy="1176338"/>
          </a:xfrm>
        </p:grpSpPr>
        <p:sp>
          <p:nvSpPr>
            <p:cNvPr id="19" name="Freeform 6"/>
            <p:cNvSpPr>
              <a:spLocks/>
            </p:cNvSpPr>
            <p:nvPr/>
          </p:nvSpPr>
          <p:spPr bwMode="auto">
            <a:xfrm>
              <a:off x="5030788" y="1708150"/>
              <a:ext cx="1176338" cy="1176338"/>
            </a:xfrm>
            <a:custGeom>
              <a:avLst/>
              <a:gdLst>
                <a:gd name="T0" fmla="*/ 1481 w 1482"/>
                <a:gd name="T1" fmla="*/ 780 h 1482"/>
                <a:gd name="T2" fmla="*/ 1467 w 1482"/>
                <a:gd name="T3" fmla="*/ 890 h 1482"/>
                <a:gd name="T4" fmla="*/ 1436 w 1482"/>
                <a:gd name="T5" fmla="*/ 997 h 1482"/>
                <a:gd name="T6" fmla="*/ 1392 w 1482"/>
                <a:gd name="T7" fmla="*/ 1094 h 1482"/>
                <a:gd name="T8" fmla="*/ 1334 w 1482"/>
                <a:gd name="T9" fmla="*/ 1185 h 1482"/>
                <a:gd name="T10" fmla="*/ 1265 w 1482"/>
                <a:gd name="T11" fmla="*/ 1265 h 1482"/>
                <a:gd name="T12" fmla="*/ 1185 w 1482"/>
                <a:gd name="T13" fmla="*/ 1335 h 1482"/>
                <a:gd name="T14" fmla="*/ 1094 w 1482"/>
                <a:gd name="T15" fmla="*/ 1393 h 1482"/>
                <a:gd name="T16" fmla="*/ 996 w 1482"/>
                <a:gd name="T17" fmla="*/ 1437 h 1482"/>
                <a:gd name="T18" fmla="*/ 890 w 1482"/>
                <a:gd name="T19" fmla="*/ 1467 h 1482"/>
                <a:gd name="T20" fmla="*/ 779 w 1482"/>
                <a:gd name="T21" fmla="*/ 1481 h 1482"/>
                <a:gd name="T22" fmla="*/ 703 w 1482"/>
                <a:gd name="T23" fmla="*/ 1481 h 1482"/>
                <a:gd name="T24" fmla="*/ 592 w 1482"/>
                <a:gd name="T25" fmla="*/ 1467 h 1482"/>
                <a:gd name="T26" fmla="*/ 487 w 1482"/>
                <a:gd name="T27" fmla="*/ 1437 h 1482"/>
                <a:gd name="T28" fmla="*/ 388 w 1482"/>
                <a:gd name="T29" fmla="*/ 1393 h 1482"/>
                <a:gd name="T30" fmla="*/ 298 w 1482"/>
                <a:gd name="T31" fmla="*/ 1335 h 1482"/>
                <a:gd name="T32" fmla="*/ 217 w 1482"/>
                <a:gd name="T33" fmla="*/ 1265 h 1482"/>
                <a:gd name="T34" fmla="*/ 147 w 1482"/>
                <a:gd name="T35" fmla="*/ 1185 h 1482"/>
                <a:gd name="T36" fmla="*/ 89 w 1482"/>
                <a:gd name="T37" fmla="*/ 1094 h 1482"/>
                <a:gd name="T38" fmla="*/ 45 w 1482"/>
                <a:gd name="T39" fmla="*/ 997 h 1482"/>
                <a:gd name="T40" fmla="*/ 15 w 1482"/>
                <a:gd name="T41" fmla="*/ 890 h 1482"/>
                <a:gd name="T42" fmla="*/ 1 w 1482"/>
                <a:gd name="T43" fmla="*/ 780 h 1482"/>
                <a:gd name="T44" fmla="*/ 1 w 1482"/>
                <a:gd name="T45" fmla="*/ 704 h 1482"/>
                <a:gd name="T46" fmla="*/ 15 w 1482"/>
                <a:gd name="T47" fmla="*/ 592 h 1482"/>
                <a:gd name="T48" fmla="*/ 45 w 1482"/>
                <a:gd name="T49" fmla="*/ 486 h 1482"/>
                <a:gd name="T50" fmla="*/ 89 w 1482"/>
                <a:gd name="T51" fmla="*/ 389 h 1482"/>
                <a:gd name="T52" fmla="*/ 147 w 1482"/>
                <a:gd name="T53" fmla="*/ 299 h 1482"/>
                <a:gd name="T54" fmla="*/ 217 w 1482"/>
                <a:gd name="T55" fmla="*/ 217 h 1482"/>
                <a:gd name="T56" fmla="*/ 298 w 1482"/>
                <a:gd name="T57" fmla="*/ 148 h 1482"/>
                <a:gd name="T58" fmla="*/ 388 w 1482"/>
                <a:gd name="T59" fmla="*/ 90 h 1482"/>
                <a:gd name="T60" fmla="*/ 487 w 1482"/>
                <a:gd name="T61" fmla="*/ 46 h 1482"/>
                <a:gd name="T62" fmla="*/ 592 w 1482"/>
                <a:gd name="T63" fmla="*/ 15 h 1482"/>
                <a:gd name="T64" fmla="*/ 703 w 1482"/>
                <a:gd name="T65" fmla="*/ 1 h 1482"/>
                <a:gd name="T66" fmla="*/ 779 w 1482"/>
                <a:gd name="T67" fmla="*/ 1 h 1482"/>
                <a:gd name="T68" fmla="*/ 890 w 1482"/>
                <a:gd name="T69" fmla="*/ 15 h 1482"/>
                <a:gd name="T70" fmla="*/ 996 w 1482"/>
                <a:gd name="T71" fmla="*/ 46 h 1482"/>
                <a:gd name="T72" fmla="*/ 1094 w 1482"/>
                <a:gd name="T73" fmla="*/ 90 h 1482"/>
                <a:gd name="T74" fmla="*/ 1185 w 1482"/>
                <a:gd name="T75" fmla="*/ 148 h 1482"/>
                <a:gd name="T76" fmla="*/ 1265 w 1482"/>
                <a:gd name="T77" fmla="*/ 217 h 1482"/>
                <a:gd name="T78" fmla="*/ 1334 w 1482"/>
                <a:gd name="T79" fmla="*/ 299 h 1482"/>
                <a:gd name="T80" fmla="*/ 1392 w 1482"/>
                <a:gd name="T81" fmla="*/ 389 h 1482"/>
                <a:gd name="T82" fmla="*/ 1436 w 1482"/>
                <a:gd name="T83" fmla="*/ 486 h 1482"/>
                <a:gd name="T84" fmla="*/ 1467 w 1482"/>
                <a:gd name="T85" fmla="*/ 592 h 1482"/>
                <a:gd name="T86" fmla="*/ 1481 w 1482"/>
                <a:gd name="T87" fmla="*/ 704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2" h="1482">
                  <a:moveTo>
                    <a:pt x="1482" y="742"/>
                  </a:moveTo>
                  <a:lnTo>
                    <a:pt x="1482" y="742"/>
                  </a:lnTo>
                  <a:lnTo>
                    <a:pt x="1481" y="780"/>
                  </a:lnTo>
                  <a:lnTo>
                    <a:pt x="1478" y="818"/>
                  </a:lnTo>
                  <a:lnTo>
                    <a:pt x="1473" y="854"/>
                  </a:lnTo>
                  <a:lnTo>
                    <a:pt x="1467" y="890"/>
                  </a:lnTo>
                  <a:lnTo>
                    <a:pt x="1458" y="926"/>
                  </a:lnTo>
                  <a:lnTo>
                    <a:pt x="1448" y="962"/>
                  </a:lnTo>
                  <a:lnTo>
                    <a:pt x="1436" y="997"/>
                  </a:lnTo>
                  <a:lnTo>
                    <a:pt x="1423" y="1029"/>
                  </a:lnTo>
                  <a:lnTo>
                    <a:pt x="1408" y="1063"/>
                  </a:lnTo>
                  <a:lnTo>
                    <a:pt x="1392" y="1094"/>
                  </a:lnTo>
                  <a:lnTo>
                    <a:pt x="1375" y="1126"/>
                  </a:lnTo>
                  <a:lnTo>
                    <a:pt x="1355" y="1155"/>
                  </a:lnTo>
                  <a:lnTo>
                    <a:pt x="1334" y="1185"/>
                  </a:lnTo>
                  <a:lnTo>
                    <a:pt x="1313" y="1213"/>
                  </a:lnTo>
                  <a:lnTo>
                    <a:pt x="1289" y="1240"/>
                  </a:lnTo>
                  <a:lnTo>
                    <a:pt x="1265" y="1265"/>
                  </a:lnTo>
                  <a:lnTo>
                    <a:pt x="1239" y="1290"/>
                  </a:lnTo>
                  <a:lnTo>
                    <a:pt x="1212" y="1313"/>
                  </a:lnTo>
                  <a:lnTo>
                    <a:pt x="1185" y="1335"/>
                  </a:lnTo>
                  <a:lnTo>
                    <a:pt x="1155" y="1356"/>
                  </a:lnTo>
                  <a:lnTo>
                    <a:pt x="1125" y="1375"/>
                  </a:lnTo>
                  <a:lnTo>
                    <a:pt x="1094" y="1393"/>
                  </a:lnTo>
                  <a:lnTo>
                    <a:pt x="1062" y="1409"/>
                  </a:lnTo>
                  <a:lnTo>
                    <a:pt x="1029" y="1424"/>
                  </a:lnTo>
                  <a:lnTo>
                    <a:pt x="996" y="1437"/>
                  </a:lnTo>
                  <a:lnTo>
                    <a:pt x="961" y="1449"/>
                  </a:lnTo>
                  <a:lnTo>
                    <a:pt x="926" y="1459"/>
                  </a:lnTo>
                  <a:lnTo>
                    <a:pt x="890" y="1467"/>
                  </a:lnTo>
                  <a:lnTo>
                    <a:pt x="853" y="1473"/>
                  </a:lnTo>
                  <a:lnTo>
                    <a:pt x="817" y="1479"/>
                  </a:lnTo>
                  <a:lnTo>
                    <a:pt x="779" y="1481"/>
                  </a:lnTo>
                  <a:lnTo>
                    <a:pt x="741" y="1482"/>
                  </a:lnTo>
                  <a:lnTo>
                    <a:pt x="741" y="1482"/>
                  </a:lnTo>
                  <a:lnTo>
                    <a:pt x="703" y="1481"/>
                  </a:lnTo>
                  <a:lnTo>
                    <a:pt x="665" y="1479"/>
                  </a:lnTo>
                  <a:lnTo>
                    <a:pt x="628" y="1473"/>
                  </a:lnTo>
                  <a:lnTo>
                    <a:pt x="592" y="1467"/>
                  </a:lnTo>
                  <a:lnTo>
                    <a:pt x="556" y="1459"/>
                  </a:lnTo>
                  <a:lnTo>
                    <a:pt x="520" y="1449"/>
                  </a:lnTo>
                  <a:lnTo>
                    <a:pt x="487" y="1437"/>
                  </a:lnTo>
                  <a:lnTo>
                    <a:pt x="453" y="1424"/>
                  </a:lnTo>
                  <a:lnTo>
                    <a:pt x="419" y="1409"/>
                  </a:lnTo>
                  <a:lnTo>
                    <a:pt x="388" y="1393"/>
                  </a:lnTo>
                  <a:lnTo>
                    <a:pt x="356" y="1375"/>
                  </a:lnTo>
                  <a:lnTo>
                    <a:pt x="327" y="1356"/>
                  </a:lnTo>
                  <a:lnTo>
                    <a:pt x="298" y="1335"/>
                  </a:lnTo>
                  <a:lnTo>
                    <a:pt x="269" y="1313"/>
                  </a:lnTo>
                  <a:lnTo>
                    <a:pt x="242" y="1290"/>
                  </a:lnTo>
                  <a:lnTo>
                    <a:pt x="217" y="1265"/>
                  </a:lnTo>
                  <a:lnTo>
                    <a:pt x="192" y="1240"/>
                  </a:lnTo>
                  <a:lnTo>
                    <a:pt x="170" y="1213"/>
                  </a:lnTo>
                  <a:lnTo>
                    <a:pt x="147" y="1185"/>
                  </a:lnTo>
                  <a:lnTo>
                    <a:pt x="126" y="1155"/>
                  </a:lnTo>
                  <a:lnTo>
                    <a:pt x="108" y="1126"/>
                  </a:lnTo>
                  <a:lnTo>
                    <a:pt x="89" y="1094"/>
                  </a:lnTo>
                  <a:lnTo>
                    <a:pt x="73" y="1063"/>
                  </a:lnTo>
                  <a:lnTo>
                    <a:pt x="58" y="1029"/>
                  </a:lnTo>
                  <a:lnTo>
                    <a:pt x="45" y="997"/>
                  </a:lnTo>
                  <a:lnTo>
                    <a:pt x="34" y="962"/>
                  </a:lnTo>
                  <a:lnTo>
                    <a:pt x="23" y="926"/>
                  </a:lnTo>
                  <a:lnTo>
                    <a:pt x="15" y="890"/>
                  </a:lnTo>
                  <a:lnTo>
                    <a:pt x="9" y="854"/>
                  </a:lnTo>
                  <a:lnTo>
                    <a:pt x="4" y="818"/>
                  </a:lnTo>
                  <a:lnTo>
                    <a:pt x="1" y="780"/>
                  </a:lnTo>
                  <a:lnTo>
                    <a:pt x="0" y="742"/>
                  </a:lnTo>
                  <a:lnTo>
                    <a:pt x="0" y="742"/>
                  </a:lnTo>
                  <a:lnTo>
                    <a:pt x="1" y="704"/>
                  </a:lnTo>
                  <a:lnTo>
                    <a:pt x="4" y="666"/>
                  </a:lnTo>
                  <a:lnTo>
                    <a:pt x="9" y="629"/>
                  </a:lnTo>
                  <a:lnTo>
                    <a:pt x="15" y="592"/>
                  </a:lnTo>
                  <a:lnTo>
                    <a:pt x="23" y="556"/>
                  </a:lnTo>
                  <a:lnTo>
                    <a:pt x="34" y="521"/>
                  </a:lnTo>
                  <a:lnTo>
                    <a:pt x="45" y="486"/>
                  </a:lnTo>
                  <a:lnTo>
                    <a:pt x="58" y="453"/>
                  </a:lnTo>
                  <a:lnTo>
                    <a:pt x="73" y="420"/>
                  </a:lnTo>
                  <a:lnTo>
                    <a:pt x="89" y="389"/>
                  </a:lnTo>
                  <a:lnTo>
                    <a:pt x="108" y="357"/>
                  </a:lnTo>
                  <a:lnTo>
                    <a:pt x="126" y="327"/>
                  </a:lnTo>
                  <a:lnTo>
                    <a:pt x="147" y="299"/>
                  </a:lnTo>
                  <a:lnTo>
                    <a:pt x="170" y="270"/>
                  </a:lnTo>
                  <a:lnTo>
                    <a:pt x="192" y="243"/>
                  </a:lnTo>
                  <a:lnTo>
                    <a:pt x="217" y="217"/>
                  </a:lnTo>
                  <a:lnTo>
                    <a:pt x="242" y="193"/>
                  </a:lnTo>
                  <a:lnTo>
                    <a:pt x="269" y="169"/>
                  </a:lnTo>
                  <a:lnTo>
                    <a:pt x="298" y="148"/>
                  </a:lnTo>
                  <a:lnTo>
                    <a:pt x="327" y="127"/>
                  </a:lnTo>
                  <a:lnTo>
                    <a:pt x="356" y="107"/>
                  </a:lnTo>
                  <a:lnTo>
                    <a:pt x="388" y="90"/>
                  </a:lnTo>
                  <a:lnTo>
                    <a:pt x="419" y="74"/>
                  </a:lnTo>
                  <a:lnTo>
                    <a:pt x="453" y="59"/>
                  </a:lnTo>
                  <a:lnTo>
                    <a:pt x="487" y="46"/>
                  </a:lnTo>
                  <a:lnTo>
                    <a:pt x="520" y="34"/>
                  </a:lnTo>
                  <a:lnTo>
                    <a:pt x="556" y="24"/>
                  </a:lnTo>
                  <a:lnTo>
                    <a:pt x="592" y="15"/>
                  </a:lnTo>
                  <a:lnTo>
                    <a:pt x="628" y="9"/>
                  </a:lnTo>
                  <a:lnTo>
                    <a:pt x="665" y="4"/>
                  </a:lnTo>
                  <a:lnTo>
                    <a:pt x="703" y="1"/>
                  </a:lnTo>
                  <a:lnTo>
                    <a:pt x="741" y="0"/>
                  </a:lnTo>
                  <a:lnTo>
                    <a:pt x="741" y="0"/>
                  </a:lnTo>
                  <a:lnTo>
                    <a:pt x="779" y="1"/>
                  </a:lnTo>
                  <a:lnTo>
                    <a:pt x="817" y="4"/>
                  </a:lnTo>
                  <a:lnTo>
                    <a:pt x="853" y="9"/>
                  </a:lnTo>
                  <a:lnTo>
                    <a:pt x="890" y="15"/>
                  </a:lnTo>
                  <a:lnTo>
                    <a:pt x="926" y="24"/>
                  </a:lnTo>
                  <a:lnTo>
                    <a:pt x="961" y="34"/>
                  </a:lnTo>
                  <a:lnTo>
                    <a:pt x="996" y="46"/>
                  </a:lnTo>
                  <a:lnTo>
                    <a:pt x="1029" y="59"/>
                  </a:lnTo>
                  <a:lnTo>
                    <a:pt x="1062" y="74"/>
                  </a:lnTo>
                  <a:lnTo>
                    <a:pt x="1094" y="90"/>
                  </a:lnTo>
                  <a:lnTo>
                    <a:pt x="1125" y="107"/>
                  </a:lnTo>
                  <a:lnTo>
                    <a:pt x="1155" y="127"/>
                  </a:lnTo>
                  <a:lnTo>
                    <a:pt x="1185" y="148"/>
                  </a:lnTo>
                  <a:lnTo>
                    <a:pt x="1212" y="169"/>
                  </a:lnTo>
                  <a:lnTo>
                    <a:pt x="1239" y="193"/>
                  </a:lnTo>
                  <a:lnTo>
                    <a:pt x="1265" y="217"/>
                  </a:lnTo>
                  <a:lnTo>
                    <a:pt x="1289" y="243"/>
                  </a:lnTo>
                  <a:lnTo>
                    <a:pt x="1313" y="270"/>
                  </a:lnTo>
                  <a:lnTo>
                    <a:pt x="1334" y="299"/>
                  </a:lnTo>
                  <a:lnTo>
                    <a:pt x="1355" y="327"/>
                  </a:lnTo>
                  <a:lnTo>
                    <a:pt x="1375" y="357"/>
                  </a:lnTo>
                  <a:lnTo>
                    <a:pt x="1392" y="389"/>
                  </a:lnTo>
                  <a:lnTo>
                    <a:pt x="1408" y="420"/>
                  </a:lnTo>
                  <a:lnTo>
                    <a:pt x="1423" y="453"/>
                  </a:lnTo>
                  <a:lnTo>
                    <a:pt x="1436" y="486"/>
                  </a:lnTo>
                  <a:lnTo>
                    <a:pt x="1448" y="521"/>
                  </a:lnTo>
                  <a:lnTo>
                    <a:pt x="1458" y="556"/>
                  </a:lnTo>
                  <a:lnTo>
                    <a:pt x="1467" y="592"/>
                  </a:lnTo>
                  <a:lnTo>
                    <a:pt x="1473" y="629"/>
                  </a:lnTo>
                  <a:lnTo>
                    <a:pt x="1478" y="666"/>
                  </a:lnTo>
                  <a:lnTo>
                    <a:pt x="1481" y="704"/>
                  </a:lnTo>
                  <a:lnTo>
                    <a:pt x="1482" y="742"/>
                  </a:lnTo>
                  <a:lnTo>
                    <a:pt x="1482" y="742"/>
                  </a:lnTo>
                  <a:close/>
                </a:path>
              </a:pathLst>
            </a:custGeom>
            <a:solidFill>
              <a:schemeClr val="bg1"/>
            </a:solidFill>
            <a:ln>
              <a:noFill/>
            </a:ln>
          </p:spPr>
          <p:txBody>
            <a:bodyPr vert="horz" wrap="square" lIns="68546" tIns="34273" rIns="68546" bIns="34273" numCol="1" anchor="t" anchorCtr="0" compatLnSpc="1">
              <a:prstTxWarp prst="textNoShape">
                <a:avLst/>
              </a:prstTxWarp>
            </a:bodyPr>
            <a:lstStyle/>
            <a:p>
              <a:endParaRPr lang="zh-CN" altLang="en-US" sz="1012" dirty="0">
                <a:ea typeface="微软雅黑" panose="020B0503020204020204" pitchFamily="34" charset="-122"/>
              </a:endParaRPr>
            </a:p>
          </p:txBody>
        </p:sp>
        <p:sp>
          <p:nvSpPr>
            <p:cNvPr id="20" name="Freeform 10"/>
            <p:cNvSpPr>
              <a:spLocks noEditPoints="1"/>
            </p:cNvSpPr>
            <p:nvPr/>
          </p:nvSpPr>
          <p:spPr bwMode="auto">
            <a:xfrm>
              <a:off x="5280025" y="1862138"/>
              <a:ext cx="701675" cy="965200"/>
            </a:xfrm>
            <a:custGeom>
              <a:avLst/>
              <a:gdLst>
                <a:gd name="T0" fmla="*/ 117 w 885"/>
                <a:gd name="T1" fmla="*/ 744 h 1217"/>
                <a:gd name="T2" fmla="*/ 34 w 885"/>
                <a:gd name="T3" fmla="*/ 538 h 1217"/>
                <a:gd name="T4" fmla="*/ 22 w 885"/>
                <a:gd name="T5" fmla="*/ 365 h 1217"/>
                <a:gd name="T6" fmla="*/ 109 w 885"/>
                <a:gd name="T7" fmla="*/ 162 h 1217"/>
                <a:gd name="T8" fmla="*/ 291 w 885"/>
                <a:gd name="T9" fmla="*/ 61 h 1217"/>
                <a:gd name="T10" fmla="*/ 459 w 885"/>
                <a:gd name="T11" fmla="*/ 0 h 1217"/>
                <a:gd name="T12" fmla="*/ 663 w 885"/>
                <a:gd name="T13" fmla="*/ 87 h 1217"/>
                <a:gd name="T14" fmla="*/ 795 w 885"/>
                <a:gd name="T15" fmla="*/ 200 h 1217"/>
                <a:gd name="T16" fmla="*/ 876 w 885"/>
                <a:gd name="T17" fmla="*/ 405 h 1217"/>
                <a:gd name="T18" fmla="*/ 818 w 885"/>
                <a:gd name="T19" fmla="*/ 606 h 1217"/>
                <a:gd name="T20" fmla="*/ 745 w 885"/>
                <a:gd name="T21" fmla="*/ 766 h 1217"/>
                <a:gd name="T22" fmla="*/ 506 w 885"/>
                <a:gd name="T23" fmla="*/ 867 h 1217"/>
                <a:gd name="T24" fmla="*/ 432 w 885"/>
                <a:gd name="T25" fmla="*/ 885 h 1217"/>
                <a:gd name="T26" fmla="*/ 411 w 885"/>
                <a:gd name="T27" fmla="*/ 208 h 1217"/>
                <a:gd name="T28" fmla="*/ 398 w 885"/>
                <a:gd name="T29" fmla="*/ 327 h 1217"/>
                <a:gd name="T30" fmla="*/ 643 w 885"/>
                <a:gd name="T31" fmla="*/ 211 h 1217"/>
                <a:gd name="T32" fmla="*/ 727 w 885"/>
                <a:gd name="T33" fmla="*/ 455 h 1217"/>
                <a:gd name="T34" fmla="*/ 659 w 885"/>
                <a:gd name="T35" fmla="*/ 618 h 1217"/>
                <a:gd name="T36" fmla="*/ 513 w 885"/>
                <a:gd name="T37" fmla="*/ 716 h 1217"/>
                <a:gd name="T38" fmla="*/ 306 w 885"/>
                <a:gd name="T39" fmla="*/ 706 h 1217"/>
                <a:gd name="T40" fmla="*/ 135 w 885"/>
                <a:gd name="T41" fmla="*/ 526 h 1217"/>
                <a:gd name="T42" fmla="*/ 338 w 885"/>
                <a:gd name="T43" fmla="*/ 742 h 1217"/>
                <a:gd name="T44" fmla="*/ 553 w 885"/>
                <a:gd name="T45" fmla="*/ 741 h 1217"/>
                <a:gd name="T46" fmla="*/ 698 w 885"/>
                <a:gd name="T47" fmla="*/ 632 h 1217"/>
                <a:gd name="T48" fmla="*/ 761 w 885"/>
                <a:gd name="T49" fmla="*/ 457 h 1217"/>
                <a:gd name="T50" fmla="*/ 715 w 885"/>
                <a:gd name="T51" fmla="*/ 275 h 1217"/>
                <a:gd name="T52" fmla="*/ 486 w 885"/>
                <a:gd name="T53" fmla="*/ 124 h 1217"/>
                <a:gd name="T54" fmla="*/ 224 w 885"/>
                <a:gd name="T55" fmla="*/ 703 h 1217"/>
                <a:gd name="T56" fmla="*/ 243 w 885"/>
                <a:gd name="T57" fmla="*/ 718 h 1217"/>
                <a:gd name="T58" fmla="*/ 270 w 885"/>
                <a:gd name="T59" fmla="*/ 735 h 1217"/>
                <a:gd name="T60" fmla="*/ 304 w 885"/>
                <a:gd name="T61" fmla="*/ 753 h 1217"/>
                <a:gd name="T62" fmla="*/ 334 w 885"/>
                <a:gd name="T63" fmla="*/ 765 h 1217"/>
                <a:gd name="T64" fmla="*/ 366 w 885"/>
                <a:gd name="T65" fmla="*/ 773 h 1217"/>
                <a:gd name="T66" fmla="*/ 399 w 885"/>
                <a:gd name="T67" fmla="*/ 780 h 1217"/>
                <a:gd name="T68" fmla="*/ 443 w 885"/>
                <a:gd name="T69" fmla="*/ 782 h 1217"/>
                <a:gd name="T70" fmla="*/ 454 w 885"/>
                <a:gd name="T71" fmla="*/ 782 h 1217"/>
                <a:gd name="T72" fmla="*/ 457 w 885"/>
                <a:gd name="T73" fmla="*/ 782 h 1217"/>
                <a:gd name="T74" fmla="*/ 458 w 885"/>
                <a:gd name="T75" fmla="*/ 782 h 1217"/>
                <a:gd name="T76" fmla="*/ 459 w 885"/>
                <a:gd name="T77" fmla="*/ 782 h 1217"/>
                <a:gd name="T78" fmla="*/ 461 w 885"/>
                <a:gd name="T79" fmla="*/ 782 h 1217"/>
                <a:gd name="T80" fmla="*/ 462 w 885"/>
                <a:gd name="T81" fmla="*/ 782 h 1217"/>
                <a:gd name="T82" fmla="*/ 463 w 885"/>
                <a:gd name="T83" fmla="*/ 782 h 1217"/>
                <a:gd name="T84" fmla="*/ 466 w 885"/>
                <a:gd name="T85" fmla="*/ 781 h 1217"/>
                <a:gd name="T86" fmla="*/ 472 w 885"/>
                <a:gd name="T87" fmla="*/ 781 h 1217"/>
                <a:gd name="T88" fmla="*/ 485 w 885"/>
                <a:gd name="T89" fmla="*/ 780 h 1217"/>
                <a:gd name="T90" fmla="*/ 512 w 885"/>
                <a:gd name="T91" fmla="*/ 775 h 1217"/>
                <a:gd name="T92" fmla="*/ 545 w 885"/>
                <a:gd name="T93" fmla="*/ 767 h 1217"/>
                <a:gd name="T94" fmla="*/ 576 w 885"/>
                <a:gd name="T95" fmla="*/ 755 h 1217"/>
                <a:gd name="T96" fmla="*/ 606 w 885"/>
                <a:gd name="T97" fmla="*/ 741 h 1217"/>
                <a:gd name="T98" fmla="*/ 638 w 885"/>
                <a:gd name="T99" fmla="*/ 720 h 1217"/>
                <a:gd name="T100" fmla="*/ 668 w 885"/>
                <a:gd name="T101" fmla="*/ 697 h 1217"/>
                <a:gd name="T102" fmla="*/ 685 w 885"/>
                <a:gd name="T103" fmla="*/ 681 h 1217"/>
                <a:gd name="T104" fmla="*/ 695 w 885"/>
                <a:gd name="T105" fmla="*/ 670 h 1217"/>
                <a:gd name="T106" fmla="*/ 771 w 885"/>
                <a:gd name="T107" fmla="*/ 536 h 1217"/>
                <a:gd name="T108" fmla="*/ 773 w 885"/>
                <a:gd name="T109" fmla="*/ 355 h 1217"/>
                <a:gd name="T110" fmla="*/ 672 w 885"/>
                <a:gd name="T111" fmla="*/ 188 h 1217"/>
                <a:gd name="T112" fmla="*/ 495 w 885"/>
                <a:gd name="T113" fmla="*/ 103 h 1217"/>
                <a:gd name="T114" fmla="*/ 309 w 885"/>
                <a:gd name="T115" fmla="*/ 126 h 1217"/>
                <a:gd name="T116" fmla="*/ 160 w 885"/>
                <a:gd name="T117" fmla="*/ 250 h 1217"/>
                <a:gd name="T118" fmla="*/ 101 w 885"/>
                <a:gd name="T119" fmla="*/ 441 h 1217"/>
                <a:gd name="T120" fmla="*/ 158 w 885"/>
                <a:gd name="T121" fmla="*/ 63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85" h="1217">
                  <a:moveTo>
                    <a:pt x="212" y="796"/>
                  </a:moveTo>
                  <a:lnTo>
                    <a:pt x="125" y="1151"/>
                  </a:lnTo>
                  <a:lnTo>
                    <a:pt x="105" y="1154"/>
                  </a:lnTo>
                  <a:lnTo>
                    <a:pt x="194" y="790"/>
                  </a:lnTo>
                  <a:lnTo>
                    <a:pt x="194" y="790"/>
                  </a:lnTo>
                  <a:lnTo>
                    <a:pt x="178" y="783"/>
                  </a:lnTo>
                  <a:lnTo>
                    <a:pt x="162" y="775"/>
                  </a:lnTo>
                  <a:lnTo>
                    <a:pt x="162" y="775"/>
                  </a:lnTo>
                  <a:lnTo>
                    <a:pt x="149" y="769"/>
                  </a:lnTo>
                  <a:lnTo>
                    <a:pt x="137" y="761"/>
                  </a:lnTo>
                  <a:lnTo>
                    <a:pt x="127" y="753"/>
                  </a:lnTo>
                  <a:lnTo>
                    <a:pt x="117" y="744"/>
                  </a:lnTo>
                  <a:lnTo>
                    <a:pt x="110" y="732"/>
                  </a:lnTo>
                  <a:lnTo>
                    <a:pt x="102" y="719"/>
                  </a:lnTo>
                  <a:lnTo>
                    <a:pt x="96" y="704"/>
                  </a:lnTo>
                  <a:lnTo>
                    <a:pt x="90" y="685"/>
                  </a:lnTo>
                  <a:lnTo>
                    <a:pt x="90" y="685"/>
                  </a:lnTo>
                  <a:lnTo>
                    <a:pt x="77" y="639"/>
                  </a:lnTo>
                  <a:lnTo>
                    <a:pt x="69" y="616"/>
                  </a:lnTo>
                  <a:lnTo>
                    <a:pt x="61" y="594"/>
                  </a:lnTo>
                  <a:lnTo>
                    <a:pt x="61" y="594"/>
                  </a:lnTo>
                  <a:lnTo>
                    <a:pt x="48" y="565"/>
                  </a:lnTo>
                  <a:lnTo>
                    <a:pt x="34" y="538"/>
                  </a:lnTo>
                  <a:lnTo>
                    <a:pt x="34" y="538"/>
                  </a:lnTo>
                  <a:lnTo>
                    <a:pt x="20" y="509"/>
                  </a:lnTo>
                  <a:lnTo>
                    <a:pt x="14" y="495"/>
                  </a:lnTo>
                  <a:lnTo>
                    <a:pt x="9" y="480"/>
                  </a:lnTo>
                  <a:lnTo>
                    <a:pt x="9" y="480"/>
                  </a:lnTo>
                  <a:lnTo>
                    <a:pt x="4" y="466"/>
                  </a:lnTo>
                  <a:lnTo>
                    <a:pt x="1" y="452"/>
                  </a:lnTo>
                  <a:lnTo>
                    <a:pt x="0" y="439"/>
                  </a:lnTo>
                  <a:lnTo>
                    <a:pt x="0" y="426"/>
                  </a:lnTo>
                  <a:lnTo>
                    <a:pt x="2" y="412"/>
                  </a:lnTo>
                  <a:lnTo>
                    <a:pt x="6" y="398"/>
                  </a:lnTo>
                  <a:lnTo>
                    <a:pt x="13" y="382"/>
                  </a:lnTo>
                  <a:lnTo>
                    <a:pt x="22" y="365"/>
                  </a:lnTo>
                  <a:lnTo>
                    <a:pt x="22" y="365"/>
                  </a:lnTo>
                  <a:lnTo>
                    <a:pt x="44" y="323"/>
                  </a:lnTo>
                  <a:lnTo>
                    <a:pt x="55" y="302"/>
                  </a:lnTo>
                  <a:lnTo>
                    <a:pt x="66" y="280"/>
                  </a:lnTo>
                  <a:lnTo>
                    <a:pt x="66" y="280"/>
                  </a:lnTo>
                  <a:lnTo>
                    <a:pt x="77" y="251"/>
                  </a:lnTo>
                  <a:lnTo>
                    <a:pt x="87" y="222"/>
                  </a:lnTo>
                  <a:lnTo>
                    <a:pt x="87" y="222"/>
                  </a:lnTo>
                  <a:lnTo>
                    <a:pt x="97" y="191"/>
                  </a:lnTo>
                  <a:lnTo>
                    <a:pt x="102" y="177"/>
                  </a:lnTo>
                  <a:lnTo>
                    <a:pt x="109" y="162"/>
                  </a:lnTo>
                  <a:lnTo>
                    <a:pt x="109" y="162"/>
                  </a:lnTo>
                  <a:lnTo>
                    <a:pt x="116" y="149"/>
                  </a:lnTo>
                  <a:lnTo>
                    <a:pt x="124" y="138"/>
                  </a:lnTo>
                  <a:lnTo>
                    <a:pt x="131" y="127"/>
                  </a:lnTo>
                  <a:lnTo>
                    <a:pt x="141" y="119"/>
                  </a:lnTo>
                  <a:lnTo>
                    <a:pt x="153" y="110"/>
                  </a:lnTo>
                  <a:lnTo>
                    <a:pt x="166" y="102"/>
                  </a:lnTo>
                  <a:lnTo>
                    <a:pt x="181" y="96"/>
                  </a:lnTo>
                  <a:lnTo>
                    <a:pt x="200" y="90"/>
                  </a:lnTo>
                  <a:lnTo>
                    <a:pt x="200" y="90"/>
                  </a:lnTo>
                  <a:lnTo>
                    <a:pt x="245" y="77"/>
                  </a:lnTo>
                  <a:lnTo>
                    <a:pt x="268" y="70"/>
                  </a:lnTo>
                  <a:lnTo>
                    <a:pt x="291" y="61"/>
                  </a:lnTo>
                  <a:lnTo>
                    <a:pt x="291" y="61"/>
                  </a:lnTo>
                  <a:lnTo>
                    <a:pt x="320" y="49"/>
                  </a:lnTo>
                  <a:lnTo>
                    <a:pt x="347" y="35"/>
                  </a:lnTo>
                  <a:lnTo>
                    <a:pt x="347" y="35"/>
                  </a:lnTo>
                  <a:lnTo>
                    <a:pt x="376" y="20"/>
                  </a:lnTo>
                  <a:lnTo>
                    <a:pt x="390" y="14"/>
                  </a:lnTo>
                  <a:lnTo>
                    <a:pt x="405" y="9"/>
                  </a:lnTo>
                  <a:lnTo>
                    <a:pt x="405" y="9"/>
                  </a:lnTo>
                  <a:lnTo>
                    <a:pt x="419" y="5"/>
                  </a:lnTo>
                  <a:lnTo>
                    <a:pt x="432" y="1"/>
                  </a:lnTo>
                  <a:lnTo>
                    <a:pt x="446" y="0"/>
                  </a:lnTo>
                  <a:lnTo>
                    <a:pt x="459" y="0"/>
                  </a:lnTo>
                  <a:lnTo>
                    <a:pt x="472" y="2"/>
                  </a:lnTo>
                  <a:lnTo>
                    <a:pt x="487" y="7"/>
                  </a:lnTo>
                  <a:lnTo>
                    <a:pt x="503" y="13"/>
                  </a:lnTo>
                  <a:lnTo>
                    <a:pt x="520" y="22"/>
                  </a:lnTo>
                  <a:lnTo>
                    <a:pt x="520" y="22"/>
                  </a:lnTo>
                  <a:lnTo>
                    <a:pt x="561" y="46"/>
                  </a:lnTo>
                  <a:lnTo>
                    <a:pt x="583" y="57"/>
                  </a:lnTo>
                  <a:lnTo>
                    <a:pt x="605" y="66"/>
                  </a:lnTo>
                  <a:lnTo>
                    <a:pt x="605" y="66"/>
                  </a:lnTo>
                  <a:lnTo>
                    <a:pt x="634" y="77"/>
                  </a:lnTo>
                  <a:lnTo>
                    <a:pt x="663" y="87"/>
                  </a:lnTo>
                  <a:lnTo>
                    <a:pt x="663" y="87"/>
                  </a:lnTo>
                  <a:lnTo>
                    <a:pt x="694" y="97"/>
                  </a:lnTo>
                  <a:lnTo>
                    <a:pt x="708" y="102"/>
                  </a:lnTo>
                  <a:lnTo>
                    <a:pt x="723" y="110"/>
                  </a:lnTo>
                  <a:lnTo>
                    <a:pt x="723" y="110"/>
                  </a:lnTo>
                  <a:lnTo>
                    <a:pt x="736" y="116"/>
                  </a:lnTo>
                  <a:lnTo>
                    <a:pt x="747" y="124"/>
                  </a:lnTo>
                  <a:lnTo>
                    <a:pt x="758" y="133"/>
                  </a:lnTo>
                  <a:lnTo>
                    <a:pt x="766" y="142"/>
                  </a:lnTo>
                  <a:lnTo>
                    <a:pt x="775" y="153"/>
                  </a:lnTo>
                  <a:lnTo>
                    <a:pt x="783" y="166"/>
                  </a:lnTo>
                  <a:lnTo>
                    <a:pt x="789" y="182"/>
                  </a:lnTo>
                  <a:lnTo>
                    <a:pt x="795" y="200"/>
                  </a:lnTo>
                  <a:lnTo>
                    <a:pt x="795" y="200"/>
                  </a:lnTo>
                  <a:lnTo>
                    <a:pt x="808" y="247"/>
                  </a:lnTo>
                  <a:lnTo>
                    <a:pt x="815" y="270"/>
                  </a:lnTo>
                  <a:lnTo>
                    <a:pt x="823" y="292"/>
                  </a:lnTo>
                  <a:lnTo>
                    <a:pt x="823" y="292"/>
                  </a:lnTo>
                  <a:lnTo>
                    <a:pt x="836" y="321"/>
                  </a:lnTo>
                  <a:lnTo>
                    <a:pt x="850" y="348"/>
                  </a:lnTo>
                  <a:lnTo>
                    <a:pt x="850" y="348"/>
                  </a:lnTo>
                  <a:lnTo>
                    <a:pt x="864" y="376"/>
                  </a:lnTo>
                  <a:lnTo>
                    <a:pt x="871" y="390"/>
                  </a:lnTo>
                  <a:lnTo>
                    <a:pt x="876" y="405"/>
                  </a:lnTo>
                  <a:lnTo>
                    <a:pt x="876" y="405"/>
                  </a:lnTo>
                  <a:lnTo>
                    <a:pt x="880" y="419"/>
                  </a:lnTo>
                  <a:lnTo>
                    <a:pt x="884" y="433"/>
                  </a:lnTo>
                  <a:lnTo>
                    <a:pt x="885" y="446"/>
                  </a:lnTo>
                  <a:lnTo>
                    <a:pt x="885" y="460"/>
                  </a:lnTo>
                  <a:lnTo>
                    <a:pt x="883" y="474"/>
                  </a:lnTo>
                  <a:lnTo>
                    <a:pt x="878" y="488"/>
                  </a:lnTo>
                  <a:lnTo>
                    <a:pt x="872" y="504"/>
                  </a:lnTo>
                  <a:lnTo>
                    <a:pt x="863" y="520"/>
                  </a:lnTo>
                  <a:lnTo>
                    <a:pt x="863" y="520"/>
                  </a:lnTo>
                  <a:lnTo>
                    <a:pt x="839" y="563"/>
                  </a:lnTo>
                  <a:lnTo>
                    <a:pt x="828" y="583"/>
                  </a:lnTo>
                  <a:lnTo>
                    <a:pt x="818" y="606"/>
                  </a:lnTo>
                  <a:lnTo>
                    <a:pt x="818" y="606"/>
                  </a:lnTo>
                  <a:lnTo>
                    <a:pt x="808" y="634"/>
                  </a:lnTo>
                  <a:lnTo>
                    <a:pt x="798" y="665"/>
                  </a:lnTo>
                  <a:lnTo>
                    <a:pt x="798" y="665"/>
                  </a:lnTo>
                  <a:lnTo>
                    <a:pt x="788" y="694"/>
                  </a:lnTo>
                  <a:lnTo>
                    <a:pt x="783" y="709"/>
                  </a:lnTo>
                  <a:lnTo>
                    <a:pt x="775" y="723"/>
                  </a:lnTo>
                  <a:lnTo>
                    <a:pt x="775" y="723"/>
                  </a:lnTo>
                  <a:lnTo>
                    <a:pt x="766" y="740"/>
                  </a:lnTo>
                  <a:lnTo>
                    <a:pt x="757" y="754"/>
                  </a:lnTo>
                  <a:lnTo>
                    <a:pt x="751" y="760"/>
                  </a:lnTo>
                  <a:lnTo>
                    <a:pt x="745" y="766"/>
                  </a:lnTo>
                  <a:lnTo>
                    <a:pt x="738" y="771"/>
                  </a:lnTo>
                  <a:lnTo>
                    <a:pt x="731" y="777"/>
                  </a:lnTo>
                  <a:lnTo>
                    <a:pt x="805" y="1000"/>
                  </a:lnTo>
                  <a:lnTo>
                    <a:pt x="785" y="998"/>
                  </a:lnTo>
                  <a:lnTo>
                    <a:pt x="714" y="785"/>
                  </a:lnTo>
                  <a:lnTo>
                    <a:pt x="714" y="785"/>
                  </a:lnTo>
                  <a:lnTo>
                    <a:pt x="703" y="790"/>
                  </a:lnTo>
                  <a:lnTo>
                    <a:pt x="772" y="997"/>
                  </a:lnTo>
                  <a:lnTo>
                    <a:pt x="593" y="982"/>
                  </a:lnTo>
                  <a:lnTo>
                    <a:pt x="566" y="1046"/>
                  </a:lnTo>
                  <a:lnTo>
                    <a:pt x="506" y="867"/>
                  </a:lnTo>
                  <a:lnTo>
                    <a:pt x="506" y="867"/>
                  </a:lnTo>
                  <a:lnTo>
                    <a:pt x="495" y="871"/>
                  </a:lnTo>
                  <a:lnTo>
                    <a:pt x="559" y="1063"/>
                  </a:lnTo>
                  <a:lnTo>
                    <a:pt x="550" y="1085"/>
                  </a:lnTo>
                  <a:lnTo>
                    <a:pt x="481" y="876"/>
                  </a:lnTo>
                  <a:lnTo>
                    <a:pt x="480" y="876"/>
                  </a:lnTo>
                  <a:lnTo>
                    <a:pt x="480" y="876"/>
                  </a:lnTo>
                  <a:lnTo>
                    <a:pt x="463" y="882"/>
                  </a:lnTo>
                  <a:lnTo>
                    <a:pt x="448" y="884"/>
                  </a:lnTo>
                  <a:lnTo>
                    <a:pt x="367" y="1217"/>
                  </a:lnTo>
                  <a:lnTo>
                    <a:pt x="356" y="1197"/>
                  </a:lnTo>
                  <a:lnTo>
                    <a:pt x="432" y="885"/>
                  </a:lnTo>
                  <a:lnTo>
                    <a:pt x="432" y="885"/>
                  </a:lnTo>
                  <a:lnTo>
                    <a:pt x="420" y="884"/>
                  </a:lnTo>
                  <a:lnTo>
                    <a:pt x="348" y="1180"/>
                  </a:lnTo>
                  <a:lnTo>
                    <a:pt x="316" y="1117"/>
                  </a:lnTo>
                  <a:lnTo>
                    <a:pt x="139" y="1149"/>
                  </a:lnTo>
                  <a:lnTo>
                    <a:pt x="223" y="799"/>
                  </a:lnTo>
                  <a:lnTo>
                    <a:pt x="220" y="798"/>
                  </a:lnTo>
                  <a:lnTo>
                    <a:pt x="220" y="798"/>
                  </a:lnTo>
                  <a:lnTo>
                    <a:pt x="212" y="796"/>
                  </a:lnTo>
                  <a:lnTo>
                    <a:pt x="212" y="796"/>
                  </a:lnTo>
                  <a:close/>
                  <a:moveTo>
                    <a:pt x="497" y="656"/>
                  </a:moveTo>
                  <a:lnTo>
                    <a:pt x="497" y="208"/>
                  </a:lnTo>
                  <a:lnTo>
                    <a:pt x="411" y="208"/>
                  </a:lnTo>
                  <a:lnTo>
                    <a:pt x="411" y="208"/>
                  </a:lnTo>
                  <a:lnTo>
                    <a:pt x="411" y="216"/>
                  </a:lnTo>
                  <a:lnTo>
                    <a:pt x="408" y="226"/>
                  </a:lnTo>
                  <a:lnTo>
                    <a:pt x="404" y="235"/>
                  </a:lnTo>
                  <a:lnTo>
                    <a:pt x="397" y="243"/>
                  </a:lnTo>
                  <a:lnTo>
                    <a:pt x="397" y="243"/>
                  </a:lnTo>
                  <a:lnTo>
                    <a:pt x="390" y="252"/>
                  </a:lnTo>
                  <a:lnTo>
                    <a:pt x="381" y="258"/>
                  </a:lnTo>
                  <a:lnTo>
                    <a:pt x="371" y="261"/>
                  </a:lnTo>
                  <a:lnTo>
                    <a:pt x="360" y="262"/>
                  </a:lnTo>
                  <a:lnTo>
                    <a:pt x="360" y="327"/>
                  </a:lnTo>
                  <a:lnTo>
                    <a:pt x="398" y="327"/>
                  </a:lnTo>
                  <a:lnTo>
                    <a:pt x="398" y="656"/>
                  </a:lnTo>
                  <a:lnTo>
                    <a:pt x="497" y="656"/>
                  </a:lnTo>
                  <a:lnTo>
                    <a:pt x="497" y="656"/>
                  </a:lnTo>
                  <a:close/>
                  <a:moveTo>
                    <a:pt x="486" y="124"/>
                  </a:moveTo>
                  <a:lnTo>
                    <a:pt x="486" y="124"/>
                  </a:lnTo>
                  <a:lnTo>
                    <a:pt x="511" y="131"/>
                  </a:lnTo>
                  <a:lnTo>
                    <a:pt x="536" y="139"/>
                  </a:lnTo>
                  <a:lnTo>
                    <a:pt x="560" y="150"/>
                  </a:lnTo>
                  <a:lnTo>
                    <a:pt x="582" y="163"/>
                  </a:lnTo>
                  <a:lnTo>
                    <a:pt x="604" y="177"/>
                  </a:lnTo>
                  <a:lnTo>
                    <a:pt x="623" y="194"/>
                  </a:lnTo>
                  <a:lnTo>
                    <a:pt x="643" y="211"/>
                  </a:lnTo>
                  <a:lnTo>
                    <a:pt x="659" y="229"/>
                  </a:lnTo>
                  <a:lnTo>
                    <a:pt x="674" y="250"/>
                  </a:lnTo>
                  <a:lnTo>
                    <a:pt x="688" y="272"/>
                  </a:lnTo>
                  <a:lnTo>
                    <a:pt x="700" y="294"/>
                  </a:lnTo>
                  <a:lnTo>
                    <a:pt x="710" y="318"/>
                  </a:lnTo>
                  <a:lnTo>
                    <a:pt x="718" y="343"/>
                  </a:lnTo>
                  <a:lnTo>
                    <a:pt x="724" y="369"/>
                  </a:lnTo>
                  <a:lnTo>
                    <a:pt x="727" y="397"/>
                  </a:lnTo>
                  <a:lnTo>
                    <a:pt x="728" y="424"/>
                  </a:lnTo>
                  <a:lnTo>
                    <a:pt x="728" y="424"/>
                  </a:lnTo>
                  <a:lnTo>
                    <a:pt x="728" y="439"/>
                  </a:lnTo>
                  <a:lnTo>
                    <a:pt x="727" y="455"/>
                  </a:lnTo>
                  <a:lnTo>
                    <a:pt x="725" y="470"/>
                  </a:lnTo>
                  <a:lnTo>
                    <a:pt x="722" y="486"/>
                  </a:lnTo>
                  <a:lnTo>
                    <a:pt x="719" y="500"/>
                  </a:lnTo>
                  <a:lnTo>
                    <a:pt x="714" y="515"/>
                  </a:lnTo>
                  <a:lnTo>
                    <a:pt x="710" y="529"/>
                  </a:lnTo>
                  <a:lnTo>
                    <a:pt x="704" y="542"/>
                  </a:lnTo>
                  <a:lnTo>
                    <a:pt x="698" y="556"/>
                  </a:lnTo>
                  <a:lnTo>
                    <a:pt x="691" y="569"/>
                  </a:lnTo>
                  <a:lnTo>
                    <a:pt x="684" y="582"/>
                  </a:lnTo>
                  <a:lnTo>
                    <a:pt x="676" y="594"/>
                  </a:lnTo>
                  <a:lnTo>
                    <a:pt x="668" y="606"/>
                  </a:lnTo>
                  <a:lnTo>
                    <a:pt x="659" y="618"/>
                  </a:lnTo>
                  <a:lnTo>
                    <a:pt x="649" y="629"/>
                  </a:lnTo>
                  <a:lnTo>
                    <a:pt x="639" y="640"/>
                  </a:lnTo>
                  <a:lnTo>
                    <a:pt x="628" y="650"/>
                  </a:lnTo>
                  <a:lnTo>
                    <a:pt x="618" y="659"/>
                  </a:lnTo>
                  <a:lnTo>
                    <a:pt x="606" y="668"/>
                  </a:lnTo>
                  <a:lnTo>
                    <a:pt x="594" y="677"/>
                  </a:lnTo>
                  <a:lnTo>
                    <a:pt x="582" y="685"/>
                  </a:lnTo>
                  <a:lnTo>
                    <a:pt x="569" y="692"/>
                  </a:lnTo>
                  <a:lnTo>
                    <a:pt x="556" y="699"/>
                  </a:lnTo>
                  <a:lnTo>
                    <a:pt x="542" y="705"/>
                  </a:lnTo>
                  <a:lnTo>
                    <a:pt x="528" y="710"/>
                  </a:lnTo>
                  <a:lnTo>
                    <a:pt x="513" y="716"/>
                  </a:lnTo>
                  <a:lnTo>
                    <a:pt x="499" y="719"/>
                  </a:lnTo>
                  <a:lnTo>
                    <a:pt x="484" y="723"/>
                  </a:lnTo>
                  <a:lnTo>
                    <a:pt x="469" y="726"/>
                  </a:lnTo>
                  <a:lnTo>
                    <a:pt x="454" y="728"/>
                  </a:lnTo>
                  <a:lnTo>
                    <a:pt x="439" y="729"/>
                  </a:lnTo>
                  <a:lnTo>
                    <a:pt x="423" y="729"/>
                  </a:lnTo>
                  <a:lnTo>
                    <a:pt x="423" y="729"/>
                  </a:lnTo>
                  <a:lnTo>
                    <a:pt x="398" y="728"/>
                  </a:lnTo>
                  <a:lnTo>
                    <a:pt x="374" y="726"/>
                  </a:lnTo>
                  <a:lnTo>
                    <a:pt x="351" y="720"/>
                  </a:lnTo>
                  <a:lnTo>
                    <a:pt x="328" y="714"/>
                  </a:lnTo>
                  <a:lnTo>
                    <a:pt x="306" y="706"/>
                  </a:lnTo>
                  <a:lnTo>
                    <a:pt x="284" y="696"/>
                  </a:lnTo>
                  <a:lnTo>
                    <a:pt x="264" y="684"/>
                  </a:lnTo>
                  <a:lnTo>
                    <a:pt x="244" y="672"/>
                  </a:lnTo>
                  <a:lnTo>
                    <a:pt x="227" y="657"/>
                  </a:lnTo>
                  <a:lnTo>
                    <a:pt x="209" y="642"/>
                  </a:lnTo>
                  <a:lnTo>
                    <a:pt x="193" y="626"/>
                  </a:lnTo>
                  <a:lnTo>
                    <a:pt x="179" y="607"/>
                  </a:lnTo>
                  <a:lnTo>
                    <a:pt x="166" y="589"/>
                  </a:lnTo>
                  <a:lnTo>
                    <a:pt x="154" y="568"/>
                  </a:lnTo>
                  <a:lnTo>
                    <a:pt x="143" y="547"/>
                  </a:lnTo>
                  <a:lnTo>
                    <a:pt x="135" y="526"/>
                  </a:lnTo>
                  <a:lnTo>
                    <a:pt x="135" y="526"/>
                  </a:lnTo>
                  <a:lnTo>
                    <a:pt x="143" y="551"/>
                  </a:lnTo>
                  <a:lnTo>
                    <a:pt x="153" y="575"/>
                  </a:lnTo>
                  <a:lnTo>
                    <a:pt x="164" y="597"/>
                  </a:lnTo>
                  <a:lnTo>
                    <a:pt x="178" y="619"/>
                  </a:lnTo>
                  <a:lnTo>
                    <a:pt x="193" y="640"/>
                  </a:lnTo>
                  <a:lnTo>
                    <a:pt x="209" y="659"/>
                  </a:lnTo>
                  <a:lnTo>
                    <a:pt x="228" y="677"/>
                  </a:lnTo>
                  <a:lnTo>
                    <a:pt x="247" y="693"/>
                  </a:lnTo>
                  <a:lnTo>
                    <a:pt x="268" y="708"/>
                  </a:lnTo>
                  <a:lnTo>
                    <a:pt x="291" y="721"/>
                  </a:lnTo>
                  <a:lnTo>
                    <a:pt x="314" y="733"/>
                  </a:lnTo>
                  <a:lnTo>
                    <a:pt x="338" y="742"/>
                  </a:lnTo>
                  <a:lnTo>
                    <a:pt x="363" y="749"/>
                  </a:lnTo>
                  <a:lnTo>
                    <a:pt x="389" y="755"/>
                  </a:lnTo>
                  <a:lnTo>
                    <a:pt x="416" y="759"/>
                  </a:lnTo>
                  <a:lnTo>
                    <a:pt x="443" y="760"/>
                  </a:lnTo>
                  <a:lnTo>
                    <a:pt x="443" y="760"/>
                  </a:lnTo>
                  <a:lnTo>
                    <a:pt x="459" y="759"/>
                  </a:lnTo>
                  <a:lnTo>
                    <a:pt x="475" y="758"/>
                  </a:lnTo>
                  <a:lnTo>
                    <a:pt x="491" y="756"/>
                  </a:lnTo>
                  <a:lnTo>
                    <a:pt x="507" y="754"/>
                  </a:lnTo>
                  <a:lnTo>
                    <a:pt x="522" y="749"/>
                  </a:lnTo>
                  <a:lnTo>
                    <a:pt x="537" y="745"/>
                  </a:lnTo>
                  <a:lnTo>
                    <a:pt x="553" y="741"/>
                  </a:lnTo>
                  <a:lnTo>
                    <a:pt x="567" y="735"/>
                  </a:lnTo>
                  <a:lnTo>
                    <a:pt x="581" y="729"/>
                  </a:lnTo>
                  <a:lnTo>
                    <a:pt x="595" y="721"/>
                  </a:lnTo>
                  <a:lnTo>
                    <a:pt x="608" y="714"/>
                  </a:lnTo>
                  <a:lnTo>
                    <a:pt x="621" y="705"/>
                  </a:lnTo>
                  <a:lnTo>
                    <a:pt x="634" y="696"/>
                  </a:lnTo>
                  <a:lnTo>
                    <a:pt x="646" y="686"/>
                  </a:lnTo>
                  <a:lnTo>
                    <a:pt x="657" y="677"/>
                  </a:lnTo>
                  <a:lnTo>
                    <a:pt x="669" y="667"/>
                  </a:lnTo>
                  <a:lnTo>
                    <a:pt x="678" y="655"/>
                  </a:lnTo>
                  <a:lnTo>
                    <a:pt x="688" y="644"/>
                  </a:lnTo>
                  <a:lnTo>
                    <a:pt x="698" y="632"/>
                  </a:lnTo>
                  <a:lnTo>
                    <a:pt x="707" y="619"/>
                  </a:lnTo>
                  <a:lnTo>
                    <a:pt x="715" y="606"/>
                  </a:lnTo>
                  <a:lnTo>
                    <a:pt x="723" y="593"/>
                  </a:lnTo>
                  <a:lnTo>
                    <a:pt x="731" y="579"/>
                  </a:lnTo>
                  <a:lnTo>
                    <a:pt x="737" y="565"/>
                  </a:lnTo>
                  <a:lnTo>
                    <a:pt x="742" y="551"/>
                  </a:lnTo>
                  <a:lnTo>
                    <a:pt x="747" y="536"/>
                  </a:lnTo>
                  <a:lnTo>
                    <a:pt x="751" y="520"/>
                  </a:lnTo>
                  <a:lnTo>
                    <a:pt x="756" y="505"/>
                  </a:lnTo>
                  <a:lnTo>
                    <a:pt x="758" y="489"/>
                  </a:lnTo>
                  <a:lnTo>
                    <a:pt x="760" y="474"/>
                  </a:lnTo>
                  <a:lnTo>
                    <a:pt x="761" y="457"/>
                  </a:lnTo>
                  <a:lnTo>
                    <a:pt x="762" y="441"/>
                  </a:lnTo>
                  <a:lnTo>
                    <a:pt x="762" y="441"/>
                  </a:lnTo>
                  <a:lnTo>
                    <a:pt x="761" y="426"/>
                  </a:lnTo>
                  <a:lnTo>
                    <a:pt x="760" y="411"/>
                  </a:lnTo>
                  <a:lnTo>
                    <a:pt x="759" y="397"/>
                  </a:lnTo>
                  <a:lnTo>
                    <a:pt x="757" y="381"/>
                  </a:lnTo>
                  <a:lnTo>
                    <a:pt x="753" y="367"/>
                  </a:lnTo>
                  <a:lnTo>
                    <a:pt x="749" y="353"/>
                  </a:lnTo>
                  <a:lnTo>
                    <a:pt x="746" y="340"/>
                  </a:lnTo>
                  <a:lnTo>
                    <a:pt x="740" y="326"/>
                  </a:lnTo>
                  <a:lnTo>
                    <a:pt x="729" y="300"/>
                  </a:lnTo>
                  <a:lnTo>
                    <a:pt x="715" y="275"/>
                  </a:lnTo>
                  <a:lnTo>
                    <a:pt x="700" y="252"/>
                  </a:lnTo>
                  <a:lnTo>
                    <a:pt x="682" y="230"/>
                  </a:lnTo>
                  <a:lnTo>
                    <a:pt x="663" y="210"/>
                  </a:lnTo>
                  <a:lnTo>
                    <a:pt x="642" y="191"/>
                  </a:lnTo>
                  <a:lnTo>
                    <a:pt x="619" y="175"/>
                  </a:lnTo>
                  <a:lnTo>
                    <a:pt x="595" y="160"/>
                  </a:lnTo>
                  <a:lnTo>
                    <a:pt x="569" y="148"/>
                  </a:lnTo>
                  <a:lnTo>
                    <a:pt x="543" y="137"/>
                  </a:lnTo>
                  <a:lnTo>
                    <a:pt x="529" y="134"/>
                  </a:lnTo>
                  <a:lnTo>
                    <a:pt x="515" y="129"/>
                  </a:lnTo>
                  <a:lnTo>
                    <a:pt x="500" y="127"/>
                  </a:lnTo>
                  <a:lnTo>
                    <a:pt x="486" y="124"/>
                  </a:lnTo>
                  <a:lnTo>
                    <a:pt x="486" y="124"/>
                  </a:lnTo>
                  <a:close/>
                  <a:moveTo>
                    <a:pt x="216" y="696"/>
                  </a:moveTo>
                  <a:lnTo>
                    <a:pt x="217" y="696"/>
                  </a:lnTo>
                  <a:lnTo>
                    <a:pt x="217" y="697"/>
                  </a:lnTo>
                  <a:lnTo>
                    <a:pt x="217" y="697"/>
                  </a:lnTo>
                  <a:lnTo>
                    <a:pt x="221" y="701"/>
                  </a:lnTo>
                  <a:lnTo>
                    <a:pt x="221" y="701"/>
                  </a:lnTo>
                  <a:lnTo>
                    <a:pt x="221" y="701"/>
                  </a:lnTo>
                  <a:lnTo>
                    <a:pt x="221" y="701"/>
                  </a:lnTo>
                  <a:lnTo>
                    <a:pt x="223" y="702"/>
                  </a:lnTo>
                  <a:lnTo>
                    <a:pt x="223" y="702"/>
                  </a:lnTo>
                  <a:lnTo>
                    <a:pt x="224" y="703"/>
                  </a:lnTo>
                  <a:lnTo>
                    <a:pt x="224" y="703"/>
                  </a:lnTo>
                  <a:lnTo>
                    <a:pt x="224" y="703"/>
                  </a:lnTo>
                  <a:lnTo>
                    <a:pt x="224" y="703"/>
                  </a:lnTo>
                  <a:lnTo>
                    <a:pt x="225" y="703"/>
                  </a:lnTo>
                  <a:lnTo>
                    <a:pt x="227" y="705"/>
                  </a:lnTo>
                  <a:lnTo>
                    <a:pt x="227" y="705"/>
                  </a:lnTo>
                  <a:lnTo>
                    <a:pt x="231" y="708"/>
                  </a:lnTo>
                  <a:lnTo>
                    <a:pt x="231" y="709"/>
                  </a:lnTo>
                  <a:lnTo>
                    <a:pt x="232" y="709"/>
                  </a:lnTo>
                  <a:lnTo>
                    <a:pt x="232" y="709"/>
                  </a:lnTo>
                  <a:lnTo>
                    <a:pt x="243" y="718"/>
                  </a:lnTo>
                  <a:lnTo>
                    <a:pt x="243" y="718"/>
                  </a:lnTo>
                  <a:lnTo>
                    <a:pt x="247" y="721"/>
                  </a:lnTo>
                  <a:lnTo>
                    <a:pt x="249" y="722"/>
                  </a:lnTo>
                  <a:lnTo>
                    <a:pt x="249" y="722"/>
                  </a:lnTo>
                  <a:lnTo>
                    <a:pt x="253" y="726"/>
                  </a:lnTo>
                  <a:lnTo>
                    <a:pt x="256" y="727"/>
                  </a:lnTo>
                  <a:lnTo>
                    <a:pt x="256" y="727"/>
                  </a:lnTo>
                  <a:lnTo>
                    <a:pt x="256" y="727"/>
                  </a:lnTo>
                  <a:lnTo>
                    <a:pt x="261" y="730"/>
                  </a:lnTo>
                  <a:lnTo>
                    <a:pt x="264" y="731"/>
                  </a:lnTo>
                  <a:lnTo>
                    <a:pt x="264" y="731"/>
                  </a:lnTo>
                  <a:lnTo>
                    <a:pt x="267" y="733"/>
                  </a:lnTo>
                  <a:lnTo>
                    <a:pt x="270" y="735"/>
                  </a:lnTo>
                  <a:lnTo>
                    <a:pt x="270" y="735"/>
                  </a:lnTo>
                  <a:lnTo>
                    <a:pt x="275" y="739"/>
                  </a:lnTo>
                  <a:lnTo>
                    <a:pt x="278" y="740"/>
                  </a:lnTo>
                  <a:lnTo>
                    <a:pt x="281" y="742"/>
                  </a:lnTo>
                  <a:lnTo>
                    <a:pt x="285" y="744"/>
                  </a:lnTo>
                  <a:lnTo>
                    <a:pt x="289" y="746"/>
                  </a:lnTo>
                  <a:lnTo>
                    <a:pt x="293" y="747"/>
                  </a:lnTo>
                  <a:lnTo>
                    <a:pt x="296" y="749"/>
                  </a:lnTo>
                  <a:lnTo>
                    <a:pt x="296" y="749"/>
                  </a:lnTo>
                  <a:lnTo>
                    <a:pt x="300" y="752"/>
                  </a:lnTo>
                  <a:lnTo>
                    <a:pt x="304" y="753"/>
                  </a:lnTo>
                  <a:lnTo>
                    <a:pt x="304" y="753"/>
                  </a:lnTo>
                  <a:lnTo>
                    <a:pt x="308" y="755"/>
                  </a:lnTo>
                  <a:lnTo>
                    <a:pt x="310" y="756"/>
                  </a:lnTo>
                  <a:lnTo>
                    <a:pt x="310" y="756"/>
                  </a:lnTo>
                  <a:lnTo>
                    <a:pt x="316" y="758"/>
                  </a:lnTo>
                  <a:lnTo>
                    <a:pt x="319" y="759"/>
                  </a:lnTo>
                  <a:lnTo>
                    <a:pt x="319" y="759"/>
                  </a:lnTo>
                  <a:lnTo>
                    <a:pt x="323" y="761"/>
                  </a:lnTo>
                  <a:lnTo>
                    <a:pt x="326" y="761"/>
                  </a:lnTo>
                  <a:lnTo>
                    <a:pt x="326" y="761"/>
                  </a:lnTo>
                  <a:lnTo>
                    <a:pt x="332" y="764"/>
                  </a:lnTo>
                  <a:lnTo>
                    <a:pt x="334" y="765"/>
                  </a:lnTo>
                  <a:lnTo>
                    <a:pt x="334" y="765"/>
                  </a:lnTo>
                  <a:lnTo>
                    <a:pt x="340" y="767"/>
                  </a:lnTo>
                  <a:lnTo>
                    <a:pt x="342" y="767"/>
                  </a:lnTo>
                  <a:lnTo>
                    <a:pt x="342" y="767"/>
                  </a:lnTo>
                  <a:lnTo>
                    <a:pt x="348" y="769"/>
                  </a:lnTo>
                  <a:lnTo>
                    <a:pt x="351" y="769"/>
                  </a:lnTo>
                  <a:lnTo>
                    <a:pt x="351" y="769"/>
                  </a:lnTo>
                  <a:lnTo>
                    <a:pt x="356" y="771"/>
                  </a:lnTo>
                  <a:lnTo>
                    <a:pt x="358" y="771"/>
                  </a:lnTo>
                  <a:lnTo>
                    <a:pt x="358" y="771"/>
                  </a:lnTo>
                  <a:lnTo>
                    <a:pt x="365" y="773"/>
                  </a:lnTo>
                  <a:lnTo>
                    <a:pt x="366" y="773"/>
                  </a:lnTo>
                  <a:lnTo>
                    <a:pt x="366" y="773"/>
                  </a:lnTo>
                  <a:lnTo>
                    <a:pt x="372" y="775"/>
                  </a:lnTo>
                  <a:lnTo>
                    <a:pt x="374" y="775"/>
                  </a:lnTo>
                  <a:lnTo>
                    <a:pt x="374" y="775"/>
                  </a:lnTo>
                  <a:lnTo>
                    <a:pt x="382" y="777"/>
                  </a:lnTo>
                  <a:lnTo>
                    <a:pt x="383" y="777"/>
                  </a:lnTo>
                  <a:lnTo>
                    <a:pt x="383" y="777"/>
                  </a:lnTo>
                  <a:lnTo>
                    <a:pt x="390" y="778"/>
                  </a:lnTo>
                  <a:lnTo>
                    <a:pt x="391" y="779"/>
                  </a:lnTo>
                  <a:lnTo>
                    <a:pt x="391" y="779"/>
                  </a:lnTo>
                  <a:lnTo>
                    <a:pt x="398" y="780"/>
                  </a:lnTo>
                  <a:lnTo>
                    <a:pt x="399" y="780"/>
                  </a:lnTo>
                  <a:lnTo>
                    <a:pt x="399" y="780"/>
                  </a:lnTo>
                  <a:lnTo>
                    <a:pt x="407" y="780"/>
                  </a:lnTo>
                  <a:lnTo>
                    <a:pt x="407" y="781"/>
                  </a:lnTo>
                  <a:lnTo>
                    <a:pt x="408" y="781"/>
                  </a:lnTo>
                  <a:lnTo>
                    <a:pt x="408" y="781"/>
                  </a:lnTo>
                  <a:lnTo>
                    <a:pt x="416" y="781"/>
                  </a:lnTo>
                  <a:lnTo>
                    <a:pt x="417" y="781"/>
                  </a:lnTo>
                  <a:lnTo>
                    <a:pt x="417" y="781"/>
                  </a:lnTo>
                  <a:lnTo>
                    <a:pt x="433" y="782"/>
                  </a:lnTo>
                  <a:lnTo>
                    <a:pt x="434" y="782"/>
                  </a:lnTo>
                  <a:lnTo>
                    <a:pt x="434" y="782"/>
                  </a:lnTo>
                  <a:lnTo>
                    <a:pt x="443" y="782"/>
                  </a:lnTo>
                  <a:lnTo>
                    <a:pt x="443" y="782"/>
                  </a:lnTo>
                  <a:lnTo>
                    <a:pt x="449" y="782"/>
                  </a:lnTo>
                  <a:lnTo>
                    <a:pt x="449" y="782"/>
                  </a:lnTo>
                  <a:lnTo>
                    <a:pt x="449" y="782"/>
                  </a:lnTo>
                  <a:lnTo>
                    <a:pt x="449" y="782"/>
                  </a:lnTo>
                  <a:lnTo>
                    <a:pt x="453" y="782"/>
                  </a:lnTo>
                  <a:lnTo>
                    <a:pt x="454" y="782"/>
                  </a:lnTo>
                  <a:lnTo>
                    <a:pt x="454" y="782"/>
                  </a:lnTo>
                  <a:lnTo>
                    <a:pt x="454" y="782"/>
                  </a:lnTo>
                  <a:lnTo>
                    <a:pt x="454" y="782"/>
                  </a:lnTo>
                  <a:lnTo>
                    <a:pt x="454" y="782"/>
                  </a:lnTo>
                  <a:lnTo>
                    <a:pt x="454" y="782"/>
                  </a:lnTo>
                  <a:lnTo>
                    <a:pt x="454" y="782"/>
                  </a:lnTo>
                  <a:lnTo>
                    <a:pt x="454" y="782"/>
                  </a:lnTo>
                  <a:lnTo>
                    <a:pt x="454" y="782"/>
                  </a:lnTo>
                  <a:lnTo>
                    <a:pt x="455" y="782"/>
                  </a:lnTo>
                  <a:lnTo>
                    <a:pt x="455" y="782"/>
                  </a:lnTo>
                  <a:lnTo>
                    <a:pt x="455" y="782"/>
                  </a:lnTo>
                  <a:lnTo>
                    <a:pt x="455" y="782"/>
                  </a:lnTo>
                  <a:lnTo>
                    <a:pt x="455" y="782"/>
                  </a:lnTo>
                  <a:lnTo>
                    <a:pt x="456" y="782"/>
                  </a:lnTo>
                  <a:lnTo>
                    <a:pt x="456" y="782"/>
                  </a:lnTo>
                  <a:lnTo>
                    <a:pt x="456" y="782"/>
                  </a:lnTo>
                  <a:lnTo>
                    <a:pt x="456" y="782"/>
                  </a:lnTo>
                  <a:lnTo>
                    <a:pt x="457" y="782"/>
                  </a:lnTo>
                  <a:lnTo>
                    <a:pt x="457" y="782"/>
                  </a:lnTo>
                  <a:lnTo>
                    <a:pt x="457" y="782"/>
                  </a:lnTo>
                  <a:lnTo>
                    <a:pt x="457" y="782"/>
                  </a:lnTo>
                  <a:lnTo>
                    <a:pt x="457" y="782"/>
                  </a:lnTo>
                  <a:lnTo>
                    <a:pt x="457" y="782"/>
                  </a:lnTo>
                  <a:lnTo>
                    <a:pt x="457" y="782"/>
                  </a:lnTo>
                  <a:lnTo>
                    <a:pt x="457" y="782"/>
                  </a:lnTo>
                  <a:lnTo>
                    <a:pt x="457" y="782"/>
                  </a:lnTo>
                  <a:lnTo>
                    <a:pt x="458" y="782"/>
                  </a:lnTo>
                  <a:lnTo>
                    <a:pt x="458" y="782"/>
                  </a:lnTo>
                  <a:lnTo>
                    <a:pt x="458" y="782"/>
                  </a:lnTo>
                  <a:lnTo>
                    <a:pt x="458" y="782"/>
                  </a:lnTo>
                  <a:lnTo>
                    <a:pt x="458" y="782"/>
                  </a:lnTo>
                  <a:lnTo>
                    <a:pt x="458" y="782"/>
                  </a:lnTo>
                  <a:lnTo>
                    <a:pt x="458" y="782"/>
                  </a:lnTo>
                  <a:lnTo>
                    <a:pt x="458" y="782"/>
                  </a:lnTo>
                  <a:lnTo>
                    <a:pt x="459" y="782"/>
                  </a:lnTo>
                  <a:lnTo>
                    <a:pt x="459" y="782"/>
                  </a:lnTo>
                  <a:lnTo>
                    <a:pt x="459" y="782"/>
                  </a:lnTo>
                  <a:lnTo>
                    <a:pt x="459" y="782"/>
                  </a:lnTo>
                  <a:lnTo>
                    <a:pt x="459" y="782"/>
                  </a:lnTo>
                  <a:lnTo>
                    <a:pt x="459" y="782"/>
                  </a:lnTo>
                  <a:lnTo>
                    <a:pt x="459" y="782"/>
                  </a:lnTo>
                  <a:lnTo>
                    <a:pt x="459" y="782"/>
                  </a:lnTo>
                  <a:lnTo>
                    <a:pt x="459" y="782"/>
                  </a:lnTo>
                  <a:lnTo>
                    <a:pt x="460" y="782"/>
                  </a:lnTo>
                  <a:lnTo>
                    <a:pt x="460" y="782"/>
                  </a:lnTo>
                  <a:lnTo>
                    <a:pt x="460" y="782"/>
                  </a:lnTo>
                  <a:lnTo>
                    <a:pt x="460" y="782"/>
                  </a:lnTo>
                  <a:lnTo>
                    <a:pt x="460" y="782"/>
                  </a:lnTo>
                  <a:lnTo>
                    <a:pt x="460" y="782"/>
                  </a:lnTo>
                  <a:lnTo>
                    <a:pt x="460" y="782"/>
                  </a:lnTo>
                  <a:lnTo>
                    <a:pt x="460" y="782"/>
                  </a:lnTo>
                  <a:lnTo>
                    <a:pt x="460" y="782"/>
                  </a:lnTo>
                  <a:lnTo>
                    <a:pt x="461" y="782"/>
                  </a:lnTo>
                  <a:lnTo>
                    <a:pt x="461" y="782"/>
                  </a:lnTo>
                  <a:lnTo>
                    <a:pt x="461" y="782"/>
                  </a:lnTo>
                  <a:lnTo>
                    <a:pt x="461" y="782"/>
                  </a:lnTo>
                  <a:lnTo>
                    <a:pt x="461" y="782"/>
                  </a:lnTo>
                  <a:lnTo>
                    <a:pt x="461" y="782"/>
                  </a:lnTo>
                  <a:lnTo>
                    <a:pt x="461" y="782"/>
                  </a:lnTo>
                  <a:lnTo>
                    <a:pt x="461" y="782"/>
                  </a:lnTo>
                  <a:lnTo>
                    <a:pt x="462" y="782"/>
                  </a:lnTo>
                  <a:lnTo>
                    <a:pt x="462" y="782"/>
                  </a:lnTo>
                  <a:lnTo>
                    <a:pt x="462" y="782"/>
                  </a:lnTo>
                  <a:lnTo>
                    <a:pt x="462" y="782"/>
                  </a:lnTo>
                  <a:lnTo>
                    <a:pt x="462" y="782"/>
                  </a:lnTo>
                  <a:lnTo>
                    <a:pt x="462" y="782"/>
                  </a:lnTo>
                  <a:lnTo>
                    <a:pt x="462" y="782"/>
                  </a:lnTo>
                  <a:lnTo>
                    <a:pt x="462" y="782"/>
                  </a:lnTo>
                  <a:lnTo>
                    <a:pt x="462" y="782"/>
                  </a:lnTo>
                  <a:lnTo>
                    <a:pt x="462" y="782"/>
                  </a:lnTo>
                  <a:lnTo>
                    <a:pt x="463" y="782"/>
                  </a:lnTo>
                  <a:lnTo>
                    <a:pt x="463" y="782"/>
                  </a:lnTo>
                  <a:lnTo>
                    <a:pt x="463" y="782"/>
                  </a:lnTo>
                  <a:lnTo>
                    <a:pt x="463" y="782"/>
                  </a:lnTo>
                  <a:lnTo>
                    <a:pt x="463" y="782"/>
                  </a:lnTo>
                  <a:lnTo>
                    <a:pt x="463" y="782"/>
                  </a:lnTo>
                  <a:lnTo>
                    <a:pt x="463" y="782"/>
                  </a:lnTo>
                  <a:lnTo>
                    <a:pt x="463" y="782"/>
                  </a:lnTo>
                  <a:lnTo>
                    <a:pt x="465" y="781"/>
                  </a:lnTo>
                  <a:lnTo>
                    <a:pt x="465" y="781"/>
                  </a:lnTo>
                  <a:lnTo>
                    <a:pt x="465" y="781"/>
                  </a:lnTo>
                  <a:lnTo>
                    <a:pt x="465" y="781"/>
                  </a:lnTo>
                  <a:lnTo>
                    <a:pt x="465" y="781"/>
                  </a:lnTo>
                  <a:lnTo>
                    <a:pt x="465" y="781"/>
                  </a:lnTo>
                  <a:lnTo>
                    <a:pt x="465" y="781"/>
                  </a:lnTo>
                  <a:lnTo>
                    <a:pt x="466" y="781"/>
                  </a:lnTo>
                  <a:lnTo>
                    <a:pt x="466" y="781"/>
                  </a:lnTo>
                  <a:lnTo>
                    <a:pt x="466" y="781"/>
                  </a:lnTo>
                  <a:lnTo>
                    <a:pt x="466" y="781"/>
                  </a:lnTo>
                  <a:lnTo>
                    <a:pt x="466" y="781"/>
                  </a:lnTo>
                  <a:lnTo>
                    <a:pt x="466" y="781"/>
                  </a:lnTo>
                  <a:lnTo>
                    <a:pt x="466" y="781"/>
                  </a:lnTo>
                  <a:lnTo>
                    <a:pt x="466" y="781"/>
                  </a:lnTo>
                  <a:lnTo>
                    <a:pt x="466" y="781"/>
                  </a:lnTo>
                  <a:lnTo>
                    <a:pt x="466" y="781"/>
                  </a:lnTo>
                  <a:lnTo>
                    <a:pt x="471" y="781"/>
                  </a:lnTo>
                  <a:lnTo>
                    <a:pt x="471" y="781"/>
                  </a:lnTo>
                  <a:lnTo>
                    <a:pt x="472" y="781"/>
                  </a:lnTo>
                  <a:lnTo>
                    <a:pt x="472" y="781"/>
                  </a:lnTo>
                  <a:lnTo>
                    <a:pt x="472" y="781"/>
                  </a:lnTo>
                  <a:lnTo>
                    <a:pt x="472" y="781"/>
                  </a:lnTo>
                  <a:lnTo>
                    <a:pt x="472" y="781"/>
                  </a:lnTo>
                  <a:lnTo>
                    <a:pt x="472" y="781"/>
                  </a:lnTo>
                  <a:lnTo>
                    <a:pt x="472" y="781"/>
                  </a:lnTo>
                  <a:lnTo>
                    <a:pt x="472" y="781"/>
                  </a:lnTo>
                  <a:lnTo>
                    <a:pt x="472" y="781"/>
                  </a:lnTo>
                  <a:lnTo>
                    <a:pt x="473" y="781"/>
                  </a:lnTo>
                  <a:lnTo>
                    <a:pt x="473" y="781"/>
                  </a:lnTo>
                  <a:lnTo>
                    <a:pt x="473" y="781"/>
                  </a:lnTo>
                  <a:lnTo>
                    <a:pt x="478" y="781"/>
                  </a:lnTo>
                  <a:lnTo>
                    <a:pt x="478" y="781"/>
                  </a:lnTo>
                  <a:lnTo>
                    <a:pt x="478" y="781"/>
                  </a:lnTo>
                  <a:lnTo>
                    <a:pt x="478" y="781"/>
                  </a:lnTo>
                  <a:lnTo>
                    <a:pt x="485" y="780"/>
                  </a:lnTo>
                  <a:lnTo>
                    <a:pt x="486" y="780"/>
                  </a:lnTo>
                  <a:lnTo>
                    <a:pt x="486" y="780"/>
                  </a:lnTo>
                  <a:lnTo>
                    <a:pt x="494" y="779"/>
                  </a:lnTo>
                  <a:lnTo>
                    <a:pt x="495" y="779"/>
                  </a:lnTo>
                  <a:lnTo>
                    <a:pt x="495" y="778"/>
                  </a:lnTo>
                  <a:lnTo>
                    <a:pt x="495" y="778"/>
                  </a:lnTo>
                  <a:lnTo>
                    <a:pt x="503" y="777"/>
                  </a:lnTo>
                  <a:lnTo>
                    <a:pt x="504" y="777"/>
                  </a:lnTo>
                  <a:lnTo>
                    <a:pt x="504" y="777"/>
                  </a:lnTo>
                  <a:lnTo>
                    <a:pt x="510" y="775"/>
                  </a:lnTo>
                  <a:lnTo>
                    <a:pt x="512" y="775"/>
                  </a:lnTo>
                  <a:lnTo>
                    <a:pt x="512" y="775"/>
                  </a:lnTo>
                  <a:lnTo>
                    <a:pt x="519" y="773"/>
                  </a:lnTo>
                  <a:lnTo>
                    <a:pt x="520" y="773"/>
                  </a:lnTo>
                  <a:lnTo>
                    <a:pt x="520" y="773"/>
                  </a:lnTo>
                  <a:lnTo>
                    <a:pt x="528" y="771"/>
                  </a:lnTo>
                  <a:lnTo>
                    <a:pt x="529" y="771"/>
                  </a:lnTo>
                  <a:lnTo>
                    <a:pt x="529" y="771"/>
                  </a:lnTo>
                  <a:lnTo>
                    <a:pt x="535" y="769"/>
                  </a:lnTo>
                  <a:lnTo>
                    <a:pt x="537" y="769"/>
                  </a:lnTo>
                  <a:lnTo>
                    <a:pt x="537" y="769"/>
                  </a:lnTo>
                  <a:lnTo>
                    <a:pt x="543" y="767"/>
                  </a:lnTo>
                  <a:lnTo>
                    <a:pt x="545" y="767"/>
                  </a:lnTo>
                  <a:lnTo>
                    <a:pt x="545" y="767"/>
                  </a:lnTo>
                  <a:lnTo>
                    <a:pt x="551" y="765"/>
                  </a:lnTo>
                  <a:lnTo>
                    <a:pt x="553" y="764"/>
                  </a:lnTo>
                  <a:lnTo>
                    <a:pt x="553" y="764"/>
                  </a:lnTo>
                  <a:lnTo>
                    <a:pt x="559" y="761"/>
                  </a:lnTo>
                  <a:lnTo>
                    <a:pt x="560" y="761"/>
                  </a:lnTo>
                  <a:lnTo>
                    <a:pt x="560" y="761"/>
                  </a:lnTo>
                  <a:lnTo>
                    <a:pt x="567" y="759"/>
                  </a:lnTo>
                  <a:lnTo>
                    <a:pt x="569" y="758"/>
                  </a:lnTo>
                  <a:lnTo>
                    <a:pt x="569" y="758"/>
                  </a:lnTo>
                  <a:lnTo>
                    <a:pt x="574" y="756"/>
                  </a:lnTo>
                  <a:lnTo>
                    <a:pt x="576" y="755"/>
                  </a:lnTo>
                  <a:lnTo>
                    <a:pt x="576" y="755"/>
                  </a:lnTo>
                  <a:lnTo>
                    <a:pt x="582" y="753"/>
                  </a:lnTo>
                  <a:lnTo>
                    <a:pt x="584" y="752"/>
                  </a:lnTo>
                  <a:lnTo>
                    <a:pt x="584" y="752"/>
                  </a:lnTo>
                  <a:lnTo>
                    <a:pt x="589" y="749"/>
                  </a:lnTo>
                  <a:lnTo>
                    <a:pt x="592" y="748"/>
                  </a:lnTo>
                  <a:lnTo>
                    <a:pt x="592" y="748"/>
                  </a:lnTo>
                  <a:lnTo>
                    <a:pt x="597" y="745"/>
                  </a:lnTo>
                  <a:lnTo>
                    <a:pt x="599" y="744"/>
                  </a:lnTo>
                  <a:lnTo>
                    <a:pt x="599" y="744"/>
                  </a:lnTo>
                  <a:lnTo>
                    <a:pt x="604" y="742"/>
                  </a:lnTo>
                  <a:lnTo>
                    <a:pt x="606" y="741"/>
                  </a:lnTo>
                  <a:lnTo>
                    <a:pt x="606" y="741"/>
                  </a:lnTo>
                  <a:lnTo>
                    <a:pt x="611" y="737"/>
                  </a:lnTo>
                  <a:lnTo>
                    <a:pt x="614" y="736"/>
                  </a:lnTo>
                  <a:lnTo>
                    <a:pt x="614" y="736"/>
                  </a:lnTo>
                  <a:lnTo>
                    <a:pt x="619" y="733"/>
                  </a:lnTo>
                  <a:lnTo>
                    <a:pt x="621" y="732"/>
                  </a:lnTo>
                  <a:lnTo>
                    <a:pt x="621" y="732"/>
                  </a:lnTo>
                  <a:lnTo>
                    <a:pt x="625" y="729"/>
                  </a:lnTo>
                  <a:lnTo>
                    <a:pt x="628" y="728"/>
                  </a:lnTo>
                  <a:lnTo>
                    <a:pt x="632" y="724"/>
                  </a:lnTo>
                  <a:lnTo>
                    <a:pt x="635" y="723"/>
                  </a:lnTo>
                  <a:lnTo>
                    <a:pt x="635" y="723"/>
                  </a:lnTo>
                  <a:lnTo>
                    <a:pt x="638" y="720"/>
                  </a:lnTo>
                  <a:lnTo>
                    <a:pt x="642" y="718"/>
                  </a:lnTo>
                  <a:lnTo>
                    <a:pt x="642" y="718"/>
                  </a:lnTo>
                  <a:lnTo>
                    <a:pt x="646" y="715"/>
                  </a:lnTo>
                  <a:lnTo>
                    <a:pt x="648" y="714"/>
                  </a:lnTo>
                  <a:lnTo>
                    <a:pt x="648" y="714"/>
                  </a:lnTo>
                  <a:lnTo>
                    <a:pt x="651" y="710"/>
                  </a:lnTo>
                  <a:lnTo>
                    <a:pt x="655" y="708"/>
                  </a:lnTo>
                  <a:lnTo>
                    <a:pt x="655" y="708"/>
                  </a:lnTo>
                  <a:lnTo>
                    <a:pt x="659" y="705"/>
                  </a:lnTo>
                  <a:lnTo>
                    <a:pt x="661" y="703"/>
                  </a:lnTo>
                  <a:lnTo>
                    <a:pt x="664" y="701"/>
                  </a:lnTo>
                  <a:lnTo>
                    <a:pt x="668" y="697"/>
                  </a:lnTo>
                  <a:lnTo>
                    <a:pt x="668" y="697"/>
                  </a:lnTo>
                  <a:lnTo>
                    <a:pt x="671" y="694"/>
                  </a:lnTo>
                  <a:lnTo>
                    <a:pt x="671" y="694"/>
                  </a:lnTo>
                  <a:lnTo>
                    <a:pt x="671" y="694"/>
                  </a:lnTo>
                  <a:lnTo>
                    <a:pt x="681" y="685"/>
                  </a:lnTo>
                  <a:lnTo>
                    <a:pt x="682" y="684"/>
                  </a:lnTo>
                  <a:lnTo>
                    <a:pt x="682" y="684"/>
                  </a:lnTo>
                  <a:lnTo>
                    <a:pt x="682" y="684"/>
                  </a:lnTo>
                  <a:lnTo>
                    <a:pt x="682" y="684"/>
                  </a:lnTo>
                  <a:lnTo>
                    <a:pt x="682" y="684"/>
                  </a:lnTo>
                  <a:lnTo>
                    <a:pt x="683" y="683"/>
                  </a:lnTo>
                  <a:lnTo>
                    <a:pt x="685" y="681"/>
                  </a:lnTo>
                  <a:lnTo>
                    <a:pt x="685" y="681"/>
                  </a:lnTo>
                  <a:lnTo>
                    <a:pt x="686" y="680"/>
                  </a:lnTo>
                  <a:lnTo>
                    <a:pt x="686" y="680"/>
                  </a:lnTo>
                  <a:lnTo>
                    <a:pt x="688" y="678"/>
                  </a:lnTo>
                  <a:lnTo>
                    <a:pt x="688" y="678"/>
                  </a:lnTo>
                  <a:lnTo>
                    <a:pt x="688" y="678"/>
                  </a:lnTo>
                  <a:lnTo>
                    <a:pt x="688" y="677"/>
                  </a:lnTo>
                  <a:lnTo>
                    <a:pt x="690" y="676"/>
                  </a:lnTo>
                  <a:lnTo>
                    <a:pt x="690" y="676"/>
                  </a:lnTo>
                  <a:lnTo>
                    <a:pt x="690" y="676"/>
                  </a:lnTo>
                  <a:lnTo>
                    <a:pt x="695" y="671"/>
                  </a:lnTo>
                  <a:lnTo>
                    <a:pt x="695" y="670"/>
                  </a:lnTo>
                  <a:lnTo>
                    <a:pt x="696" y="670"/>
                  </a:lnTo>
                  <a:lnTo>
                    <a:pt x="696" y="670"/>
                  </a:lnTo>
                  <a:lnTo>
                    <a:pt x="706" y="658"/>
                  </a:lnTo>
                  <a:lnTo>
                    <a:pt x="715" y="646"/>
                  </a:lnTo>
                  <a:lnTo>
                    <a:pt x="724" y="634"/>
                  </a:lnTo>
                  <a:lnTo>
                    <a:pt x="733" y="621"/>
                  </a:lnTo>
                  <a:lnTo>
                    <a:pt x="740" y="608"/>
                  </a:lnTo>
                  <a:lnTo>
                    <a:pt x="748" y="594"/>
                  </a:lnTo>
                  <a:lnTo>
                    <a:pt x="754" y="580"/>
                  </a:lnTo>
                  <a:lnTo>
                    <a:pt x="760" y="566"/>
                  </a:lnTo>
                  <a:lnTo>
                    <a:pt x="765" y="551"/>
                  </a:lnTo>
                  <a:lnTo>
                    <a:pt x="771" y="536"/>
                  </a:lnTo>
                  <a:lnTo>
                    <a:pt x="774" y="520"/>
                  </a:lnTo>
                  <a:lnTo>
                    <a:pt x="778" y="505"/>
                  </a:lnTo>
                  <a:lnTo>
                    <a:pt x="780" y="490"/>
                  </a:lnTo>
                  <a:lnTo>
                    <a:pt x="783" y="474"/>
                  </a:lnTo>
                  <a:lnTo>
                    <a:pt x="784" y="457"/>
                  </a:lnTo>
                  <a:lnTo>
                    <a:pt x="784" y="441"/>
                  </a:lnTo>
                  <a:lnTo>
                    <a:pt x="784" y="441"/>
                  </a:lnTo>
                  <a:lnTo>
                    <a:pt x="784" y="423"/>
                  </a:lnTo>
                  <a:lnTo>
                    <a:pt x="783" y="406"/>
                  </a:lnTo>
                  <a:lnTo>
                    <a:pt x="780" y="389"/>
                  </a:lnTo>
                  <a:lnTo>
                    <a:pt x="777" y="372"/>
                  </a:lnTo>
                  <a:lnTo>
                    <a:pt x="773" y="355"/>
                  </a:lnTo>
                  <a:lnTo>
                    <a:pt x="769" y="339"/>
                  </a:lnTo>
                  <a:lnTo>
                    <a:pt x="763" y="324"/>
                  </a:lnTo>
                  <a:lnTo>
                    <a:pt x="757" y="308"/>
                  </a:lnTo>
                  <a:lnTo>
                    <a:pt x="750" y="292"/>
                  </a:lnTo>
                  <a:lnTo>
                    <a:pt x="742" y="278"/>
                  </a:lnTo>
                  <a:lnTo>
                    <a:pt x="735" y="264"/>
                  </a:lnTo>
                  <a:lnTo>
                    <a:pt x="725" y="250"/>
                  </a:lnTo>
                  <a:lnTo>
                    <a:pt x="716" y="237"/>
                  </a:lnTo>
                  <a:lnTo>
                    <a:pt x="706" y="224"/>
                  </a:lnTo>
                  <a:lnTo>
                    <a:pt x="695" y="211"/>
                  </a:lnTo>
                  <a:lnTo>
                    <a:pt x="684" y="199"/>
                  </a:lnTo>
                  <a:lnTo>
                    <a:pt x="672" y="188"/>
                  </a:lnTo>
                  <a:lnTo>
                    <a:pt x="660" y="177"/>
                  </a:lnTo>
                  <a:lnTo>
                    <a:pt x="647" y="167"/>
                  </a:lnTo>
                  <a:lnTo>
                    <a:pt x="633" y="158"/>
                  </a:lnTo>
                  <a:lnTo>
                    <a:pt x="620" y="149"/>
                  </a:lnTo>
                  <a:lnTo>
                    <a:pt x="606" y="140"/>
                  </a:lnTo>
                  <a:lnTo>
                    <a:pt x="591" y="133"/>
                  </a:lnTo>
                  <a:lnTo>
                    <a:pt x="575" y="126"/>
                  </a:lnTo>
                  <a:lnTo>
                    <a:pt x="560" y="120"/>
                  </a:lnTo>
                  <a:lnTo>
                    <a:pt x="544" y="114"/>
                  </a:lnTo>
                  <a:lnTo>
                    <a:pt x="528" y="110"/>
                  </a:lnTo>
                  <a:lnTo>
                    <a:pt x="511" y="107"/>
                  </a:lnTo>
                  <a:lnTo>
                    <a:pt x="495" y="103"/>
                  </a:lnTo>
                  <a:lnTo>
                    <a:pt x="478" y="101"/>
                  </a:lnTo>
                  <a:lnTo>
                    <a:pt x="460" y="100"/>
                  </a:lnTo>
                  <a:lnTo>
                    <a:pt x="443" y="99"/>
                  </a:lnTo>
                  <a:lnTo>
                    <a:pt x="443" y="99"/>
                  </a:lnTo>
                  <a:lnTo>
                    <a:pt x="424" y="100"/>
                  </a:lnTo>
                  <a:lnTo>
                    <a:pt x="407" y="101"/>
                  </a:lnTo>
                  <a:lnTo>
                    <a:pt x="391" y="103"/>
                  </a:lnTo>
                  <a:lnTo>
                    <a:pt x="373" y="107"/>
                  </a:lnTo>
                  <a:lnTo>
                    <a:pt x="357" y="110"/>
                  </a:lnTo>
                  <a:lnTo>
                    <a:pt x="341" y="114"/>
                  </a:lnTo>
                  <a:lnTo>
                    <a:pt x="326" y="120"/>
                  </a:lnTo>
                  <a:lnTo>
                    <a:pt x="309" y="126"/>
                  </a:lnTo>
                  <a:lnTo>
                    <a:pt x="294" y="133"/>
                  </a:lnTo>
                  <a:lnTo>
                    <a:pt x="280" y="140"/>
                  </a:lnTo>
                  <a:lnTo>
                    <a:pt x="266" y="149"/>
                  </a:lnTo>
                  <a:lnTo>
                    <a:pt x="252" y="158"/>
                  </a:lnTo>
                  <a:lnTo>
                    <a:pt x="238" y="167"/>
                  </a:lnTo>
                  <a:lnTo>
                    <a:pt x="226" y="177"/>
                  </a:lnTo>
                  <a:lnTo>
                    <a:pt x="213" y="188"/>
                  </a:lnTo>
                  <a:lnTo>
                    <a:pt x="201" y="199"/>
                  </a:lnTo>
                  <a:lnTo>
                    <a:pt x="190" y="211"/>
                  </a:lnTo>
                  <a:lnTo>
                    <a:pt x="179" y="224"/>
                  </a:lnTo>
                  <a:lnTo>
                    <a:pt x="169" y="237"/>
                  </a:lnTo>
                  <a:lnTo>
                    <a:pt x="160" y="250"/>
                  </a:lnTo>
                  <a:lnTo>
                    <a:pt x="151" y="264"/>
                  </a:lnTo>
                  <a:lnTo>
                    <a:pt x="142" y="278"/>
                  </a:lnTo>
                  <a:lnTo>
                    <a:pt x="135" y="292"/>
                  </a:lnTo>
                  <a:lnTo>
                    <a:pt x="128" y="308"/>
                  </a:lnTo>
                  <a:lnTo>
                    <a:pt x="122" y="324"/>
                  </a:lnTo>
                  <a:lnTo>
                    <a:pt x="116" y="339"/>
                  </a:lnTo>
                  <a:lnTo>
                    <a:pt x="112" y="355"/>
                  </a:lnTo>
                  <a:lnTo>
                    <a:pt x="109" y="372"/>
                  </a:lnTo>
                  <a:lnTo>
                    <a:pt x="105" y="389"/>
                  </a:lnTo>
                  <a:lnTo>
                    <a:pt x="103" y="406"/>
                  </a:lnTo>
                  <a:lnTo>
                    <a:pt x="102" y="423"/>
                  </a:lnTo>
                  <a:lnTo>
                    <a:pt x="101" y="441"/>
                  </a:lnTo>
                  <a:lnTo>
                    <a:pt x="101" y="441"/>
                  </a:lnTo>
                  <a:lnTo>
                    <a:pt x="102" y="460"/>
                  </a:lnTo>
                  <a:lnTo>
                    <a:pt x="103" y="478"/>
                  </a:lnTo>
                  <a:lnTo>
                    <a:pt x="105" y="496"/>
                  </a:lnTo>
                  <a:lnTo>
                    <a:pt x="110" y="515"/>
                  </a:lnTo>
                  <a:lnTo>
                    <a:pt x="114" y="532"/>
                  </a:lnTo>
                  <a:lnTo>
                    <a:pt x="119" y="550"/>
                  </a:lnTo>
                  <a:lnTo>
                    <a:pt x="125" y="567"/>
                  </a:lnTo>
                  <a:lnTo>
                    <a:pt x="132" y="583"/>
                  </a:lnTo>
                  <a:lnTo>
                    <a:pt x="140" y="600"/>
                  </a:lnTo>
                  <a:lnTo>
                    <a:pt x="149" y="615"/>
                  </a:lnTo>
                  <a:lnTo>
                    <a:pt x="158" y="630"/>
                  </a:lnTo>
                  <a:lnTo>
                    <a:pt x="168" y="644"/>
                  </a:lnTo>
                  <a:lnTo>
                    <a:pt x="179" y="658"/>
                  </a:lnTo>
                  <a:lnTo>
                    <a:pt x="191" y="671"/>
                  </a:lnTo>
                  <a:lnTo>
                    <a:pt x="203" y="684"/>
                  </a:lnTo>
                  <a:lnTo>
                    <a:pt x="216" y="696"/>
                  </a:lnTo>
                  <a:lnTo>
                    <a:pt x="216" y="69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46" tIns="34273" rIns="68546" bIns="34273" numCol="1" anchor="t" anchorCtr="0" compatLnSpc="1">
              <a:prstTxWarp prst="textNoShape">
                <a:avLst/>
              </a:prstTxWarp>
            </a:bodyPr>
            <a:lstStyle/>
            <a:p>
              <a:endParaRPr lang="zh-CN" altLang="en-US" sz="1012" dirty="0">
                <a:ea typeface="微软雅黑" panose="020B0503020204020204" pitchFamily="34" charset="-122"/>
              </a:endParaRPr>
            </a:p>
          </p:txBody>
        </p:sp>
      </p:grpSp>
      <p:grpSp>
        <p:nvGrpSpPr>
          <p:cNvPr id="21" name="组合 20"/>
          <p:cNvGrpSpPr/>
          <p:nvPr/>
        </p:nvGrpSpPr>
        <p:grpSpPr>
          <a:xfrm>
            <a:off x="4210229" y="1569162"/>
            <a:ext cx="863063" cy="863375"/>
            <a:chOff x="3568700" y="1708150"/>
            <a:chExt cx="1176338" cy="1176338"/>
          </a:xfrm>
        </p:grpSpPr>
        <p:sp>
          <p:nvSpPr>
            <p:cNvPr id="22" name="Freeform 7"/>
            <p:cNvSpPr>
              <a:spLocks/>
            </p:cNvSpPr>
            <p:nvPr/>
          </p:nvSpPr>
          <p:spPr bwMode="auto">
            <a:xfrm>
              <a:off x="3568700" y="1708150"/>
              <a:ext cx="1176338" cy="1176338"/>
            </a:xfrm>
            <a:custGeom>
              <a:avLst/>
              <a:gdLst>
                <a:gd name="T0" fmla="*/ 1481 w 1482"/>
                <a:gd name="T1" fmla="*/ 780 h 1482"/>
                <a:gd name="T2" fmla="*/ 1467 w 1482"/>
                <a:gd name="T3" fmla="*/ 890 h 1482"/>
                <a:gd name="T4" fmla="*/ 1437 w 1482"/>
                <a:gd name="T5" fmla="*/ 997 h 1482"/>
                <a:gd name="T6" fmla="*/ 1393 w 1482"/>
                <a:gd name="T7" fmla="*/ 1094 h 1482"/>
                <a:gd name="T8" fmla="*/ 1335 w 1482"/>
                <a:gd name="T9" fmla="*/ 1185 h 1482"/>
                <a:gd name="T10" fmla="*/ 1265 w 1482"/>
                <a:gd name="T11" fmla="*/ 1265 h 1482"/>
                <a:gd name="T12" fmla="*/ 1184 w 1482"/>
                <a:gd name="T13" fmla="*/ 1335 h 1482"/>
                <a:gd name="T14" fmla="*/ 1094 w 1482"/>
                <a:gd name="T15" fmla="*/ 1393 h 1482"/>
                <a:gd name="T16" fmla="*/ 996 w 1482"/>
                <a:gd name="T17" fmla="*/ 1437 h 1482"/>
                <a:gd name="T18" fmla="*/ 890 w 1482"/>
                <a:gd name="T19" fmla="*/ 1467 h 1482"/>
                <a:gd name="T20" fmla="*/ 780 w 1482"/>
                <a:gd name="T21" fmla="*/ 1481 h 1482"/>
                <a:gd name="T22" fmla="*/ 704 w 1482"/>
                <a:gd name="T23" fmla="*/ 1481 h 1482"/>
                <a:gd name="T24" fmla="*/ 592 w 1482"/>
                <a:gd name="T25" fmla="*/ 1467 h 1482"/>
                <a:gd name="T26" fmla="*/ 486 w 1482"/>
                <a:gd name="T27" fmla="*/ 1437 h 1482"/>
                <a:gd name="T28" fmla="*/ 388 w 1482"/>
                <a:gd name="T29" fmla="*/ 1393 h 1482"/>
                <a:gd name="T30" fmla="*/ 298 w 1482"/>
                <a:gd name="T31" fmla="*/ 1335 h 1482"/>
                <a:gd name="T32" fmla="*/ 217 w 1482"/>
                <a:gd name="T33" fmla="*/ 1265 h 1482"/>
                <a:gd name="T34" fmla="*/ 148 w 1482"/>
                <a:gd name="T35" fmla="*/ 1185 h 1482"/>
                <a:gd name="T36" fmla="*/ 90 w 1482"/>
                <a:gd name="T37" fmla="*/ 1094 h 1482"/>
                <a:gd name="T38" fmla="*/ 46 w 1482"/>
                <a:gd name="T39" fmla="*/ 997 h 1482"/>
                <a:gd name="T40" fmla="*/ 15 w 1482"/>
                <a:gd name="T41" fmla="*/ 890 h 1482"/>
                <a:gd name="T42" fmla="*/ 1 w 1482"/>
                <a:gd name="T43" fmla="*/ 780 h 1482"/>
                <a:gd name="T44" fmla="*/ 1 w 1482"/>
                <a:gd name="T45" fmla="*/ 704 h 1482"/>
                <a:gd name="T46" fmla="*/ 15 w 1482"/>
                <a:gd name="T47" fmla="*/ 592 h 1482"/>
                <a:gd name="T48" fmla="*/ 46 w 1482"/>
                <a:gd name="T49" fmla="*/ 486 h 1482"/>
                <a:gd name="T50" fmla="*/ 90 w 1482"/>
                <a:gd name="T51" fmla="*/ 389 h 1482"/>
                <a:gd name="T52" fmla="*/ 148 w 1482"/>
                <a:gd name="T53" fmla="*/ 299 h 1482"/>
                <a:gd name="T54" fmla="*/ 217 w 1482"/>
                <a:gd name="T55" fmla="*/ 217 h 1482"/>
                <a:gd name="T56" fmla="*/ 298 w 1482"/>
                <a:gd name="T57" fmla="*/ 148 h 1482"/>
                <a:gd name="T58" fmla="*/ 388 w 1482"/>
                <a:gd name="T59" fmla="*/ 90 h 1482"/>
                <a:gd name="T60" fmla="*/ 486 w 1482"/>
                <a:gd name="T61" fmla="*/ 46 h 1482"/>
                <a:gd name="T62" fmla="*/ 592 w 1482"/>
                <a:gd name="T63" fmla="*/ 15 h 1482"/>
                <a:gd name="T64" fmla="*/ 704 w 1482"/>
                <a:gd name="T65" fmla="*/ 1 h 1482"/>
                <a:gd name="T66" fmla="*/ 780 w 1482"/>
                <a:gd name="T67" fmla="*/ 1 h 1482"/>
                <a:gd name="T68" fmla="*/ 890 w 1482"/>
                <a:gd name="T69" fmla="*/ 15 h 1482"/>
                <a:gd name="T70" fmla="*/ 996 w 1482"/>
                <a:gd name="T71" fmla="*/ 46 h 1482"/>
                <a:gd name="T72" fmla="*/ 1094 w 1482"/>
                <a:gd name="T73" fmla="*/ 90 h 1482"/>
                <a:gd name="T74" fmla="*/ 1184 w 1482"/>
                <a:gd name="T75" fmla="*/ 148 h 1482"/>
                <a:gd name="T76" fmla="*/ 1265 w 1482"/>
                <a:gd name="T77" fmla="*/ 217 h 1482"/>
                <a:gd name="T78" fmla="*/ 1335 w 1482"/>
                <a:gd name="T79" fmla="*/ 299 h 1482"/>
                <a:gd name="T80" fmla="*/ 1393 w 1482"/>
                <a:gd name="T81" fmla="*/ 389 h 1482"/>
                <a:gd name="T82" fmla="*/ 1437 w 1482"/>
                <a:gd name="T83" fmla="*/ 486 h 1482"/>
                <a:gd name="T84" fmla="*/ 1467 w 1482"/>
                <a:gd name="T85" fmla="*/ 592 h 1482"/>
                <a:gd name="T86" fmla="*/ 1481 w 1482"/>
                <a:gd name="T87" fmla="*/ 704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2" h="1482">
                  <a:moveTo>
                    <a:pt x="1482" y="742"/>
                  </a:moveTo>
                  <a:lnTo>
                    <a:pt x="1482" y="742"/>
                  </a:lnTo>
                  <a:lnTo>
                    <a:pt x="1481" y="780"/>
                  </a:lnTo>
                  <a:lnTo>
                    <a:pt x="1479" y="818"/>
                  </a:lnTo>
                  <a:lnTo>
                    <a:pt x="1473" y="854"/>
                  </a:lnTo>
                  <a:lnTo>
                    <a:pt x="1467" y="890"/>
                  </a:lnTo>
                  <a:lnTo>
                    <a:pt x="1459" y="926"/>
                  </a:lnTo>
                  <a:lnTo>
                    <a:pt x="1448" y="962"/>
                  </a:lnTo>
                  <a:lnTo>
                    <a:pt x="1437" y="997"/>
                  </a:lnTo>
                  <a:lnTo>
                    <a:pt x="1424" y="1029"/>
                  </a:lnTo>
                  <a:lnTo>
                    <a:pt x="1409" y="1063"/>
                  </a:lnTo>
                  <a:lnTo>
                    <a:pt x="1393" y="1094"/>
                  </a:lnTo>
                  <a:lnTo>
                    <a:pt x="1374" y="1126"/>
                  </a:lnTo>
                  <a:lnTo>
                    <a:pt x="1356" y="1155"/>
                  </a:lnTo>
                  <a:lnTo>
                    <a:pt x="1335" y="1185"/>
                  </a:lnTo>
                  <a:lnTo>
                    <a:pt x="1313" y="1213"/>
                  </a:lnTo>
                  <a:lnTo>
                    <a:pt x="1290" y="1240"/>
                  </a:lnTo>
                  <a:lnTo>
                    <a:pt x="1265" y="1265"/>
                  </a:lnTo>
                  <a:lnTo>
                    <a:pt x="1240" y="1290"/>
                  </a:lnTo>
                  <a:lnTo>
                    <a:pt x="1213" y="1313"/>
                  </a:lnTo>
                  <a:lnTo>
                    <a:pt x="1184" y="1335"/>
                  </a:lnTo>
                  <a:lnTo>
                    <a:pt x="1155" y="1356"/>
                  </a:lnTo>
                  <a:lnTo>
                    <a:pt x="1126" y="1375"/>
                  </a:lnTo>
                  <a:lnTo>
                    <a:pt x="1094" y="1393"/>
                  </a:lnTo>
                  <a:lnTo>
                    <a:pt x="1063" y="1409"/>
                  </a:lnTo>
                  <a:lnTo>
                    <a:pt x="1029" y="1424"/>
                  </a:lnTo>
                  <a:lnTo>
                    <a:pt x="996" y="1437"/>
                  </a:lnTo>
                  <a:lnTo>
                    <a:pt x="962" y="1449"/>
                  </a:lnTo>
                  <a:lnTo>
                    <a:pt x="926" y="1459"/>
                  </a:lnTo>
                  <a:lnTo>
                    <a:pt x="890" y="1467"/>
                  </a:lnTo>
                  <a:lnTo>
                    <a:pt x="854" y="1473"/>
                  </a:lnTo>
                  <a:lnTo>
                    <a:pt x="818" y="1479"/>
                  </a:lnTo>
                  <a:lnTo>
                    <a:pt x="780" y="1481"/>
                  </a:lnTo>
                  <a:lnTo>
                    <a:pt x="742" y="1482"/>
                  </a:lnTo>
                  <a:lnTo>
                    <a:pt x="742" y="1482"/>
                  </a:lnTo>
                  <a:lnTo>
                    <a:pt x="704" y="1481"/>
                  </a:lnTo>
                  <a:lnTo>
                    <a:pt x="666" y="1479"/>
                  </a:lnTo>
                  <a:lnTo>
                    <a:pt x="629" y="1473"/>
                  </a:lnTo>
                  <a:lnTo>
                    <a:pt x="592" y="1467"/>
                  </a:lnTo>
                  <a:lnTo>
                    <a:pt x="556" y="1459"/>
                  </a:lnTo>
                  <a:lnTo>
                    <a:pt x="521" y="1449"/>
                  </a:lnTo>
                  <a:lnTo>
                    <a:pt x="486" y="1437"/>
                  </a:lnTo>
                  <a:lnTo>
                    <a:pt x="453" y="1424"/>
                  </a:lnTo>
                  <a:lnTo>
                    <a:pt x="420" y="1409"/>
                  </a:lnTo>
                  <a:lnTo>
                    <a:pt x="388" y="1393"/>
                  </a:lnTo>
                  <a:lnTo>
                    <a:pt x="357" y="1375"/>
                  </a:lnTo>
                  <a:lnTo>
                    <a:pt x="327" y="1356"/>
                  </a:lnTo>
                  <a:lnTo>
                    <a:pt x="298" y="1335"/>
                  </a:lnTo>
                  <a:lnTo>
                    <a:pt x="270" y="1313"/>
                  </a:lnTo>
                  <a:lnTo>
                    <a:pt x="243" y="1290"/>
                  </a:lnTo>
                  <a:lnTo>
                    <a:pt x="217" y="1265"/>
                  </a:lnTo>
                  <a:lnTo>
                    <a:pt x="193" y="1240"/>
                  </a:lnTo>
                  <a:lnTo>
                    <a:pt x="169" y="1213"/>
                  </a:lnTo>
                  <a:lnTo>
                    <a:pt x="148" y="1185"/>
                  </a:lnTo>
                  <a:lnTo>
                    <a:pt x="127" y="1155"/>
                  </a:lnTo>
                  <a:lnTo>
                    <a:pt x="108" y="1126"/>
                  </a:lnTo>
                  <a:lnTo>
                    <a:pt x="90" y="1094"/>
                  </a:lnTo>
                  <a:lnTo>
                    <a:pt x="74" y="1063"/>
                  </a:lnTo>
                  <a:lnTo>
                    <a:pt x="59" y="1029"/>
                  </a:lnTo>
                  <a:lnTo>
                    <a:pt x="46" y="997"/>
                  </a:lnTo>
                  <a:lnTo>
                    <a:pt x="34" y="962"/>
                  </a:lnTo>
                  <a:lnTo>
                    <a:pt x="24" y="926"/>
                  </a:lnTo>
                  <a:lnTo>
                    <a:pt x="15" y="890"/>
                  </a:lnTo>
                  <a:lnTo>
                    <a:pt x="9" y="854"/>
                  </a:lnTo>
                  <a:lnTo>
                    <a:pt x="4" y="818"/>
                  </a:lnTo>
                  <a:lnTo>
                    <a:pt x="1" y="780"/>
                  </a:lnTo>
                  <a:lnTo>
                    <a:pt x="0" y="742"/>
                  </a:lnTo>
                  <a:lnTo>
                    <a:pt x="0" y="742"/>
                  </a:lnTo>
                  <a:lnTo>
                    <a:pt x="1" y="704"/>
                  </a:lnTo>
                  <a:lnTo>
                    <a:pt x="4" y="666"/>
                  </a:lnTo>
                  <a:lnTo>
                    <a:pt x="9" y="629"/>
                  </a:lnTo>
                  <a:lnTo>
                    <a:pt x="15" y="592"/>
                  </a:lnTo>
                  <a:lnTo>
                    <a:pt x="24" y="556"/>
                  </a:lnTo>
                  <a:lnTo>
                    <a:pt x="34" y="521"/>
                  </a:lnTo>
                  <a:lnTo>
                    <a:pt x="46" y="486"/>
                  </a:lnTo>
                  <a:lnTo>
                    <a:pt x="59" y="453"/>
                  </a:lnTo>
                  <a:lnTo>
                    <a:pt x="74" y="420"/>
                  </a:lnTo>
                  <a:lnTo>
                    <a:pt x="90" y="389"/>
                  </a:lnTo>
                  <a:lnTo>
                    <a:pt x="108" y="357"/>
                  </a:lnTo>
                  <a:lnTo>
                    <a:pt x="127" y="327"/>
                  </a:lnTo>
                  <a:lnTo>
                    <a:pt x="148" y="299"/>
                  </a:lnTo>
                  <a:lnTo>
                    <a:pt x="169" y="270"/>
                  </a:lnTo>
                  <a:lnTo>
                    <a:pt x="193" y="243"/>
                  </a:lnTo>
                  <a:lnTo>
                    <a:pt x="217" y="217"/>
                  </a:lnTo>
                  <a:lnTo>
                    <a:pt x="243" y="193"/>
                  </a:lnTo>
                  <a:lnTo>
                    <a:pt x="270" y="169"/>
                  </a:lnTo>
                  <a:lnTo>
                    <a:pt x="298" y="148"/>
                  </a:lnTo>
                  <a:lnTo>
                    <a:pt x="327" y="127"/>
                  </a:lnTo>
                  <a:lnTo>
                    <a:pt x="357" y="107"/>
                  </a:lnTo>
                  <a:lnTo>
                    <a:pt x="388" y="90"/>
                  </a:lnTo>
                  <a:lnTo>
                    <a:pt x="420" y="74"/>
                  </a:lnTo>
                  <a:lnTo>
                    <a:pt x="453" y="59"/>
                  </a:lnTo>
                  <a:lnTo>
                    <a:pt x="486" y="46"/>
                  </a:lnTo>
                  <a:lnTo>
                    <a:pt x="521" y="34"/>
                  </a:lnTo>
                  <a:lnTo>
                    <a:pt x="556" y="24"/>
                  </a:lnTo>
                  <a:lnTo>
                    <a:pt x="592" y="15"/>
                  </a:lnTo>
                  <a:lnTo>
                    <a:pt x="629" y="9"/>
                  </a:lnTo>
                  <a:lnTo>
                    <a:pt x="666" y="4"/>
                  </a:lnTo>
                  <a:lnTo>
                    <a:pt x="704" y="1"/>
                  </a:lnTo>
                  <a:lnTo>
                    <a:pt x="742" y="0"/>
                  </a:lnTo>
                  <a:lnTo>
                    <a:pt x="742" y="0"/>
                  </a:lnTo>
                  <a:lnTo>
                    <a:pt x="780" y="1"/>
                  </a:lnTo>
                  <a:lnTo>
                    <a:pt x="818" y="4"/>
                  </a:lnTo>
                  <a:lnTo>
                    <a:pt x="854" y="9"/>
                  </a:lnTo>
                  <a:lnTo>
                    <a:pt x="890" y="15"/>
                  </a:lnTo>
                  <a:lnTo>
                    <a:pt x="926" y="24"/>
                  </a:lnTo>
                  <a:lnTo>
                    <a:pt x="962" y="34"/>
                  </a:lnTo>
                  <a:lnTo>
                    <a:pt x="996" y="46"/>
                  </a:lnTo>
                  <a:lnTo>
                    <a:pt x="1029" y="59"/>
                  </a:lnTo>
                  <a:lnTo>
                    <a:pt x="1063" y="74"/>
                  </a:lnTo>
                  <a:lnTo>
                    <a:pt x="1094" y="90"/>
                  </a:lnTo>
                  <a:lnTo>
                    <a:pt x="1126" y="107"/>
                  </a:lnTo>
                  <a:lnTo>
                    <a:pt x="1155" y="127"/>
                  </a:lnTo>
                  <a:lnTo>
                    <a:pt x="1184" y="148"/>
                  </a:lnTo>
                  <a:lnTo>
                    <a:pt x="1213" y="169"/>
                  </a:lnTo>
                  <a:lnTo>
                    <a:pt x="1240" y="193"/>
                  </a:lnTo>
                  <a:lnTo>
                    <a:pt x="1265" y="217"/>
                  </a:lnTo>
                  <a:lnTo>
                    <a:pt x="1290" y="243"/>
                  </a:lnTo>
                  <a:lnTo>
                    <a:pt x="1313" y="270"/>
                  </a:lnTo>
                  <a:lnTo>
                    <a:pt x="1335" y="299"/>
                  </a:lnTo>
                  <a:lnTo>
                    <a:pt x="1356" y="327"/>
                  </a:lnTo>
                  <a:lnTo>
                    <a:pt x="1374" y="357"/>
                  </a:lnTo>
                  <a:lnTo>
                    <a:pt x="1393" y="389"/>
                  </a:lnTo>
                  <a:lnTo>
                    <a:pt x="1409" y="420"/>
                  </a:lnTo>
                  <a:lnTo>
                    <a:pt x="1424" y="453"/>
                  </a:lnTo>
                  <a:lnTo>
                    <a:pt x="1437" y="486"/>
                  </a:lnTo>
                  <a:lnTo>
                    <a:pt x="1448" y="521"/>
                  </a:lnTo>
                  <a:lnTo>
                    <a:pt x="1459" y="556"/>
                  </a:lnTo>
                  <a:lnTo>
                    <a:pt x="1467" y="592"/>
                  </a:lnTo>
                  <a:lnTo>
                    <a:pt x="1473" y="629"/>
                  </a:lnTo>
                  <a:lnTo>
                    <a:pt x="1479" y="666"/>
                  </a:lnTo>
                  <a:lnTo>
                    <a:pt x="1481" y="704"/>
                  </a:lnTo>
                  <a:lnTo>
                    <a:pt x="1482" y="742"/>
                  </a:lnTo>
                  <a:lnTo>
                    <a:pt x="1482" y="742"/>
                  </a:lnTo>
                  <a:close/>
                </a:path>
              </a:pathLst>
            </a:custGeom>
            <a:solidFill>
              <a:schemeClr val="bg1"/>
            </a:solidFill>
            <a:ln>
              <a:noFill/>
            </a:ln>
          </p:spPr>
          <p:txBody>
            <a:bodyPr vert="horz" wrap="square" lIns="68546" tIns="34273" rIns="68546" bIns="34273" numCol="1" anchor="t" anchorCtr="0" compatLnSpc="1">
              <a:prstTxWarp prst="textNoShape">
                <a:avLst/>
              </a:prstTxWarp>
            </a:bodyPr>
            <a:lstStyle/>
            <a:p>
              <a:endParaRPr lang="zh-CN" altLang="en-US" sz="1012" dirty="0">
                <a:ea typeface="微软雅黑" panose="020B0503020204020204" pitchFamily="34" charset="-122"/>
              </a:endParaRPr>
            </a:p>
          </p:txBody>
        </p:sp>
        <p:sp>
          <p:nvSpPr>
            <p:cNvPr id="23" name="Freeform 11"/>
            <p:cNvSpPr>
              <a:spLocks noEditPoints="1"/>
            </p:cNvSpPr>
            <p:nvPr/>
          </p:nvSpPr>
          <p:spPr bwMode="auto">
            <a:xfrm>
              <a:off x="3802063" y="1922463"/>
              <a:ext cx="704850" cy="844550"/>
            </a:xfrm>
            <a:custGeom>
              <a:avLst/>
              <a:gdLst>
                <a:gd name="T0" fmla="*/ 525 w 889"/>
                <a:gd name="T1" fmla="*/ 410 h 1065"/>
                <a:gd name="T2" fmla="*/ 629 w 889"/>
                <a:gd name="T3" fmla="*/ 452 h 1065"/>
                <a:gd name="T4" fmla="*/ 889 w 889"/>
                <a:gd name="T5" fmla="*/ 0 h 1065"/>
                <a:gd name="T6" fmla="*/ 659 w 889"/>
                <a:gd name="T7" fmla="*/ 473 h 1065"/>
                <a:gd name="T8" fmla="*/ 700 w 889"/>
                <a:gd name="T9" fmla="*/ 512 h 1065"/>
                <a:gd name="T10" fmla="*/ 747 w 889"/>
                <a:gd name="T11" fmla="*/ 576 h 1065"/>
                <a:gd name="T12" fmla="*/ 776 w 889"/>
                <a:gd name="T13" fmla="*/ 652 h 1065"/>
                <a:gd name="T14" fmla="*/ 787 w 889"/>
                <a:gd name="T15" fmla="*/ 734 h 1065"/>
                <a:gd name="T16" fmla="*/ 780 w 889"/>
                <a:gd name="T17" fmla="*/ 800 h 1065"/>
                <a:gd name="T18" fmla="*/ 754 w 889"/>
                <a:gd name="T19" fmla="*/ 878 h 1065"/>
                <a:gd name="T20" fmla="*/ 711 w 889"/>
                <a:gd name="T21" fmla="*/ 945 h 1065"/>
                <a:gd name="T22" fmla="*/ 666 w 889"/>
                <a:gd name="T23" fmla="*/ 989 h 1065"/>
                <a:gd name="T24" fmla="*/ 599 w 889"/>
                <a:gd name="T25" fmla="*/ 1033 h 1065"/>
                <a:gd name="T26" fmla="*/ 522 w 889"/>
                <a:gd name="T27" fmla="*/ 1059 h 1065"/>
                <a:gd name="T28" fmla="*/ 455 w 889"/>
                <a:gd name="T29" fmla="*/ 1065 h 1065"/>
                <a:gd name="T30" fmla="*/ 373 w 889"/>
                <a:gd name="T31" fmla="*/ 1054 h 1065"/>
                <a:gd name="T32" fmla="*/ 298 w 889"/>
                <a:gd name="T33" fmla="*/ 1025 h 1065"/>
                <a:gd name="T34" fmla="*/ 233 w 889"/>
                <a:gd name="T35" fmla="*/ 980 h 1065"/>
                <a:gd name="T36" fmla="*/ 190 w 889"/>
                <a:gd name="T37" fmla="*/ 932 h 1065"/>
                <a:gd name="T38" fmla="*/ 150 w 889"/>
                <a:gd name="T39" fmla="*/ 863 h 1065"/>
                <a:gd name="T40" fmla="*/ 128 w 889"/>
                <a:gd name="T41" fmla="*/ 784 h 1065"/>
                <a:gd name="T42" fmla="*/ 125 w 889"/>
                <a:gd name="T43" fmla="*/ 717 h 1065"/>
                <a:gd name="T44" fmla="*/ 139 w 889"/>
                <a:gd name="T45" fmla="*/ 635 h 1065"/>
                <a:gd name="T46" fmla="*/ 172 w 889"/>
                <a:gd name="T47" fmla="*/ 563 h 1065"/>
                <a:gd name="T48" fmla="*/ 222 w 889"/>
                <a:gd name="T49" fmla="*/ 500 h 1065"/>
                <a:gd name="T50" fmla="*/ 256 w 889"/>
                <a:gd name="T51" fmla="*/ 393 h 1065"/>
                <a:gd name="T52" fmla="*/ 317 w 889"/>
                <a:gd name="T53" fmla="*/ 433 h 1065"/>
                <a:gd name="T54" fmla="*/ 431 w 889"/>
                <a:gd name="T55" fmla="*/ 404 h 1065"/>
                <a:gd name="T56" fmla="*/ 752 w 889"/>
                <a:gd name="T57" fmla="*/ 0 h 1065"/>
                <a:gd name="T58" fmla="*/ 729 w 889"/>
                <a:gd name="T59" fmla="*/ 0 h 1065"/>
                <a:gd name="T60" fmla="*/ 491 w 889"/>
                <a:gd name="T61" fmla="*/ 240 h 1065"/>
                <a:gd name="T62" fmla="*/ 491 w 889"/>
                <a:gd name="T63" fmla="*/ 240 h 1065"/>
                <a:gd name="T64" fmla="*/ 0 w 889"/>
                <a:gd name="T65" fmla="*/ 0 h 1065"/>
                <a:gd name="T66" fmla="*/ 439 w 889"/>
                <a:gd name="T67" fmla="*/ 550 h 1065"/>
                <a:gd name="T68" fmla="*/ 427 w 889"/>
                <a:gd name="T69" fmla="*/ 580 h 1065"/>
                <a:gd name="T70" fmla="*/ 396 w 889"/>
                <a:gd name="T71" fmla="*/ 648 h 1065"/>
                <a:gd name="T72" fmla="*/ 646 w 889"/>
                <a:gd name="T73" fmla="*/ 543 h 1065"/>
                <a:gd name="T74" fmla="*/ 560 w 889"/>
                <a:gd name="T75" fmla="*/ 486 h 1065"/>
                <a:gd name="T76" fmla="*/ 496 w 889"/>
                <a:gd name="T77" fmla="*/ 467 h 1065"/>
                <a:gd name="T78" fmla="*/ 442 w 889"/>
                <a:gd name="T79" fmla="*/ 465 h 1065"/>
                <a:gd name="T80" fmla="*/ 375 w 889"/>
                <a:gd name="T81" fmla="*/ 476 h 1065"/>
                <a:gd name="T82" fmla="*/ 284 w 889"/>
                <a:gd name="T83" fmla="*/ 526 h 1065"/>
                <a:gd name="T84" fmla="*/ 218 w 889"/>
                <a:gd name="T85" fmla="*/ 605 h 1065"/>
                <a:gd name="T86" fmla="*/ 191 w 889"/>
                <a:gd name="T87" fmla="*/ 680 h 1065"/>
                <a:gd name="T88" fmla="*/ 186 w 889"/>
                <a:gd name="T89" fmla="*/ 734 h 1065"/>
                <a:gd name="T90" fmla="*/ 195 w 889"/>
                <a:gd name="T91" fmla="*/ 802 h 1065"/>
                <a:gd name="T92" fmla="*/ 231 w 889"/>
                <a:gd name="T93" fmla="*/ 885 h 1065"/>
                <a:gd name="T94" fmla="*/ 304 w 889"/>
                <a:gd name="T95" fmla="*/ 958 h 1065"/>
                <a:gd name="T96" fmla="*/ 388 w 889"/>
                <a:gd name="T97" fmla="*/ 996 h 1065"/>
                <a:gd name="T98" fmla="*/ 455 w 889"/>
                <a:gd name="T99" fmla="*/ 1003 h 1065"/>
                <a:gd name="T100" fmla="*/ 509 w 889"/>
                <a:gd name="T101" fmla="*/ 998 h 1065"/>
                <a:gd name="T102" fmla="*/ 584 w 889"/>
                <a:gd name="T103" fmla="*/ 971 h 1065"/>
                <a:gd name="T104" fmla="*/ 663 w 889"/>
                <a:gd name="T105" fmla="*/ 906 h 1065"/>
                <a:gd name="T106" fmla="*/ 713 w 889"/>
                <a:gd name="T107" fmla="*/ 815 h 1065"/>
                <a:gd name="T108" fmla="*/ 725 w 889"/>
                <a:gd name="T109" fmla="*/ 748 h 1065"/>
                <a:gd name="T110" fmla="*/ 722 w 889"/>
                <a:gd name="T111" fmla="*/ 693 h 1065"/>
                <a:gd name="T112" fmla="*/ 704 w 889"/>
                <a:gd name="T113" fmla="*/ 629 h 1065"/>
                <a:gd name="T114" fmla="*/ 646 w 889"/>
                <a:gd name="T115" fmla="*/ 543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9" h="1065">
                  <a:moveTo>
                    <a:pt x="455" y="403"/>
                  </a:moveTo>
                  <a:lnTo>
                    <a:pt x="455" y="403"/>
                  </a:lnTo>
                  <a:lnTo>
                    <a:pt x="479" y="403"/>
                  </a:lnTo>
                  <a:lnTo>
                    <a:pt x="502" y="406"/>
                  </a:lnTo>
                  <a:lnTo>
                    <a:pt x="525" y="410"/>
                  </a:lnTo>
                  <a:lnTo>
                    <a:pt x="547" y="415"/>
                  </a:lnTo>
                  <a:lnTo>
                    <a:pt x="568" y="423"/>
                  </a:lnTo>
                  <a:lnTo>
                    <a:pt x="589" y="431"/>
                  </a:lnTo>
                  <a:lnTo>
                    <a:pt x="609" y="440"/>
                  </a:lnTo>
                  <a:lnTo>
                    <a:pt x="629" y="452"/>
                  </a:lnTo>
                  <a:lnTo>
                    <a:pt x="629" y="363"/>
                  </a:lnTo>
                  <a:lnTo>
                    <a:pt x="583" y="363"/>
                  </a:lnTo>
                  <a:lnTo>
                    <a:pt x="568" y="343"/>
                  </a:lnTo>
                  <a:lnTo>
                    <a:pt x="819" y="0"/>
                  </a:lnTo>
                  <a:lnTo>
                    <a:pt x="889" y="0"/>
                  </a:lnTo>
                  <a:lnTo>
                    <a:pt x="641" y="332"/>
                  </a:lnTo>
                  <a:lnTo>
                    <a:pt x="644" y="332"/>
                  </a:lnTo>
                  <a:lnTo>
                    <a:pt x="659" y="332"/>
                  </a:lnTo>
                  <a:lnTo>
                    <a:pt x="659" y="348"/>
                  </a:lnTo>
                  <a:lnTo>
                    <a:pt x="659" y="473"/>
                  </a:lnTo>
                  <a:lnTo>
                    <a:pt x="659" y="473"/>
                  </a:lnTo>
                  <a:lnTo>
                    <a:pt x="674" y="486"/>
                  </a:lnTo>
                  <a:lnTo>
                    <a:pt x="690" y="500"/>
                  </a:lnTo>
                  <a:lnTo>
                    <a:pt x="690" y="500"/>
                  </a:lnTo>
                  <a:lnTo>
                    <a:pt x="700" y="512"/>
                  </a:lnTo>
                  <a:lnTo>
                    <a:pt x="711" y="524"/>
                  </a:lnTo>
                  <a:lnTo>
                    <a:pt x="721" y="536"/>
                  </a:lnTo>
                  <a:lnTo>
                    <a:pt x="730" y="549"/>
                  </a:lnTo>
                  <a:lnTo>
                    <a:pt x="738" y="563"/>
                  </a:lnTo>
                  <a:lnTo>
                    <a:pt x="747" y="576"/>
                  </a:lnTo>
                  <a:lnTo>
                    <a:pt x="754" y="591"/>
                  </a:lnTo>
                  <a:lnTo>
                    <a:pt x="761" y="605"/>
                  </a:lnTo>
                  <a:lnTo>
                    <a:pt x="767" y="620"/>
                  </a:lnTo>
                  <a:lnTo>
                    <a:pt x="772" y="635"/>
                  </a:lnTo>
                  <a:lnTo>
                    <a:pt x="776" y="652"/>
                  </a:lnTo>
                  <a:lnTo>
                    <a:pt x="780" y="667"/>
                  </a:lnTo>
                  <a:lnTo>
                    <a:pt x="783" y="683"/>
                  </a:lnTo>
                  <a:lnTo>
                    <a:pt x="785" y="701"/>
                  </a:lnTo>
                  <a:lnTo>
                    <a:pt x="786" y="717"/>
                  </a:lnTo>
                  <a:lnTo>
                    <a:pt x="787" y="734"/>
                  </a:lnTo>
                  <a:lnTo>
                    <a:pt x="787" y="734"/>
                  </a:lnTo>
                  <a:lnTo>
                    <a:pt x="786" y="752"/>
                  </a:lnTo>
                  <a:lnTo>
                    <a:pt x="785" y="768"/>
                  </a:lnTo>
                  <a:lnTo>
                    <a:pt x="783" y="784"/>
                  </a:lnTo>
                  <a:lnTo>
                    <a:pt x="780" y="800"/>
                  </a:lnTo>
                  <a:lnTo>
                    <a:pt x="776" y="817"/>
                  </a:lnTo>
                  <a:lnTo>
                    <a:pt x="772" y="833"/>
                  </a:lnTo>
                  <a:lnTo>
                    <a:pt x="767" y="848"/>
                  </a:lnTo>
                  <a:lnTo>
                    <a:pt x="761" y="863"/>
                  </a:lnTo>
                  <a:lnTo>
                    <a:pt x="754" y="878"/>
                  </a:lnTo>
                  <a:lnTo>
                    <a:pt x="747" y="892"/>
                  </a:lnTo>
                  <a:lnTo>
                    <a:pt x="738" y="906"/>
                  </a:lnTo>
                  <a:lnTo>
                    <a:pt x="730" y="919"/>
                  </a:lnTo>
                  <a:lnTo>
                    <a:pt x="721" y="932"/>
                  </a:lnTo>
                  <a:lnTo>
                    <a:pt x="711" y="945"/>
                  </a:lnTo>
                  <a:lnTo>
                    <a:pt x="700" y="957"/>
                  </a:lnTo>
                  <a:lnTo>
                    <a:pt x="690" y="969"/>
                  </a:lnTo>
                  <a:lnTo>
                    <a:pt x="690" y="969"/>
                  </a:lnTo>
                  <a:lnTo>
                    <a:pt x="679" y="980"/>
                  </a:lnTo>
                  <a:lnTo>
                    <a:pt x="666" y="989"/>
                  </a:lnTo>
                  <a:lnTo>
                    <a:pt x="654" y="999"/>
                  </a:lnTo>
                  <a:lnTo>
                    <a:pt x="641" y="1009"/>
                  </a:lnTo>
                  <a:lnTo>
                    <a:pt x="628" y="1018"/>
                  </a:lnTo>
                  <a:lnTo>
                    <a:pt x="614" y="1025"/>
                  </a:lnTo>
                  <a:lnTo>
                    <a:pt x="599" y="1033"/>
                  </a:lnTo>
                  <a:lnTo>
                    <a:pt x="584" y="1039"/>
                  </a:lnTo>
                  <a:lnTo>
                    <a:pt x="569" y="1046"/>
                  </a:lnTo>
                  <a:lnTo>
                    <a:pt x="554" y="1050"/>
                  </a:lnTo>
                  <a:lnTo>
                    <a:pt x="539" y="1054"/>
                  </a:lnTo>
                  <a:lnTo>
                    <a:pt x="522" y="1059"/>
                  </a:lnTo>
                  <a:lnTo>
                    <a:pt x="506" y="1062"/>
                  </a:lnTo>
                  <a:lnTo>
                    <a:pt x="490" y="1063"/>
                  </a:lnTo>
                  <a:lnTo>
                    <a:pt x="472" y="1065"/>
                  </a:lnTo>
                  <a:lnTo>
                    <a:pt x="455" y="1065"/>
                  </a:lnTo>
                  <a:lnTo>
                    <a:pt x="455" y="1065"/>
                  </a:lnTo>
                  <a:lnTo>
                    <a:pt x="439" y="1065"/>
                  </a:lnTo>
                  <a:lnTo>
                    <a:pt x="421" y="1063"/>
                  </a:lnTo>
                  <a:lnTo>
                    <a:pt x="405" y="1062"/>
                  </a:lnTo>
                  <a:lnTo>
                    <a:pt x="389" y="1059"/>
                  </a:lnTo>
                  <a:lnTo>
                    <a:pt x="373" y="1054"/>
                  </a:lnTo>
                  <a:lnTo>
                    <a:pt x="357" y="1050"/>
                  </a:lnTo>
                  <a:lnTo>
                    <a:pt x="341" y="1046"/>
                  </a:lnTo>
                  <a:lnTo>
                    <a:pt x="327" y="1039"/>
                  </a:lnTo>
                  <a:lnTo>
                    <a:pt x="312" y="1033"/>
                  </a:lnTo>
                  <a:lnTo>
                    <a:pt x="298" y="1025"/>
                  </a:lnTo>
                  <a:lnTo>
                    <a:pt x="284" y="1018"/>
                  </a:lnTo>
                  <a:lnTo>
                    <a:pt x="271" y="1009"/>
                  </a:lnTo>
                  <a:lnTo>
                    <a:pt x="257" y="999"/>
                  </a:lnTo>
                  <a:lnTo>
                    <a:pt x="244" y="989"/>
                  </a:lnTo>
                  <a:lnTo>
                    <a:pt x="233" y="980"/>
                  </a:lnTo>
                  <a:lnTo>
                    <a:pt x="222" y="969"/>
                  </a:lnTo>
                  <a:lnTo>
                    <a:pt x="222" y="969"/>
                  </a:lnTo>
                  <a:lnTo>
                    <a:pt x="210" y="957"/>
                  </a:lnTo>
                  <a:lnTo>
                    <a:pt x="200" y="945"/>
                  </a:lnTo>
                  <a:lnTo>
                    <a:pt x="190" y="932"/>
                  </a:lnTo>
                  <a:lnTo>
                    <a:pt x="180" y="919"/>
                  </a:lnTo>
                  <a:lnTo>
                    <a:pt x="172" y="906"/>
                  </a:lnTo>
                  <a:lnTo>
                    <a:pt x="164" y="892"/>
                  </a:lnTo>
                  <a:lnTo>
                    <a:pt x="157" y="878"/>
                  </a:lnTo>
                  <a:lnTo>
                    <a:pt x="150" y="863"/>
                  </a:lnTo>
                  <a:lnTo>
                    <a:pt x="145" y="848"/>
                  </a:lnTo>
                  <a:lnTo>
                    <a:pt x="139" y="833"/>
                  </a:lnTo>
                  <a:lnTo>
                    <a:pt x="135" y="817"/>
                  </a:lnTo>
                  <a:lnTo>
                    <a:pt x="130" y="800"/>
                  </a:lnTo>
                  <a:lnTo>
                    <a:pt x="128" y="784"/>
                  </a:lnTo>
                  <a:lnTo>
                    <a:pt x="126" y="768"/>
                  </a:lnTo>
                  <a:lnTo>
                    <a:pt x="125" y="752"/>
                  </a:lnTo>
                  <a:lnTo>
                    <a:pt x="124" y="734"/>
                  </a:lnTo>
                  <a:lnTo>
                    <a:pt x="124" y="734"/>
                  </a:lnTo>
                  <a:lnTo>
                    <a:pt x="125" y="717"/>
                  </a:lnTo>
                  <a:lnTo>
                    <a:pt x="126" y="701"/>
                  </a:lnTo>
                  <a:lnTo>
                    <a:pt x="128" y="683"/>
                  </a:lnTo>
                  <a:lnTo>
                    <a:pt x="130" y="667"/>
                  </a:lnTo>
                  <a:lnTo>
                    <a:pt x="135" y="652"/>
                  </a:lnTo>
                  <a:lnTo>
                    <a:pt x="139" y="635"/>
                  </a:lnTo>
                  <a:lnTo>
                    <a:pt x="145" y="620"/>
                  </a:lnTo>
                  <a:lnTo>
                    <a:pt x="150" y="605"/>
                  </a:lnTo>
                  <a:lnTo>
                    <a:pt x="157" y="591"/>
                  </a:lnTo>
                  <a:lnTo>
                    <a:pt x="164" y="576"/>
                  </a:lnTo>
                  <a:lnTo>
                    <a:pt x="172" y="563"/>
                  </a:lnTo>
                  <a:lnTo>
                    <a:pt x="180" y="549"/>
                  </a:lnTo>
                  <a:lnTo>
                    <a:pt x="190" y="536"/>
                  </a:lnTo>
                  <a:lnTo>
                    <a:pt x="200" y="524"/>
                  </a:lnTo>
                  <a:lnTo>
                    <a:pt x="210" y="512"/>
                  </a:lnTo>
                  <a:lnTo>
                    <a:pt x="222" y="500"/>
                  </a:lnTo>
                  <a:lnTo>
                    <a:pt x="222" y="500"/>
                  </a:lnTo>
                  <a:lnTo>
                    <a:pt x="233" y="489"/>
                  </a:lnTo>
                  <a:lnTo>
                    <a:pt x="246" y="478"/>
                  </a:lnTo>
                  <a:lnTo>
                    <a:pt x="246" y="379"/>
                  </a:lnTo>
                  <a:lnTo>
                    <a:pt x="256" y="393"/>
                  </a:lnTo>
                  <a:lnTo>
                    <a:pt x="276" y="393"/>
                  </a:lnTo>
                  <a:lnTo>
                    <a:pt x="276" y="455"/>
                  </a:lnTo>
                  <a:lnTo>
                    <a:pt x="276" y="455"/>
                  </a:lnTo>
                  <a:lnTo>
                    <a:pt x="295" y="443"/>
                  </a:lnTo>
                  <a:lnTo>
                    <a:pt x="317" y="433"/>
                  </a:lnTo>
                  <a:lnTo>
                    <a:pt x="338" y="424"/>
                  </a:lnTo>
                  <a:lnTo>
                    <a:pt x="361" y="416"/>
                  </a:lnTo>
                  <a:lnTo>
                    <a:pt x="383" y="411"/>
                  </a:lnTo>
                  <a:lnTo>
                    <a:pt x="407" y="406"/>
                  </a:lnTo>
                  <a:lnTo>
                    <a:pt x="431" y="404"/>
                  </a:lnTo>
                  <a:lnTo>
                    <a:pt x="455" y="403"/>
                  </a:lnTo>
                  <a:lnTo>
                    <a:pt x="455" y="403"/>
                  </a:lnTo>
                  <a:close/>
                  <a:moveTo>
                    <a:pt x="556" y="328"/>
                  </a:moveTo>
                  <a:lnTo>
                    <a:pt x="795" y="0"/>
                  </a:lnTo>
                  <a:lnTo>
                    <a:pt x="752" y="0"/>
                  </a:lnTo>
                  <a:lnTo>
                    <a:pt x="534" y="299"/>
                  </a:lnTo>
                  <a:lnTo>
                    <a:pt x="556" y="328"/>
                  </a:lnTo>
                  <a:lnTo>
                    <a:pt x="556" y="328"/>
                  </a:lnTo>
                  <a:close/>
                  <a:moveTo>
                    <a:pt x="522" y="283"/>
                  </a:moveTo>
                  <a:lnTo>
                    <a:pt x="729" y="0"/>
                  </a:lnTo>
                  <a:lnTo>
                    <a:pt x="686" y="0"/>
                  </a:lnTo>
                  <a:lnTo>
                    <a:pt x="503" y="255"/>
                  </a:lnTo>
                  <a:lnTo>
                    <a:pt x="522" y="283"/>
                  </a:lnTo>
                  <a:lnTo>
                    <a:pt x="522" y="283"/>
                  </a:lnTo>
                  <a:close/>
                  <a:moveTo>
                    <a:pt x="491" y="240"/>
                  </a:moveTo>
                  <a:lnTo>
                    <a:pt x="663" y="0"/>
                  </a:lnTo>
                  <a:lnTo>
                    <a:pt x="618" y="0"/>
                  </a:lnTo>
                  <a:lnTo>
                    <a:pt x="464" y="205"/>
                  </a:lnTo>
                  <a:lnTo>
                    <a:pt x="491" y="240"/>
                  </a:lnTo>
                  <a:lnTo>
                    <a:pt x="491" y="240"/>
                  </a:lnTo>
                  <a:close/>
                  <a:moveTo>
                    <a:pt x="0" y="0"/>
                  </a:moveTo>
                  <a:lnTo>
                    <a:pt x="272" y="362"/>
                  </a:lnTo>
                  <a:lnTo>
                    <a:pt x="544" y="362"/>
                  </a:lnTo>
                  <a:lnTo>
                    <a:pt x="273" y="0"/>
                  </a:lnTo>
                  <a:lnTo>
                    <a:pt x="0" y="0"/>
                  </a:lnTo>
                  <a:lnTo>
                    <a:pt x="0" y="0"/>
                  </a:lnTo>
                  <a:close/>
                  <a:moveTo>
                    <a:pt x="508" y="918"/>
                  </a:moveTo>
                  <a:lnTo>
                    <a:pt x="508" y="550"/>
                  </a:lnTo>
                  <a:lnTo>
                    <a:pt x="439" y="550"/>
                  </a:lnTo>
                  <a:lnTo>
                    <a:pt x="439" y="550"/>
                  </a:lnTo>
                  <a:lnTo>
                    <a:pt x="438" y="557"/>
                  </a:lnTo>
                  <a:lnTo>
                    <a:pt x="436" y="565"/>
                  </a:lnTo>
                  <a:lnTo>
                    <a:pt x="431" y="572"/>
                  </a:lnTo>
                  <a:lnTo>
                    <a:pt x="427" y="580"/>
                  </a:lnTo>
                  <a:lnTo>
                    <a:pt x="427" y="580"/>
                  </a:lnTo>
                  <a:lnTo>
                    <a:pt x="420" y="587"/>
                  </a:lnTo>
                  <a:lnTo>
                    <a:pt x="413" y="591"/>
                  </a:lnTo>
                  <a:lnTo>
                    <a:pt x="405" y="594"/>
                  </a:lnTo>
                  <a:lnTo>
                    <a:pt x="396" y="595"/>
                  </a:lnTo>
                  <a:lnTo>
                    <a:pt x="396" y="648"/>
                  </a:lnTo>
                  <a:lnTo>
                    <a:pt x="428" y="648"/>
                  </a:lnTo>
                  <a:lnTo>
                    <a:pt x="428" y="918"/>
                  </a:lnTo>
                  <a:lnTo>
                    <a:pt x="508" y="918"/>
                  </a:lnTo>
                  <a:lnTo>
                    <a:pt x="508" y="918"/>
                  </a:lnTo>
                  <a:close/>
                  <a:moveTo>
                    <a:pt x="646" y="543"/>
                  </a:moveTo>
                  <a:lnTo>
                    <a:pt x="646" y="543"/>
                  </a:lnTo>
                  <a:lnTo>
                    <a:pt x="627" y="526"/>
                  </a:lnTo>
                  <a:lnTo>
                    <a:pt x="606" y="511"/>
                  </a:lnTo>
                  <a:lnTo>
                    <a:pt x="584" y="496"/>
                  </a:lnTo>
                  <a:lnTo>
                    <a:pt x="560" y="486"/>
                  </a:lnTo>
                  <a:lnTo>
                    <a:pt x="548" y="480"/>
                  </a:lnTo>
                  <a:lnTo>
                    <a:pt x="535" y="476"/>
                  </a:lnTo>
                  <a:lnTo>
                    <a:pt x="522" y="473"/>
                  </a:lnTo>
                  <a:lnTo>
                    <a:pt x="509" y="469"/>
                  </a:lnTo>
                  <a:lnTo>
                    <a:pt x="496" y="467"/>
                  </a:lnTo>
                  <a:lnTo>
                    <a:pt x="483" y="466"/>
                  </a:lnTo>
                  <a:lnTo>
                    <a:pt x="469" y="465"/>
                  </a:lnTo>
                  <a:lnTo>
                    <a:pt x="455" y="464"/>
                  </a:lnTo>
                  <a:lnTo>
                    <a:pt x="455" y="464"/>
                  </a:lnTo>
                  <a:lnTo>
                    <a:pt x="442" y="465"/>
                  </a:lnTo>
                  <a:lnTo>
                    <a:pt x="428" y="466"/>
                  </a:lnTo>
                  <a:lnTo>
                    <a:pt x="414" y="467"/>
                  </a:lnTo>
                  <a:lnTo>
                    <a:pt x="401" y="469"/>
                  </a:lnTo>
                  <a:lnTo>
                    <a:pt x="388" y="473"/>
                  </a:lnTo>
                  <a:lnTo>
                    <a:pt x="375" y="476"/>
                  </a:lnTo>
                  <a:lnTo>
                    <a:pt x="363" y="480"/>
                  </a:lnTo>
                  <a:lnTo>
                    <a:pt x="351" y="486"/>
                  </a:lnTo>
                  <a:lnTo>
                    <a:pt x="327" y="496"/>
                  </a:lnTo>
                  <a:lnTo>
                    <a:pt x="304" y="511"/>
                  </a:lnTo>
                  <a:lnTo>
                    <a:pt x="284" y="526"/>
                  </a:lnTo>
                  <a:lnTo>
                    <a:pt x="265" y="543"/>
                  </a:lnTo>
                  <a:lnTo>
                    <a:pt x="265" y="543"/>
                  </a:lnTo>
                  <a:lnTo>
                    <a:pt x="248" y="563"/>
                  </a:lnTo>
                  <a:lnTo>
                    <a:pt x="231" y="583"/>
                  </a:lnTo>
                  <a:lnTo>
                    <a:pt x="218" y="605"/>
                  </a:lnTo>
                  <a:lnTo>
                    <a:pt x="206" y="629"/>
                  </a:lnTo>
                  <a:lnTo>
                    <a:pt x="202" y="641"/>
                  </a:lnTo>
                  <a:lnTo>
                    <a:pt x="198" y="654"/>
                  </a:lnTo>
                  <a:lnTo>
                    <a:pt x="195" y="667"/>
                  </a:lnTo>
                  <a:lnTo>
                    <a:pt x="191" y="680"/>
                  </a:lnTo>
                  <a:lnTo>
                    <a:pt x="189" y="693"/>
                  </a:lnTo>
                  <a:lnTo>
                    <a:pt x="187" y="706"/>
                  </a:lnTo>
                  <a:lnTo>
                    <a:pt x="186" y="720"/>
                  </a:lnTo>
                  <a:lnTo>
                    <a:pt x="186" y="734"/>
                  </a:lnTo>
                  <a:lnTo>
                    <a:pt x="186" y="734"/>
                  </a:lnTo>
                  <a:lnTo>
                    <a:pt x="186" y="748"/>
                  </a:lnTo>
                  <a:lnTo>
                    <a:pt x="187" y="761"/>
                  </a:lnTo>
                  <a:lnTo>
                    <a:pt x="189" y="775"/>
                  </a:lnTo>
                  <a:lnTo>
                    <a:pt x="191" y="788"/>
                  </a:lnTo>
                  <a:lnTo>
                    <a:pt x="195" y="802"/>
                  </a:lnTo>
                  <a:lnTo>
                    <a:pt x="198" y="815"/>
                  </a:lnTo>
                  <a:lnTo>
                    <a:pt x="202" y="826"/>
                  </a:lnTo>
                  <a:lnTo>
                    <a:pt x="206" y="840"/>
                  </a:lnTo>
                  <a:lnTo>
                    <a:pt x="218" y="862"/>
                  </a:lnTo>
                  <a:lnTo>
                    <a:pt x="231" y="885"/>
                  </a:lnTo>
                  <a:lnTo>
                    <a:pt x="248" y="906"/>
                  </a:lnTo>
                  <a:lnTo>
                    <a:pt x="265" y="925"/>
                  </a:lnTo>
                  <a:lnTo>
                    <a:pt x="265" y="925"/>
                  </a:lnTo>
                  <a:lnTo>
                    <a:pt x="284" y="943"/>
                  </a:lnTo>
                  <a:lnTo>
                    <a:pt x="304" y="958"/>
                  </a:lnTo>
                  <a:lnTo>
                    <a:pt x="327" y="971"/>
                  </a:lnTo>
                  <a:lnTo>
                    <a:pt x="351" y="983"/>
                  </a:lnTo>
                  <a:lnTo>
                    <a:pt x="363" y="987"/>
                  </a:lnTo>
                  <a:lnTo>
                    <a:pt x="375" y="992"/>
                  </a:lnTo>
                  <a:lnTo>
                    <a:pt x="388" y="996"/>
                  </a:lnTo>
                  <a:lnTo>
                    <a:pt x="401" y="998"/>
                  </a:lnTo>
                  <a:lnTo>
                    <a:pt x="414" y="1001"/>
                  </a:lnTo>
                  <a:lnTo>
                    <a:pt x="428" y="1002"/>
                  </a:lnTo>
                  <a:lnTo>
                    <a:pt x="442" y="1003"/>
                  </a:lnTo>
                  <a:lnTo>
                    <a:pt x="455" y="1003"/>
                  </a:lnTo>
                  <a:lnTo>
                    <a:pt x="455" y="1003"/>
                  </a:lnTo>
                  <a:lnTo>
                    <a:pt x="469" y="1003"/>
                  </a:lnTo>
                  <a:lnTo>
                    <a:pt x="483" y="1002"/>
                  </a:lnTo>
                  <a:lnTo>
                    <a:pt x="496" y="1001"/>
                  </a:lnTo>
                  <a:lnTo>
                    <a:pt x="509" y="998"/>
                  </a:lnTo>
                  <a:lnTo>
                    <a:pt x="522" y="996"/>
                  </a:lnTo>
                  <a:lnTo>
                    <a:pt x="535" y="992"/>
                  </a:lnTo>
                  <a:lnTo>
                    <a:pt x="548" y="987"/>
                  </a:lnTo>
                  <a:lnTo>
                    <a:pt x="560" y="983"/>
                  </a:lnTo>
                  <a:lnTo>
                    <a:pt x="584" y="971"/>
                  </a:lnTo>
                  <a:lnTo>
                    <a:pt x="606" y="958"/>
                  </a:lnTo>
                  <a:lnTo>
                    <a:pt x="627" y="943"/>
                  </a:lnTo>
                  <a:lnTo>
                    <a:pt x="646" y="925"/>
                  </a:lnTo>
                  <a:lnTo>
                    <a:pt x="646" y="925"/>
                  </a:lnTo>
                  <a:lnTo>
                    <a:pt x="663" y="906"/>
                  </a:lnTo>
                  <a:lnTo>
                    <a:pt x="679" y="885"/>
                  </a:lnTo>
                  <a:lnTo>
                    <a:pt x="693" y="862"/>
                  </a:lnTo>
                  <a:lnTo>
                    <a:pt x="704" y="840"/>
                  </a:lnTo>
                  <a:lnTo>
                    <a:pt x="709" y="826"/>
                  </a:lnTo>
                  <a:lnTo>
                    <a:pt x="713" y="815"/>
                  </a:lnTo>
                  <a:lnTo>
                    <a:pt x="717" y="802"/>
                  </a:lnTo>
                  <a:lnTo>
                    <a:pt x="720" y="788"/>
                  </a:lnTo>
                  <a:lnTo>
                    <a:pt x="722" y="775"/>
                  </a:lnTo>
                  <a:lnTo>
                    <a:pt x="724" y="761"/>
                  </a:lnTo>
                  <a:lnTo>
                    <a:pt x="725" y="748"/>
                  </a:lnTo>
                  <a:lnTo>
                    <a:pt x="725" y="734"/>
                  </a:lnTo>
                  <a:lnTo>
                    <a:pt x="725" y="734"/>
                  </a:lnTo>
                  <a:lnTo>
                    <a:pt x="725" y="720"/>
                  </a:lnTo>
                  <a:lnTo>
                    <a:pt x="724" y="706"/>
                  </a:lnTo>
                  <a:lnTo>
                    <a:pt x="722" y="693"/>
                  </a:lnTo>
                  <a:lnTo>
                    <a:pt x="720" y="680"/>
                  </a:lnTo>
                  <a:lnTo>
                    <a:pt x="717" y="667"/>
                  </a:lnTo>
                  <a:lnTo>
                    <a:pt x="713" y="654"/>
                  </a:lnTo>
                  <a:lnTo>
                    <a:pt x="709" y="641"/>
                  </a:lnTo>
                  <a:lnTo>
                    <a:pt x="704" y="629"/>
                  </a:lnTo>
                  <a:lnTo>
                    <a:pt x="693" y="605"/>
                  </a:lnTo>
                  <a:lnTo>
                    <a:pt x="679" y="583"/>
                  </a:lnTo>
                  <a:lnTo>
                    <a:pt x="663" y="563"/>
                  </a:lnTo>
                  <a:lnTo>
                    <a:pt x="646" y="543"/>
                  </a:lnTo>
                  <a:lnTo>
                    <a:pt x="646" y="54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46" tIns="34273" rIns="68546" bIns="34273" numCol="1" anchor="t" anchorCtr="0" compatLnSpc="1">
              <a:prstTxWarp prst="textNoShape">
                <a:avLst/>
              </a:prstTxWarp>
            </a:bodyPr>
            <a:lstStyle/>
            <a:p>
              <a:endParaRPr lang="zh-CN" altLang="en-US" sz="1012" dirty="0">
                <a:ea typeface="微软雅黑" panose="020B0503020204020204" pitchFamily="34" charset="-122"/>
              </a:endParaRPr>
            </a:p>
          </p:txBody>
        </p:sp>
      </p:grpSp>
      <p:sp>
        <p:nvSpPr>
          <p:cNvPr id="24" name="TextBox 10"/>
          <p:cNvSpPr txBox="1"/>
          <p:nvPr/>
        </p:nvSpPr>
        <p:spPr>
          <a:xfrm>
            <a:off x="1373044" y="3133804"/>
            <a:ext cx="1691136" cy="1260297"/>
          </a:xfrm>
          <a:prstGeom prst="rect">
            <a:avLst/>
          </a:prstGeom>
          <a:noFill/>
        </p:spPr>
        <p:txBody>
          <a:bodyPr wrap="square" lIns="91393" tIns="45696" rIns="91393" bIns="45696" rtlCol="0">
            <a:spAutoFit/>
          </a:bodyPr>
          <a:lstStyle/>
          <a:p>
            <a:pPr algn="just">
              <a:lnSpc>
                <a:spcPts val="1299"/>
              </a:lnSpc>
            </a:pPr>
            <a:r>
              <a:rPr lang="zh-CN" altLang="en-US" sz="1400" dirty="0">
                <a:latin typeface="方正兰亭纤黑简体" pitchFamily="65" charset="-122"/>
                <a:ea typeface="方正兰亭纤黑简体" pitchFamily="65" charset="-122"/>
              </a:rPr>
              <a:t>销售或者进口的货物</a:t>
            </a:r>
            <a:endParaRPr lang="en-US" altLang="zh-CN" sz="1400" dirty="0">
              <a:latin typeface="方正兰亭纤黑简体" pitchFamily="65" charset="-122"/>
              <a:ea typeface="方正兰亭纤黑简体" pitchFamily="65" charset="-122"/>
            </a:endParaRPr>
          </a:p>
          <a:p>
            <a:pPr algn="just">
              <a:lnSpc>
                <a:spcPts val="1299"/>
              </a:lnSpc>
            </a:pPr>
            <a:r>
              <a:rPr lang="zh-CN" altLang="en-US" sz="1400" dirty="0">
                <a:latin typeface="方正兰亭纤黑简体" pitchFamily="65" charset="-122"/>
                <a:ea typeface="方正兰亭纤黑简体" pitchFamily="65" charset="-122"/>
              </a:rPr>
              <a:t>销售劳务（加工，维修）</a:t>
            </a:r>
            <a:endParaRPr lang="en-US" altLang="zh-CN" sz="1400" dirty="0">
              <a:latin typeface="方正兰亭纤黑简体" pitchFamily="65" charset="-122"/>
              <a:ea typeface="方正兰亭纤黑简体" pitchFamily="65" charset="-122"/>
            </a:endParaRPr>
          </a:p>
          <a:p>
            <a:pPr algn="just">
              <a:lnSpc>
                <a:spcPts val="1299"/>
              </a:lnSpc>
            </a:pPr>
            <a:r>
              <a:rPr lang="zh-CN" altLang="en-US" sz="1400" dirty="0">
                <a:latin typeface="方正兰亭纤黑简体" pitchFamily="65" charset="-122"/>
                <a:ea typeface="方正兰亭纤黑简体" pitchFamily="65" charset="-122"/>
              </a:rPr>
              <a:t>销售服务（交通运输服务，建造服务，邮政服务等）</a:t>
            </a:r>
          </a:p>
        </p:txBody>
      </p:sp>
      <p:sp>
        <p:nvSpPr>
          <p:cNvPr id="25" name="TextBox 11"/>
          <p:cNvSpPr txBox="1"/>
          <p:nvPr/>
        </p:nvSpPr>
        <p:spPr>
          <a:xfrm>
            <a:off x="1346583" y="2598529"/>
            <a:ext cx="1697353" cy="369283"/>
          </a:xfrm>
          <a:prstGeom prst="rect">
            <a:avLst/>
          </a:prstGeom>
          <a:noFill/>
          <a:ln>
            <a:noFill/>
          </a:ln>
        </p:spPr>
        <p:txBody>
          <a:bodyPr wrap="square" lIns="91393" tIns="45696" rIns="91393" bIns="45696">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buFont typeface="Arial" charset="0"/>
              <a:defRPr sz="2000">
                <a:latin typeface="Calibri" pitchFamily="34" charset="0"/>
              </a:defRPr>
            </a:lvl6pPr>
            <a:lvl7pPr>
              <a:buFont typeface="Arial" charset="0"/>
              <a:defRPr sz="2000">
                <a:latin typeface="Calibri" pitchFamily="34" charset="0"/>
              </a:defRPr>
            </a:lvl7pPr>
            <a:lvl8pPr>
              <a:buFont typeface="Arial" charset="0"/>
              <a:defRPr sz="2000">
                <a:latin typeface="Calibri" pitchFamily="34" charset="0"/>
              </a:defRPr>
            </a:lvl8pPr>
            <a:lvl9pPr>
              <a:buFont typeface="Arial" charset="0"/>
              <a:defRPr sz="2000">
                <a:latin typeface="Calibri" pitchFamily="34" charset="0"/>
              </a:defRPr>
            </a:lvl9pPr>
          </a:lstStyle>
          <a:p>
            <a:r>
              <a:rPr lang="zh-CN" altLang="en-US" sz="1800" dirty="0">
                <a:solidFill>
                  <a:schemeClr val="tx1"/>
                </a:solidFill>
                <a:latin typeface="微软雅黑" panose="020B0503020204020204" pitchFamily="34" charset="-122"/>
                <a:ea typeface="微软雅黑" panose="020B0503020204020204" pitchFamily="34" charset="-122"/>
              </a:rPr>
              <a:t>征税范围</a:t>
            </a:r>
          </a:p>
        </p:txBody>
      </p:sp>
      <p:sp>
        <p:nvSpPr>
          <p:cNvPr id="26" name="TextBox 12"/>
          <p:cNvSpPr txBox="1"/>
          <p:nvPr/>
        </p:nvSpPr>
        <p:spPr>
          <a:xfrm>
            <a:off x="3821606" y="3133804"/>
            <a:ext cx="1691136" cy="760160"/>
          </a:xfrm>
          <a:prstGeom prst="rect">
            <a:avLst/>
          </a:prstGeom>
          <a:noFill/>
        </p:spPr>
        <p:txBody>
          <a:bodyPr wrap="square" lIns="91393" tIns="45696" rIns="91393" bIns="45696" rtlCol="0">
            <a:spAutoFit/>
          </a:bodyPr>
          <a:lstStyle/>
          <a:p>
            <a:pPr algn="just">
              <a:lnSpc>
                <a:spcPts val="1299"/>
              </a:lnSpc>
            </a:pPr>
            <a:r>
              <a:rPr lang="zh-CN" altLang="en-US" sz="1400" dirty="0">
                <a:latin typeface="方正兰亭纤黑简体" pitchFamily="65" charset="-122"/>
                <a:ea typeface="方正兰亭纤黑简体" pitchFamily="65" charset="-122"/>
              </a:rPr>
              <a:t>在中国境内销售货物，劳务，服务，无形资产，不动产的单位和个人</a:t>
            </a:r>
          </a:p>
        </p:txBody>
      </p:sp>
      <p:sp>
        <p:nvSpPr>
          <p:cNvPr id="27" name="TextBox 13"/>
          <p:cNvSpPr txBox="1"/>
          <p:nvPr/>
        </p:nvSpPr>
        <p:spPr>
          <a:xfrm>
            <a:off x="3791336" y="2598529"/>
            <a:ext cx="1697353" cy="369283"/>
          </a:xfrm>
          <a:prstGeom prst="rect">
            <a:avLst/>
          </a:prstGeom>
          <a:noFill/>
          <a:ln>
            <a:noFill/>
          </a:ln>
        </p:spPr>
        <p:txBody>
          <a:bodyPr wrap="square" lIns="91393" tIns="45696" rIns="91393" bIns="45696">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buFont typeface="Arial" charset="0"/>
              <a:defRPr sz="2000">
                <a:latin typeface="Calibri" pitchFamily="34" charset="0"/>
              </a:defRPr>
            </a:lvl6pPr>
            <a:lvl7pPr>
              <a:buFont typeface="Arial" charset="0"/>
              <a:defRPr sz="2000">
                <a:latin typeface="Calibri" pitchFamily="34" charset="0"/>
              </a:defRPr>
            </a:lvl7pPr>
            <a:lvl8pPr>
              <a:buFont typeface="Arial" charset="0"/>
              <a:defRPr sz="2000">
                <a:latin typeface="Calibri" pitchFamily="34" charset="0"/>
              </a:defRPr>
            </a:lvl8pPr>
            <a:lvl9pPr>
              <a:buFont typeface="Arial" charset="0"/>
              <a:defRPr sz="2000">
                <a:latin typeface="Calibri" pitchFamily="34" charset="0"/>
              </a:defRPr>
            </a:lvl9pPr>
          </a:lstStyle>
          <a:p>
            <a:r>
              <a:rPr lang="zh-CN" altLang="en-US" sz="1800" dirty="0">
                <a:solidFill>
                  <a:schemeClr val="tx1"/>
                </a:solidFill>
                <a:latin typeface="微软雅黑" panose="020B0503020204020204" pitchFamily="34" charset="-122"/>
                <a:ea typeface="微软雅黑" panose="020B0503020204020204" pitchFamily="34" charset="-122"/>
              </a:rPr>
              <a:t>纳税义务人</a:t>
            </a:r>
          </a:p>
        </p:txBody>
      </p:sp>
      <p:sp>
        <p:nvSpPr>
          <p:cNvPr id="28" name="TextBox 14"/>
          <p:cNvSpPr txBox="1"/>
          <p:nvPr/>
        </p:nvSpPr>
        <p:spPr>
          <a:xfrm>
            <a:off x="6291710" y="3133804"/>
            <a:ext cx="1691136" cy="1078324"/>
          </a:xfrm>
          <a:prstGeom prst="rect">
            <a:avLst/>
          </a:prstGeom>
          <a:noFill/>
        </p:spPr>
        <p:txBody>
          <a:bodyPr wrap="square" lIns="91393" tIns="45696" rIns="91393" bIns="45696" rtlCol="0">
            <a:spAutoFit/>
          </a:bodyPr>
          <a:lstStyle/>
          <a:p>
            <a:pPr algn="just">
              <a:lnSpc>
                <a:spcPts val="1299"/>
              </a:lnSpc>
            </a:pPr>
            <a:r>
              <a:rPr lang="en-US" altLang="zh-CN" sz="1400" dirty="0">
                <a:latin typeface="方正兰亭纤黑简体" pitchFamily="65" charset="-122"/>
                <a:ea typeface="方正兰亭纤黑简体" pitchFamily="65" charset="-122"/>
              </a:rPr>
              <a:t>1.13%</a:t>
            </a:r>
            <a:r>
              <a:rPr lang="zh-CN" altLang="en-US" sz="1400" dirty="0">
                <a:latin typeface="方正兰亭纤黑简体" pitchFamily="65" charset="-122"/>
                <a:ea typeface="方正兰亭纤黑简体" pitchFamily="65" charset="-122"/>
              </a:rPr>
              <a:t>（销售货物，劳务）</a:t>
            </a:r>
            <a:endParaRPr lang="en-US" altLang="zh-CN" sz="1400" dirty="0">
              <a:latin typeface="方正兰亭纤黑简体" pitchFamily="65" charset="-122"/>
              <a:ea typeface="方正兰亭纤黑简体" pitchFamily="65" charset="-122"/>
            </a:endParaRPr>
          </a:p>
          <a:p>
            <a:pPr algn="just">
              <a:lnSpc>
                <a:spcPts val="1299"/>
              </a:lnSpc>
            </a:pPr>
            <a:r>
              <a:rPr lang="en-US" altLang="zh-CN" sz="1400" dirty="0">
                <a:latin typeface="方正兰亭纤黑简体" pitchFamily="65" charset="-122"/>
                <a:ea typeface="方正兰亭纤黑简体" pitchFamily="65" charset="-122"/>
              </a:rPr>
              <a:t>2. 9% </a:t>
            </a:r>
            <a:r>
              <a:rPr lang="zh-CN" altLang="en-US" sz="1400" dirty="0">
                <a:latin typeface="方正兰亭纤黑简体" pitchFamily="65" charset="-122"/>
                <a:ea typeface="方正兰亭纤黑简体" pitchFamily="65" charset="-122"/>
              </a:rPr>
              <a:t>（不动产）</a:t>
            </a:r>
            <a:endParaRPr lang="en-US" altLang="zh-CN" sz="1400" dirty="0">
              <a:latin typeface="方正兰亭纤黑简体" pitchFamily="65" charset="-122"/>
              <a:ea typeface="方正兰亭纤黑简体" pitchFamily="65" charset="-122"/>
            </a:endParaRPr>
          </a:p>
          <a:p>
            <a:pPr algn="just">
              <a:lnSpc>
                <a:spcPts val="1299"/>
              </a:lnSpc>
            </a:pPr>
            <a:r>
              <a:rPr lang="en-US" altLang="zh-CN" sz="1400" dirty="0">
                <a:latin typeface="方正兰亭纤黑简体" pitchFamily="65" charset="-122"/>
                <a:ea typeface="方正兰亭纤黑简体" pitchFamily="65" charset="-122"/>
              </a:rPr>
              <a:t>3. 6% </a:t>
            </a:r>
            <a:r>
              <a:rPr lang="zh-CN" altLang="en-US" sz="1400" dirty="0">
                <a:latin typeface="方正兰亭纤黑简体" pitchFamily="65" charset="-122"/>
                <a:ea typeface="方正兰亭纤黑简体" pitchFamily="65" charset="-122"/>
              </a:rPr>
              <a:t>（销售服务，无形资产）</a:t>
            </a:r>
            <a:endParaRPr lang="en-US" altLang="zh-CN" sz="1400" dirty="0">
              <a:latin typeface="方正兰亭纤黑简体" pitchFamily="65" charset="-122"/>
              <a:ea typeface="方正兰亭纤黑简体" pitchFamily="65" charset="-122"/>
            </a:endParaRPr>
          </a:p>
          <a:p>
            <a:pPr algn="just">
              <a:lnSpc>
                <a:spcPts val="1299"/>
              </a:lnSpc>
            </a:pPr>
            <a:endParaRPr lang="zh-CN" altLang="en-US" sz="900" dirty="0">
              <a:latin typeface="方正兰亭纤黑简体" pitchFamily="65" charset="-122"/>
              <a:ea typeface="方正兰亭纤黑简体" pitchFamily="65" charset="-122"/>
            </a:endParaRPr>
          </a:p>
        </p:txBody>
      </p:sp>
      <p:sp>
        <p:nvSpPr>
          <p:cNvPr id="29" name="TextBox 15"/>
          <p:cNvSpPr txBox="1"/>
          <p:nvPr/>
        </p:nvSpPr>
        <p:spPr>
          <a:xfrm>
            <a:off x="6288603" y="2598529"/>
            <a:ext cx="1697353" cy="369283"/>
          </a:xfrm>
          <a:prstGeom prst="rect">
            <a:avLst/>
          </a:prstGeom>
          <a:noFill/>
          <a:ln>
            <a:noFill/>
          </a:ln>
        </p:spPr>
        <p:txBody>
          <a:bodyPr wrap="square" lIns="91393" tIns="45696" rIns="91393" bIns="45696">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buFont typeface="Arial" charset="0"/>
              <a:defRPr sz="2000">
                <a:latin typeface="Calibri" pitchFamily="34" charset="0"/>
              </a:defRPr>
            </a:lvl6pPr>
            <a:lvl7pPr>
              <a:buFont typeface="Arial" charset="0"/>
              <a:defRPr sz="2000">
                <a:latin typeface="Calibri" pitchFamily="34" charset="0"/>
              </a:defRPr>
            </a:lvl7pPr>
            <a:lvl8pPr>
              <a:buFont typeface="Arial" charset="0"/>
              <a:defRPr sz="2000">
                <a:latin typeface="Calibri" pitchFamily="34" charset="0"/>
              </a:defRPr>
            </a:lvl8pPr>
            <a:lvl9pPr>
              <a:buFont typeface="Arial" charset="0"/>
              <a:defRPr sz="2000">
                <a:latin typeface="Calibri" pitchFamily="34" charset="0"/>
              </a:defRPr>
            </a:lvl9pPr>
          </a:lstStyle>
          <a:p>
            <a:r>
              <a:rPr lang="zh-CN" altLang="en-US" sz="1800" dirty="0">
                <a:solidFill>
                  <a:schemeClr val="tx1"/>
                </a:solidFill>
                <a:latin typeface="微软雅黑" panose="020B0503020204020204" pitchFamily="34" charset="-122"/>
                <a:ea typeface="微软雅黑" panose="020B0503020204020204" pitchFamily="34" charset="-122"/>
              </a:rPr>
              <a:t>增值税税率</a:t>
            </a:r>
          </a:p>
        </p:txBody>
      </p:sp>
    </p:spTree>
    <p:extLst>
      <p:ext uri="{BB962C8B-B14F-4D97-AF65-F5344CB8AC3E}">
        <p14:creationId xmlns:p14="http://schemas.microsoft.com/office/powerpoint/2010/main" val="369945956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5"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0" dur="1000" fill="hold"/>
                                        <p:tgtEl>
                                          <p:spTgt spid="15"/>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15"/>
                                        </p:tgtEl>
                                      </p:cBhvr>
                                    </p:animEffect>
                                  </p:childTnLst>
                                </p:cTn>
                              </p:par>
                            </p:childTnLst>
                          </p:cTn>
                        </p:par>
                        <p:par>
                          <p:cTn id="35" fill="hold">
                            <p:stCondLst>
                              <p:cond delay="2000"/>
                            </p:stCondLst>
                            <p:childTnLst>
                              <p:par>
                                <p:cTn id="36" presetID="52" presetClass="entr" presetSubtype="0" fill="hold" grpId="0" nodeType="afterEffect">
                                  <p:stCondLst>
                                    <p:cond delay="0"/>
                                  </p:stCondLst>
                                  <p:iterate type="lt">
                                    <p:tmPct val="10000"/>
                                  </p:iterate>
                                  <p:childTnLst>
                                    <p:set>
                                      <p:cBhvr>
                                        <p:cTn id="37" dur="1" fill="hold">
                                          <p:stCondLst>
                                            <p:cond delay="0"/>
                                          </p:stCondLst>
                                        </p:cTn>
                                        <p:tgtEl>
                                          <p:spTgt spid="25"/>
                                        </p:tgtEl>
                                        <p:attrNameLst>
                                          <p:attrName>style.visibility</p:attrName>
                                        </p:attrNameLst>
                                      </p:cBhvr>
                                      <p:to>
                                        <p:strVal val="visible"/>
                                      </p:to>
                                    </p:set>
                                    <p:animScale>
                                      <p:cBhvr>
                                        <p:cTn id="38"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1000" decel="50000" fill="hold">
                                          <p:stCondLst>
                                            <p:cond delay="0"/>
                                          </p:stCondLst>
                                        </p:cTn>
                                        <p:tgtEl>
                                          <p:spTgt spid="25"/>
                                        </p:tgtEl>
                                        <p:attrNameLst>
                                          <p:attrName>ppt_x</p:attrName>
                                          <p:attrName>ppt_y</p:attrName>
                                        </p:attrNameLst>
                                      </p:cBhvr>
                                    </p:animMotion>
                                    <p:animEffect transition="in" filter="fade">
                                      <p:cBhvr>
                                        <p:cTn id="40" dur="1000"/>
                                        <p:tgtEl>
                                          <p:spTgt spid="25"/>
                                        </p:tgtEl>
                                      </p:cBhvr>
                                    </p:animEffect>
                                  </p:childTnLst>
                                </p:cTn>
                              </p:par>
                            </p:childTnLst>
                          </p:cTn>
                        </p:par>
                        <p:par>
                          <p:cTn id="41" fill="hold">
                            <p:stCondLst>
                              <p:cond delay="3300"/>
                            </p:stCondLst>
                            <p:childTnLst>
                              <p:par>
                                <p:cTn id="42" presetID="2" presetClass="entr" presetSubtype="4"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childTnLst>
                          </p:cTn>
                        </p:par>
                        <p:par>
                          <p:cTn id="46" fill="hold">
                            <p:stCondLst>
                              <p:cond delay="3800"/>
                            </p:stCondLst>
                            <p:childTnLst>
                              <p:par>
                                <p:cTn id="47" presetID="25" presetClass="entr" presetSubtype="0"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52" dur="1000" fill="hold"/>
                                        <p:tgtEl>
                                          <p:spTgt spid="21"/>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21"/>
                                        </p:tgtEl>
                                      </p:cBhvr>
                                    </p:animEffect>
                                  </p:childTnLst>
                                </p:cTn>
                              </p:par>
                            </p:childTnLst>
                          </p:cTn>
                        </p:par>
                        <p:par>
                          <p:cTn id="57" fill="hold">
                            <p:stCondLst>
                              <p:cond delay="4800"/>
                            </p:stCondLst>
                            <p:childTnLst>
                              <p:par>
                                <p:cTn id="58" presetID="52" presetClass="entr" presetSubtype="0" fill="hold" grpId="0" nodeType="afterEffect">
                                  <p:stCondLst>
                                    <p:cond delay="0"/>
                                  </p:stCondLst>
                                  <p:iterate type="lt">
                                    <p:tmPct val="10000"/>
                                  </p:iterate>
                                  <p:childTnLst>
                                    <p:set>
                                      <p:cBhvr>
                                        <p:cTn id="59" dur="1" fill="hold">
                                          <p:stCondLst>
                                            <p:cond delay="0"/>
                                          </p:stCondLst>
                                        </p:cTn>
                                        <p:tgtEl>
                                          <p:spTgt spid="27"/>
                                        </p:tgtEl>
                                        <p:attrNameLst>
                                          <p:attrName>style.visibility</p:attrName>
                                        </p:attrNameLst>
                                      </p:cBhvr>
                                      <p:to>
                                        <p:strVal val="visible"/>
                                      </p:to>
                                    </p:set>
                                    <p:animScale>
                                      <p:cBhvr>
                                        <p:cTn id="60"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1" dur="1000" decel="50000" fill="hold">
                                          <p:stCondLst>
                                            <p:cond delay="0"/>
                                          </p:stCondLst>
                                        </p:cTn>
                                        <p:tgtEl>
                                          <p:spTgt spid="27"/>
                                        </p:tgtEl>
                                        <p:attrNameLst>
                                          <p:attrName>ppt_x</p:attrName>
                                          <p:attrName>ppt_y</p:attrName>
                                        </p:attrNameLst>
                                      </p:cBhvr>
                                    </p:animMotion>
                                    <p:animEffect transition="in" filter="fade">
                                      <p:cBhvr>
                                        <p:cTn id="62" dur="1000"/>
                                        <p:tgtEl>
                                          <p:spTgt spid="27"/>
                                        </p:tgtEl>
                                      </p:cBhvr>
                                    </p:animEffect>
                                  </p:childTnLst>
                                </p:cTn>
                              </p:par>
                            </p:childTnLst>
                          </p:cTn>
                        </p:par>
                        <p:par>
                          <p:cTn id="63" fill="hold">
                            <p:stCondLst>
                              <p:cond delay="6200"/>
                            </p:stCondLst>
                            <p:childTnLst>
                              <p:par>
                                <p:cTn id="64" presetID="2" presetClass="entr" presetSubtype="4"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500" fill="hold"/>
                                        <p:tgtEl>
                                          <p:spTgt spid="26"/>
                                        </p:tgtEl>
                                        <p:attrNameLst>
                                          <p:attrName>ppt_x</p:attrName>
                                        </p:attrNameLst>
                                      </p:cBhvr>
                                      <p:tavLst>
                                        <p:tav tm="0">
                                          <p:val>
                                            <p:strVal val="#ppt_x"/>
                                          </p:val>
                                        </p:tav>
                                        <p:tav tm="100000">
                                          <p:val>
                                            <p:strVal val="#ppt_x"/>
                                          </p:val>
                                        </p:tav>
                                      </p:tavLst>
                                    </p:anim>
                                    <p:anim calcmode="lin" valueType="num">
                                      <p:cBhvr additive="base">
                                        <p:cTn id="67" dur="500" fill="hold"/>
                                        <p:tgtEl>
                                          <p:spTgt spid="26"/>
                                        </p:tgtEl>
                                        <p:attrNameLst>
                                          <p:attrName>ppt_y</p:attrName>
                                        </p:attrNameLst>
                                      </p:cBhvr>
                                      <p:tavLst>
                                        <p:tav tm="0">
                                          <p:val>
                                            <p:strVal val="1+#ppt_h/2"/>
                                          </p:val>
                                        </p:tav>
                                        <p:tav tm="100000">
                                          <p:val>
                                            <p:strVal val="#ppt_y"/>
                                          </p:val>
                                        </p:tav>
                                      </p:tavLst>
                                    </p:anim>
                                  </p:childTnLst>
                                </p:cTn>
                              </p:par>
                            </p:childTnLst>
                          </p:cTn>
                        </p:par>
                        <p:par>
                          <p:cTn id="68" fill="hold">
                            <p:stCondLst>
                              <p:cond delay="6700"/>
                            </p:stCondLst>
                            <p:childTnLst>
                              <p:par>
                                <p:cTn id="69" presetID="25" presetClass="entr" presetSubtype="0" fill="hold" nodeType="after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p:cTn id="71" dur="500" decel="50000" fill="hold">
                                          <p:stCondLst>
                                            <p:cond delay="0"/>
                                          </p:stCondLst>
                                        </p:cTn>
                                        <p:tgtEl>
                                          <p:spTgt spid="18"/>
                                        </p:tgtEl>
                                        <p:attrNameLst>
                                          <p:attrName>style.rotation</p:attrName>
                                        </p:attrNameLst>
                                      </p:cBhvr>
                                      <p:tavLst>
                                        <p:tav tm="0">
                                          <p:val>
                                            <p:fltVal val="-90"/>
                                          </p:val>
                                        </p:tav>
                                        <p:tav tm="100000">
                                          <p:val>
                                            <p:fltVal val="0"/>
                                          </p:val>
                                        </p:tav>
                                      </p:tavLst>
                                    </p:anim>
                                    <p:anim calcmode="lin" valueType="num">
                                      <p:cBhvr>
                                        <p:cTn id="72" dur="500" decel="50000" fill="hold">
                                          <p:stCondLst>
                                            <p:cond delay="0"/>
                                          </p:stCondLst>
                                        </p:cTn>
                                        <p:tgtEl>
                                          <p:spTgt spid="18"/>
                                        </p:tgtEl>
                                        <p:attrNameLst>
                                          <p:attrName>ppt_w</p:attrName>
                                        </p:attrNameLst>
                                      </p:cBhvr>
                                      <p:tavLst>
                                        <p:tav tm="0">
                                          <p:val>
                                            <p:strVal val="#ppt_w"/>
                                          </p:val>
                                        </p:tav>
                                        <p:tav tm="100000">
                                          <p:val>
                                            <p:strVal val="#ppt_w*.05"/>
                                          </p:val>
                                        </p:tav>
                                      </p:tavLst>
                                    </p:anim>
                                    <p:anim calcmode="lin" valueType="num">
                                      <p:cBhvr>
                                        <p:cTn id="73" dur="500" accel="50000" fill="hold">
                                          <p:stCondLst>
                                            <p:cond delay="500"/>
                                          </p:stCondLst>
                                        </p:cTn>
                                        <p:tgtEl>
                                          <p:spTgt spid="18"/>
                                        </p:tgtEl>
                                        <p:attrNameLst>
                                          <p:attrName>ppt_w</p:attrName>
                                        </p:attrNameLst>
                                      </p:cBhvr>
                                      <p:tavLst>
                                        <p:tav tm="0">
                                          <p:val>
                                            <p:strVal val="#ppt_w*.05"/>
                                          </p:val>
                                        </p:tav>
                                        <p:tav tm="100000">
                                          <p:val>
                                            <p:strVal val="#ppt_w"/>
                                          </p:val>
                                        </p:tav>
                                      </p:tavLst>
                                    </p:anim>
                                    <p:anim calcmode="lin" valueType="num">
                                      <p:cBhvr>
                                        <p:cTn id="74" dur="1000" fill="hold"/>
                                        <p:tgtEl>
                                          <p:spTgt spid="18"/>
                                        </p:tgtEl>
                                        <p:attrNameLst>
                                          <p:attrName>ppt_h</p:attrName>
                                        </p:attrNameLst>
                                      </p:cBhvr>
                                      <p:tavLst>
                                        <p:tav tm="0">
                                          <p:val>
                                            <p:strVal val="#ppt_h"/>
                                          </p:val>
                                        </p:tav>
                                        <p:tav tm="100000">
                                          <p:val>
                                            <p:strVal val="#ppt_h"/>
                                          </p:val>
                                        </p:tav>
                                      </p:tavLst>
                                    </p:anim>
                                    <p:anim calcmode="lin" valueType="num">
                                      <p:cBhvr>
                                        <p:cTn id="75" dur="500" decel="50000" fill="hold">
                                          <p:stCondLst>
                                            <p:cond delay="0"/>
                                          </p:stCondLst>
                                        </p:cTn>
                                        <p:tgtEl>
                                          <p:spTgt spid="18"/>
                                        </p:tgtEl>
                                        <p:attrNameLst>
                                          <p:attrName>ppt_x</p:attrName>
                                        </p:attrNameLst>
                                      </p:cBhvr>
                                      <p:tavLst>
                                        <p:tav tm="0">
                                          <p:val>
                                            <p:strVal val="#ppt_x+.4"/>
                                          </p:val>
                                        </p:tav>
                                        <p:tav tm="100000">
                                          <p:val>
                                            <p:strVal val="#ppt_x"/>
                                          </p:val>
                                        </p:tav>
                                      </p:tavLst>
                                    </p:anim>
                                    <p:anim calcmode="lin" valueType="num">
                                      <p:cBhvr>
                                        <p:cTn id="76" dur="500" decel="50000" fill="hold">
                                          <p:stCondLst>
                                            <p:cond delay="0"/>
                                          </p:stCondLst>
                                        </p:cTn>
                                        <p:tgtEl>
                                          <p:spTgt spid="18"/>
                                        </p:tgtEl>
                                        <p:attrNameLst>
                                          <p:attrName>ppt_y</p:attrName>
                                        </p:attrNameLst>
                                      </p:cBhvr>
                                      <p:tavLst>
                                        <p:tav tm="0">
                                          <p:val>
                                            <p:strVal val="#ppt_y-.2"/>
                                          </p:val>
                                        </p:tav>
                                        <p:tav tm="100000">
                                          <p:val>
                                            <p:strVal val="#ppt_y+.1"/>
                                          </p:val>
                                        </p:tav>
                                      </p:tavLst>
                                    </p:anim>
                                    <p:anim calcmode="lin" valueType="num">
                                      <p:cBhvr>
                                        <p:cTn id="77" dur="500" accel="50000" fill="hold">
                                          <p:stCondLst>
                                            <p:cond delay="500"/>
                                          </p:stCondLst>
                                        </p:cTn>
                                        <p:tgtEl>
                                          <p:spTgt spid="18"/>
                                        </p:tgtEl>
                                        <p:attrNameLst>
                                          <p:attrName>ppt_y</p:attrName>
                                        </p:attrNameLst>
                                      </p:cBhvr>
                                      <p:tavLst>
                                        <p:tav tm="0">
                                          <p:val>
                                            <p:strVal val="#ppt_y+.1"/>
                                          </p:val>
                                        </p:tav>
                                        <p:tav tm="100000">
                                          <p:val>
                                            <p:strVal val="#ppt_y"/>
                                          </p:val>
                                        </p:tav>
                                      </p:tavLst>
                                    </p:anim>
                                    <p:animEffect transition="in" filter="fade">
                                      <p:cBhvr>
                                        <p:cTn id="78" dur="1000" decel="50000">
                                          <p:stCondLst>
                                            <p:cond delay="0"/>
                                          </p:stCondLst>
                                        </p:cTn>
                                        <p:tgtEl>
                                          <p:spTgt spid="18"/>
                                        </p:tgtEl>
                                      </p:cBhvr>
                                    </p:animEffect>
                                  </p:childTnLst>
                                </p:cTn>
                              </p:par>
                            </p:childTnLst>
                          </p:cTn>
                        </p:par>
                        <p:par>
                          <p:cTn id="79" fill="hold">
                            <p:stCondLst>
                              <p:cond delay="7700"/>
                            </p:stCondLst>
                            <p:childTnLst>
                              <p:par>
                                <p:cTn id="80" presetID="52" presetClass="entr" presetSubtype="0" fill="hold" grpId="0" nodeType="afterEffect">
                                  <p:stCondLst>
                                    <p:cond delay="0"/>
                                  </p:stCondLst>
                                  <p:iterate type="lt">
                                    <p:tmPct val="10000"/>
                                  </p:iterate>
                                  <p:childTnLst>
                                    <p:set>
                                      <p:cBhvr>
                                        <p:cTn id="81" dur="1" fill="hold">
                                          <p:stCondLst>
                                            <p:cond delay="0"/>
                                          </p:stCondLst>
                                        </p:cTn>
                                        <p:tgtEl>
                                          <p:spTgt spid="29"/>
                                        </p:tgtEl>
                                        <p:attrNameLst>
                                          <p:attrName>style.visibility</p:attrName>
                                        </p:attrNameLst>
                                      </p:cBhvr>
                                      <p:to>
                                        <p:strVal val="visible"/>
                                      </p:to>
                                    </p:set>
                                    <p:animScale>
                                      <p:cBhvr>
                                        <p:cTn id="82"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3" dur="1000" decel="50000" fill="hold">
                                          <p:stCondLst>
                                            <p:cond delay="0"/>
                                          </p:stCondLst>
                                        </p:cTn>
                                        <p:tgtEl>
                                          <p:spTgt spid="29"/>
                                        </p:tgtEl>
                                        <p:attrNameLst>
                                          <p:attrName>ppt_x</p:attrName>
                                          <p:attrName>ppt_y</p:attrName>
                                        </p:attrNameLst>
                                      </p:cBhvr>
                                    </p:animMotion>
                                    <p:animEffect transition="in" filter="fade">
                                      <p:cBhvr>
                                        <p:cTn id="84" dur="1000"/>
                                        <p:tgtEl>
                                          <p:spTgt spid="29"/>
                                        </p:tgtEl>
                                      </p:cBhvr>
                                    </p:animEffect>
                                  </p:childTnLst>
                                </p:cTn>
                              </p:par>
                            </p:childTnLst>
                          </p:cTn>
                        </p:par>
                        <p:par>
                          <p:cTn id="85" fill="hold">
                            <p:stCondLst>
                              <p:cond delay="9100"/>
                            </p:stCondLst>
                            <p:childTnLst>
                              <p:par>
                                <p:cTn id="86" presetID="2" presetClass="entr" presetSubtype="4" fill="hold" grpId="0" nodeType="afterEffect">
                                  <p:stCondLst>
                                    <p:cond delay="0"/>
                                  </p:stCondLst>
                                  <p:childTnLst>
                                    <p:set>
                                      <p:cBhvr>
                                        <p:cTn id="87" dur="1" fill="hold">
                                          <p:stCondLst>
                                            <p:cond delay="0"/>
                                          </p:stCondLst>
                                        </p:cTn>
                                        <p:tgtEl>
                                          <p:spTgt spid="28"/>
                                        </p:tgtEl>
                                        <p:attrNameLst>
                                          <p:attrName>style.visibility</p:attrName>
                                        </p:attrNameLst>
                                      </p:cBhvr>
                                      <p:to>
                                        <p:strVal val="visible"/>
                                      </p:to>
                                    </p:set>
                                    <p:anim calcmode="lin" valueType="num">
                                      <p:cBhvr additive="base">
                                        <p:cTn id="88" dur="500" fill="hold"/>
                                        <p:tgtEl>
                                          <p:spTgt spid="28"/>
                                        </p:tgtEl>
                                        <p:attrNameLst>
                                          <p:attrName>ppt_x</p:attrName>
                                        </p:attrNameLst>
                                      </p:cBhvr>
                                      <p:tavLst>
                                        <p:tav tm="0">
                                          <p:val>
                                            <p:strVal val="#ppt_x"/>
                                          </p:val>
                                        </p:tav>
                                        <p:tav tm="100000">
                                          <p:val>
                                            <p:strVal val="#ppt_x"/>
                                          </p:val>
                                        </p:tav>
                                      </p:tavLst>
                                    </p:anim>
                                    <p:anim calcmode="lin" valueType="num">
                                      <p:cBhvr additive="base">
                                        <p:cTn id="8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24" grpId="0"/>
      <p:bldP spid="25" grpId="0"/>
      <p:bldP spid="26" grpId="0"/>
      <p:bldP spid="27" grpId="0"/>
      <p:bldP spid="28"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物所有权变更</a:t>
              </a:r>
            </a:p>
          </p:txBody>
        </p:sp>
      </p:grpSp>
      <p:sp>
        <p:nvSpPr>
          <p:cNvPr id="2" name="文本框 1">
            <a:extLst>
              <a:ext uri="{FF2B5EF4-FFF2-40B4-BE49-F238E27FC236}">
                <a16:creationId xmlns:a16="http://schemas.microsoft.com/office/drawing/2014/main" id="{8D9FB20D-C6C8-49AC-931C-6FB784BD9E9C}"/>
              </a:ext>
            </a:extLst>
          </p:cNvPr>
          <p:cNvSpPr txBox="1"/>
          <p:nvPr/>
        </p:nvSpPr>
        <p:spPr>
          <a:xfrm>
            <a:off x="687773" y="1388533"/>
            <a:ext cx="7656974" cy="400110"/>
          </a:xfrm>
          <a:prstGeom prst="rect">
            <a:avLst/>
          </a:prstGeom>
          <a:noFill/>
        </p:spPr>
        <p:txBody>
          <a:bodyPr wrap="square" rtlCol="0">
            <a:spAutoFit/>
          </a:bodyPr>
          <a:lstStyle/>
          <a:p>
            <a:r>
              <a:rPr lang="zh-CN" altLang="en-US" sz="2000" dirty="0"/>
              <a:t>增值税应纳税额</a:t>
            </a:r>
            <a:r>
              <a:rPr lang="en-US" altLang="zh-CN" sz="2000" dirty="0"/>
              <a:t>=[</a:t>
            </a:r>
            <a:r>
              <a:rPr lang="zh-CN" altLang="en-US" sz="2000" dirty="0"/>
              <a:t>全部交易价格</a:t>
            </a:r>
            <a:r>
              <a:rPr lang="en-US" altLang="zh-CN" sz="2000" dirty="0"/>
              <a:t>/(1+5%)-</a:t>
            </a:r>
            <a:r>
              <a:rPr lang="zh-CN" altLang="en-US" sz="2000" dirty="0"/>
              <a:t>契税计税金额</a:t>
            </a:r>
            <a:r>
              <a:rPr lang="en-US" altLang="zh-CN" sz="2000" dirty="0"/>
              <a:t>]*5%</a:t>
            </a:r>
            <a:endParaRPr lang="zh-CN" altLang="en-US" sz="2000" dirty="0"/>
          </a:p>
        </p:txBody>
      </p:sp>
      <p:sp>
        <p:nvSpPr>
          <p:cNvPr id="3" name="文本框 2">
            <a:extLst>
              <a:ext uri="{FF2B5EF4-FFF2-40B4-BE49-F238E27FC236}">
                <a16:creationId xmlns:a16="http://schemas.microsoft.com/office/drawing/2014/main" id="{F63FAC76-76DF-4BCE-9F3E-A0213EFB18FC}"/>
              </a:ext>
            </a:extLst>
          </p:cNvPr>
          <p:cNvSpPr txBox="1"/>
          <p:nvPr/>
        </p:nvSpPr>
        <p:spPr>
          <a:xfrm>
            <a:off x="677090" y="2235200"/>
            <a:ext cx="8009710" cy="3000821"/>
          </a:xfrm>
          <a:prstGeom prst="rect">
            <a:avLst/>
          </a:prstGeom>
          <a:noFill/>
        </p:spPr>
        <p:txBody>
          <a:bodyPr wrap="square" rtlCol="0">
            <a:spAutoFit/>
          </a:bodyPr>
          <a:lstStyle/>
          <a:p>
            <a:r>
              <a:rPr lang="zh-CN" altLang="en-US" dirty="0"/>
              <a:t>应纳税额计算公式：应纳税额</a:t>
            </a:r>
            <a:r>
              <a:rPr lang="en-US" altLang="zh-CN" dirty="0"/>
              <a:t>=</a:t>
            </a:r>
            <a:r>
              <a:rPr lang="zh-CN" altLang="en-US" dirty="0"/>
              <a:t>计税依据</a:t>
            </a:r>
            <a:r>
              <a:rPr lang="en-US" altLang="zh-CN" dirty="0"/>
              <a:t>×</a:t>
            </a:r>
            <a:r>
              <a:rPr lang="zh-CN" altLang="en-US" dirty="0"/>
              <a:t>税率</a:t>
            </a:r>
          </a:p>
          <a:p>
            <a:endParaRPr lang="zh-CN" altLang="en-US" dirty="0"/>
          </a:p>
          <a:p>
            <a:r>
              <a:rPr lang="zh-CN" altLang="en-US" dirty="0"/>
              <a:t>契税的适用税率，由省、自治区、直辖市人民政府在前款规定的幅度内按照本地区的实际情况确定，并报财政部和国家税务总局备案。”</a:t>
            </a:r>
          </a:p>
          <a:p>
            <a:endParaRPr lang="zh-CN" altLang="en-US" dirty="0"/>
          </a:p>
          <a:p>
            <a:r>
              <a:rPr lang="zh-CN" altLang="en-US" dirty="0"/>
              <a:t>契税的计算公式为：应纳税额</a:t>
            </a:r>
            <a:r>
              <a:rPr lang="en-US" altLang="zh-CN" dirty="0"/>
              <a:t>=</a:t>
            </a:r>
            <a:r>
              <a:rPr lang="zh-CN" altLang="en-US" dirty="0"/>
              <a:t>计税金额</a:t>
            </a:r>
            <a:r>
              <a:rPr lang="en-US" altLang="zh-CN" dirty="0"/>
              <a:t>×</a:t>
            </a:r>
            <a:r>
              <a:rPr lang="zh-CN" altLang="en-US" dirty="0"/>
              <a:t>适用税率</a:t>
            </a:r>
          </a:p>
          <a:p>
            <a:endParaRPr lang="zh-CN" altLang="en-US" dirty="0"/>
          </a:p>
          <a:p>
            <a:r>
              <a:rPr lang="en-US" altLang="zh-CN" dirty="0"/>
              <a:t>《</a:t>
            </a:r>
            <a:r>
              <a:rPr lang="zh-CN" altLang="en-US" dirty="0"/>
              <a:t>契税暂行条例</a:t>
            </a:r>
            <a:r>
              <a:rPr lang="en-US" altLang="zh-CN" dirty="0"/>
              <a:t>》</a:t>
            </a:r>
            <a:r>
              <a:rPr lang="zh-CN" altLang="en-US" dirty="0"/>
              <a:t>规定，契税的计算分为以下几种方式：</a:t>
            </a:r>
          </a:p>
          <a:p>
            <a:endParaRPr lang="zh-CN" altLang="en-US" dirty="0"/>
          </a:p>
          <a:p>
            <a:r>
              <a:rPr lang="en-US" altLang="zh-CN" dirty="0"/>
              <a:t>(</a:t>
            </a:r>
            <a:r>
              <a:rPr lang="zh-CN" altLang="en-US" dirty="0"/>
              <a:t>一</a:t>
            </a:r>
            <a:r>
              <a:rPr lang="en-US" altLang="zh-CN" dirty="0"/>
              <a:t>)</a:t>
            </a:r>
            <a:r>
              <a:rPr lang="zh-CN" altLang="en-US" dirty="0"/>
              <a:t>买契税应纳税额</a:t>
            </a:r>
            <a:r>
              <a:rPr lang="en-US" altLang="zh-CN" dirty="0"/>
              <a:t>=</a:t>
            </a:r>
            <a:r>
              <a:rPr lang="zh-CN" altLang="en-US" dirty="0"/>
              <a:t>成交价格</a:t>
            </a:r>
            <a:r>
              <a:rPr lang="en-US" altLang="zh-CN" dirty="0"/>
              <a:t>×6%</a:t>
            </a:r>
            <a:r>
              <a:rPr lang="zh-CN" altLang="en-US" dirty="0"/>
              <a:t>例：某居民购买房屋，价格为</a:t>
            </a:r>
            <a:r>
              <a:rPr lang="en-US" altLang="zh-CN" dirty="0"/>
              <a:t>200000</a:t>
            </a:r>
            <a:r>
              <a:rPr lang="zh-CN" altLang="en-US" dirty="0"/>
              <a:t>元。其应当缴纳的契税为：</a:t>
            </a:r>
            <a:r>
              <a:rPr lang="en-US" altLang="zh-CN" dirty="0"/>
              <a:t>200000×6%=12000(</a:t>
            </a:r>
            <a:r>
              <a:rPr lang="zh-CN" altLang="en-US" dirty="0"/>
              <a:t>元</a:t>
            </a:r>
            <a:r>
              <a:rPr lang="en-US" altLang="zh-CN" dirty="0"/>
              <a:t>)</a:t>
            </a:r>
          </a:p>
          <a:p>
            <a:endParaRPr lang="en-US" altLang="zh-CN" dirty="0"/>
          </a:p>
          <a:p>
            <a:r>
              <a:rPr lang="en-US" altLang="zh-CN" dirty="0"/>
              <a:t>(</a:t>
            </a:r>
            <a:r>
              <a:rPr lang="zh-CN" altLang="en-US" dirty="0"/>
              <a:t>二</a:t>
            </a:r>
            <a:r>
              <a:rPr lang="en-US" altLang="zh-CN" dirty="0"/>
              <a:t>)</a:t>
            </a:r>
            <a:r>
              <a:rPr lang="zh-CN" altLang="en-US" dirty="0"/>
              <a:t>典契税应纳税额</a:t>
            </a:r>
            <a:r>
              <a:rPr lang="en-US" altLang="zh-CN" dirty="0"/>
              <a:t>=</a:t>
            </a:r>
            <a:r>
              <a:rPr lang="zh-CN" altLang="en-US" dirty="0"/>
              <a:t>典价</a:t>
            </a:r>
            <a:r>
              <a:rPr lang="en-US" altLang="zh-CN" dirty="0"/>
              <a:t>×3%</a:t>
            </a:r>
            <a:r>
              <a:rPr lang="zh-CN" altLang="en-US" dirty="0"/>
              <a:t>例：某居民承典房产，典价为</a:t>
            </a:r>
            <a:r>
              <a:rPr lang="en-US" altLang="zh-CN" dirty="0"/>
              <a:t>30000</a:t>
            </a:r>
            <a:r>
              <a:rPr lang="zh-CN" altLang="en-US" dirty="0"/>
              <a:t>元。其应当缴纳的契税为：</a:t>
            </a:r>
            <a:r>
              <a:rPr lang="en-US" altLang="zh-CN" dirty="0"/>
              <a:t>30000×3%=900(</a:t>
            </a:r>
            <a:r>
              <a:rPr lang="zh-CN" altLang="en-US" dirty="0"/>
              <a:t>元</a:t>
            </a:r>
            <a:r>
              <a:rPr lang="en-US" altLang="zh-CN" dirty="0"/>
              <a:t>)</a:t>
            </a:r>
            <a:endParaRPr lang="zh-CN" altLang="en-US" dirty="0"/>
          </a:p>
        </p:txBody>
      </p:sp>
    </p:spTree>
    <p:extLst>
      <p:ext uri="{BB962C8B-B14F-4D97-AF65-F5344CB8AC3E}">
        <p14:creationId xmlns:p14="http://schemas.microsoft.com/office/powerpoint/2010/main" val="196711973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3" y="421165"/>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5"/>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40404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9" name="椭圆 8"/>
              <p:cNvSpPr/>
              <p:nvPr/>
            </p:nvSpPr>
            <p:spPr>
              <a:xfrm>
                <a:off x="2759425" y="1932990"/>
                <a:ext cx="799287" cy="751802"/>
              </a:xfrm>
              <a:prstGeom prst="ellipse">
                <a:avLst/>
              </a:prstGeom>
              <a:solidFill>
                <a:srgbClr val="40404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sp>
            <p:nvSpPr>
              <p:cNvPr id="10" name="椭圆 9"/>
              <p:cNvSpPr/>
              <p:nvPr/>
            </p:nvSpPr>
            <p:spPr>
              <a:xfrm>
                <a:off x="2771295" y="1942172"/>
                <a:ext cx="787417" cy="746429"/>
              </a:xfrm>
              <a:prstGeom prst="ellipse">
                <a:avLst/>
              </a:prstGeom>
              <a:solidFill>
                <a:srgbClr val="40404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dirty="0">
                  <a:ea typeface="微软雅黑" panose="020B0503020204020204" pitchFamily="34" charset="-122"/>
                </a:endParaRPr>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404040"/>
                  </a:solidFill>
                </a14:hiddenFill>
              </a:ext>
            </a:extLst>
          </p:spPr>
        </p:pic>
      </p:grpSp>
      <p:sp>
        <p:nvSpPr>
          <p:cNvPr id="11" name="矩形 10"/>
          <p:cNvSpPr/>
          <p:nvPr/>
        </p:nvSpPr>
        <p:spPr>
          <a:xfrm>
            <a:off x="1473331" y="757149"/>
            <a:ext cx="7213469" cy="88756"/>
          </a:xfrm>
          <a:prstGeom prst="rect">
            <a:avLst/>
          </a:prstGeom>
          <a:solidFill>
            <a:srgbClr val="40404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dirty="0">
              <a:ea typeface="微软雅黑" panose="020B0503020204020204" pitchFamily="34" charset="-122"/>
            </a:endParaRPr>
          </a:p>
        </p:txBody>
      </p:sp>
      <p:grpSp>
        <p:nvGrpSpPr>
          <p:cNvPr id="12" name="组合 11"/>
          <p:cNvGrpSpPr/>
          <p:nvPr/>
        </p:nvGrpSpPr>
        <p:grpSpPr>
          <a:xfrm>
            <a:off x="1473330" y="109077"/>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404040"/>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dirty="0">
                <a:solidFill>
                  <a:prstClr val="white"/>
                </a:solidFill>
                <a:ea typeface="微软雅黑" panose="020B0503020204020204" pitchFamily="34" charset="-122"/>
              </a:endParaRPr>
            </a:p>
          </p:txBody>
        </p:sp>
        <p:sp>
          <p:nvSpPr>
            <p:cNvPr id="14" name="TextBox 11"/>
            <p:cNvSpPr txBox="1"/>
            <p:nvPr/>
          </p:nvSpPr>
          <p:spPr>
            <a:xfrm>
              <a:off x="1129033" y="192855"/>
              <a:ext cx="1656184" cy="307776"/>
            </a:xfrm>
            <a:prstGeom prst="rect">
              <a:avLst/>
            </a:prstGeom>
            <a:noFill/>
          </p:spPr>
          <p:txBody>
            <a:bodyPr wrap="square" rtlCol="0">
              <a:spAutoFit/>
            </a:bodyPr>
            <a:lstStyle/>
            <a:p>
              <a:r>
                <a:rPr lang="zh-CN" altLang="en-US" sz="1200" dirty="0">
                  <a:solidFill>
                    <a:schemeClr val="bg1"/>
                  </a:solidFill>
                  <a:latin typeface="方正粗倩简体" panose="03000509000000000000" pitchFamily="65" charset="-122"/>
                  <a:ea typeface="方正粗倩简体" panose="03000509000000000000" pitchFamily="65" charset="-122"/>
                </a:rPr>
                <a:t>农产品的计税方法</a:t>
              </a:r>
            </a:p>
          </p:txBody>
        </p:sp>
      </p:grpSp>
      <p:sp>
        <p:nvSpPr>
          <p:cNvPr id="32" name="文本框 31">
            <a:extLst>
              <a:ext uri="{FF2B5EF4-FFF2-40B4-BE49-F238E27FC236}">
                <a16:creationId xmlns:a16="http://schemas.microsoft.com/office/drawing/2014/main" id="{C1893967-5197-4891-A364-DA15072AE8C9}"/>
              </a:ext>
            </a:extLst>
          </p:cNvPr>
          <p:cNvSpPr txBox="1"/>
          <p:nvPr/>
        </p:nvSpPr>
        <p:spPr>
          <a:xfrm>
            <a:off x="1185333" y="1645970"/>
            <a:ext cx="2506134" cy="2377574"/>
          </a:xfrm>
          <a:prstGeom prst="rect">
            <a:avLst/>
          </a:prstGeom>
          <a:noFill/>
        </p:spPr>
        <p:txBody>
          <a:bodyPr wrap="square" rtlCol="0">
            <a:spAutoFit/>
          </a:bodyPr>
          <a:lstStyle/>
          <a:p>
            <a:r>
              <a:rPr lang="en-US" altLang="zh-CN" b="0" i="0" dirty="0">
                <a:solidFill>
                  <a:srgbClr val="333333"/>
                </a:solidFill>
                <a:effectLst/>
                <a:latin typeface="PingFang SC"/>
              </a:rPr>
              <a:t>1</a:t>
            </a:r>
            <a:r>
              <a:rPr lang="zh-CN" altLang="en-US" b="0" i="0" dirty="0">
                <a:solidFill>
                  <a:srgbClr val="333333"/>
                </a:solidFill>
                <a:effectLst/>
                <a:latin typeface="PingFang SC"/>
              </a:rPr>
              <a:t>、进项税额：是指纳税人购进货物或接受应税劳务所支付或负担的增值税额。它与销项税额相对应，都属于流转税。 </a:t>
            </a:r>
          </a:p>
          <a:p>
            <a:r>
              <a:rPr lang="zh-CN" altLang="en-US" b="0" i="0" dirty="0">
                <a:solidFill>
                  <a:srgbClr val="333333"/>
                </a:solidFill>
                <a:effectLst/>
                <a:latin typeface="PingFang SC"/>
              </a:rPr>
              <a:t>进项税额＝买价*扣除率  </a:t>
            </a:r>
          </a:p>
          <a:p>
            <a:r>
              <a:rPr lang="zh-CN" altLang="en-US" b="0" i="0" dirty="0">
                <a:solidFill>
                  <a:srgbClr val="333333"/>
                </a:solidFill>
                <a:effectLst/>
                <a:latin typeface="PingFang SC"/>
              </a:rPr>
              <a:t> </a:t>
            </a:r>
          </a:p>
          <a:p>
            <a:r>
              <a:rPr lang="en-US" altLang="zh-CN" b="0" i="0" dirty="0">
                <a:solidFill>
                  <a:srgbClr val="333333"/>
                </a:solidFill>
                <a:effectLst/>
                <a:latin typeface="PingFang SC"/>
              </a:rPr>
              <a:t>2</a:t>
            </a:r>
            <a:r>
              <a:rPr lang="zh-CN" altLang="en-US" b="0" i="0" dirty="0">
                <a:solidFill>
                  <a:srgbClr val="333333"/>
                </a:solidFill>
                <a:effectLst/>
                <a:latin typeface="PingFang SC"/>
              </a:rPr>
              <a:t>、销项税额纳：是指税人销售货物或者应税劳务，按照销售额和条例规定的税率计算并向购买方收取的增值税额。  </a:t>
            </a:r>
          </a:p>
          <a:p>
            <a:r>
              <a:rPr lang="zh-CN" altLang="en-US" b="0" i="0" dirty="0">
                <a:solidFill>
                  <a:srgbClr val="333333"/>
                </a:solidFill>
                <a:effectLst/>
                <a:latin typeface="PingFang SC"/>
              </a:rPr>
              <a:t>销项税额＝销售额*税率</a:t>
            </a:r>
            <a:endParaRPr lang="zh-CN" altLang="en-US" dirty="0"/>
          </a:p>
        </p:txBody>
      </p:sp>
      <p:sp>
        <p:nvSpPr>
          <p:cNvPr id="33" name="文本框 32">
            <a:extLst>
              <a:ext uri="{FF2B5EF4-FFF2-40B4-BE49-F238E27FC236}">
                <a16:creationId xmlns:a16="http://schemas.microsoft.com/office/drawing/2014/main" id="{4B77FD5F-1335-4E32-8F4E-59B0315EB591}"/>
              </a:ext>
            </a:extLst>
          </p:cNvPr>
          <p:cNvSpPr txBox="1"/>
          <p:nvPr/>
        </p:nvSpPr>
        <p:spPr>
          <a:xfrm>
            <a:off x="4842933" y="1334347"/>
            <a:ext cx="3278294" cy="3000821"/>
          </a:xfrm>
          <a:prstGeom prst="rect">
            <a:avLst/>
          </a:prstGeom>
          <a:noFill/>
        </p:spPr>
        <p:txBody>
          <a:bodyPr wrap="square" rtlCol="0">
            <a:spAutoFit/>
          </a:bodyPr>
          <a:lstStyle/>
          <a:p>
            <a:r>
              <a:rPr lang="zh-CN" altLang="en-US" dirty="0"/>
              <a:t>企业购入原材料</a:t>
            </a:r>
          </a:p>
          <a:p>
            <a:r>
              <a:rPr lang="zh-CN" altLang="en-US" dirty="0"/>
              <a:t>借：原材料</a:t>
            </a:r>
            <a:r>
              <a:rPr lang="en-US" altLang="zh-CN" dirty="0"/>
              <a:t>100</a:t>
            </a:r>
          </a:p>
          <a:p>
            <a:r>
              <a:rPr lang="zh-CN" altLang="en-US" dirty="0"/>
              <a:t>应交税费</a:t>
            </a:r>
            <a:r>
              <a:rPr lang="en-US" altLang="zh-CN" dirty="0"/>
              <a:t>-</a:t>
            </a:r>
            <a:r>
              <a:rPr lang="zh-CN" altLang="en-US" dirty="0"/>
              <a:t>应交增值税（进项税额）</a:t>
            </a:r>
            <a:r>
              <a:rPr lang="en-US" altLang="zh-CN" dirty="0"/>
              <a:t>17</a:t>
            </a:r>
          </a:p>
          <a:p>
            <a:r>
              <a:rPr lang="zh-CN" altLang="en-US" dirty="0"/>
              <a:t>贷：银行存款</a:t>
            </a:r>
            <a:r>
              <a:rPr lang="en-US" altLang="zh-CN" dirty="0"/>
              <a:t>117</a:t>
            </a:r>
          </a:p>
          <a:p>
            <a:endParaRPr lang="en-US" altLang="zh-CN" dirty="0"/>
          </a:p>
          <a:p>
            <a:r>
              <a:rPr lang="zh-CN" altLang="en-US" dirty="0"/>
              <a:t>企业销售产品</a:t>
            </a:r>
          </a:p>
          <a:p>
            <a:r>
              <a:rPr lang="zh-CN" altLang="en-US" dirty="0"/>
              <a:t>借：银行存款</a:t>
            </a:r>
            <a:r>
              <a:rPr lang="en-US" altLang="zh-CN" dirty="0"/>
              <a:t>234</a:t>
            </a:r>
          </a:p>
          <a:p>
            <a:r>
              <a:rPr lang="zh-CN" altLang="en-US" dirty="0"/>
              <a:t>贷：主营业务收入</a:t>
            </a:r>
            <a:r>
              <a:rPr lang="en-US" altLang="zh-CN" dirty="0"/>
              <a:t>200</a:t>
            </a:r>
          </a:p>
          <a:p>
            <a:r>
              <a:rPr lang="zh-CN" altLang="en-US" dirty="0"/>
              <a:t>贷</a:t>
            </a:r>
            <a:r>
              <a:rPr lang="en-US" altLang="zh-CN" dirty="0"/>
              <a:t>;</a:t>
            </a:r>
            <a:r>
              <a:rPr lang="zh-CN" altLang="en-US" dirty="0"/>
              <a:t>应交税费</a:t>
            </a:r>
            <a:r>
              <a:rPr lang="en-US" altLang="zh-CN" dirty="0"/>
              <a:t>-</a:t>
            </a:r>
            <a:r>
              <a:rPr lang="zh-CN" altLang="en-US" dirty="0"/>
              <a:t>应交增值税（销项税额）</a:t>
            </a:r>
            <a:r>
              <a:rPr lang="en-US" altLang="zh-CN" dirty="0"/>
              <a:t>34</a:t>
            </a:r>
          </a:p>
          <a:p>
            <a:endParaRPr lang="en-US" altLang="zh-CN" dirty="0"/>
          </a:p>
          <a:p>
            <a:r>
              <a:rPr lang="zh-CN" altLang="en-US" dirty="0"/>
              <a:t>你本来要交</a:t>
            </a:r>
            <a:r>
              <a:rPr lang="en-US" altLang="zh-CN" dirty="0"/>
              <a:t>34</a:t>
            </a:r>
            <a:r>
              <a:rPr lang="zh-CN" altLang="en-US" dirty="0"/>
              <a:t>的税  现在只要交</a:t>
            </a:r>
            <a:r>
              <a:rPr lang="en-US" altLang="zh-CN" dirty="0"/>
              <a:t>34-17=17</a:t>
            </a:r>
            <a:r>
              <a:rPr lang="zh-CN" altLang="en-US" dirty="0"/>
              <a:t>了 </a:t>
            </a:r>
          </a:p>
          <a:p>
            <a:r>
              <a:rPr lang="zh-CN" altLang="en-US" dirty="0"/>
              <a:t>借：应交税费</a:t>
            </a:r>
            <a:r>
              <a:rPr lang="en-US" altLang="zh-CN" dirty="0"/>
              <a:t>-</a:t>
            </a:r>
            <a:r>
              <a:rPr lang="zh-CN" altLang="en-US" dirty="0"/>
              <a:t>应交增值税</a:t>
            </a:r>
            <a:r>
              <a:rPr lang="en-US" altLang="zh-CN" dirty="0"/>
              <a:t>17</a:t>
            </a:r>
          </a:p>
          <a:p>
            <a:r>
              <a:rPr lang="zh-CN" altLang="en-US" dirty="0"/>
              <a:t>贷：银行存款</a:t>
            </a:r>
            <a:r>
              <a:rPr lang="en-US" altLang="zh-CN" dirty="0"/>
              <a:t>17</a:t>
            </a:r>
            <a:endParaRPr lang="zh-CN" altLang="en-US" dirty="0"/>
          </a:p>
        </p:txBody>
      </p:sp>
    </p:spTree>
    <p:extLst>
      <p:ext uri="{BB962C8B-B14F-4D97-AF65-F5344CB8AC3E}">
        <p14:creationId xmlns:p14="http://schemas.microsoft.com/office/powerpoint/2010/main" val="94514406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609</TotalTime>
  <Words>969</Words>
  <Application>Microsoft Office PowerPoint</Application>
  <PresentationFormat>全屏显示(16:9)</PresentationFormat>
  <Paragraphs>135</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PingFang SC</vt:lpstr>
      <vt:lpstr>方正粗倩简体</vt:lpstr>
      <vt:lpstr>方正兰亭超细黑简体</vt:lpstr>
      <vt:lpstr>方正兰亭纤黑简体</vt:lpstr>
      <vt:lpstr>微软雅黑</vt:lpstr>
      <vt:lpstr>Arial</vt:lpstr>
      <vt:lpstr>Broadway</vt:lpstr>
      <vt:lpstr>Calibri</vt:lpstr>
      <vt:lpstr>Calibri Light</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通用</dc:title>
  <dc:creator>第一PPT模板网-WWW.1PPT.COM</dc:creator>
  <cp:keywords>第一PPT模板网-WWW.1PPT.COM</cp:keywords>
  <dc:description>www.1ppt.com</dc:description>
  <cp:lastModifiedBy>王 天翔</cp:lastModifiedBy>
  <cp:revision>27</cp:revision>
  <dcterms:created xsi:type="dcterms:W3CDTF">2016-12-09T11:03:38Z</dcterms:created>
  <dcterms:modified xsi:type="dcterms:W3CDTF">2020-09-21T03:43:24Z</dcterms:modified>
</cp:coreProperties>
</file>