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7" r:id="rId4"/>
    <p:sldId id="281" r:id="rId5"/>
    <p:sldId id="283" r:id="rId6"/>
    <p:sldId id="273" r:id="rId7"/>
    <p:sldId id="284" r:id="rId8"/>
    <p:sldId id="286" r:id="rId9"/>
    <p:sldId id="285" r:id="rId10"/>
    <p:sldId id="287" r:id="rId11"/>
    <p:sldId id="282" r:id="rId12"/>
    <p:sldId id="288" r:id="rId13"/>
    <p:sldId id="279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DDD66-91AC-4942-A6E5-4BB866E8D1B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8FD0-34C5-4A18-AD3F-D0459C105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2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5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5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1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1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4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4DF5964-A30F-497B-92EC-23C803A9D73F}" type="datetimeFigureOut">
              <a:rPr lang="zh-CN" altLang="en-US" smtClean="0"/>
              <a:pPr/>
              <a:t>2020/10/19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821DDFF-E586-42CF-9B46-DA71C53CF42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228460" y="403387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55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900000">
            <a:off x="1356941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8900000">
            <a:off x="476376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292" y="3392445"/>
            <a:ext cx="252572" cy="3625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90719" y="3377625"/>
            <a:ext cx="1382514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王天翔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4551" y="1301748"/>
            <a:ext cx="3094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 纳税计算器</a:t>
            </a:r>
          </a:p>
        </p:txBody>
      </p:sp>
    </p:spTree>
    <p:extLst>
      <p:ext uri="{BB962C8B-B14F-4D97-AF65-F5344CB8AC3E}">
        <p14:creationId xmlns:p14="http://schemas.microsoft.com/office/powerpoint/2010/main" val="22744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6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1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build="p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8517D5D-B8F5-46ED-BE1E-2B7AB4242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0480"/>
              </p:ext>
            </p:extLst>
          </p:nvPr>
        </p:nvGraphicFramePr>
        <p:xfrm>
          <a:off x="744279" y="539749"/>
          <a:ext cx="7729159" cy="387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395">
                  <a:extLst>
                    <a:ext uri="{9D8B030D-6E8A-4147-A177-3AD203B41FA5}">
                      <a16:colId xmlns:a16="http://schemas.microsoft.com/office/drawing/2014/main" val="476315663"/>
                    </a:ext>
                  </a:extLst>
                </a:gridCol>
                <a:gridCol w="2578382">
                  <a:extLst>
                    <a:ext uri="{9D8B030D-6E8A-4147-A177-3AD203B41FA5}">
                      <a16:colId xmlns:a16="http://schemas.microsoft.com/office/drawing/2014/main" val="2429228116"/>
                    </a:ext>
                  </a:extLst>
                </a:gridCol>
                <a:gridCol w="2578382">
                  <a:extLst>
                    <a:ext uri="{9D8B030D-6E8A-4147-A177-3AD203B41FA5}">
                      <a16:colId xmlns:a16="http://schemas.microsoft.com/office/drawing/2014/main" val="1485661536"/>
                    </a:ext>
                  </a:extLst>
                </a:gridCol>
              </a:tblGrid>
              <a:tr h="64607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   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全年应纳税所得额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</a:t>
                      </a:r>
                      <a:r>
                        <a:rPr lang="zh-CN" altLang="en-US" sz="1800" dirty="0"/>
                        <a:t>税率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53889"/>
                  </a:ext>
                </a:extLst>
              </a:tr>
              <a:tr h="646077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不超过</a:t>
                      </a:r>
                      <a:r>
                        <a:rPr lang="en-US" altLang="zh-CN" dirty="0"/>
                        <a:t>30000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4028"/>
                  </a:ext>
                </a:extLst>
              </a:tr>
              <a:tr h="646077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超过</a:t>
                      </a:r>
                      <a:r>
                        <a:rPr lang="en-US" altLang="zh-CN" dirty="0"/>
                        <a:t>30000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90000</a:t>
                      </a:r>
                      <a:r>
                        <a:rPr lang="zh-CN" altLang="en-US" dirty="0"/>
                        <a:t>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41645"/>
                  </a:ext>
                </a:extLst>
              </a:tr>
              <a:tr h="646077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超过</a:t>
                      </a:r>
                      <a:r>
                        <a:rPr lang="en-US" altLang="zh-CN" dirty="0"/>
                        <a:t>90000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300000</a:t>
                      </a:r>
                      <a:r>
                        <a:rPr lang="zh-CN" altLang="en-US" dirty="0"/>
                        <a:t>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56359"/>
                  </a:ext>
                </a:extLst>
              </a:tr>
              <a:tr h="646077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超过</a:t>
                      </a:r>
                      <a:r>
                        <a:rPr lang="en-US" altLang="zh-CN" dirty="0"/>
                        <a:t>300000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500000</a:t>
                      </a:r>
                      <a:r>
                        <a:rPr lang="zh-CN" altLang="en-US" dirty="0"/>
                        <a:t>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30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61678"/>
                  </a:ext>
                </a:extLst>
              </a:tr>
              <a:tr h="646077">
                <a:tc>
                  <a:txBody>
                    <a:bodyPr/>
                    <a:lstStyle/>
                    <a:p>
                      <a:r>
                        <a:rPr lang="en-US" altLang="zh-CN"/>
                        <a:t>                         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超过</a:t>
                      </a:r>
                      <a:r>
                        <a:rPr lang="en-US" altLang="zh-CN" dirty="0"/>
                        <a:t>500000</a:t>
                      </a:r>
                      <a:r>
                        <a:rPr lang="zh-CN" altLang="en-US" dirty="0"/>
                        <a:t>的部分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9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20DC9-2F46-4C3A-B1F4-7C9BDD86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功能四</a:t>
            </a:r>
          </a:p>
        </p:txBody>
      </p:sp>
      <p:pic>
        <p:nvPicPr>
          <p:cNvPr id="6" name="内容占位符 5" descr="图形用户界面, 应用程序&#10;&#10;描述已自动生成">
            <a:extLst>
              <a:ext uri="{FF2B5EF4-FFF2-40B4-BE49-F238E27FC236}">
                <a16:creationId xmlns:a16="http://schemas.microsoft.com/office/drawing/2014/main" id="{E9292C66-A14F-4548-B442-2CEA9FE522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78462"/>
            <a:ext cx="3886200" cy="2845413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24409-81D8-4C91-A16F-ADCACDDEED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个人独资企业和合伙企业应纳税额的计算</a:t>
            </a:r>
          </a:p>
        </p:txBody>
      </p:sp>
    </p:spTree>
    <p:extLst>
      <p:ext uri="{BB962C8B-B14F-4D97-AF65-F5344CB8AC3E}">
        <p14:creationId xmlns:p14="http://schemas.microsoft.com/office/powerpoint/2010/main" val="106907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838001DB-3571-4684-9ED5-35FCDC8CA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853440"/>
            <a:ext cx="6057900" cy="36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900000">
            <a:off x="1356941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8900000">
            <a:off x="476376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2300" y="2748298"/>
            <a:ext cx="2828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演示完毕，谢谢观看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2332" y="3840001"/>
            <a:ext cx="318242" cy="45686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72000" y="3840001"/>
            <a:ext cx="130725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王天翔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18834" y="1887427"/>
            <a:ext cx="3094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纳税计算器</a:t>
            </a:r>
          </a:p>
        </p:txBody>
      </p:sp>
    </p:spTree>
    <p:extLst>
      <p:ext uri="{BB962C8B-B14F-4D97-AF65-F5344CB8AC3E}">
        <p14:creationId xmlns:p14="http://schemas.microsoft.com/office/powerpoint/2010/main" val="36771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0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build="p"/>
      <p:bldP spid="12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12825" y="727203"/>
            <a:ext cx="3269794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0746" y="1890849"/>
            <a:ext cx="2653952" cy="94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计算机的重点功能简介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/>
              <a:t>A brief introduction to the key functions of the calculator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7747553" y="421165"/>
            <a:ext cx="806797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0" y="109077"/>
            <a:ext cx="1490565" cy="590999"/>
            <a:chOff x="1129033" y="49188"/>
            <a:chExt cx="165618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129033" y="192855"/>
              <a:ext cx="165618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农产品的计税方法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1893967-5197-4891-A364-DA15072AE8C9}"/>
              </a:ext>
            </a:extLst>
          </p:cNvPr>
          <p:cNvSpPr txBox="1"/>
          <p:nvPr/>
        </p:nvSpPr>
        <p:spPr>
          <a:xfrm>
            <a:off x="1185333" y="1645970"/>
            <a:ext cx="250613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、进项税额：是指纳税人购进货物或接受应税劳务所支付或负担的增值税额。它与销项税额相对应，都属于流转税。 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进项税额＝买价*扣除率  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、销项税额纳：是指税人销售货物或者应税劳务，按照销售额和条例规定的税率计算并向购买方收取的增值税额。  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销项税额＝销售额*税率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77FD5F-1335-4E32-8F4E-59B0315EB591}"/>
              </a:ext>
            </a:extLst>
          </p:cNvPr>
          <p:cNvSpPr txBox="1"/>
          <p:nvPr/>
        </p:nvSpPr>
        <p:spPr>
          <a:xfrm>
            <a:off x="4842933" y="1334347"/>
            <a:ext cx="32782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企业购入原材料</a:t>
            </a:r>
          </a:p>
          <a:p>
            <a:r>
              <a:rPr lang="zh-CN" altLang="en-US" dirty="0"/>
              <a:t>借：原材料</a:t>
            </a:r>
            <a:r>
              <a:rPr lang="en-US" altLang="zh-CN" dirty="0"/>
              <a:t>100</a:t>
            </a:r>
          </a:p>
          <a:p>
            <a:r>
              <a:rPr lang="zh-CN" altLang="en-US" dirty="0"/>
              <a:t>应交税费</a:t>
            </a:r>
            <a:r>
              <a:rPr lang="en-US" altLang="zh-CN" dirty="0"/>
              <a:t>-</a:t>
            </a:r>
            <a:r>
              <a:rPr lang="zh-CN" altLang="en-US" dirty="0"/>
              <a:t>应交增值税（进项税额）</a:t>
            </a:r>
            <a:r>
              <a:rPr lang="en-US" altLang="zh-CN" dirty="0"/>
              <a:t>17</a:t>
            </a:r>
          </a:p>
          <a:p>
            <a:r>
              <a:rPr lang="zh-CN" altLang="en-US" dirty="0"/>
              <a:t>贷：银行存款</a:t>
            </a:r>
            <a:r>
              <a:rPr lang="en-US" altLang="zh-CN" dirty="0"/>
              <a:t>117</a:t>
            </a:r>
          </a:p>
          <a:p>
            <a:endParaRPr lang="en-US" altLang="zh-CN" dirty="0"/>
          </a:p>
          <a:p>
            <a:r>
              <a:rPr lang="zh-CN" altLang="en-US" dirty="0"/>
              <a:t>企业销售产品</a:t>
            </a:r>
          </a:p>
          <a:p>
            <a:r>
              <a:rPr lang="zh-CN" altLang="en-US" dirty="0"/>
              <a:t>借：银行存款</a:t>
            </a:r>
            <a:r>
              <a:rPr lang="en-US" altLang="zh-CN" dirty="0"/>
              <a:t>234</a:t>
            </a:r>
          </a:p>
          <a:p>
            <a:r>
              <a:rPr lang="zh-CN" altLang="en-US" dirty="0"/>
              <a:t>贷：主营业务收入</a:t>
            </a:r>
            <a:r>
              <a:rPr lang="en-US" altLang="zh-CN" dirty="0"/>
              <a:t>200</a:t>
            </a:r>
          </a:p>
          <a:p>
            <a:r>
              <a:rPr lang="zh-CN" altLang="en-US" dirty="0"/>
              <a:t>贷</a:t>
            </a:r>
            <a:r>
              <a:rPr lang="en-US" altLang="zh-CN" dirty="0"/>
              <a:t>;</a:t>
            </a:r>
            <a:r>
              <a:rPr lang="zh-CN" altLang="en-US" dirty="0"/>
              <a:t>应交税费</a:t>
            </a:r>
            <a:r>
              <a:rPr lang="en-US" altLang="zh-CN" dirty="0"/>
              <a:t>-</a:t>
            </a:r>
            <a:r>
              <a:rPr lang="zh-CN" altLang="en-US" dirty="0"/>
              <a:t>应交增值税（销项税额）</a:t>
            </a:r>
            <a:r>
              <a:rPr lang="en-US" altLang="zh-CN" dirty="0"/>
              <a:t>34</a:t>
            </a:r>
          </a:p>
          <a:p>
            <a:endParaRPr lang="en-US" altLang="zh-CN" dirty="0"/>
          </a:p>
          <a:p>
            <a:r>
              <a:rPr lang="zh-CN" altLang="en-US" dirty="0"/>
              <a:t>你本来要交</a:t>
            </a:r>
            <a:r>
              <a:rPr lang="en-US" altLang="zh-CN" dirty="0"/>
              <a:t>34</a:t>
            </a:r>
            <a:r>
              <a:rPr lang="zh-CN" altLang="en-US" dirty="0"/>
              <a:t>的税  现在只要交</a:t>
            </a:r>
            <a:r>
              <a:rPr lang="en-US" altLang="zh-CN" dirty="0"/>
              <a:t>34-17=17</a:t>
            </a:r>
            <a:r>
              <a:rPr lang="zh-CN" altLang="en-US" dirty="0"/>
              <a:t>了 </a:t>
            </a:r>
          </a:p>
          <a:p>
            <a:r>
              <a:rPr lang="zh-CN" altLang="en-US" dirty="0"/>
              <a:t>借：应交税费</a:t>
            </a:r>
            <a:r>
              <a:rPr lang="en-US" altLang="zh-CN" dirty="0"/>
              <a:t>-</a:t>
            </a:r>
            <a:r>
              <a:rPr lang="zh-CN" altLang="en-US" dirty="0"/>
              <a:t>应交增值税</a:t>
            </a:r>
            <a:r>
              <a:rPr lang="en-US" altLang="zh-CN" dirty="0"/>
              <a:t>17</a:t>
            </a:r>
          </a:p>
          <a:p>
            <a:r>
              <a:rPr lang="zh-CN" altLang="en-US" dirty="0"/>
              <a:t>贷：银行存款</a:t>
            </a:r>
            <a:r>
              <a:rPr lang="en-US" altLang="zh-CN" dirty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14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5CB88-3442-481A-B214-A3973FD3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基础界面</a:t>
            </a:r>
          </a:p>
        </p:txBody>
      </p:sp>
      <p:pic>
        <p:nvPicPr>
          <p:cNvPr id="8" name="内容占位符 7" descr="表格&#10;&#10;描述已自动生成">
            <a:extLst>
              <a:ext uri="{FF2B5EF4-FFF2-40B4-BE49-F238E27FC236}">
                <a16:creationId xmlns:a16="http://schemas.microsoft.com/office/drawing/2014/main" id="{E864C6B4-CA21-4712-9477-39E6DD37DD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8" y="1370013"/>
            <a:ext cx="3659403" cy="3262312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19FA5-95E1-44ED-9B15-E82D0BE7B4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基础的计算机计算能力（加减乘除）</a:t>
            </a:r>
          </a:p>
        </p:txBody>
      </p:sp>
    </p:spTree>
    <p:extLst>
      <p:ext uri="{BB962C8B-B14F-4D97-AF65-F5344CB8AC3E}">
        <p14:creationId xmlns:p14="http://schemas.microsoft.com/office/powerpoint/2010/main" val="90117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654AD-FD49-43B5-85E4-5474E58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功能一</a:t>
            </a:r>
          </a:p>
        </p:txBody>
      </p:sp>
      <p:pic>
        <p:nvPicPr>
          <p:cNvPr id="8" name="内容占位符 7" descr="图片包含 图形用户界面&#10;&#10;描述已自动生成">
            <a:extLst>
              <a:ext uri="{FF2B5EF4-FFF2-40B4-BE49-F238E27FC236}">
                <a16:creationId xmlns:a16="http://schemas.microsoft.com/office/drawing/2014/main" id="{1BA5666A-223C-4B00-9BD2-22471B1AFE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9220"/>
            <a:ext cx="3999846" cy="3364706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40580-39B4-4CA4-A97B-2A41766B4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居民个人所得应纳税额的计算</a:t>
            </a:r>
            <a:endParaRPr lang="en-US" altLang="zh-CN" sz="1800" dirty="0"/>
          </a:p>
          <a:p>
            <a:r>
              <a:rPr lang="zh-CN" altLang="en-US" sz="1800" dirty="0"/>
              <a:t>税率和速算扣除数由相关税率表所得。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463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1"/>
          <p:cNvSpPr txBox="1"/>
          <p:nvPr/>
        </p:nvSpPr>
        <p:spPr>
          <a:xfrm>
            <a:off x="3332858" y="139579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8" name="表格 38">
            <a:extLst>
              <a:ext uri="{FF2B5EF4-FFF2-40B4-BE49-F238E27FC236}">
                <a16:creationId xmlns:a16="http://schemas.microsoft.com/office/drawing/2014/main" id="{DD45499A-3322-4273-8888-5D64B1D62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33974"/>
              </p:ext>
            </p:extLst>
          </p:nvPr>
        </p:nvGraphicFramePr>
        <p:xfrm>
          <a:off x="772159" y="480907"/>
          <a:ext cx="7267788" cy="387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48">
                  <a:extLst>
                    <a:ext uri="{9D8B030D-6E8A-4147-A177-3AD203B41FA5}">
                      <a16:colId xmlns:a16="http://schemas.microsoft.com/office/drawing/2014/main" val="2327967403"/>
                    </a:ext>
                  </a:extLst>
                </a:gridCol>
                <a:gridCol w="2096346">
                  <a:extLst>
                    <a:ext uri="{9D8B030D-6E8A-4147-A177-3AD203B41FA5}">
                      <a16:colId xmlns:a16="http://schemas.microsoft.com/office/drawing/2014/main" val="3781767004"/>
                    </a:ext>
                  </a:extLst>
                </a:gridCol>
                <a:gridCol w="1816947">
                  <a:extLst>
                    <a:ext uri="{9D8B030D-6E8A-4147-A177-3AD203B41FA5}">
                      <a16:colId xmlns:a16="http://schemas.microsoft.com/office/drawing/2014/main" val="3139905108"/>
                    </a:ext>
                  </a:extLst>
                </a:gridCol>
                <a:gridCol w="1816947">
                  <a:extLst>
                    <a:ext uri="{9D8B030D-6E8A-4147-A177-3AD203B41FA5}">
                      <a16:colId xmlns:a16="http://schemas.microsoft.com/office/drawing/2014/main" val="2730644786"/>
                    </a:ext>
                  </a:extLst>
                </a:gridCol>
              </a:tblGrid>
              <a:tr h="484293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</a:t>
                      </a:r>
                      <a:r>
                        <a:rPr lang="zh-CN" altLang="en-US" dirty="0"/>
                        <a:t>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全年应纳税所得额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   税率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速算扣除数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68380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x&lt;=36000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20476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36 000&lt;x&lt;=144 000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10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2520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29654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144 000&lt;x&lt;=300 000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16920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90601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300 000&lt;x&lt;=420 000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31920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49075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420 000&lt;x&lt;=660 000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52920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58131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660 000&lt;x&lt;=960 000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85920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71315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X&gt;=960 000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181920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94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77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D57A3-6137-483E-9E4B-6A1E6A87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功能二</a:t>
            </a:r>
          </a:p>
        </p:txBody>
      </p:sp>
      <p:pic>
        <p:nvPicPr>
          <p:cNvPr id="6" name="内容占位符 5" descr="图片包含 表格&#10;&#10;描述已自动生成">
            <a:extLst>
              <a:ext uri="{FF2B5EF4-FFF2-40B4-BE49-F238E27FC236}">
                <a16:creationId xmlns:a16="http://schemas.microsoft.com/office/drawing/2014/main" id="{201754F9-0667-46DB-AF04-833B3450D9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6583"/>
            <a:ext cx="3886200" cy="3035435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5D940-90A9-4A93-A8BD-4B62E17ABA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非居民个人取得工资，薪金所得等费用的应纳税额的计算</a:t>
            </a:r>
            <a:endParaRPr lang="en-US" altLang="zh-CN" sz="1800" dirty="0"/>
          </a:p>
          <a:p>
            <a:r>
              <a:rPr lang="zh-CN" altLang="en-US" sz="1800" dirty="0"/>
              <a:t>税率和速算扣除数由相关税率表所得。</a:t>
            </a:r>
          </a:p>
        </p:txBody>
      </p:sp>
    </p:spTree>
    <p:extLst>
      <p:ext uri="{BB962C8B-B14F-4D97-AF65-F5344CB8AC3E}">
        <p14:creationId xmlns:p14="http://schemas.microsoft.com/office/powerpoint/2010/main" val="373115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901057E4-B727-4E17-884F-30ABC151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435769"/>
            <a:ext cx="7836693" cy="45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364FE-AF01-44FD-ACB9-F881AD08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功能三</a:t>
            </a:r>
          </a:p>
        </p:txBody>
      </p:sp>
      <p:pic>
        <p:nvPicPr>
          <p:cNvPr id="6" name="内容占位符 5" descr="表格&#10;&#10;描述已自动生成">
            <a:extLst>
              <a:ext uri="{FF2B5EF4-FFF2-40B4-BE49-F238E27FC236}">
                <a16:creationId xmlns:a16="http://schemas.microsoft.com/office/drawing/2014/main" id="{106D4D6F-23B4-4E29-BBD0-EB4410BF1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2573"/>
            <a:ext cx="3886200" cy="2957191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FCE44E-B62F-45C7-A206-20489BC4A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个人经营所得应纳税额的计算</a:t>
            </a:r>
          </a:p>
        </p:txBody>
      </p:sp>
    </p:spTree>
    <p:extLst>
      <p:ext uri="{BB962C8B-B14F-4D97-AF65-F5344CB8AC3E}">
        <p14:creationId xmlns:p14="http://schemas.microsoft.com/office/powerpoint/2010/main" val="86631321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447</Words>
  <Application>Microsoft Office PowerPoint</Application>
  <PresentationFormat>全屏显示(16:9)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PingFang SC</vt:lpstr>
      <vt:lpstr>方正粗倩简体</vt:lpstr>
      <vt:lpstr>方正兰亭超细黑简体</vt:lpstr>
      <vt:lpstr>微软雅黑</vt:lpstr>
      <vt:lpstr>Arial</vt:lpstr>
      <vt:lpstr>Broadway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基础界面</vt:lpstr>
      <vt:lpstr>功能一</vt:lpstr>
      <vt:lpstr>PowerPoint 演示文稿</vt:lpstr>
      <vt:lpstr>功能二</vt:lpstr>
      <vt:lpstr>PowerPoint 演示文稿</vt:lpstr>
      <vt:lpstr>功能三</vt:lpstr>
      <vt:lpstr>PowerPoint 演示文稿</vt:lpstr>
      <vt:lpstr>功能四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</dc:title>
  <dc:creator>第一PPT模板网-WWW.1PPT.COM</dc:creator>
  <cp:keywords>第一PPT模板网-WWW.1PPT.COM</cp:keywords>
  <dc:description>www.1ppt.com</dc:description>
  <cp:lastModifiedBy>王 天翔</cp:lastModifiedBy>
  <cp:revision>32</cp:revision>
  <dcterms:created xsi:type="dcterms:W3CDTF">2016-12-09T11:03:38Z</dcterms:created>
  <dcterms:modified xsi:type="dcterms:W3CDTF">2020-10-19T04:57:18Z</dcterms:modified>
</cp:coreProperties>
</file>