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7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  <p:sldMasterId id="2147484117" r:id="rId2"/>
    <p:sldMasterId id="2147484220" r:id="rId3"/>
    <p:sldMasterId id="2147484256" r:id="rId4"/>
    <p:sldMasterId id="2147484273" r:id="rId5"/>
    <p:sldMasterId id="2147484285" r:id="rId6"/>
    <p:sldMasterId id="2147484302" r:id="rId7"/>
    <p:sldMasterId id="2147484314" r:id="rId8"/>
  </p:sldMasterIdLst>
  <p:sldIdLst>
    <p:sldId id="265" r:id="rId9"/>
    <p:sldId id="277" r:id="rId10"/>
    <p:sldId id="257" r:id="rId11"/>
    <p:sldId id="269" r:id="rId12"/>
    <p:sldId id="259" r:id="rId13"/>
    <p:sldId id="268" r:id="rId14"/>
    <p:sldId id="261" r:id="rId15"/>
    <p:sldId id="274" r:id="rId16"/>
    <p:sldId id="26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92CF0A"/>
    <a:srgbClr val="93CC19"/>
    <a:srgbClr val="B3F046"/>
    <a:srgbClr val="A3CF41"/>
    <a:srgbClr val="082970"/>
    <a:srgbClr val="011E60"/>
    <a:srgbClr val="A8BE57"/>
    <a:srgbClr val="F2FBC2"/>
    <a:srgbClr val="FFF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62306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435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221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1463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3482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8011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5001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0326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5232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8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3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ACD433"/>
                </a:solidFill>
              </a:rPr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ACD433"/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247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3382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8187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0917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0122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5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5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4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1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2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9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40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7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41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46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693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167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0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69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9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95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23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0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6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25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505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96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27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693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15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36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5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57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89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15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7606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467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632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7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07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0998FE-D8BE-47AD-A532-6EAFD387469C}" type="datetimeFigureOut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6/6/2017</a:t>
            </a:fld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50A465-8D65-476B-83FE-30A3B80C4BDF}" type="slidenum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01203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06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0998FE-D8BE-47AD-A532-6EAFD387469C}" type="datetimeFigureOut">
              <a:rPr lang="en-US" smtClean="0">
                <a:solidFill>
                  <a:srgbClr val="F3F3F2"/>
                </a:solidFill>
              </a:rPr>
              <a:pPr/>
              <a:t>6/6/2017</a:t>
            </a:fld>
            <a:endParaRPr lang="en-US">
              <a:solidFill>
                <a:srgbClr val="F3F3F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3F3F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50A465-8D65-476B-83FE-30A3B80C4BDF}" type="slidenum">
              <a:rPr lang="en-US" smtClean="0">
                <a:solidFill>
                  <a:srgbClr val="F3F3F2"/>
                </a:solidFill>
              </a:rPr>
              <a:pPr/>
              <a:t>‹#›</a:t>
            </a:fld>
            <a:endParaRPr lang="en-US">
              <a:solidFill>
                <a:srgbClr val="F3F3F2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01572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715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6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461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780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50A465-8D65-476B-83FE-30A3B80C4BDF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009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50A465-8D65-476B-83FE-30A3B80C4BDF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151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690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959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83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70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28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7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48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0861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0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3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73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310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DE32DE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DE32DE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8369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954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DE32DE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DE32DE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3301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899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94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492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0998FE-D8BE-47AD-A532-6EAFD387469C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757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549E39"/>
                </a:solidFill>
              </a:rPr>
              <a:pPr/>
              <a:t>6/6/2017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srgbClr val="549E39"/>
                </a:solidFill>
              </a:rPr>
              <a:pPr/>
              <a:t>‹#›</a:t>
            </a:fld>
            <a:endParaRPr lang="en-US">
              <a:solidFill>
                <a:srgbClr val="549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549E39"/>
                </a:solidFill>
              </a:rPr>
              <a:pPr/>
              <a:t>6/6/2017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srgbClr val="549E39"/>
                </a:solidFill>
              </a:rPr>
              <a:pPr/>
              <a:t>‹#›</a:t>
            </a:fld>
            <a:endParaRPr lang="en-US">
              <a:solidFill>
                <a:srgbClr val="549E39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2368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549E39"/>
                </a:solidFill>
              </a:rPr>
              <a:pPr/>
              <a:t>6/6/2017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srgbClr val="549E39"/>
                </a:solidFill>
              </a:rPr>
              <a:pPr/>
              <a:t>‹#›</a:t>
            </a:fld>
            <a:endParaRPr lang="en-US">
              <a:solidFill>
                <a:srgbClr val="549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82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549E39"/>
                </a:solidFill>
              </a:rPr>
              <a:pPr/>
              <a:t>6/6/2017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srgbClr val="549E39"/>
                </a:solidFill>
              </a:rPr>
              <a:pPr/>
              <a:t>‹#›</a:t>
            </a:fld>
            <a:endParaRPr lang="en-US">
              <a:solidFill>
                <a:srgbClr val="549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6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549E39"/>
                </a:solidFill>
              </a:rPr>
              <a:pPr/>
              <a:t>6/6/2017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srgbClr val="549E39"/>
                </a:solidFill>
              </a:rPr>
              <a:pPr/>
              <a:t>‹#›</a:t>
            </a:fld>
            <a:endParaRPr lang="en-US">
              <a:solidFill>
                <a:srgbClr val="549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3479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549E39"/>
                </a:solidFill>
              </a:rPr>
              <a:pPr/>
              <a:t>6/6/2017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srgbClr val="549E39"/>
                </a:solidFill>
              </a:rPr>
              <a:pPr/>
              <a:t>‹#›</a:t>
            </a:fld>
            <a:endParaRPr lang="en-US">
              <a:solidFill>
                <a:srgbClr val="549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396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549E39"/>
                </a:solidFill>
              </a:rPr>
              <a:pPr/>
              <a:t>6/6/2017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srgbClr val="549E39"/>
                </a:solidFill>
              </a:rPr>
              <a:pPr/>
              <a:t>‹#›</a:t>
            </a:fld>
            <a:endParaRPr lang="en-US">
              <a:solidFill>
                <a:srgbClr val="549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42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549E39"/>
                </a:solidFill>
              </a:rPr>
              <a:pPr/>
              <a:t>6/6/2017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49E3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srgbClr val="549E39"/>
                </a:solidFill>
              </a:rPr>
              <a:pPr/>
              <a:t>‹#›</a:t>
            </a:fld>
            <a:endParaRPr lang="en-US">
              <a:solidFill>
                <a:srgbClr val="549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9755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549E39"/>
                </a:solidFill>
              </a:rPr>
              <a:pPr/>
              <a:t>6/6/2017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srgbClr val="549E39"/>
                </a:solidFill>
              </a:rPr>
              <a:pPr/>
              <a:t>‹#›</a:t>
            </a:fld>
            <a:endParaRPr lang="en-US">
              <a:solidFill>
                <a:srgbClr val="549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7897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>
                <a:solidFill>
                  <a:srgbClr val="549E39"/>
                </a:solidFill>
              </a:rPr>
              <a:pPr/>
              <a:t>6/6/2017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>
                <a:solidFill>
                  <a:srgbClr val="549E39"/>
                </a:solidFill>
              </a:rPr>
              <a:pPr/>
              <a:t>‹#›</a:t>
            </a:fld>
            <a:endParaRPr lang="en-US">
              <a:solidFill>
                <a:srgbClr val="549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29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D0998FE-D8BE-47AD-A532-6EAFD387469C}" type="datetimeFigureOut">
              <a:rPr lang="en-US" smtClean="0">
                <a:solidFill>
                  <a:prstClr val="white"/>
                </a:solidFill>
              </a:rPr>
              <a:pPr/>
              <a:t>6/6/2017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1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08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0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9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  <p:sldLayoutId id="2147484232" r:id="rId12"/>
    <p:sldLayoutId id="2147484233" r:id="rId13"/>
    <p:sldLayoutId id="2147484234" r:id="rId14"/>
    <p:sldLayoutId id="2147484235" r:id="rId15"/>
    <p:sldLayoutId id="2147484236" r:id="rId16"/>
    <p:sldLayoutId id="21474842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FB7C-C9CF-4967-98B1-8B77B714ECB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0998FE-D8BE-47AD-A532-6EAFD387469C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50A465-8D65-476B-83FE-30A3B80C4BDF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09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998FE-D8BE-47AD-A532-6EAFD38746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50A465-8D65-476B-83FE-30A3B80C4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83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  <p:sldLayoutId id="2147484297" r:id="rId12"/>
    <p:sldLayoutId id="2147484298" r:id="rId13"/>
    <p:sldLayoutId id="2147484299" r:id="rId14"/>
    <p:sldLayoutId id="2147484300" r:id="rId15"/>
    <p:sldLayoutId id="21474843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0998FE-D8BE-47AD-A532-6EAFD387469C}" type="datetimeFigureOut">
              <a:rPr lang="en-US" smtClean="0">
                <a:solidFill>
                  <a:srgbClr val="549E39"/>
                </a:solidFill>
              </a:rPr>
              <a:pPr/>
              <a:t>6/6/2017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50A465-8D65-476B-83FE-30A3B80C4BDF}" type="slidenum">
              <a:rPr lang="en-US" smtClean="0">
                <a:solidFill>
                  <a:srgbClr val="549E39"/>
                </a:solidFill>
              </a:rPr>
              <a:pPr/>
              <a:t>‹#›</a:t>
            </a:fld>
            <a:endParaRPr lang="en-US">
              <a:solidFill>
                <a:srgbClr val="549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8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0998FE-D8BE-47AD-A532-6EAFD387469C}" type="datetimeFigureOut">
              <a:rPr lang="en-US" smtClean="0">
                <a:solidFill>
                  <a:srgbClr val="ACD433"/>
                </a:solidFill>
              </a:rPr>
              <a:pPr/>
              <a:t>6/6/2017</a:t>
            </a:fld>
            <a:endParaRPr lang="en-US">
              <a:solidFill>
                <a:srgbClr val="ACD43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>
              <a:solidFill>
                <a:srgbClr val="ACD433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F50A465-8D65-476B-83FE-30A3B80C4BD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4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  <p:sldLayoutId id="2147484326" r:id="rId12"/>
    <p:sldLayoutId id="2147484327" r:id="rId13"/>
    <p:sldLayoutId id="2147484328" r:id="rId14"/>
    <p:sldLayoutId id="2147484329" r:id="rId15"/>
    <p:sldLayoutId id="2147484330" r:id="rId16"/>
    <p:sldLayoutId id="21474843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619" y="1302707"/>
            <a:ext cx="8480119" cy="2973633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b="1" dirty="0" smtClean="0">
                <a:solidFill>
                  <a:schemeClr val="accent3"/>
                </a:solidFill>
              </a:rPr>
              <a:t>Today’s Our Topic Is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PHYSICAL QUANTITIES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636" y="4436934"/>
            <a:ext cx="4858819" cy="1310269"/>
          </a:xfrm>
        </p:spPr>
        <p:txBody>
          <a:bodyPr>
            <a:normAutofit fontScale="92500"/>
          </a:bodyPr>
          <a:lstStyle/>
          <a:p>
            <a:r>
              <a:rPr lang="en-US" sz="1900" b="1" dirty="0" smtClean="0">
                <a:latin typeface="Lucida Console" panose="020B0609040504020204" pitchFamily="49" charset="0"/>
              </a:rPr>
              <a:t>BATCH =&gt; 1704A </a:t>
            </a:r>
          </a:p>
          <a:p>
            <a:r>
              <a:rPr lang="en-US" sz="1900" b="1" dirty="0" err="1" smtClean="0">
                <a:latin typeface="Lucida Console" panose="020B0609040504020204" pitchFamily="49" charset="0"/>
              </a:rPr>
              <a:t>PARTICIPants</a:t>
            </a:r>
            <a:r>
              <a:rPr lang="en-US" sz="1900" b="1" dirty="0" smtClean="0">
                <a:latin typeface="Lucida Console" panose="020B0609040504020204" pitchFamily="49" charset="0"/>
              </a:rPr>
              <a:t> =&gt; </a:t>
            </a:r>
            <a:r>
              <a:rPr lang="en-US" sz="1900" b="1" dirty="0" err="1" smtClean="0">
                <a:latin typeface="Lucida Console" panose="020B0609040504020204" pitchFamily="49" charset="0"/>
              </a:rPr>
              <a:t>muzammil</a:t>
            </a:r>
            <a:r>
              <a:rPr lang="en-US" sz="1900" b="1" dirty="0" smtClean="0">
                <a:latin typeface="Lucida Console" panose="020B0609040504020204" pitchFamily="49" charset="0"/>
              </a:rPr>
              <a:t> and </a:t>
            </a:r>
            <a:r>
              <a:rPr lang="en-US" sz="1900" b="1" dirty="0" err="1" smtClean="0">
                <a:latin typeface="Lucida Console" panose="020B0609040504020204" pitchFamily="49" charset="0"/>
              </a:rPr>
              <a:t>aqsa</a:t>
            </a:r>
            <a:endParaRPr lang="en-US" sz="1900" b="1" dirty="0" smtClean="0">
              <a:latin typeface="Lucida Console" panose="020B0609040504020204" pitchFamily="49" charset="0"/>
            </a:endParaRPr>
          </a:p>
          <a:p>
            <a:r>
              <a:rPr lang="en-US" sz="1900" b="1" dirty="0" smtClean="0">
                <a:latin typeface="Lucida Console" panose="020B0609040504020204" pitchFamily="49" charset="0"/>
              </a:rPr>
              <a:t>Faculty =&gt; </a:t>
            </a:r>
            <a:r>
              <a:rPr lang="en-US" sz="1900" b="1" dirty="0" err="1" smtClean="0">
                <a:latin typeface="Lucida Console" panose="020B0609040504020204" pitchFamily="49" charset="0"/>
              </a:rPr>
              <a:t>ms.wajiha</a:t>
            </a:r>
            <a:r>
              <a:rPr lang="en-US" sz="1900" b="1" dirty="0" smtClean="0">
                <a:latin typeface="Lucida Console" panose="020B0609040504020204" pitchFamily="49" charset="0"/>
              </a:rPr>
              <a:t>  </a:t>
            </a:r>
          </a:p>
          <a:p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724677" y="486978"/>
            <a:ext cx="4008331" cy="3720230"/>
          </a:xfrm>
          <a:prstGeom prst="irregularSeal2">
            <a:avLst/>
          </a:prstGeom>
          <a:effectLst>
            <a:glow rad="101600">
              <a:srgbClr val="FF0000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003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5922">
            <a:off x="1510196" y="1511684"/>
            <a:ext cx="2107150" cy="1520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15496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1782" y="375781"/>
            <a:ext cx="8388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2700">
                  <a:solidFill>
                    <a:srgbClr val="DE32DE"/>
                  </a:solidFill>
                  <a:prstDash val="solid"/>
                </a:ln>
                <a:pattFill prst="pct50">
                  <a:fgClr>
                    <a:srgbClr val="DE32DE"/>
                  </a:fgClr>
                  <a:bgClr>
                    <a:srgbClr val="DE32DE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DE32DE"/>
                  </a:outerShdw>
                </a:effectLst>
              </a:rPr>
              <a:t>WHAT IS CURRENT </a:t>
            </a:r>
            <a:endParaRPr lang="en-US" sz="7200" b="1" dirty="0">
              <a:ln w="12700">
                <a:solidFill>
                  <a:srgbClr val="DE32DE"/>
                </a:solidFill>
                <a:prstDash val="solid"/>
              </a:ln>
              <a:pattFill prst="pct50">
                <a:fgClr>
                  <a:srgbClr val="DE32DE"/>
                </a:fgClr>
                <a:bgClr>
                  <a:srgbClr val="DE32DE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DE32DE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823" y="0"/>
            <a:ext cx="1270087" cy="17912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82898" y="2416190"/>
            <a:ext cx="74863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42B8A">
                    <a:lumMod val="75000"/>
                  </a:srgbClr>
                </a:solidFill>
                <a:latin typeface="Helvetica" panose="020B0604020202020204" pitchFamily="34" charset="0"/>
              </a:rPr>
              <a:t>Electric current</a:t>
            </a:r>
            <a:r>
              <a:rPr lang="en-US" sz="4000" dirty="0">
                <a:solidFill>
                  <a:prstClr val="white"/>
                </a:solidFill>
                <a:latin typeface="Helvetica" panose="020B0604020202020204" pitchFamily="34" charset="0"/>
              </a:rPr>
              <a:t> is defined as the rate at which charge flows through a surface (the cross section of a wire, for example</a:t>
            </a:r>
            <a:r>
              <a:rPr lang="en-US" sz="4000" dirty="0" smtClean="0">
                <a:solidFill>
                  <a:prstClr val="white"/>
                </a:solidFill>
                <a:latin typeface="Helvetica" panose="020B0604020202020204" pitchFamily="34" charset="0"/>
              </a:rPr>
              <a:t>).It’s SI unit is </a:t>
            </a:r>
            <a:r>
              <a:rPr lang="en-US" sz="4000" dirty="0" smtClean="0">
                <a:solidFill>
                  <a:srgbClr val="F42B8A">
                    <a:lumMod val="75000"/>
                  </a:srgbClr>
                </a:solidFill>
                <a:latin typeface="Helvetica" panose="020B0604020202020204" pitchFamily="34" charset="0"/>
              </a:rPr>
              <a:t>ampere</a:t>
            </a:r>
            <a:r>
              <a:rPr lang="en-US" sz="4000" dirty="0" smtClean="0">
                <a:solidFill>
                  <a:prstClr val="white"/>
                </a:solidFill>
                <a:latin typeface="Helvetica" panose="020B0604020202020204" pitchFamily="34" charset="0"/>
              </a:rPr>
              <a:t> .</a:t>
            </a:r>
            <a:endParaRPr lang="en-US" sz="4000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98259" y="3552479"/>
            <a:ext cx="4591095" cy="16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/>
          <p:cNvSpPr/>
          <p:nvPr/>
        </p:nvSpPr>
        <p:spPr>
          <a:xfrm>
            <a:off x="413359" y="400833"/>
            <a:ext cx="1415441" cy="350728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Half Frame 2"/>
          <p:cNvSpPr/>
          <p:nvPr/>
        </p:nvSpPr>
        <p:spPr>
          <a:xfrm>
            <a:off x="980160" y="1322412"/>
            <a:ext cx="895612" cy="2918565"/>
          </a:xfrm>
          <a:prstGeom prst="halfFram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132" y="312427"/>
            <a:ext cx="1005402" cy="18420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69717" y="707620"/>
            <a:ext cx="8064387" cy="105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bevelB w="82550" h="38100" prst="coolSlant"/>
              <a:extrusionClr>
                <a:schemeClr val="accent6">
                  <a:lumMod val="75000"/>
                </a:schemeClr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C0CF3A"/>
                </a:solidFill>
              </a:rPr>
              <a:t>WHAT IS </a:t>
            </a:r>
            <a:r>
              <a:rPr lang="en-US" sz="5400" b="1" dirty="0" smtClean="0">
                <a:ln/>
                <a:solidFill>
                  <a:srgbClr val="C0CF3A"/>
                </a:solidFill>
              </a:rPr>
              <a:t>TEMPERATURE</a:t>
            </a:r>
            <a:endParaRPr lang="en-US" sz="5400" b="1" dirty="0">
              <a:ln/>
              <a:solidFill>
                <a:srgbClr val="C0CF3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5771" y="2511065"/>
            <a:ext cx="76532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 of hotness 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coldness of a body or </a:t>
            </a:r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is called temperature. 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measure of the average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kinetic energy 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particles in a </a:t>
            </a:r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matter, expressed in terms of units or degrees designated on a standard scale</a:t>
            </a:r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It’s SI unit is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KELVIN</a:t>
            </a:r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10" y="2743456"/>
            <a:ext cx="2371725" cy="3451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1" y="4141722"/>
            <a:ext cx="1600284" cy="240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2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86" y="988260"/>
            <a:ext cx="8825659" cy="1379755"/>
          </a:xfrm>
          <a:effectLst>
            <a:glow rad="355600">
              <a:schemeClr val="accent1"/>
            </a:glow>
            <a:outerShdw blurRad="50800" dist="508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“DEFINITION OF PHSICAL QUATITY” </a:t>
            </a:r>
            <a:endParaRPr lang="en-US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55785" y="3656034"/>
            <a:ext cx="8825659" cy="24765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  <a:extrusionClr>
                <a:srgbClr val="FF0000"/>
              </a:extrusionClr>
            </a:sp3d>
          </a:bodyPr>
          <a:lstStyle/>
          <a:p>
            <a:r>
              <a:rPr lang="en-US" sz="2400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A </a:t>
            </a:r>
            <a:r>
              <a:rPr lang="en-US" sz="2400" b="1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physical quantity</a:t>
            </a:r>
            <a:r>
              <a:rPr lang="en-US" sz="2400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 is a </a:t>
            </a:r>
            <a:r>
              <a:rPr lang="en-US" sz="2400" b="1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quantity</a:t>
            </a:r>
            <a:r>
              <a:rPr lang="en-US" sz="2400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 in physics that can be measured. Or a </a:t>
            </a:r>
            <a:r>
              <a:rPr lang="en-US" sz="2400" b="1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physical quantity</a:t>
            </a:r>
            <a:r>
              <a:rPr lang="en-US" sz="2400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 is a </a:t>
            </a:r>
            <a:r>
              <a:rPr lang="en-US" sz="2400" b="1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physical</a:t>
            </a:r>
            <a:r>
              <a:rPr lang="en-US" sz="2400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 property that can be quantified. Examples of </a:t>
            </a:r>
            <a:r>
              <a:rPr lang="en-US" sz="2400" b="1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physical quantities</a:t>
            </a:r>
            <a:r>
              <a:rPr lang="en-US" sz="2400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 are mass, amount of substance, length, time, temperature, electric current.</a:t>
            </a:r>
            <a:endParaRPr lang="en-US" sz="2400" dirty="0">
              <a:solidFill>
                <a:srgbClr val="0F3871"/>
              </a:solidFill>
              <a:effectLst>
                <a:glow>
                  <a:schemeClr val="accent6">
                    <a:alpha val="92000"/>
                  </a:schemeClr>
                </a:glow>
                <a:outerShdw blurRad="50800" algn="ctr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70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28498"/>
              </p:ext>
            </p:extLst>
          </p:nvPr>
        </p:nvGraphicFramePr>
        <p:xfrm>
          <a:off x="1790165" y="2248415"/>
          <a:ext cx="8467143" cy="34066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252339"/>
                <a:gridCol w="2392423"/>
                <a:gridCol w="2822381"/>
              </a:tblGrid>
              <a:tr h="338756">
                <a:tc>
                  <a:txBody>
                    <a:bodyPr/>
                    <a:lstStyle/>
                    <a:p>
                      <a:r>
                        <a:rPr lang="en-US" dirty="0" smtClean="0"/>
                        <a:t>FUNDAMENTAL QUANTIES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</a:t>
                      </a:r>
                      <a:r>
                        <a:rPr lang="en-US" baseline="0" dirty="0" smtClean="0"/>
                        <a:t>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</a:p>
                  </a:txBody>
                  <a:tcPr/>
                </a:tc>
              </a:tr>
              <a:tr h="43857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ngsana New" panose="02020603050405020304" pitchFamily="18" charset="-34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Metre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3857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ngsana New" panose="02020603050405020304" pitchFamily="18" charset="-34"/>
                        </a:rPr>
                        <a:t>MASS</a:t>
                      </a:r>
                      <a:endParaRPr lang="en-US" sz="1800" b="1" dirty="0">
                        <a:latin typeface="Batang" panose="02030600000101010101" pitchFamily="18" charset="-127"/>
                        <a:ea typeface="Batang" panose="02030600000101010101" pitchFamily="18" charset="-127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Kilogram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Kg</a:t>
                      </a:r>
                      <a:endParaRPr lang="en-US" dirty="0"/>
                    </a:p>
                  </a:txBody>
                  <a:tcPr/>
                </a:tc>
              </a:tr>
              <a:tr h="43857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ngsana New" panose="02020603050405020304" pitchFamily="18" charset="-34"/>
                        </a:rPr>
                        <a:t>TIME</a:t>
                      </a:r>
                      <a:endParaRPr lang="en-US" sz="1800" b="1" dirty="0">
                        <a:latin typeface="Batang" panose="02030600000101010101" pitchFamily="18" charset="-127"/>
                        <a:ea typeface="Batang" panose="02030600000101010101" pitchFamily="18" charset="-127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ngsana New" panose="02020603050405020304" pitchFamily="18" charset="-34"/>
                        </a:rPr>
                        <a:t>LUMINOUS INTENSITY</a:t>
                      </a:r>
                      <a:endParaRPr lang="en-US" sz="1800" b="1" dirty="0">
                        <a:latin typeface="Batang" panose="02030600000101010101" pitchFamily="18" charset="-127"/>
                        <a:ea typeface="Batang" panose="02030600000101010101" pitchFamily="18" charset="-127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candela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</a:tr>
              <a:tr h="43857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haroni" panose="02010803020104030203" pitchFamily="2" charset="-79"/>
                        </a:rPr>
                        <a:t>ELECTRIC CURRENT</a:t>
                      </a:r>
                      <a:endParaRPr lang="en-US" sz="1800" b="1" dirty="0">
                        <a:latin typeface="Batang" panose="02030600000101010101" pitchFamily="18" charset="-127"/>
                        <a:ea typeface="Batang" panose="02030600000101010101" pitchFamily="18" charset="-127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3857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haroni" panose="02010803020104030203" pitchFamily="2" charset="-79"/>
                        </a:rPr>
                        <a:t>TEMERETURE</a:t>
                      </a:r>
                      <a:endParaRPr lang="en-US" sz="1800" b="1" dirty="0">
                        <a:latin typeface="Batang" panose="02030600000101010101" pitchFamily="18" charset="-127"/>
                        <a:ea typeface="Batang" panose="02030600000101010101" pitchFamily="18" charset="-127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Kelvin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43857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haroni" panose="02010803020104030203" pitchFamily="2" charset="-79"/>
                        </a:rPr>
                        <a:t>AMOUNT OF SUBSTANCE</a:t>
                      </a:r>
                      <a:endParaRPr lang="en-US" sz="1800" b="1" dirty="0">
                        <a:latin typeface="Batang" panose="02030600000101010101" pitchFamily="18" charset="-127"/>
                        <a:ea typeface="Batang" panose="02030600000101010101" pitchFamily="18" charset="-127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11978" y="1493950"/>
            <a:ext cx="4623515" cy="754465"/>
          </a:xfrm>
          <a:prstGeom prst="rect">
            <a:avLst/>
          </a:prstGeom>
          <a:solidFill>
            <a:srgbClr val="314931"/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rgbClr val="92D050"/>
                </a:solidFill>
                <a:effectLst>
                  <a:reflection blurRad="6350" stA="53000" endA="300" endPos="35500" dir="5400000" sy="-90000" algn="bl" rotWithShape="0"/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PHYSICAL QUANTIES</a:t>
            </a:r>
            <a:endParaRPr lang="en-US" sz="4000" dirty="0">
              <a:ln w="0"/>
              <a:solidFill>
                <a:srgbClr val="92D050"/>
              </a:solidFill>
              <a:effectLst>
                <a:reflection blurRad="6350" stA="53000" endA="300" endPos="35500" dir="5400000" sy="-90000" algn="bl" rotWithShape="0"/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586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4504" y="250520"/>
            <a:ext cx="903126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 smtClean="0">
                <a:ln/>
                <a:solidFill>
                  <a:schemeClr val="accent4"/>
                </a:solidFill>
              </a:rPr>
              <a:t>WHAT IS MASS </a:t>
            </a:r>
            <a:endParaRPr lang="en-US" sz="8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87" y="0"/>
            <a:ext cx="1095264" cy="19415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5587" y="2367418"/>
            <a:ext cx="94947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66F54"/>
                </a:solidFill>
                <a:latin typeface="arial" panose="020B0604020202020204" pitchFamily="34" charset="0"/>
              </a:rPr>
              <a:t>In </a:t>
            </a:r>
            <a:r>
              <a:rPr lang="en-US" sz="3200" b="1" dirty="0">
                <a:solidFill>
                  <a:srgbClr val="766F54"/>
                </a:solidFill>
                <a:latin typeface="arial" panose="020B0604020202020204" pitchFamily="34" charset="0"/>
              </a:rPr>
              <a:t>physics</a:t>
            </a:r>
            <a:r>
              <a:rPr lang="en-US" sz="3200" dirty="0">
                <a:solidFill>
                  <a:srgbClr val="766F54"/>
                </a:solidFill>
                <a:latin typeface="arial" panose="020B0604020202020204" pitchFamily="34" charset="0"/>
              </a:rPr>
              <a:t>, </a:t>
            </a:r>
            <a:r>
              <a:rPr lang="en-US" sz="3200" b="1" dirty="0">
                <a:solidFill>
                  <a:srgbClr val="766F54"/>
                </a:solidFill>
                <a:latin typeface="arial" panose="020B0604020202020204" pitchFamily="34" charset="0"/>
              </a:rPr>
              <a:t>mass</a:t>
            </a:r>
            <a:r>
              <a:rPr lang="en-US" sz="3200" dirty="0">
                <a:solidFill>
                  <a:srgbClr val="766F54"/>
                </a:solidFill>
                <a:latin typeface="arial" panose="020B0604020202020204" pitchFamily="34" charset="0"/>
              </a:rPr>
              <a:t> is a property of a physical body. It is the measure of an object's resistance to acceleration (a change in its state of motion) when a net force is applied. It also determines the strength of its mutual gravitational attraction to other bodies. The basic SI unit of </a:t>
            </a:r>
            <a:r>
              <a:rPr lang="en-US" sz="3200" b="1" dirty="0">
                <a:solidFill>
                  <a:srgbClr val="766F54"/>
                </a:solidFill>
                <a:latin typeface="arial" panose="020B0604020202020204" pitchFamily="34" charset="0"/>
              </a:rPr>
              <a:t>mass</a:t>
            </a:r>
            <a:r>
              <a:rPr lang="en-US" sz="3200" dirty="0">
                <a:solidFill>
                  <a:srgbClr val="766F54"/>
                </a:solidFill>
                <a:latin typeface="arial" panose="020B0604020202020204" pitchFamily="34" charset="0"/>
              </a:rPr>
              <a:t> is the </a:t>
            </a:r>
            <a:r>
              <a:rPr lang="en-US" sz="3200" b="1" u="sng" dirty="0">
                <a:solidFill>
                  <a:srgbClr val="766F54"/>
                </a:solidFill>
                <a:latin typeface="arial" panose="020B0604020202020204" pitchFamily="34" charset="0"/>
              </a:rPr>
              <a:t>kilogram (kg).</a:t>
            </a:r>
            <a:endParaRPr lang="en-US" sz="3200" b="1" u="sng" dirty="0">
              <a:solidFill>
                <a:srgbClr val="766F54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51" y="3217667"/>
            <a:ext cx="1820449" cy="35279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3845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17699"/>
              </p:ext>
            </p:extLst>
          </p:nvPr>
        </p:nvGraphicFramePr>
        <p:xfrm>
          <a:off x="1346200" y="1857236"/>
          <a:ext cx="8128000" cy="4572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/>
                <a:gridCol w="4064000"/>
              </a:tblGrid>
              <a:tr h="67785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MASS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WEIGHT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8415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 quantity</a:t>
                      </a:r>
                      <a:r>
                        <a:rPr lang="en-US" baseline="0" dirty="0" smtClean="0"/>
                        <a:t> of matter contained</a:t>
                      </a:r>
                    </a:p>
                    <a:p>
                      <a:r>
                        <a:rPr lang="en-US" baseline="0" dirty="0" smtClean="0"/>
                        <a:t>In a body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</a:t>
                      </a:r>
                    </a:p>
                    <a:p>
                      <a:r>
                        <a:rPr lang="en-US" dirty="0" smtClean="0"/>
                        <a:t>weight is the force with which earth attracts o body towards its </a:t>
                      </a:r>
                      <a:r>
                        <a:rPr lang="en-US" dirty="0" err="1" smtClean="0"/>
                        <a:t>centre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146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Mass is scaler quantity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</a:p>
                    <a:p>
                      <a:r>
                        <a:rPr lang="en-US" dirty="0" smtClean="0"/>
                        <a:t> weight is vector</a:t>
                      </a:r>
                      <a:r>
                        <a:rPr lang="en-US" baseline="0" dirty="0" smtClean="0"/>
                        <a:t> quantity `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1223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SI unit of mass is kilogram(Kg)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</a:t>
                      </a:r>
                    </a:p>
                    <a:p>
                      <a:r>
                        <a:rPr lang="en-US" dirty="0" smtClean="0"/>
                        <a:t>           SI unit of weight is newton(N)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891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Mass=force/acceleration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</a:t>
                      </a:r>
                    </a:p>
                    <a:p>
                      <a:r>
                        <a:rPr lang="en-US" dirty="0" smtClean="0"/>
                        <a:t>           weight=mg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62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Mass is independent quantity</a:t>
                      </a:r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Weight is dependent quantity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82600" y="706966"/>
            <a:ext cx="9305344" cy="98927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DIFFRENCE BETWEEN MASS AND WEIGHT 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0425" y="2460980"/>
            <a:ext cx="1587500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5912" y="3465771"/>
            <a:ext cx="2016526" cy="290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nature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4086984"/>
            <a:ext cx="1479550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 unit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4549" y="4824942"/>
            <a:ext cx="1587500" cy="314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0425" y="5470705"/>
            <a:ext cx="1587501" cy="331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72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90532" y="385175"/>
            <a:ext cx="10947747" cy="60876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447742" y="2447742"/>
            <a:ext cx="6858001" cy="19625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95863" y="2516146"/>
            <a:ext cx="6688106" cy="182570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Rectangle 6"/>
          <p:cNvSpPr/>
          <p:nvPr/>
        </p:nvSpPr>
        <p:spPr>
          <a:xfrm>
            <a:off x="3013182" y="612442"/>
            <a:ext cx="5934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IS LENGTH </a:t>
            </a: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01" y="-1"/>
            <a:ext cx="1100751" cy="16566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82288" y="1465142"/>
            <a:ext cx="4510047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/>
              <a:t>Length</a:t>
            </a:r>
            <a:r>
              <a:rPr lang="en-US" sz="3600" dirty="0" smtClean="0"/>
              <a:t> i</a:t>
            </a:r>
            <a:r>
              <a:rPr lang="en-US" sz="3600" b="1" dirty="0" smtClean="0"/>
              <a:t>s</a:t>
            </a:r>
            <a:r>
              <a:rPr lang="en-US" sz="3600" dirty="0" smtClean="0"/>
              <a:t> defined as the straight-line distance</a:t>
            </a:r>
          </a:p>
          <a:p>
            <a:pPr algn="ctr"/>
            <a:r>
              <a:rPr lang="en-US" sz="3600" dirty="0" smtClean="0"/>
              <a:t> </a:t>
            </a:r>
            <a:r>
              <a:rPr lang="en-US" sz="3600" dirty="0"/>
              <a:t>between two points along an object</a:t>
            </a:r>
            <a:r>
              <a:rPr lang="en-US" sz="3600" dirty="0" smtClean="0"/>
              <a:t>.</a:t>
            </a:r>
          </a:p>
          <a:p>
            <a:pPr algn="ctr"/>
            <a:r>
              <a:rPr lang="en-US" sz="3600" dirty="0" smtClean="0"/>
              <a:t> </a:t>
            </a:r>
            <a:r>
              <a:rPr lang="en-US" sz="3600" dirty="0"/>
              <a:t>The SI unit of </a:t>
            </a:r>
            <a:r>
              <a:rPr lang="en-US" sz="3600" b="1" dirty="0"/>
              <a:t>length</a:t>
            </a:r>
            <a:r>
              <a:rPr lang="en-US" sz="3600" dirty="0"/>
              <a:t> is the </a:t>
            </a:r>
            <a:r>
              <a:rPr lang="en-US" sz="3600" dirty="0" smtClean="0"/>
              <a:t>meter,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42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829" y="1455313"/>
            <a:ext cx="1281611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331" y="2271573"/>
            <a:ext cx="3019425" cy="151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26" y="4441687"/>
            <a:ext cx="29337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38" y="4651544"/>
            <a:ext cx="3514725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" y="2523375"/>
            <a:ext cx="3067050" cy="1495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65" y="2120610"/>
            <a:ext cx="3086100" cy="1476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4466" y="539127"/>
            <a:ext cx="10786609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CF0A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Measuring instruments of length 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324" y="4072957"/>
            <a:ext cx="2670628" cy="4180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Vernier caliper 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1640" y="3725982"/>
            <a:ext cx="3086100" cy="431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Trundle wheel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62331" y="3542562"/>
            <a:ext cx="1973943" cy="44706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ruler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8722" y="6040421"/>
            <a:ext cx="2730500" cy="3842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Retractable tape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09386" y="6075467"/>
            <a:ext cx="3670977" cy="45800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Screw gauge</a:t>
            </a:r>
            <a:endParaRPr lang="en-US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50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8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8145" y="241389"/>
            <a:ext cx="7477516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2A1A00"/>
                </a:solidFill>
              </a:rPr>
              <a:t>WHAT IS TIME</a:t>
            </a:r>
            <a:endParaRPr lang="en-US" sz="8800" dirty="0">
              <a:solidFill>
                <a:srgbClr val="2A1A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661" y="-80893"/>
            <a:ext cx="1078283" cy="18846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78072" y="2212187"/>
            <a:ext cx="83287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8B323">
                    <a:lumMod val="75000"/>
                  </a:srgbClr>
                </a:solidFill>
                <a:latin typeface="arial" panose="020B0604020202020204" pitchFamily="34" charset="0"/>
              </a:rPr>
              <a:t>Time</a:t>
            </a:r>
            <a:r>
              <a:rPr lang="en-US" sz="4000" dirty="0">
                <a:solidFill>
                  <a:srgbClr val="F8B323">
                    <a:lumMod val="75000"/>
                  </a:srgbClr>
                </a:solidFill>
                <a:latin typeface="arial" panose="020B0604020202020204" pitchFamily="34" charset="0"/>
              </a:rPr>
              <a:t> in </a:t>
            </a:r>
            <a:r>
              <a:rPr lang="en-US" sz="4000" b="1" dirty="0">
                <a:solidFill>
                  <a:srgbClr val="F8B323">
                    <a:lumMod val="75000"/>
                  </a:srgbClr>
                </a:solidFill>
                <a:latin typeface="arial" panose="020B0604020202020204" pitchFamily="34" charset="0"/>
              </a:rPr>
              <a:t>physics</a:t>
            </a:r>
            <a:r>
              <a:rPr lang="en-US" sz="4000" dirty="0">
                <a:solidFill>
                  <a:srgbClr val="F8B323">
                    <a:lumMod val="75000"/>
                  </a:srgbClr>
                </a:solidFill>
                <a:latin typeface="arial" panose="020B0604020202020204" pitchFamily="34" charset="0"/>
              </a:rPr>
              <a:t> is defined by its measurement: </a:t>
            </a:r>
            <a:r>
              <a:rPr lang="en-US" sz="4000" b="1" dirty="0">
                <a:solidFill>
                  <a:srgbClr val="F8B323">
                    <a:lumMod val="75000"/>
                  </a:srgbClr>
                </a:solidFill>
                <a:latin typeface="arial" panose="020B0604020202020204" pitchFamily="34" charset="0"/>
              </a:rPr>
              <a:t>time</a:t>
            </a:r>
            <a:r>
              <a:rPr lang="en-US" sz="4000" dirty="0">
                <a:solidFill>
                  <a:srgbClr val="F8B323">
                    <a:lumMod val="75000"/>
                  </a:srgbClr>
                </a:solidFill>
                <a:latin typeface="arial" panose="020B0604020202020204" pitchFamily="34" charset="0"/>
              </a:rPr>
              <a:t> is what a clock reads. In classical, non-relativistic </a:t>
            </a:r>
            <a:r>
              <a:rPr lang="en-US" sz="4000" b="1" dirty="0">
                <a:solidFill>
                  <a:srgbClr val="F8B323">
                    <a:lumMod val="75000"/>
                  </a:srgbClr>
                </a:solidFill>
                <a:latin typeface="arial" panose="020B0604020202020204" pitchFamily="34" charset="0"/>
              </a:rPr>
              <a:t>physics</a:t>
            </a:r>
            <a:r>
              <a:rPr lang="en-US" sz="4000" dirty="0">
                <a:solidFill>
                  <a:srgbClr val="F8B323">
                    <a:lumMod val="75000"/>
                  </a:srgbClr>
                </a:solidFill>
                <a:latin typeface="arial" panose="020B0604020202020204" pitchFamily="34" charset="0"/>
              </a:rPr>
              <a:t> it is a </a:t>
            </a:r>
            <a:r>
              <a:rPr lang="en-US" sz="4000" b="1" dirty="0">
                <a:solidFill>
                  <a:srgbClr val="F8B323">
                    <a:lumMod val="75000"/>
                  </a:srgbClr>
                </a:solidFill>
                <a:latin typeface="arial" panose="020B0604020202020204" pitchFamily="34" charset="0"/>
              </a:rPr>
              <a:t>scalar quantity </a:t>
            </a:r>
            <a:r>
              <a:rPr lang="en-US" sz="4000" dirty="0">
                <a:solidFill>
                  <a:srgbClr val="F8B323">
                    <a:lumMod val="75000"/>
                  </a:srgbClr>
                </a:solidFill>
                <a:latin typeface="arial" panose="020B0604020202020204" pitchFamily="34" charset="0"/>
              </a:rPr>
              <a:t>and, like </a:t>
            </a:r>
            <a:r>
              <a:rPr lang="en-US" sz="4000" u="sng" dirty="0">
                <a:solidFill>
                  <a:srgbClr val="F8B323">
                    <a:lumMod val="75000"/>
                  </a:srgbClr>
                </a:solidFill>
                <a:latin typeface="arial" panose="020B0604020202020204" pitchFamily="34" charset="0"/>
              </a:rPr>
              <a:t>length, mass, and charge</a:t>
            </a:r>
            <a:r>
              <a:rPr lang="en-US" sz="4000" dirty="0">
                <a:solidFill>
                  <a:srgbClr val="F8B323">
                    <a:lumMod val="75000"/>
                  </a:srgbClr>
                </a:solidFill>
                <a:latin typeface="arial" panose="020B0604020202020204" pitchFamily="34" charset="0"/>
              </a:rPr>
              <a:t>, is usually described as a fundamental quantity.</a:t>
            </a:r>
            <a:endParaRPr lang="en-US" sz="4000" dirty="0">
              <a:solidFill>
                <a:srgbClr val="F8B323">
                  <a:lumMod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1" y="0"/>
            <a:ext cx="1901034" cy="20368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2290">
            <a:off x="10128784" y="2013623"/>
            <a:ext cx="1654966" cy="36215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324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8743" y="928914"/>
            <a:ext cx="14594115" cy="64008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288948" y="137771"/>
            <a:ext cx="10907485" cy="8998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HOW TIME CAN BE MEASURE???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45" y="1371485"/>
            <a:ext cx="249555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" y="1194169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03" y="1371485"/>
            <a:ext cx="2628900" cy="174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10" y="3866810"/>
            <a:ext cx="3323089" cy="1914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8948" y="3133102"/>
            <a:ext cx="2360443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PHASES OF MOON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0201" y="5847895"/>
            <a:ext cx="2307176" cy="4962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SEASONS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54064" y="3468684"/>
            <a:ext cx="2358798" cy="3918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SUNDIL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85904" y="3174177"/>
            <a:ext cx="2628900" cy="4091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WATCH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54" y="3741595"/>
            <a:ext cx="2543175" cy="18002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146940" y="5631543"/>
            <a:ext cx="2534089" cy="4644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5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6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7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8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229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37" baseType="lpstr">
      <vt:lpstr>Batang</vt:lpstr>
      <vt:lpstr>Aharoni</vt:lpstr>
      <vt:lpstr>Aldhabi</vt:lpstr>
      <vt:lpstr>Algerian</vt:lpstr>
      <vt:lpstr>Angsana New</vt:lpstr>
      <vt:lpstr>arial</vt:lpstr>
      <vt:lpstr>arial</vt:lpstr>
      <vt:lpstr>Bradley Hand ITC</vt:lpstr>
      <vt:lpstr>Calibri</vt:lpstr>
      <vt:lpstr>Calibri Light</vt:lpstr>
      <vt:lpstr>Century Gothic</vt:lpstr>
      <vt:lpstr>Corbel</vt:lpstr>
      <vt:lpstr>Gill Sans MT</vt:lpstr>
      <vt:lpstr>Helvetica</vt:lpstr>
      <vt:lpstr>Impact</vt:lpstr>
      <vt:lpstr>Lucida Console</vt:lpstr>
      <vt:lpstr>Trebuchet MS</vt:lpstr>
      <vt:lpstr>Wingdings 3</vt:lpstr>
      <vt:lpstr>Facet</vt:lpstr>
      <vt:lpstr>Office Theme</vt:lpstr>
      <vt:lpstr>Ion Boardroom</vt:lpstr>
      <vt:lpstr>Wisp</vt:lpstr>
      <vt:lpstr>Badge</vt:lpstr>
      <vt:lpstr>1_Wisp</vt:lpstr>
      <vt:lpstr>Basis</vt:lpstr>
      <vt:lpstr>1_Ion Boardroom</vt:lpstr>
      <vt:lpstr>       Today’s Our Topic Is     PHYSICAL QUANTITIES</vt:lpstr>
      <vt:lpstr> “DEFINITION OF PHSICAL QUATITY”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 Muhammad sufyan</dc:creator>
  <cp:lastModifiedBy>Administrator</cp:lastModifiedBy>
  <cp:revision>40</cp:revision>
  <dcterms:created xsi:type="dcterms:W3CDTF">2017-06-02T21:13:31Z</dcterms:created>
  <dcterms:modified xsi:type="dcterms:W3CDTF">2017-06-06T04:19:07Z</dcterms:modified>
</cp:coreProperties>
</file>