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F5E1"/>
          </a:solidFill>
        </a:fill>
      </a:tcStyle>
    </a:wholeTbl>
    <a:band2H>
      <a:tcTxStyle b="def" i="def"/>
      <a:tcStyle>
        <a:tcBdr/>
        <a:fill>
          <a:solidFill>
            <a:srgbClr val="E6FAF1"/>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6E7CA"/>
          </a:solidFill>
        </a:fill>
      </a:tcStyle>
    </a:wholeTbl>
    <a:band2H>
      <a:tcTxStyle b="def" i="def"/>
      <a:tcStyle>
        <a:tcBdr/>
        <a:fill>
          <a:solidFill>
            <a:srgbClr val="FAF3E6"/>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標題投影片">
    <p:spTree>
      <p:nvGrpSpPr>
        <p:cNvPr id="1" name=""/>
        <p:cNvGrpSpPr/>
        <p:nvPr/>
      </p:nvGrpSpPr>
      <p:grpSpPr>
        <a:xfrm>
          <a:off x="0" y="0"/>
          <a:ext cx="0" cy="0"/>
          <a:chOff x="0" y="0"/>
          <a:chExt cx="0" cy="0"/>
        </a:xfrm>
      </p:grpSpPr>
      <p:grpSp>
        <p:nvGrpSpPr>
          <p:cNvPr id="27" name="Group 2"/>
          <p:cNvGrpSpPr/>
          <p:nvPr/>
        </p:nvGrpSpPr>
        <p:grpSpPr>
          <a:xfrm>
            <a:off x="-1" y="2438400"/>
            <a:ext cx="9009065" cy="1052513"/>
            <a:chOff x="0" y="0"/>
            <a:chExt cx="9009063" cy="1052512"/>
          </a:xfrm>
        </p:grpSpPr>
        <p:grpSp>
          <p:nvGrpSpPr>
            <p:cNvPr id="20" name="Group 3"/>
            <p:cNvGrpSpPr/>
            <p:nvPr/>
          </p:nvGrpSpPr>
          <p:grpSpPr>
            <a:xfrm>
              <a:off x="290512" y="107950"/>
              <a:ext cx="711201" cy="474663"/>
              <a:chOff x="0" y="0"/>
              <a:chExt cx="711199" cy="474662"/>
            </a:xfrm>
          </p:grpSpPr>
          <p:sp>
            <p:nvSpPr>
              <p:cNvPr id="18" name="Rectangle 4"/>
              <p:cNvSpPr/>
              <p:nvPr/>
            </p:nvSpPr>
            <p:spPr>
              <a:xfrm>
                <a:off x="0" y="-1"/>
                <a:ext cx="437662" cy="474664"/>
              </a:xfrm>
              <a:prstGeom prst="rect">
                <a:avLst/>
              </a:prstGeom>
              <a:solidFill>
                <a:srgbClr val="3333CC"/>
              </a:soli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19" name="Rectangle 5"/>
              <p:cNvSpPr/>
              <p:nvPr/>
            </p:nvSpPr>
            <p:spPr>
              <a:xfrm>
                <a:off x="382953" y="-1"/>
                <a:ext cx="328247" cy="474664"/>
              </a:xfrm>
              <a:prstGeom prst="rect">
                <a:avLst/>
              </a:prstGeom>
              <a:gradFill flip="none" rotWithShape="1">
                <a:gsLst>
                  <a:gs pos="0">
                    <a:srgbClr val="3333CC"/>
                  </a:gs>
                  <a:gs pos="100000">
                    <a:schemeClr val="accent3">
                      <a:lumOff val="44000"/>
                    </a:schemeClr>
                  </a:gs>
                </a:gsLst>
                <a:lin ang="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grpSp>
        <p:grpSp>
          <p:nvGrpSpPr>
            <p:cNvPr id="23" name="Group 6"/>
            <p:cNvGrpSpPr/>
            <p:nvPr/>
          </p:nvGrpSpPr>
          <p:grpSpPr>
            <a:xfrm>
              <a:off x="414337" y="530225"/>
              <a:ext cx="738188" cy="474663"/>
              <a:chOff x="0" y="0"/>
              <a:chExt cx="738186" cy="474662"/>
            </a:xfrm>
          </p:grpSpPr>
          <p:sp>
            <p:nvSpPr>
              <p:cNvPr id="21" name="Rectangle 7"/>
              <p:cNvSpPr/>
              <p:nvPr/>
            </p:nvSpPr>
            <p:spPr>
              <a:xfrm>
                <a:off x="-1" y="-1"/>
                <a:ext cx="421822" cy="474664"/>
              </a:xfrm>
              <a:prstGeom prst="rect">
                <a:avLst/>
              </a:prstGeom>
              <a:solidFill>
                <a:schemeClr val="accent2"/>
              </a:soli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22" name="Rectangle 8"/>
              <p:cNvSpPr/>
              <p:nvPr/>
            </p:nvSpPr>
            <p:spPr>
              <a:xfrm>
                <a:off x="369093" y="-1"/>
                <a:ext cx="369094" cy="474664"/>
              </a:xfrm>
              <a:prstGeom prst="rect">
                <a:avLst/>
              </a:prstGeom>
              <a:gradFill flip="none" rotWithShape="1">
                <a:gsLst>
                  <a:gs pos="0">
                    <a:schemeClr val="accent2"/>
                  </a:gs>
                  <a:gs pos="100000">
                    <a:schemeClr val="accent3">
                      <a:lumOff val="44000"/>
                    </a:schemeClr>
                  </a:gs>
                </a:gsLst>
                <a:lin ang="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grpSp>
        <p:sp>
          <p:nvSpPr>
            <p:cNvPr id="24" name="Rectangle 9"/>
            <p:cNvSpPr/>
            <p:nvPr/>
          </p:nvSpPr>
          <p:spPr>
            <a:xfrm>
              <a:off x="-1" y="457200"/>
              <a:ext cx="560388" cy="422276"/>
            </a:xfrm>
            <a:prstGeom prst="rect">
              <a:avLst/>
            </a:prstGeom>
            <a:gradFill flip="none" rotWithShape="1">
              <a:gsLst>
                <a:gs pos="0">
                  <a:schemeClr val="accent3">
                    <a:lumOff val="44000"/>
                  </a:schemeClr>
                </a:gs>
                <a:gs pos="100000">
                  <a:srgbClr val="FF0000"/>
                </a:gs>
              </a:gsLst>
              <a:lin ang="1890000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25" name="Rectangle 10"/>
            <p:cNvSpPr/>
            <p:nvPr/>
          </p:nvSpPr>
          <p:spPr>
            <a:xfrm>
              <a:off x="634999" y="0"/>
              <a:ext cx="31751" cy="1052513"/>
            </a:xfrm>
            <a:prstGeom prst="rect">
              <a:avLst/>
            </a:prstGeom>
            <a:solidFill>
              <a:srgbClr val="1C1C1C"/>
            </a:soli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26" name="Rectangle 11"/>
            <p:cNvSpPr/>
            <p:nvPr/>
          </p:nvSpPr>
          <p:spPr>
            <a:xfrm>
              <a:off x="315912" y="822325"/>
              <a:ext cx="8693152" cy="55563"/>
            </a:xfrm>
            <a:prstGeom prst="rect">
              <a:avLst/>
            </a:prstGeom>
            <a:gradFill flip="none" rotWithShape="1">
              <a:gsLst>
                <a:gs pos="0">
                  <a:srgbClr val="1C1C1C"/>
                </a:gs>
                <a:gs pos="100000">
                  <a:schemeClr val="accent3">
                    <a:lumOff val="44000"/>
                  </a:schemeClr>
                </a:gs>
              </a:gsLst>
              <a:lin ang="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grpSp>
      <p:sp>
        <p:nvSpPr>
          <p:cNvPr id="28" name="Title Text"/>
          <p:cNvSpPr txBox="1"/>
          <p:nvPr>
            <p:ph type="title"/>
          </p:nvPr>
        </p:nvSpPr>
        <p:spPr>
          <a:xfrm>
            <a:off x="990600" y="1676400"/>
            <a:ext cx="7772400" cy="1462088"/>
          </a:xfrm>
          <a:prstGeom prst="rect">
            <a:avLst/>
          </a:prstGeom>
        </p:spPr>
        <p:txBody>
          <a:bodyPr/>
          <a:lstStyle/>
          <a:p>
            <a:pPr/>
            <a:r>
              <a:t>Title Text</a:t>
            </a:r>
          </a:p>
        </p:txBody>
      </p:sp>
      <p:sp>
        <p:nvSpPr>
          <p:cNvPr id="29" name="Body Level One…"/>
          <p:cNvSpPr txBox="1"/>
          <p:nvPr>
            <p:ph type="body" sz="quarter" idx="1"/>
          </p:nvPr>
        </p:nvSpPr>
        <p:spPr>
          <a:xfrm>
            <a:off x="1371600" y="3886200"/>
            <a:ext cx="6400800" cy="1752600"/>
          </a:xfrm>
          <a:prstGeom prst="rect">
            <a:avLst/>
          </a:prstGeom>
        </p:spPr>
        <p:txBody>
          <a:bodyPr>
            <a:normAutofit fontScale="100000" lnSpcReduction="0"/>
          </a:bodyPr>
          <a:lstStyle>
            <a:lvl1pPr marL="0" indent="0" algn="ctr">
              <a:buClrTx/>
              <a:buSzTx/>
              <a:buNone/>
            </a:lvl1pPr>
            <a:lvl2pPr algn="ctr">
              <a:buClrTx/>
            </a:lvl2pPr>
            <a:lvl3pPr algn="ctr">
              <a:buClrTx/>
            </a:lvl3pPr>
            <a:lvl4pPr algn="ctr">
              <a:buClrTx/>
            </a:lvl4pPr>
            <a:lvl5pPr algn="ctr">
              <a:buClrTx/>
            </a:lvl5p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xfrm>
            <a:off x="8464738" y="6398260"/>
            <a:ext cx="298263" cy="307340"/>
          </a:xfrm>
          <a:prstGeom prst="rect">
            <a:avLst/>
          </a:prstGeom>
        </p:spPr>
        <p:txBody>
          <a:bodyPr/>
          <a:lstStyle>
            <a:lvl1pPr>
              <a:defRPr>
                <a:solidFill>
                  <a:srgbClr val="1C1C1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標題及直排文字">
    <p:spTree>
      <p:nvGrpSpPr>
        <p:cNvPr id="1" name=""/>
        <p:cNvGrpSpPr/>
        <p:nvPr/>
      </p:nvGrpSpPr>
      <p:grpSpPr>
        <a:xfrm>
          <a:off x="0" y="0"/>
          <a:ext cx="0" cy="0"/>
          <a:chOff x="0" y="0"/>
          <a:chExt cx="0" cy="0"/>
        </a:xfrm>
      </p:grpSpPr>
      <p:sp>
        <p:nvSpPr>
          <p:cNvPr id="109" name="Title Text"/>
          <p:cNvSpPr txBox="1"/>
          <p:nvPr>
            <p:ph type="title"/>
          </p:nvPr>
        </p:nvSpPr>
        <p:spPr>
          <a:prstGeom prst="rect">
            <a:avLst/>
          </a:prstGeom>
        </p:spPr>
        <p:txBody>
          <a:bodyPr/>
          <a:lstStyle/>
          <a:p>
            <a:pPr/>
            <a:r>
              <a:t>Title Text</a:t>
            </a:r>
          </a:p>
        </p:txBody>
      </p:sp>
      <p:sp>
        <p:nvSpPr>
          <p:cNvPr id="110" name="Body Level One…"/>
          <p:cNvSpPr txBox="1"/>
          <p:nvPr>
            <p:ph type="body" idx="1"/>
          </p:nvPr>
        </p:nvSpPr>
        <p:spPr>
          <a:xfrm>
            <a:off x="1182687" y="2017713"/>
            <a:ext cx="7772401" cy="41148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直排標題及文字">
    <p:spTree>
      <p:nvGrpSpPr>
        <p:cNvPr id="1" name=""/>
        <p:cNvGrpSpPr/>
        <p:nvPr/>
      </p:nvGrpSpPr>
      <p:grpSpPr>
        <a:xfrm>
          <a:off x="0" y="0"/>
          <a:ext cx="0" cy="0"/>
          <a:chOff x="0" y="0"/>
          <a:chExt cx="0" cy="0"/>
        </a:xfrm>
      </p:grpSpPr>
      <p:sp>
        <p:nvSpPr>
          <p:cNvPr id="118" name="Title Text"/>
          <p:cNvSpPr txBox="1"/>
          <p:nvPr>
            <p:ph type="title"/>
          </p:nvPr>
        </p:nvSpPr>
        <p:spPr>
          <a:xfrm>
            <a:off x="7004050" y="214313"/>
            <a:ext cx="1951039" cy="5918201"/>
          </a:xfrm>
          <a:prstGeom prst="rect">
            <a:avLst/>
          </a:prstGeom>
        </p:spPr>
        <p:txBody>
          <a:bodyPr/>
          <a:lstStyle/>
          <a:p>
            <a:pPr/>
            <a:r>
              <a:t>Title Text</a:t>
            </a:r>
          </a:p>
        </p:txBody>
      </p:sp>
      <p:sp>
        <p:nvSpPr>
          <p:cNvPr id="119" name="Body Level One…"/>
          <p:cNvSpPr txBox="1"/>
          <p:nvPr>
            <p:ph type="body" idx="1"/>
          </p:nvPr>
        </p:nvSpPr>
        <p:spPr>
          <a:xfrm>
            <a:off x="1150937" y="214313"/>
            <a:ext cx="5700714" cy="5918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標題及物件">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idx="1"/>
          </p:nvPr>
        </p:nvSpPr>
        <p:spPr>
          <a:xfrm>
            <a:off x="428595" y="2017713"/>
            <a:ext cx="8526493" cy="4114801"/>
          </a:xfrm>
          <a:prstGeom prst="rect">
            <a:avLst/>
          </a:prstGeom>
        </p:spPr>
        <p:txBody>
          <a:bodyPr>
            <a:normAutofit fontScale="100000" lnSpcReduction="0"/>
          </a:bodyPr>
          <a:lstStyle>
            <a:lvl1pPr>
              <a:spcBef>
                <a:spcPts val="700"/>
              </a:spcBef>
              <a:defRPr sz="3200"/>
            </a:lvl1pPr>
            <a:lvl2pPr marL="838200" indent="-381000">
              <a:spcBef>
                <a:spcPts val="700"/>
              </a:spcBef>
              <a:defRPr sz="3200"/>
            </a:lvl2pPr>
            <a:lvl3pPr marL="1280160" indent="-365760">
              <a:spcBef>
                <a:spcPts val="700"/>
              </a:spcBef>
              <a:defRPr sz="3200"/>
            </a:lvl3pPr>
            <a:lvl4pPr marL="1737360" indent="-365760">
              <a:spcBef>
                <a:spcPts val="700"/>
              </a:spcBef>
              <a:defRPr sz="3200"/>
            </a:lvl4pPr>
            <a:lvl5pPr marL="2194560" indent="-365760">
              <a:spcBef>
                <a:spcPts val="7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區段標題">
    <p:spTree>
      <p:nvGrpSpPr>
        <p:cNvPr id="1" name=""/>
        <p:cNvGrpSpPr/>
        <p:nvPr/>
      </p:nvGrpSpPr>
      <p:grpSpPr>
        <a:xfrm>
          <a:off x="0" y="0"/>
          <a:ext cx="0" cy="0"/>
          <a:chOff x="0" y="0"/>
          <a:chExt cx="0" cy="0"/>
        </a:xfrm>
      </p:grpSpPr>
      <p:sp>
        <p:nvSpPr>
          <p:cNvPr id="46" name="Title Text"/>
          <p:cNvSpPr txBox="1"/>
          <p:nvPr>
            <p:ph type="title"/>
          </p:nvPr>
        </p:nvSpPr>
        <p:spPr>
          <a:xfrm>
            <a:off x="722312" y="4406900"/>
            <a:ext cx="7772401" cy="1362075"/>
          </a:xfrm>
          <a:prstGeom prst="rect">
            <a:avLst/>
          </a:prstGeom>
        </p:spPr>
        <p:txBody>
          <a:bodyPr anchor="t"/>
          <a:lstStyle>
            <a:lvl1pPr>
              <a:defRPr b="1" cap="all" sz="4000"/>
            </a:lvl1pPr>
          </a:lstStyle>
          <a:p>
            <a:pPr/>
            <a:r>
              <a:t>Title Text</a:t>
            </a:r>
          </a:p>
        </p:txBody>
      </p:sp>
      <p:sp>
        <p:nvSpPr>
          <p:cNvPr id="47" name="Body Level One…"/>
          <p:cNvSpPr txBox="1"/>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400"/>
              </a:spcBef>
              <a:buClrTx/>
              <a:buSzTx/>
              <a:buNone/>
              <a:defRPr sz="2000"/>
            </a:lvl1pPr>
            <a:lvl2pPr marL="0" indent="457200">
              <a:spcBef>
                <a:spcPts val="400"/>
              </a:spcBef>
              <a:buClrTx/>
              <a:buSzTx/>
              <a:buNone/>
              <a:defRPr sz="2000"/>
            </a:lvl2pPr>
            <a:lvl3pPr marL="0" indent="914400">
              <a:spcBef>
                <a:spcPts val="400"/>
              </a:spcBef>
              <a:buClrTx/>
              <a:buSzTx/>
              <a:buNone/>
              <a:defRPr sz="2000"/>
            </a:lvl3pPr>
            <a:lvl4pPr marL="0" indent="1371600">
              <a:spcBef>
                <a:spcPts val="400"/>
              </a:spcBef>
              <a:buClrTx/>
              <a:buSzTx/>
              <a:buNone/>
              <a:defRPr sz="2000"/>
            </a:lvl4pPr>
            <a:lvl5pPr marL="0" indent="1828800">
              <a:spcBef>
                <a:spcPts val="400"/>
              </a:spcBef>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兩項物件">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Body Level One…"/>
          <p:cNvSpPr txBox="1"/>
          <p:nvPr>
            <p:ph type="body" sz="half" idx="1"/>
          </p:nvPr>
        </p:nvSpPr>
        <p:spPr>
          <a:xfrm>
            <a:off x="1182687" y="2017713"/>
            <a:ext cx="3810001" cy="4114801"/>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對">
    <p:spTree>
      <p:nvGrpSpPr>
        <p:cNvPr id="1" name=""/>
        <p:cNvGrpSpPr/>
        <p:nvPr/>
      </p:nvGrpSpPr>
      <p:grpSpPr>
        <a:xfrm>
          <a:off x="0" y="0"/>
          <a:ext cx="0" cy="0"/>
          <a:chOff x="0" y="0"/>
          <a:chExt cx="0" cy="0"/>
        </a:xfrm>
      </p:grpSpPr>
      <p:sp>
        <p:nvSpPr>
          <p:cNvPr id="64" name="Title Text"/>
          <p:cNvSpPr txBox="1"/>
          <p:nvPr>
            <p:ph type="title"/>
          </p:nvPr>
        </p:nvSpPr>
        <p:spPr>
          <a:xfrm>
            <a:off x="457200" y="274638"/>
            <a:ext cx="8229600" cy="1143001"/>
          </a:xfrm>
          <a:prstGeom prst="rect">
            <a:avLst/>
          </a:prstGeom>
        </p:spPr>
        <p:txBody>
          <a:bodyPr/>
          <a:lstStyle/>
          <a:p>
            <a:pPr/>
            <a:r>
              <a:t>Title Text</a:t>
            </a:r>
          </a:p>
        </p:txBody>
      </p:sp>
      <p:sp>
        <p:nvSpPr>
          <p:cNvPr id="65" name="Body Level One…"/>
          <p:cNvSpPr txBox="1"/>
          <p:nvPr>
            <p:ph type="body" sz="quarter" idx="1"/>
          </p:nvPr>
        </p:nvSpPr>
        <p:spPr>
          <a:xfrm>
            <a:off x="457200" y="1535112"/>
            <a:ext cx="4040188" cy="639763"/>
          </a:xfrm>
          <a:prstGeom prst="rect">
            <a:avLst/>
          </a:prstGeom>
        </p:spPr>
        <p:txBody>
          <a:bodyPr anchor="b">
            <a:normAutofit fontScale="100000" lnSpcReduction="0"/>
          </a:bodyPr>
          <a:lstStyle>
            <a:lvl1pPr marL="0" indent="0">
              <a:spcBef>
                <a:spcPts val="500"/>
              </a:spcBef>
              <a:buClrTx/>
              <a:buSzTx/>
              <a:buNone/>
              <a:defRPr b="1" sz="2400"/>
            </a:lvl1pPr>
            <a:lvl2pPr marL="0" indent="457200">
              <a:spcBef>
                <a:spcPts val="500"/>
              </a:spcBef>
              <a:buClrTx/>
              <a:buSzTx/>
              <a:buNone/>
              <a:defRPr b="1" sz="2400"/>
            </a:lvl2pPr>
            <a:lvl3pPr marL="0" indent="914400">
              <a:spcBef>
                <a:spcPts val="500"/>
              </a:spcBef>
              <a:buClrTx/>
              <a:buSzTx/>
              <a:buNone/>
              <a:defRPr b="1" sz="2400"/>
            </a:lvl3pPr>
            <a:lvl4pPr marL="0" indent="1371600">
              <a:spcBef>
                <a:spcPts val="500"/>
              </a:spcBef>
              <a:buClrTx/>
              <a:buSzTx/>
              <a:buNone/>
              <a:defRPr b="1" sz="2400"/>
            </a:lvl4pPr>
            <a:lvl5pPr marL="0" indent="1828800">
              <a:spcBef>
                <a:spcPts val="500"/>
              </a:spcBef>
              <a:buClrTx/>
              <a:buSz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6" name="文字版面配置區 4"/>
          <p:cNvSpPr/>
          <p:nvPr>
            <p:ph type="body" sz="quarter" idx="13"/>
          </p:nvPr>
        </p:nvSpPr>
        <p:spPr>
          <a:xfrm>
            <a:off x="4645025" y="1535112"/>
            <a:ext cx="4041775" cy="639763"/>
          </a:xfrm>
          <a:prstGeom prst="rect">
            <a:avLst/>
          </a:prstGeom>
        </p:spPr>
        <p:txBody>
          <a:bodyPr anchor="b">
            <a:normAutofit fontScale="100000" lnSpcReduction="0"/>
          </a:bodyPr>
          <a:lstStyle/>
          <a:p>
            <a:pPr marL="0" indent="0">
              <a:spcBef>
                <a:spcPts val="500"/>
              </a:spcBef>
              <a:buClrTx/>
              <a:buSzTx/>
              <a:buNone/>
              <a:defRPr b="1" sz="2400"/>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只有標題">
    <p:spTree>
      <p:nvGrpSpPr>
        <p:cNvPr id="1" name=""/>
        <p:cNvGrpSpPr/>
        <p:nvPr/>
      </p:nvGrpSpPr>
      <p:grpSpPr>
        <a:xfrm>
          <a:off x="0" y="0"/>
          <a:ext cx="0" cy="0"/>
          <a:chOff x="0" y="0"/>
          <a:chExt cx="0" cy="0"/>
        </a:xfrm>
      </p:grpSpPr>
      <p:sp>
        <p:nvSpPr>
          <p:cNvPr id="74" name="Title Text"/>
          <p:cNvSpPr txBox="1"/>
          <p:nvPr>
            <p:ph type="title"/>
          </p:nvPr>
        </p:nvSpPr>
        <p:spPr>
          <a:prstGeom prst="rect">
            <a:avLst/>
          </a:prstGeom>
        </p:spPr>
        <p:txBody>
          <a:bodyPr/>
          <a:lstStyle/>
          <a:p>
            <a:pPr/>
            <a:r>
              <a:t>Title Text</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含標題的內容">
    <p:spTree>
      <p:nvGrpSpPr>
        <p:cNvPr id="1" name=""/>
        <p:cNvGrpSpPr/>
        <p:nvPr/>
      </p:nvGrpSpPr>
      <p:grpSpPr>
        <a:xfrm>
          <a:off x="0" y="0"/>
          <a:ext cx="0" cy="0"/>
          <a:chOff x="0" y="0"/>
          <a:chExt cx="0" cy="0"/>
        </a:xfrm>
      </p:grpSpPr>
      <p:sp>
        <p:nvSpPr>
          <p:cNvPr id="89" name="Title Text"/>
          <p:cNvSpPr txBox="1"/>
          <p:nvPr>
            <p:ph type="title"/>
          </p:nvPr>
        </p:nvSpPr>
        <p:spPr>
          <a:xfrm>
            <a:off x="457200" y="273050"/>
            <a:ext cx="3008314" cy="1162050"/>
          </a:xfrm>
          <a:prstGeom prst="rect">
            <a:avLst/>
          </a:prstGeom>
        </p:spPr>
        <p:txBody>
          <a:bodyPr/>
          <a:lstStyle>
            <a:lvl1pPr>
              <a:defRPr b="1" sz="2000"/>
            </a:lvl1pPr>
          </a:lstStyle>
          <a:p>
            <a:pPr/>
            <a:r>
              <a:t>Title Text</a:t>
            </a:r>
          </a:p>
        </p:txBody>
      </p:sp>
      <p:sp>
        <p:nvSpPr>
          <p:cNvPr id="90" name="Body Level One…"/>
          <p:cNvSpPr txBox="1"/>
          <p:nvPr>
            <p:ph type="body" idx="1"/>
          </p:nvPr>
        </p:nvSpPr>
        <p:spPr>
          <a:xfrm>
            <a:off x="3575050" y="273050"/>
            <a:ext cx="5111750" cy="5853113"/>
          </a:xfrm>
          <a:prstGeom prst="rect">
            <a:avLst/>
          </a:prstGeom>
        </p:spPr>
        <p:txBody>
          <a:bodyPr>
            <a:normAutofit fontScale="100000" lnSpcReduction="0"/>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91" name="文字版面配置區 3"/>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300"/>
              </a:spcBef>
              <a:buClrTx/>
              <a:buSzTx/>
              <a:buNone/>
              <a:defRPr sz="1400"/>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含標題的圖片">
    <p:spTree>
      <p:nvGrpSpPr>
        <p:cNvPr id="1" name=""/>
        <p:cNvGrpSpPr/>
        <p:nvPr/>
      </p:nvGrpSpPr>
      <p:grpSpPr>
        <a:xfrm>
          <a:off x="0" y="0"/>
          <a:ext cx="0" cy="0"/>
          <a:chOff x="0" y="0"/>
          <a:chExt cx="0" cy="0"/>
        </a:xfrm>
      </p:grpSpPr>
      <p:sp>
        <p:nvSpPr>
          <p:cNvPr id="99" name="Title Text"/>
          <p:cNvSpPr txBox="1"/>
          <p:nvPr>
            <p:ph type="title"/>
          </p:nvPr>
        </p:nvSpPr>
        <p:spPr>
          <a:xfrm>
            <a:off x="1792288" y="4800600"/>
            <a:ext cx="5486401" cy="566738"/>
          </a:xfrm>
          <a:prstGeom prst="rect">
            <a:avLst/>
          </a:prstGeom>
        </p:spPr>
        <p:txBody>
          <a:bodyPr/>
          <a:lstStyle>
            <a:lvl1pPr>
              <a:defRPr b="1" sz="2000"/>
            </a:lvl1pPr>
          </a:lstStyle>
          <a:p>
            <a:pPr/>
            <a:r>
              <a:t>Title Text</a:t>
            </a:r>
          </a:p>
        </p:txBody>
      </p:sp>
      <p:sp>
        <p:nvSpPr>
          <p:cNvPr id="100" name="圖片版面配置區 2"/>
          <p:cNvSpPr/>
          <p:nvPr>
            <p:ph type="pic" sz="half" idx="13"/>
          </p:nvPr>
        </p:nvSpPr>
        <p:spPr>
          <a:xfrm>
            <a:off x="1792288" y="612775"/>
            <a:ext cx="5486401" cy="4114800"/>
          </a:xfrm>
          <a:prstGeom prst="rect">
            <a:avLst/>
          </a:prstGeom>
        </p:spPr>
        <p:txBody>
          <a:bodyPr lIns="91439" rIns="91439"/>
          <a:lstStyle/>
          <a:p>
            <a:pPr/>
          </a:p>
        </p:txBody>
      </p:sp>
      <p:sp>
        <p:nvSpPr>
          <p:cNvPr id="101" name="Body Level One…"/>
          <p:cNvSpPr txBox="1"/>
          <p:nvPr>
            <p:ph type="body" sz="quarter" idx="1"/>
          </p:nvPr>
        </p:nvSpPr>
        <p:spPr>
          <a:xfrm>
            <a:off x="1792288" y="5367337"/>
            <a:ext cx="5486401" cy="804863"/>
          </a:xfrm>
          <a:prstGeom prst="rect">
            <a:avLst/>
          </a:prstGeom>
        </p:spPr>
        <p:txBody>
          <a:bodyPr>
            <a:normAutofit fontScale="100000" lnSpcReduction="0"/>
          </a:bodyPr>
          <a:lstStyle>
            <a:lvl1pPr marL="0" indent="0">
              <a:spcBef>
                <a:spcPts val="300"/>
              </a:spcBef>
              <a:buClrTx/>
              <a:buSzTx/>
              <a:buNone/>
              <a:defRPr sz="1400"/>
            </a:lvl1pPr>
            <a:lvl2pPr marL="0" indent="457200">
              <a:spcBef>
                <a:spcPts val="300"/>
              </a:spcBef>
              <a:buClrTx/>
              <a:buSzTx/>
              <a:buNone/>
              <a:defRPr sz="1400"/>
            </a:lvl2pPr>
            <a:lvl3pPr marL="0" indent="914400">
              <a:spcBef>
                <a:spcPts val="300"/>
              </a:spcBef>
              <a:buClrTx/>
              <a:buSzTx/>
              <a:buNone/>
              <a:defRPr sz="1400"/>
            </a:lvl3pPr>
            <a:lvl4pPr marL="0" indent="1371600">
              <a:spcBef>
                <a:spcPts val="300"/>
              </a:spcBef>
              <a:buClrTx/>
              <a:buSzTx/>
              <a:buNone/>
              <a:defRPr sz="1400"/>
            </a:lvl4pPr>
            <a:lvl5pPr marL="0" indent="1828800">
              <a:spcBef>
                <a:spcPts val="300"/>
              </a:spcBef>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2"/>
          <p:cNvSpPr/>
          <p:nvPr/>
        </p:nvSpPr>
        <p:spPr>
          <a:xfrm>
            <a:off x="417512" y="1098550"/>
            <a:ext cx="438151" cy="474663"/>
          </a:xfrm>
          <a:prstGeom prst="rect">
            <a:avLst/>
          </a:prstGeom>
          <a:solidFill>
            <a:schemeClr val="accent2"/>
          </a:solidFill>
          <a:ln w="12700">
            <a:miter lim="400000"/>
          </a:ln>
        </p:spPr>
        <p:txBody>
          <a:bodyPr lIns="45719" rIns="45719" anchor="ctr"/>
          <a:lstStyle/>
          <a:p>
            <a:pPr algn="ctr">
              <a:defRPr sz="2400">
                <a:latin typeface="Tahoma"/>
                <a:ea typeface="Tahoma"/>
                <a:cs typeface="Tahoma"/>
                <a:sym typeface="Tahoma"/>
              </a:defRPr>
            </a:pPr>
          </a:p>
        </p:txBody>
      </p:sp>
      <p:sp>
        <p:nvSpPr>
          <p:cNvPr id="3" name="Rectangle 3"/>
          <p:cNvSpPr/>
          <p:nvPr/>
        </p:nvSpPr>
        <p:spPr>
          <a:xfrm>
            <a:off x="800100" y="1098550"/>
            <a:ext cx="328614" cy="474663"/>
          </a:xfrm>
          <a:prstGeom prst="rect">
            <a:avLst/>
          </a:prstGeom>
          <a:gradFill>
            <a:gsLst>
              <a:gs pos="0">
                <a:schemeClr val="accent2"/>
              </a:gs>
              <a:gs pos="100000">
                <a:schemeClr val="accent3">
                  <a:lumOff val="44000"/>
                </a:schemeClr>
              </a:gs>
            </a:gsLst>
          </a:gradFill>
          <a:ln w="12700">
            <a:miter lim="400000"/>
          </a:ln>
        </p:spPr>
        <p:txBody>
          <a:bodyPr lIns="45719" rIns="45719" anchor="ctr"/>
          <a:lstStyle/>
          <a:p>
            <a:pPr algn="ctr">
              <a:defRPr sz="2400">
                <a:latin typeface="Tahoma"/>
                <a:ea typeface="Tahoma"/>
                <a:cs typeface="Tahoma"/>
                <a:sym typeface="Tahoma"/>
              </a:defRPr>
            </a:pPr>
          </a:p>
        </p:txBody>
      </p:sp>
      <p:sp>
        <p:nvSpPr>
          <p:cNvPr id="4" name="Rectangle 4"/>
          <p:cNvSpPr/>
          <p:nvPr/>
        </p:nvSpPr>
        <p:spPr>
          <a:xfrm>
            <a:off x="541337" y="1520825"/>
            <a:ext cx="422276" cy="474663"/>
          </a:xfrm>
          <a:prstGeom prst="rect">
            <a:avLst/>
          </a:prstGeom>
          <a:solidFill>
            <a:srgbClr val="3333CC"/>
          </a:solidFill>
          <a:ln w="12700">
            <a:miter lim="400000"/>
          </a:ln>
        </p:spPr>
        <p:txBody>
          <a:bodyPr lIns="45719" rIns="45719" anchor="ctr"/>
          <a:lstStyle/>
          <a:p>
            <a:pPr algn="ctr">
              <a:defRPr sz="2400">
                <a:latin typeface="Tahoma"/>
                <a:ea typeface="Tahoma"/>
                <a:cs typeface="Tahoma"/>
                <a:sym typeface="Tahoma"/>
              </a:defRPr>
            </a:pPr>
          </a:p>
        </p:txBody>
      </p:sp>
      <p:sp>
        <p:nvSpPr>
          <p:cNvPr id="5" name="Rectangle 5"/>
          <p:cNvSpPr/>
          <p:nvPr/>
        </p:nvSpPr>
        <p:spPr>
          <a:xfrm>
            <a:off x="911225" y="1520825"/>
            <a:ext cx="368300" cy="474663"/>
          </a:xfrm>
          <a:prstGeom prst="rect">
            <a:avLst/>
          </a:prstGeom>
          <a:gradFill>
            <a:gsLst>
              <a:gs pos="0">
                <a:srgbClr val="3333CC"/>
              </a:gs>
              <a:gs pos="100000">
                <a:schemeClr val="accent3">
                  <a:lumOff val="44000"/>
                </a:schemeClr>
              </a:gs>
            </a:gsLst>
          </a:gradFill>
          <a:ln w="12700">
            <a:miter lim="400000"/>
          </a:ln>
        </p:spPr>
        <p:txBody>
          <a:bodyPr lIns="45719" rIns="45719" anchor="ctr"/>
          <a:lstStyle/>
          <a:p>
            <a:pPr algn="ctr">
              <a:defRPr sz="2400">
                <a:latin typeface="Tahoma"/>
                <a:ea typeface="Tahoma"/>
                <a:cs typeface="Tahoma"/>
                <a:sym typeface="Tahoma"/>
              </a:defRPr>
            </a:pPr>
          </a:p>
        </p:txBody>
      </p:sp>
      <p:sp>
        <p:nvSpPr>
          <p:cNvPr id="6" name="Rectangle 6"/>
          <p:cNvSpPr/>
          <p:nvPr/>
        </p:nvSpPr>
        <p:spPr>
          <a:xfrm>
            <a:off x="127000" y="1447800"/>
            <a:ext cx="560388" cy="422275"/>
          </a:xfrm>
          <a:prstGeom prst="rect">
            <a:avLst/>
          </a:prstGeom>
          <a:gradFill>
            <a:gsLst>
              <a:gs pos="0">
                <a:schemeClr val="accent3">
                  <a:lumOff val="44000"/>
                </a:schemeClr>
              </a:gs>
              <a:gs pos="100000">
                <a:srgbClr val="FF0000"/>
              </a:gs>
            </a:gsLst>
            <a:lin ang="18900000"/>
          </a:gradFill>
          <a:ln w="12700">
            <a:miter lim="400000"/>
          </a:ln>
        </p:spPr>
        <p:txBody>
          <a:bodyPr lIns="45719" rIns="45719" anchor="ctr"/>
          <a:lstStyle/>
          <a:p>
            <a:pPr algn="ctr">
              <a:defRPr sz="2400">
                <a:latin typeface="Tahoma"/>
                <a:ea typeface="Tahoma"/>
                <a:cs typeface="Tahoma"/>
                <a:sym typeface="Tahoma"/>
              </a:defRPr>
            </a:pPr>
          </a:p>
        </p:txBody>
      </p:sp>
      <p:sp>
        <p:nvSpPr>
          <p:cNvPr id="7" name="Rectangle 7"/>
          <p:cNvSpPr/>
          <p:nvPr/>
        </p:nvSpPr>
        <p:spPr>
          <a:xfrm>
            <a:off x="762000" y="990600"/>
            <a:ext cx="31750" cy="1052513"/>
          </a:xfrm>
          <a:prstGeom prst="rect">
            <a:avLst/>
          </a:prstGeom>
          <a:solidFill>
            <a:srgbClr val="1C1C1C"/>
          </a:solidFill>
          <a:ln w="12700">
            <a:miter lim="400000"/>
          </a:ln>
        </p:spPr>
        <p:txBody>
          <a:bodyPr lIns="45719" rIns="45719" anchor="ctr"/>
          <a:lstStyle/>
          <a:p>
            <a:pPr algn="ctr">
              <a:defRPr sz="2400">
                <a:latin typeface="Tahoma"/>
                <a:ea typeface="Tahoma"/>
                <a:cs typeface="Tahoma"/>
                <a:sym typeface="Tahoma"/>
              </a:defRPr>
            </a:pPr>
          </a:p>
        </p:txBody>
      </p:sp>
      <p:sp>
        <p:nvSpPr>
          <p:cNvPr id="8" name="Rectangle 8"/>
          <p:cNvSpPr/>
          <p:nvPr/>
        </p:nvSpPr>
        <p:spPr>
          <a:xfrm>
            <a:off x="442912" y="1781175"/>
            <a:ext cx="8226426" cy="31750"/>
          </a:xfrm>
          <a:prstGeom prst="rect">
            <a:avLst/>
          </a:prstGeom>
          <a:gradFill>
            <a:gsLst>
              <a:gs pos="0">
                <a:srgbClr val="1C1C1C"/>
              </a:gs>
              <a:gs pos="100000">
                <a:schemeClr val="accent3">
                  <a:lumOff val="44000"/>
                </a:schemeClr>
              </a:gs>
            </a:gsLst>
          </a:gradFill>
          <a:ln w="12700">
            <a:miter lim="400000"/>
          </a:ln>
        </p:spPr>
        <p:txBody>
          <a:bodyPr lIns="45719" rIns="45719" anchor="ctr"/>
          <a:lstStyle/>
          <a:p>
            <a:pPr algn="ctr">
              <a:defRPr sz="2400">
                <a:latin typeface="Tahoma"/>
                <a:ea typeface="Tahoma"/>
                <a:cs typeface="Tahoma"/>
                <a:sym typeface="Tahoma"/>
              </a:defRPr>
            </a:pPr>
          </a:p>
        </p:txBody>
      </p:sp>
      <p:sp>
        <p:nvSpPr>
          <p:cNvPr id="9" name="Title Text"/>
          <p:cNvSpPr txBox="1"/>
          <p:nvPr>
            <p:ph type="title"/>
          </p:nvPr>
        </p:nvSpPr>
        <p:spPr>
          <a:xfrm>
            <a:off x="1150937" y="214313"/>
            <a:ext cx="7793038" cy="146208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10" name="Slide Number"/>
          <p:cNvSpPr txBox="1"/>
          <p:nvPr>
            <p:ph type="sldNum" sz="quarter" idx="2"/>
          </p:nvPr>
        </p:nvSpPr>
        <p:spPr>
          <a:xfrm>
            <a:off x="8648888" y="6393497"/>
            <a:ext cx="298263" cy="307341"/>
          </a:xfrm>
          <a:prstGeom prst="rect">
            <a:avLst/>
          </a:prstGeom>
          <a:ln w="12700">
            <a:miter lim="400000"/>
          </a:ln>
        </p:spPr>
        <p:txBody>
          <a:bodyPr wrap="none" lIns="45719" rIns="45719" anchor="b">
            <a:spAutoFit/>
          </a:bodyPr>
          <a:lstStyle>
            <a:lvl1pPr algn="r">
              <a:defRPr sz="1400">
                <a:latin typeface="Tahoma"/>
                <a:ea typeface="Tahoma"/>
                <a:cs typeface="Tahoma"/>
                <a:sym typeface="Tahoma"/>
              </a:defRPr>
            </a:lvl1pPr>
          </a:lstStyle>
          <a:p>
            <a:pPr/>
            <a:fld id="{86CB4B4D-7CA3-9044-876B-883B54F8677D}" type="slidenum"/>
          </a:p>
        </p:txBody>
      </p:sp>
      <p:sp>
        <p:nvSpPr>
          <p:cNvPr id="11"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5pPr>
      <a:lvl6pPr marL="0" marR="0" indent="4572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6pPr>
      <a:lvl7pPr marL="0" marR="0" indent="9144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7pPr>
      <a:lvl8pPr marL="0" marR="0" indent="13716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8pPr>
      <a:lvl9pPr marL="0" marR="0" indent="18288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9pPr>
    </p:titleStyle>
    <p:bodyStyle>
      <a:lvl1pPr marL="342900" marR="0" indent="-342900" algn="l" defTabSz="914400" rtl="0" latinLnBrk="0">
        <a:lnSpc>
          <a:spcPct val="100000"/>
        </a:lnSpc>
        <a:spcBef>
          <a:spcPts val="800"/>
        </a:spcBef>
        <a:spcAft>
          <a:spcPts val="0"/>
        </a:spcAft>
        <a:buClr>
          <a:srgbClr val="FF0000"/>
        </a:buClr>
        <a:buSzPct val="6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1pPr>
      <a:lvl2pPr marL="800100" marR="0" indent="-342900" algn="l" defTabSz="914400" rtl="0" latinLnBrk="0">
        <a:lnSpc>
          <a:spcPct val="100000"/>
        </a:lnSpc>
        <a:spcBef>
          <a:spcPts val="800"/>
        </a:spcBef>
        <a:spcAft>
          <a:spcPts val="0"/>
        </a:spcAft>
        <a:buClr>
          <a:srgbClr val="FF0000"/>
        </a:buClr>
        <a:buSzPct val="55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2pPr>
      <a:lvl3pPr marL="1230923" marR="0" indent="-316523" algn="l" defTabSz="914400" rtl="0" latinLnBrk="0">
        <a:lnSpc>
          <a:spcPct val="100000"/>
        </a:lnSpc>
        <a:spcBef>
          <a:spcPts val="800"/>
        </a:spcBef>
        <a:spcAft>
          <a:spcPts val="0"/>
        </a:spcAft>
        <a:buClr>
          <a:srgbClr val="FF0000"/>
        </a:buClr>
        <a:buSzPct val="50000"/>
        <a:buFontTx/>
        <a:buChar char="p"/>
        <a:tabLst/>
        <a:defRPr b="0" baseline="0" cap="none" i="0" spc="0" strike="noStrike" sz="3600" u="none">
          <a:ln>
            <a:noFill/>
          </a:ln>
          <a:solidFill>
            <a:srgbClr val="000000"/>
          </a:solidFill>
          <a:uFillTx/>
          <a:latin typeface="Times New Roman"/>
          <a:ea typeface="Times New Roman"/>
          <a:cs typeface="Times New Roman"/>
          <a:sym typeface="Times New Roman"/>
        </a:defRPr>
      </a:lvl3pPr>
      <a:lvl4pPr marL="1745672" marR="0" indent="-374072" algn="l" defTabSz="914400" rtl="0" latinLnBrk="0">
        <a:lnSpc>
          <a:spcPct val="100000"/>
        </a:lnSpc>
        <a:spcBef>
          <a:spcPts val="800"/>
        </a:spcBef>
        <a:spcAft>
          <a:spcPts val="0"/>
        </a:spcAft>
        <a:buClr>
          <a:srgbClr val="FF0000"/>
        </a:buClr>
        <a:buSzPct val="55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4pPr>
      <a:lvl5pPr marL="2286000" marR="0" indent="-457200"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5pPr>
      <a:lvl6pPr marL="26974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6pPr>
      <a:lvl7pPr marL="31546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7pPr>
      <a:lvl8pPr marL="36118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8pPr>
      <a:lvl9pPr marL="40690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標題 1"/>
          <p:cNvSpPr txBox="1"/>
          <p:nvPr>
            <p:ph type="title"/>
          </p:nvPr>
        </p:nvSpPr>
        <p:spPr>
          <a:xfrm>
            <a:off x="1571603" y="2214553"/>
            <a:ext cx="7772401" cy="1048852"/>
          </a:xfrm>
          <a:prstGeom prst="rect">
            <a:avLst/>
          </a:prstGeom>
        </p:spPr>
        <p:txBody>
          <a:bodyPr/>
          <a:lstStyle/>
          <a:p>
            <a:pPr/>
            <a:r>
              <a:t>Practice #10</a:t>
            </a:r>
          </a:p>
        </p:txBody>
      </p:sp>
      <p:sp>
        <p:nvSpPr>
          <p:cNvPr id="130" name="文字方塊 3"/>
          <p:cNvSpPr txBox="1"/>
          <p:nvPr/>
        </p:nvSpPr>
        <p:spPr>
          <a:xfrm>
            <a:off x="5508104" y="6093295"/>
            <a:ext cx="122414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8E8E8E"/>
                </a:solidFill>
                <a:latin typeface="Tahoma"/>
                <a:ea typeface="Tahoma"/>
                <a:cs typeface="Tahoma"/>
                <a:sym typeface="Tahoma"/>
              </a:defRPr>
            </a:lvl1pPr>
          </a:lstStyle>
          <a:p>
            <a:pPr/>
            <a:r>
              <a:t>2017.11.23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1150937" y="214313"/>
            <a:ext cx="7793037" cy="1462088"/>
          </a:xfrm>
          <a:prstGeom prst="rect">
            <a:avLst/>
          </a:prstGeom>
        </p:spPr>
        <p:txBody>
          <a:bodyPr/>
          <a:lstStyle/>
          <a:p>
            <a:pPr/>
            <a:r>
              <a:t>Exercise 10.2</a:t>
            </a:r>
          </a:p>
          <a:p>
            <a:pPr/>
            <a:r>
              <a:t>Matrix Multiplication</a:t>
            </a:r>
          </a:p>
        </p:txBody>
      </p:sp>
      <p:sp>
        <p:nvSpPr>
          <p:cNvPr id="181" name="Content Placeholder 2"/>
          <p:cNvSpPr txBox="1"/>
          <p:nvPr>
            <p:ph type="body" idx="1"/>
          </p:nvPr>
        </p:nvSpPr>
        <p:spPr>
          <a:prstGeom prst="rect">
            <a:avLst/>
          </a:prstGeom>
        </p:spPr>
        <p:txBody>
          <a:bodyPr/>
          <a:lstStyle/>
          <a:p>
            <a:pPr/>
            <a:r>
              <a:t>Input three positive integers </a:t>
            </a:r>
            <a:r>
              <a:rPr>
                <a:latin typeface="Courier New"/>
                <a:ea typeface="Courier New"/>
                <a:cs typeface="Courier New"/>
                <a:sym typeface="Courier New"/>
              </a:rPr>
              <a:t>n</a:t>
            </a:r>
            <a:r>
              <a:t>, </a:t>
            </a:r>
            <a:r>
              <a:rPr>
                <a:latin typeface="Courier New"/>
                <a:ea typeface="Courier New"/>
                <a:cs typeface="Courier New"/>
                <a:sym typeface="Courier New"/>
              </a:rPr>
              <a:t>m</a:t>
            </a:r>
            <a:r>
              <a:t> and </a:t>
            </a:r>
            <a:r>
              <a:rPr>
                <a:latin typeface="Courier New"/>
                <a:ea typeface="Courier New"/>
                <a:cs typeface="Courier New"/>
                <a:sym typeface="Courier New"/>
              </a:rPr>
              <a:t>p</a:t>
            </a:r>
            <a:r>
              <a:t> and two matrices </a:t>
            </a:r>
            <a:r>
              <a:rPr>
                <a:latin typeface="Courier New"/>
                <a:ea typeface="Courier New"/>
                <a:cs typeface="Courier New"/>
                <a:sym typeface="Courier New"/>
              </a:rPr>
              <a:t>A</a:t>
            </a:r>
            <a:r>
              <a:t> and </a:t>
            </a:r>
            <a:r>
              <a:rPr>
                <a:latin typeface="Courier New"/>
                <a:ea typeface="Courier New"/>
                <a:cs typeface="Courier New"/>
                <a:sym typeface="Courier New"/>
              </a:rPr>
              <a:t>B</a:t>
            </a:r>
            <a:r>
              <a:t> with all integers, where </a:t>
            </a:r>
            <a:r>
              <a:rPr>
                <a:latin typeface="Courier New"/>
                <a:ea typeface="Courier New"/>
                <a:cs typeface="Courier New"/>
                <a:sym typeface="Courier New"/>
              </a:rPr>
              <a:t>A</a:t>
            </a:r>
            <a:r>
              <a:t> is an </a:t>
            </a:r>
            <a:r>
              <a:rPr>
                <a:latin typeface="Courier New"/>
                <a:ea typeface="Courier New"/>
                <a:cs typeface="Courier New"/>
                <a:sym typeface="Courier New"/>
              </a:rPr>
              <a:t>n</a:t>
            </a:r>
            <a:r>
              <a:t>×</a:t>
            </a:r>
            <a:r>
              <a:rPr>
                <a:latin typeface="Courier New"/>
                <a:ea typeface="Courier New"/>
                <a:cs typeface="Courier New"/>
                <a:sym typeface="Courier New"/>
              </a:rPr>
              <a:t>m</a:t>
            </a:r>
            <a:r>
              <a:t> matrix and </a:t>
            </a:r>
            <a:r>
              <a:rPr>
                <a:latin typeface="Courier New"/>
                <a:ea typeface="Courier New"/>
                <a:cs typeface="Courier New"/>
                <a:sym typeface="Courier New"/>
              </a:rPr>
              <a:t>B</a:t>
            </a:r>
            <a:r>
              <a:t> is an </a:t>
            </a:r>
            <a:r>
              <a:rPr>
                <a:latin typeface="Courier New"/>
                <a:ea typeface="Courier New"/>
                <a:cs typeface="Courier New"/>
                <a:sym typeface="Courier New"/>
              </a:rPr>
              <a:t>m</a:t>
            </a:r>
            <a:r>
              <a:t>×</a:t>
            </a:r>
            <a:r>
              <a:rPr>
                <a:latin typeface="Courier New"/>
                <a:ea typeface="Courier New"/>
                <a:cs typeface="Courier New"/>
                <a:sym typeface="Courier New"/>
              </a:rPr>
              <a:t>p</a:t>
            </a:r>
            <a:r>
              <a:t> matrix.</a:t>
            </a:r>
          </a:p>
          <a:p>
            <a:pPr/>
            <a:r>
              <a:t>Calculate </a:t>
            </a:r>
            <a:r>
              <a:rPr>
                <a:latin typeface="Courier New"/>
                <a:ea typeface="Courier New"/>
                <a:cs typeface="Courier New"/>
                <a:sym typeface="Courier New"/>
              </a:rPr>
              <a:t>C</a:t>
            </a:r>
            <a:r>
              <a:t> = </a:t>
            </a:r>
            <a:r>
              <a:rPr>
                <a:latin typeface="Courier New"/>
                <a:ea typeface="Courier New"/>
                <a:cs typeface="Courier New"/>
                <a:sym typeface="Courier New"/>
              </a:rPr>
              <a:t>A×B</a:t>
            </a:r>
            <a:r>
              <a:t>, where </a:t>
            </a:r>
            <a:r>
              <a:rPr>
                <a:latin typeface="Courier New"/>
                <a:ea typeface="Courier New"/>
                <a:cs typeface="Courier New"/>
                <a:sym typeface="Courier New"/>
              </a:rPr>
              <a:t>C</a:t>
            </a:r>
            <a:r>
              <a:t> is an </a:t>
            </a:r>
            <a:r>
              <a:rPr>
                <a:latin typeface="Courier New"/>
                <a:ea typeface="Courier New"/>
                <a:cs typeface="Courier New"/>
                <a:sym typeface="Courier New"/>
              </a:rPr>
              <a:t>n</a:t>
            </a:r>
            <a:r>
              <a:t>×</a:t>
            </a:r>
            <a:r>
              <a:rPr>
                <a:latin typeface="Courier New"/>
                <a:ea typeface="Courier New"/>
                <a:cs typeface="Courier New"/>
                <a:sym typeface="Courier New"/>
              </a:rPr>
              <a:t>p</a:t>
            </a:r>
            <a:r>
              <a:t> matrix.</a:t>
            </a:r>
          </a:p>
          <a:p>
            <a:pPr>
              <a:defRPr>
                <a:latin typeface="Courier New"/>
                <a:ea typeface="Courier New"/>
                <a:cs typeface="Courier New"/>
                <a:sym typeface="Courier New"/>
              </a:defRPr>
            </a:pPr>
            <a:r>
              <a:t>n, m, p ≤ 50</a:t>
            </a:r>
          </a:p>
        </p:txBody>
      </p:sp>
      <p:sp>
        <p:nvSpPr>
          <p:cNvPr id="182" name="Slide Number Placeholder 3"/>
          <p:cNvSpPr txBox="1"/>
          <p:nvPr>
            <p:ph type="sldNum" sz="quarter" idx="2"/>
          </p:nvPr>
        </p:nvSpPr>
        <p:spPr>
          <a:xfrm>
            <a:off x="8648888" y="6393497"/>
            <a:ext cx="29826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Exercise 10.2…"/>
          <p:cNvSpPr txBox="1"/>
          <p:nvPr>
            <p:ph type="title"/>
          </p:nvPr>
        </p:nvSpPr>
        <p:spPr>
          <a:prstGeom prst="rect">
            <a:avLst/>
          </a:prstGeom>
        </p:spPr>
        <p:txBody>
          <a:bodyPr/>
          <a:lstStyle/>
          <a:p>
            <a:pPr/>
            <a:r>
              <a:t>Exercise 10.2</a:t>
            </a:r>
          </a:p>
          <a:p>
            <a:pPr/>
            <a:r>
              <a:t>Matrix Multiplication - Format</a:t>
            </a:r>
          </a:p>
        </p:txBody>
      </p:sp>
      <p:sp>
        <p:nvSpPr>
          <p:cNvPr id="1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Input: Three positive integer n≤50, m≤50 and p≤50 and two matrices A and B.…"/>
          <p:cNvSpPr txBox="1"/>
          <p:nvPr>
            <p:ph type="body" idx="1"/>
          </p:nvPr>
        </p:nvSpPr>
        <p:spPr>
          <a:xfrm>
            <a:off x="428595" y="2017713"/>
            <a:ext cx="8526493" cy="4605784"/>
          </a:xfrm>
          <a:prstGeom prst="rect">
            <a:avLst/>
          </a:prstGeom>
        </p:spPr>
        <p:txBody>
          <a:bodyPr/>
          <a:lstStyle/>
          <a:p>
            <a:pPr marL="318897" indent="-318897" defTabSz="850391">
              <a:defRPr sz="2976"/>
            </a:pPr>
            <a:r>
              <a:t>Input: Three positive integer </a:t>
            </a:r>
            <a:r>
              <a:rPr>
                <a:latin typeface="Courier New"/>
                <a:ea typeface="Courier New"/>
                <a:cs typeface="Courier New"/>
                <a:sym typeface="Courier New"/>
              </a:rPr>
              <a:t>n≤50</a:t>
            </a:r>
            <a:r>
              <a:t>, </a:t>
            </a:r>
            <a:r>
              <a:rPr>
                <a:latin typeface="Courier New"/>
                <a:ea typeface="Courier New"/>
                <a:cs typeface="Courier New"/>
                <a:sym typeface="Courier New"/>
              </a:rPr>
              <a:t>m≤50</a:t>
            </a:r>
            <a:r>
              <a:t> and </a:t>
            </a:r>
            <a:r>
              <a:rPr>
                <a:latin typeface="Courier New"/>
                <a:ea typeface="Courier New"/>
                <a:cs typeface="Courier New"/>
                <a:sym typeface="Courier New"/>
              </a:rPr>
              <a:t>p≤50</a:t>
            </a:r>
            <a:r>
              <a:t> and two matrices </a:t>
            </a:r>
            <a:r>
              <a:rPr>
                <a:latin typeface="Courier New"/>
                <a:ea typeface="Courier New"/>
                <a:cs typeface="Courier New"/>
                <a:sym typeface="Courier New"/>
              </a:rPr>
              <a:t>A</a:t>
            </a:r>
            <a:r>
              <a:t> and </a:t>
            </a:r>
            <a:r>
              <a:rPr>
                <a:latin typeface="Courier New"/>
                <a:ea typeface="Courier New"/>
                <a:cs typeface="Courier New"/>
                <a:sym typeface="Courier New"/>
              </a:rPr>
              <a:t>B</a:t>
            </a:r>
            <a:r>
              <a:t>.</a:t>
            </a:r>
          </a:p>
          <a:p>
            <a:pPr marL="318897" indent="-318897" defTabSz="850391">
              <a:defRPr sz="2976"/>
            </a:pPr>
            <a:r>
              <a:t>Input format: See the sample I/O</a:t>
            </a:r>
          </a:p>
          <a:p>
            <a:pPr marL="318897" indent="-318897" defTabSz="850391">
              <a:defRPr sz="2976"/>
            </a:pPr>
            <a:r>
              <a:t>Output: The multiplication </a:t>
            </a:r>
            <a:r>
              <a:rPr>
                <a:latin typeface="Courier New"/>
                <a:ea typeface="Courier New"/>
                <a:cs typeface="Courier New"/>
                <a:sym typeface="Courier New"/>
              </a:rPr>
              <a:t>C</a:t>
            </a:r>
            <a:r>
              <a:t>.</a:t>
            </a:r>
          </a:p>
          <a:p>
            <a:pPr marL="318897" indent="-318897" defTabSz="850391">
              <a:defRPr sz="2976"/>
            </a:pPr>
            <a:r>
              <a:t>Output format: </a:t>
            </a:r>
          </a:p>
          <a:p>
            <a:pPr marL="397844" indent="-397844" defTabSz="850391">
              <a:buClrTx/>
              <a:buSzPct val="100000"/>
              <a:buAutoNum type="arabicPeriod" startAt="1"/>
              <a:defRPr sz="2976"/>
            </a:pPr>
            <a:r>
              <a:t>There is a space after each number, including the last number in each row, and change a new line after each </a:t>
            </a:r>
            <a:r>
              <a:rPr>
                <a:latin typeface="Courier New"/>
                <a:ea typeface="Courier New"/>
                <a:cs typeface="Courier New"/>
                <a:sym typeface="Courier New"/>
              </a:rPr>
              <a:t>p</a:t>
            </a:r>
            <a:r>
              <a:t> elements.</a:t>
            </a:r>
          </a:p>
          <a:p>
            <a:pPr marL="397844" indent="-397844" defTabSz="850391">
              <a:buClrTx/>
              <a:buSzPct val="100000"/>
              <a:buAutoNum type="arabicPeriod" startAt="1"/>
              <a:defRPr sz="2976"/>
            </a:pPr>
            <a:r>
              <a:t>Change a new line at the end.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Input1:                        Output1:"/>
          <p:cNvSpPr txBox="1"/>
          <p:nvPr/>
        </p:nvSpPr>
        <p:spPr>
          <a:xfrm>
            <a:off x="663094" y="1793875"/>
            <a:ext cx="7786063" cy="4950669"/>
          </a:xfrm>
          <a:prstGeom prst="rect">
            <a:avLst/>
          </a:prstGeom>
          <a:ln w="25400">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lvl1pPr marL="342900" indent="-342900">
              <a:spcBef>
                <a:spcPts val="700"/>
              </a:spcBef>
              <a:buClr>
                <a:srgbClr val="FF0000"/>
              </a:buClr>
              <a:buSzPct val="60000"/>
              <a:buChar char="➢"/>
              <a:defRPr sz="3200"/>
            </a:lvl1pPr>
          </a:lstStyle>
          <a:p>
            <a:pPr/>
            <a:r>
              <a:t>Input1:                        Output1:</a:t>
            </a:r>
          </a:p>
        </p:txBody>
      </p:sp>
      <p:sp>
        <p:nvSpPr>
          <p:cNvPr id="189" name="Callout"/>
          <p:cNvSpPr/>
          <p:nvPr/>
        </p:nvSpPr>
        <p:spPr>
          <a:xfrm>
            <a:off x="2375856" y="4612525"/>
            <a:ext cx="1524001" cy="8290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00" y="0"/>
                </a:moveTo>
                <a:cubicBezTo>
                  <a:pt x="4003" y="0"/>
                  <a:pt x="3600" y="741"/>
                  <a:pt x="3600" y="1654"/>
                </a:cubicBezTo>
                <a:lnTo>
                  <a:pt x="3600" y="7228"/>
                </a:lnTo>
                <a:lnTo>
                  <a:pt x="0" y="10536"/>
                </a:lnTo>
                <a:lnTo>
                  <a:pt x="3600" y="13845"/>
                </a:lnTo>
                <a:lnTo>
                  <a:pt x="3600" y="19946"/>
                </a:lnTo>
                <a:cubicBezTo>
                  <a:pt x="3600" y="20859"/>
                  <a:pt x="4003" y="21600"/>
                  <a:pt x="4500" y="21600"/>
                </a:cubicBezTo>
                <a:lnTo>
                  <a:pt x="20700" y="21600"/>
                </a:lnTo>
                <a:cubicBezTo>
                  <a:pt x="21197" y="21600"/>
                  <a:pt x="21600" y="20859"/>
                  <a:pt x="21600" y="19946"/>
                </a:cubicBezTo>
                <a:lnTo>
                  <a:pt x="21600" y="1654"/>
                </a:lnTo>
                <a:cubicBezTo>
                  <a:pt x="21600" y="741"/>
                  <a:pt x="21197" y="0"/>
                  <a:pt x="20700" y="0"/>
                </a:cubicBezTo>
                <a:lnTo>
                  <a:pt x="4500" y="0"/>
                </a:lnTo>
                <a:close/>
              </a:path>
            </a:pathLst>
          </a:custGeom>
          <a:solidFill>
            <a:schemeClr val="accent3">
              <a:lumOff val="44000"/>
            </a:schemeClr>
          </a:solidFill>
          <a:ln w="25400">
            <a:solidFill>
              <a:schemeClr val="accent1"/>
            </a:solidFill>
          </a:ln>
        </p:spPr>
        <p:txBody>
          <a:bodyPr lIns="45719" rIns="45719"/>
          <a:lstStyle/>
          <a:p>
            <a:pPr/>
          </a:p>
        </p:txBody>
      </p:sp>
      <p:sp>
        <p:nvSpPr>
          <p:cNvPr id="190" name="Callout"/>
          <p:cNvSpPr/>
          <p:nvPr/>
        </p:nvSpPr>
        <p:spPr>
          <a:xfrm>
            <a:off x="2383730" y="3058811"/>
            <a:ext cx="1524001" cy="1436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00" y="0"/>
                </a:moveTo>
                <a:cubicBezTo>
                  <a:pt x="4003" y="0"/>
                  <a:pt x="3600" y="427"/>
                  <a:pt x="3600" y="955"/>
                </a:cubicBezTo>
                <a:lnTo>
                  <a:pt x="3600" y="7638"/>
                </a:lnTo>
                <a:lnTo>
                  <a:pt x="0" y="9547"/>
                </a:lnTo>
                <a:lnTo>
                  <a:pt x="3600" y="11456"/>
                </a:lnTo>
                <a:lnTo>
                  <a:pt x="3600" y="20645"/>
                </a:lnTo>
                <a:cubicBezTo>
                  <a:pt x="3600" y="21173"/>
                  <a:pt x="4003" y="21600"/>
                  <a:pt x="4500" y="21600"/>
                </a:cubicBezTo>
                <a:lnTo>
                  <a:pt x="20700" y="21600"/>
                </a:lnTo>
                <a:cubicBezTo>
                  <a:pt x="21197" y="21600"/>
                  <a:pt x="21600" y="21173"/>
                  <a:pt x="21600" y="20645"/>
                </a:cubicBezTo>
                <a:lnTo>
                  <a:pt x="21600" y="955"/>
                </a:lnTo>
                <a:cubicBezTo>
                  <a:pt x="21600" y="427"/>
                  <a:pt x="21197" y="0"/>
                  <a:pt x="20700" y="0"/>
                </a:cubicBezTo>
                <a:lnTo>
                  <a:pt x="4500" y="0"/>
                </a:lnTo>
                <a:close/>
              </a:path>
            </a:pathLst>
          </a:custGeom>
          <a:solidFill>
            <a:schemeClr val="accent3">
              <a:lumOff val="44000"/>
            </a:schemeClr>
          </a:solidFill>
          <a:ln w="25400">
            <a:solidFill>
              <a:schemeClr val="accent1"/>
            </a:solidFill>
          </a:ln>
        </p:spPr>
        <p:txBody>
          <a:bodyPr lIns="45719" rIns="45719"/>
          <a:lstStyle/>
          <a:p>
            <a:pPr/>
          </a:p>
        </p:txBody>
      </p:sp>
      <p:sp>
        <p:nvSpPr>
          <p:cNvPr id="191" name="Line"/>
          <p:cNvSpPr/>
          <p:nvPr/>
        </p:nvSpPr>
        <p:spPr>
          <a:xfrm flipH="1" flipV="1">
            <a:off x="6465724" y="3134301"/>
            <a:ext cx="1204466" cy="1678131"/>
          </a:xfrm>
          <a:prstGeom prst="line">
            <a:avLst/>
          </a:prstGeom>
          <a:ln w="25400">
            <a:solidFill>
              <a:schemeClr val="accent1"/>
            </a:solidFill>
            <a:tailEnd type="triangle"/>
          </a:ln>
        </p:spPr>
        <p:txBody>
          <a:bodyPr lIns="45719" rIns="45719"/>
          <a:lstStyle/>
          <a:p>
            <a:pPr/>
          </a:p>
        </p:txBody>
      </p:sp>
      <p:sp>
        <p:nvSpPr>
          <p:cNvPr id="192" name="Line"/>
          <p:cNvSpPr/>
          <p:nvPr/>
        </p:nvSpPr>
        <p:spPr>
          <a:xfrm flipH="1" flipV="1">
            <a:off x="6450362" y="2751653"/>
            <a:ext cx="1581797" cy="2109899"/>
          </a:xfrm>
          <a:prstGeom prst="line">
            <a:avLst/>
          </a:prstGeom>
          <a:ln w="25400">
            <a:solidFill>
              <a:schemeClr val="accent1"/>
            </a:solidFill>
            <a:tailEnd type="triangle"/>
          </a:ln>
        </p:spPr>
        <p:txBody>
          <a:bodyPr lIns="45719" rIns="45719"/>
          <a:lstStyle/>
          <a:p>
            <a:pPr/>
          </a:p>
        </p:txBody>
      </p:sp>
      <p:sp>
        <p:nvSpPr>
          <p:cNvPr id="193" name="TextBox 4"/>
          <p:cNvSpPr txBox="1"/>
          <p:nvPr/>
        </p:nvSpPr>
        <p:spPr>
          <a:xfrm>
            <a:off x="1022375" y="2506981"/>
            <a:ext cx="1261407" cy="2940178"/>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spcBef>
                <a:spcPts val="500"/>
              </a:spcBef>
              <a:defRPr b="1" sz="2400">
                <a:latin typeface="Courier New"/>
                <a:ea typeface="Courier New"/>
                <a:cs typeface="Courier New"/>
                <a:sym typeface="Courier New"/>
              </a:defRPr>
            </a:pPr>
            <a:r>
              <a:t>4 2 3</a:t>
            </a:r>
          </a:p>
          <a:p>
            <a:pPr>
              <a:spcBef>
                <a:spcPts val="500"/>
              </a:spcBef>
              <a:defRPr b="1" sz="2400">
                <a:latin typeface="Courier New"/>
                <a:ea typeface="Courier New"/>
                <a:cs typeface="Courier New"/>
                <a:sym typeface="Courier New"/>
              </a:defRPr>
            </a:pPr>
            <a:r>
              <a:t>7 3</a:t>
            </a:r>
          </a:p>
          <a:p>
            <a:pPr>
              <a:spcBef>
                <a:spcPts val="500"/>
              </a:spcBef>
              <a:defRPr b="1" sz="2400">
                <a:latin typeface="Courier New"/>
                <a:ea typeface="Courier New"/>
                <a:cs typeface="Courier New"/>
                <a:sym typeface="Courier New"/>
              </a:defRPr>
            </a:pPr>
            <a:r>
              <a:t>2 5</a:t>
            </a:r>
          </a:p>
          <a:p>
            <a:pPr>
              <a:spcBef>
                <a:spcPts val="500"/>
              </a:spcBef>
              <a:defRPr b="1" sz="2400">
                <a:latin typeface="Courier New"/>
                <a:ea typeface="Courier New"/>
                <a:cs typeface="Courier New"/>
                <a:sym typeface="Courier New"/>
              </a:defRPr>
            </a:pPr>
            <a:r>
              <a:t>6 8</a:t>
            </a:r>
          </a:p>
          <a:p>
            <a:pPr>
              <a:spcBef>
                <a:spcPts val="500"/>
              </a:spcBef>
              <a:defRPr b="1" sz="2400">
                <a:latin typeface="Courier New"/>
                <a:ea typeface="Courier New"/>
                <a:cs typeface="Courier New"/>
                <a:sym typeface="Courier New"/>
              </a:defRPr>
            </a:pPr>
            <a:r>
              <a:t>9 0</a:t>
            </a:r>
          </a:p>
          <a:p>
            <a:pPr>
              <a:spcBef>
                <a:spcPts val="500"/>
              </a:spcBef>
              <a:defRPr b="1" sz="2400">
                <a:latin typeface="Courier New"/>
                <a:ea typeface="Courier New"/>
                <a:cs typeface="Courier New"/>
                <a:sym typeface="Courier New"/>
              </a:defRPr>
            </a:pPr>
            <a:r>
              <a:t>7 4 9</a:t>
            </a:r>
          </a:p>
          <a:p>
            <a:pPr>
              <a:spcBef>
                <a:spcPts val="500"/>
              </a:spcBef>
              <a:defRPr b="1" sz="2400">
                <a:latin typeface="Courier New"/>
                <a:ea typeface="Courier New"/>
                <a:cs typeface="Courier New"/>
                <a:sym typeface="Courier New"/>
              </a:defRPr>
            </a:pPr>
            <a:r>
              <a:t>8 1 5</a:t>
            </a:r>
          </a:p>
        </p:txBody>
      </p:sp>
      <p:sp>
        <p:nvSpPr>
          <p:cNvPr id="194" name="Exercise 10.2…"/>
          <p:cNvSpPr txBox="1"/>
          <p:nvPr>
            <p:ph type="title"/>
          </p:nvPr>
        </p:nvSpPr>
        <p:spPr>
          <a:prstGeom prst="rect">
            <a:avLst/>
          </a:prstGeom>
        </p:spPr>
        <p:txBody>
          <a:bodyPr/>
          <a:lstStyle/>
          <a:p>
            <a:pPr defTabSz="813816">
              <a:defRPr sz="4272"/>
            </a:pPr>
            <a:r>
              <a:t>Exercise 10.2</a:t>
            </a:r>
          </a:p>
          <a:p>
            <a:pPr defTabSz="813816">
              <a:defRPr sz="4272"/>
            </a:pPr>
            <a:r>
              <a:t>Matrix Multiplication - Sample I/O</a:t>
            </a:r>
          </a:p>
        </p:txBody>
      </p:sp>
      <p:sp>
        <p:nvSpPr>
          <p:cNvPr id="1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6" name="TextBox 4"/>
          <p:cNvSpPr txBox="1"/>
          <p:nvPr/>
        </p:nvSpPr>
        <p:spPr>
          <a:xfrm>
            <a:off x="4720374" y="2532189"/>
            <a:ext cx="2642213" cy="2108074"/>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spcBef>
                <a:spcPts val="500"/>
              </a:spcBef>
              <a:defRPr b="1" sz="2400">
                <a:latin typeface="Courier New"/>
                <a:ea typeface="Courier New"/>
                <a:cs typeface="Courier New"/>
                <a:sym typeface="Courier New"/>
              </a:defRPr>
            </a:pPr>
            <a:r>
              <a:t>73 31 78 </a:t>
            </a:r>
          </a:p>
          <a:p>
            <a:pPr>
              <a:spcBef>
                <a:spcPts val="500"/>
              </a:spcBef>
              <a:defRPr b="1" sz="2400">
                <a:latin typeface="Courier New"/>
                <a:ea typeface="Courier New"/>
                <a:cs typeface="Courier New"/>
                <a:sym typeface="Courier New"/>
              </a:defRPr>
            </a:pPr>
            <a:r>
              <a:t>54 13 43 </a:t>
            </a:r>
          </a:p>
          <a:p>
            <a:pPr>
              <a:spcBef>
                <a:spcPts val="500"/>
              </a:spcBef>
              <a:defRPr b="1" sz="2400">
                <a:latin typeface="Courier New"/>
                <a:ea typeface="Courier New"/>
                <a:cs typeface="Courier New"/>
                <a:sym typeface="Courier New"/>
              </a:defRPr>
            </a:pPr>
            <a:r>
              <a:t>106 32 94 </a:t>
            </a:r>
          </a:p>
          <a:p>
            <a:pPr>
              <a:spcBef>
                <a:spcPts val="500"/>
              </a:spcBef>
              <a:defRPr b="1" sz="2400">
                <a:latin typeface="Courier New"/>
                <a:ea typeface="Courier New"/>
                <a:cs typeface="Courier New"/>
                <a:sym typeface="Courier New"/>
              </a:defRPr>
            </a:pPr>
            <a:r>
              <a:t>63 36 81 </a:t>
            </a:r>
          </a:p>
        </p:txBody>
      </p:sp>
      <p:sp>
        <p:nvSpPr>
          <p:cNvPr id="197" name="Rounded Rectangle"/>
          <p:cNvSpPr/>
          <p:nvPr/>
        </p:nvSpPr>
        <p:spPr>
          <a:xfrm>
            <a:off x="6273810" y="2540390"/>
            <a:ext cx="171353" cy="373830"/>
          </a:xfrm>
          <a:prstGeom prst="roundRect">
            <a:avLst>
              <a:gd name="adj" fmla="val 50000"/>
            </a:avLst>
          </a:prstGeom>
          <a:ln w="25400">
            <a:solidFill>
              <a:schemeClr val="accent1"/>
            </a:solidFill>
          </a:ln>
        </p:spPr>
        <p:txBody>
          <a:bodyPr lIns="45719" rIns="45719"/>
          <a:lstStyle/>
          <a:p>
            <a:pPr/>
          </a:p>
        </p:txBody>
      </p:sp>
      <p:sp>
        <p:nvSpPr>
          <p:cNvPr id="198" name="Line"/>
          <p:cNvSpPr/>
          <p:nvPr/>
        </p:nvSpPr>
        <p:spPr>
          <a:xfrm flipH="1" flipV="1">
            <a:off x="6428895" y="4158798"/>
            <a:ext cx="411269" cy="691337"/>
          </a:xfrm>
          <a:prstGeom prst="line">
            <a:avLst/>
          </a:prstGeom>
          <a:ln w="25400">
            <a:solidFill>
              <a:schemeClr val="accent1"/>
            </a:solidFill>
            <a:tailEnd type="triangle"/>
          </a:ln>
        </p:spPr>
        <p:txBody>
          <a:bodyPr lIns="45719" rIns="45719"/>
          <a:lstStyle/>
          <a:p>
            <a:pPr/>
          </a:p>
        </p:txBody>
      </p:sp>
      <p:sp>
        <p:nvSpPr>
          <p:cNvPr id="199" name="There is a space!!!!!"/>
          <p:cNvSpPr txBox="1"/>
          <p:nvPr/>
        </p:nvSpPr>
        <p:spPr>
          <a:xfrm>
            <a:off x="6435582" y="4791462"/>
            <a:ext cx="1976201" cy="373830"/>
          </a:xfrm>
          <a:prstGeom prst="rect">
            <a:avLst/>
          </a:prstGeom>
          <a:solidFill>
            <a:schemeClr val="accent3">
              <a:lumOff val="44000"/>
            </a:schemeClr>
          </a:solidFill>
          <a:ln w="25400">
            <a:solidFill>
              <a:schemeClr val="accent1"/>
            </a:solidFill>
          </a:ln>
          <a:extLst>
            <a:ext uri="{C572A759-6A51-4108-AA02-DFA0A04FC94B}">
              <ma14:wrappingTextBoxFlag xmlns:ma14="http://schemas.microsoft.com/office/mac/drawingml/2011/main" val="1"/>
            </a:ext>
          </a:extLst>
        </p:spPr>
        <p:txBody>
          <a:bodyPr wrap="none" lIns="45719" rIns="45719">
            <a:spAutoFit/>
          </a:bodyPr>
          <a:lstStyle/>
          <a:p>
            <a:pPr/>
            <a:r>
              <a:t>There is a space!!!!!</a:t>
            </a:r>
          </a:p>
        </p:txBody>
      </p:sp>
      <p:sp>
        <p:nvSpPr>
          <p:cNvPr id="200" name="Rounded Rectangle"/>
          <p:cNvSpPr/>
          <p:nvPr/>
        </p:nvSpPr>
        <p:spPr>
          <a:xfrm>
            <a:off x="6273810" y="2936661"/>
            <a:ext cx="171353" cy="373830"/>
          </a:xfrm>
          <a:prstGeom prst="roundRect">
            <a:avLst>
              <a:gd name="adj" fmla="val 50000"/>
            </a:avLst>
          </a:prstGeom>
          <a:ln w="25400">
            <a:solidFill>
              <a:schemeClr val="accent1"/>
            </a:solidFill>
          </a:ln>
        </p:spPr>
        <p:txBody>
          <a:bodyPr lIns="45719" rIns="45719"/>
          <a:lstStyle/>
          <a:p>
            <a:pPr/>
          </a:p>
        </p:txBody>
      </p:sp>
      <p:sp>
        <p:nvSpPr>
          <p:cNvPr id="201" name="Rounded Rectangle"/>
          <p:cNvSpPr/>
          <p:nvPr/>
        </p:nvSpPr>
        <p:spPr>
          <a:xfrm>
            <a:off x="6434469" y="3363007"/>
            <a:ext cx="171352" cy="373830"/>
          </a:xfrm>
          <a:prstGeom prst="roundRect">
            <a:avLst>
              <a:gd name="adj" fmla="val 50000"/>
            </a:avLst>
          </a:prstGeom>
          <a:ln w="25400">
            <a:solidFill>
              <a:schemeClr val="accent1"/>
            </a:solidFill>
          </a:ln>
        </p:spPr>
        <p:txBody>
          <a:bodyPr lIns="45719" rIns="45719"/>
          <a:lstStyle/>
          <a:p>
            <a:pPr/>
          </a:p>
        </p:txBody>
      </p:sp>
      <p:sp>
        <p:nvSpPr>
          <p:cNvPr id="202" name="Rounded Rectangle"/>
          <p:cNvSpPr/>
          <p:nvPr/>
        </p:nvSpPr>
        <p:spPr>
          <a:xfrm>
            <a:off x="6273810" y="3790179"/>
            <a:ext cx="171353" cy="373830"/>
          </a:xfrm>
          <a:prstGeom prst="roundRect">
            <a:avLst>
              <a:gd name="adj" fmla="val 50000"/>
            </a:avLst>
          </a:prstGeom>
          <a:ln w="25400">
            <a:solidFill>
              <a:schemeClr val="accent1"/>
            </a:solidFill>
          </a:ln>
        </p:spPr>
        <p:txBody>
          <a:bodyPr lIns="45719" rIns="45719"/>
          <a:lstStyle/>
          <a:p>
            <a:pPr/>
          </a:p>
        </p:txBody>
      </p:sp>
      <p:sp>
        <p:nvSpPr>
          <p:cNvPr id="203" name="Line"/>
          <p:cNvSpPr/>
          <p:nvPr/>
        </p:nvSpPr>
        <p:spPr>
          <a:xfrm flipH="1" flipV="1">
            <a:off x="6543902" y="3740672"/>
            <a:ext cx="675238" cy="1050650"/>
          </a:xfrm>
          <a:prstGeom prst="line">
            <a:avLst/>
          </a:prstGeom>
          <a:ln w="25400">
            <a:solidFill>
              <a:schemeClr val="accent1"/>
            </a:solidFill>
            <a:tailEnd type="triangle"/>
          </a:ln>
        </p:spPr>
        <p:txBody>
          <a:bodyPr lIns="45719" rIns="45719"/>
          <a:lstStyle/>
          <a:p>
            <a:pPr/>
          </a:p>
        </p:txBody>
      </p:sp>
      <p:sp>
        <p:nvSpPr>
          <p:cNvPr id="204" name="Line"/>
          <p:cNvSpPr/>
          <p:nvPr/>
        </p:nvSpPr>
        <p:spPr>
          <a:xfrm flipV="1">
            <a:off x="4498828" y="1779851"/>
            <a:ext cx="1" cy="4976069"/>
          </a:xfrm>
          <a:prstGeom prst="line">
            <a:avLst/>
          </a:prstGeom>
          <a:ln w="25400">
            <a:solidFill>
              <a:srgbClr val="000000"/>
            </a:solidFill>
          </a:ln>
        </p:spPr>
        <p:txBody>
          <a:bodyPr lIns="45719" rIns="45719"/>
          <a:lstStyle/>
          <a:p>
            <a:pPr/>
          </a:p>
        </p:txBody>
      </p:sp>
      <p:sp>
        <p:nvSpPr>
          <p:cNvPr id="205" name="Line"/>
          <p:cNvSpPr/>
          <p:nvPr/>
        </p:nvSpPr>
        <p:spPr>
          <a:xfrm>
            <a:off x="2454298" y="2682010"/>
            <a:ext cx="328614" cy="1"/>
          </a:xfrm>
          <a:prstGeom prst="line">
            <a:avLst/>
          </a:prstGeom>
          <a:ln w="25400">
            <a:solidFill>
              <a:schemeClr val="accent1"/>
            </a:solidFill>
            <a:tailEnd type="triangle"/>
          </a:ln>
        </p:spPr>
        <p:txBody>
          <a:bodyPr lIns="45719" rIns="45719"/>
          <a:lstStyle/>
          <a:p>
            <a:pPr/>
          </a:p>
        </p:txBody>
      </p:sp>
      <p:sp>
        <p:nvSpPr>
          <p:cNvPr id="206" name="n m p"/>
          <p:cNvSpPr txBox="1"/>
          <p:nvPr/>
        </p:nvSpPr>
        <p:spPr>
          <a:xfrm>
            <a:off x="2848424" y="2458614"/>
            <a:ext cx="798425"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n m p</a:t>
            </a:r>
          </a:p>
        </p:txBody>
      </p:sp>
      <p:sp>
        <p:nvSpPr>
          <p:cNvPr id="207" name="A4×2"/>
          <p:cNvSpPr txBox="1"/>
          <p:nvPr/>
        </p:nvSpPr>
        <p:spPr>
          <a:xfrm>
            <a:off x="2917894" y="3529219"/>
            <a:ext cx="642055"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A</a:t>
            </a:r>
            <a:r>
              <a:rPr baseline="-5999"/>
              <a:t>4×2</a:t>
            </a:r>
          </a:p>
        </p:txBody>
      </p:sp>
      <p:sp>
        <p:nvSpPr>
          <p:cNvPr id="208" name="B2×3"/>
          <p:cNvSpPr txBox="1"/>
          <p:nvPr/>
        </p:nvSpPr>
        <p:spPr>
          <a:xfrm>
            <a:off x="2934711" y="4824041"/>
            <a:ext cx="625238"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B</a:t>
            </a:r>
            <a:r>
              <a:rPr baseline="-5999"/>
              <a:t>2×3</a:t>
            </a:r>
          </a:p>
        </p:txBody>
      </p:sp>
      <p:sp>
        <p:nvSpPr>
          <p:cNvPr id="209" name="Callout"/>
          <p:cNvSpPr/>
          <p:nvPr/>
        </p:nvSpPr>
        <p:spPr>
          <a:xfrm>
            <a:off x="4892715" y="4713861"/>
            <a:ext cx="1270001" cy="10675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6" y="0"/>
                </a:moveTo>
                <a:lnTo>
                  <a:pt x="8606" y="4826"/>
                </a:lnTo>
                <a:lnTo>
                  <a:pt x="1080" y="4826"/>
                </a:lnTo>
                <a:cubicBezTo>
                  <a:pt x="484" y="4826"/>
                  <a:pt x="0" y="5401"/>
                  <a:pt x="0" y="6111"/>
                </a:cubicBezTo>
                <a:lnTo>
                  <a:pt x="0" y="20315"/>
                </a:lnTo>
                <a:cubicBezTo>
                  <a:pt x="0" y="21025"/>
                  <a:pt x="484" y="21600"/>
                  <a:pt x="1080" y="21600"/>
                </a:cubicBezTo>
                <a:lnTo>
                  <a:pt x="20520" y="21600"/>
                </a:lnTo>
                <a:cubicBezTo>
                  <a:pt x="21116" y="21600"/>
                  <a:pt x="21600" y="21025"/>
                  <a:pt x="21600" y="20315"/>
                </a:cubicBezTo>
                <a:lnTo>
                  <a:pt x="21600" y="6111"/>
                </a:lnTo>
                <a:cubicBezTo>
                  <a:pt x="21600" y="5401"/>
                  <a:pt x="21116" y="4826"/>
                  <a:pt x="20520" y="4826"/>
                </a:cubicBezTo>
                <a:lnTo>
                  <a:pt x="12933" y="4826"/>
                </a:lnTo>
                <a:lnTo>
                  <a:pt x="10766" y="0"/>
                </a:lnTo>
                <a:close/>
              </a:path>
            </a:pathLst>
          </a:custGeom>
          <a:solidFill>
            <a:schemeClr val="accent3">
              <a:lumOff val="44000"/>
            </a:schemeClr>
          </a:solidFill>
          <a:ln w="25400">
            <a:solidFill>
              <a:schemeClr val="accent1"/>
            </a:solidFill>
          </a:ln>
        </p:spPr>
        <p:txBody>
          <a:bodyPr lIns="45719" rIns="45719"/>
          <a:lstStyle/>
          <a:p>
            <a:pPr/>
          </a:p>
        </p:txBody>
      </p:sp>
      <p:sp>
        <p:nvSpPr>
          <p:cNvPr id="210" name="C4×3"/>
          <p:cNvSpPr txBox="1"/>
          <p:nvPr/>
        </p:nvSpPr>
        <p:spPr>
          <a:xfrm>
            <a:off x="5215097" y="5143904"/>
            <a:ext cx="625238"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C</a:t>
            </a:r>
            <a:r>
              <a:rPr baseline="-5999"/>
              <a:t>4×3</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Input2:                        Output2:"/>
          <p:cNvSpPr txBox="1"/>
          <p:nvPr/>
        </p:nvSpPr>
        <p:spPr>
          <a:xfrm>
            <a:off x="663094" y="1793875"/>
            <a:ext cx="7786063" cy="4950669"/>
          </a:xfrm>
          <a:prstGeom prst="rect">
            <a:avLst/>
          </a:prstGeom>
          <a:ln w="25400">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lvl1pPr marL="342900" indent="-342900">
              <a:spcBef>
                <a:spcPts val="700"/>
              </a:spcBef>
              <a:buClr>
                <a:srgbClr val="FF0000"/>
              </a:buClr>
              <a:buSzPct val="60000"/>
              <a:buChar char="➢"/>
              <a:defRPr sz="3200"/>
            </a:lvl1pPr>
          </a:lstStyle>
          <a:p>
            <a:pPr/>
            <a:r>
              <a:t>Input2:                        Output2:</a:t>
            </a:r>
          </a:p>
        </p:txBody>
      </p:sp>
      <p:sp>
        <p:nvSpPr>
          <p:cNvPr id="213" name="TextBox 4"/>
          <p:cNvSpPr txBox="1"/>
          <p:nvPr/>
        </p:nvSpPr>
        <p:spPr>
          <a:xfrm>
            <a:off x="1048370" y="2397144"/>
            <a:ext cx="2490877" cy="367474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spcBef>
                <a:spcPts val="400"/>
              </a:spcBef>
              <a:defRPr b="1" sz="2400">
                <a:latin typeface="Courier New"/>
                <a:ea typeface="Courier New"/>
                <a:cs typeface="Courier New"/>
                <a:sym typeface="Courier New"/>
              </a:defRPr>
            </a:pPr>
            <a:r>
              <a:t>4 4 4</a:t>
            </a:r>
          </a:p>
          <a:p>
            <a:pPr>
              <a:spcBef>
                <a:spcPts val="400"/>
              </a:spcBef>
              <a:defRPr b="1" sz="2400">
                <a:latin typeface="Courier New"/>
                <a:ea typeface="Courier New"/>
                <a:cs typeface="Courier New"/>
                <a:sym typeface="Courier New"/>
              </a:defRPr>
            </a:pPr>
            <a:r>
              <a:t>1 2 3 4</a:t>
            </a:r>
          </a:p>
          <a:p>
            <a:pPr>
              <a:spcBef>
                <a:spcPts val="400"/>
              </a:spcBef>
              <a:defRPr b="1" sz="2400">
                <a:latin typeface="Courier New"/>
                <a:ea typeface="Courier New"/>
                <a:cs typeface="Courier New"/>
                <a:sym typeface="Courier New"/>
              </a:defRPr>
            </a:pPr>
            <a:r>
              <a:t>5 6 7 8</a:t>
            </a:r>
          </a:p>
          <a:p>
            <a:pPr>
              <a:spcBef>
                <a:spcPts val="400"/>
              </a:spcBef>
              <a:defRPr b="1" sz="2400">
                <a:latin typeface="Courier New"/>
                <a:ea typeface="Courier New"/>
                <a:cs typeface="Courier New"/>
                <a:sym typeface="Courier New"/>
              </a:defRPr>
            </a:pPr>
            <a:r>
              <a:t>9 10 11 12</a:t>
            </a:r>
          </a:p>
          <a:p>
            <a:pPr>
              <a:spcBef>
                <a:spcPts val="400"/>
              </a:spcBef>
              <a:defRPr b="1" sz="2400">
                <a:latin typeface="Courier New"/>
                <a:ea typeface="Courier New"/>
                <a:cs typeface="Courier New"/>
                <a:sym typeface="Courier New"/>
              </a:defRPr>
            </a:pPr>
            <a:r>
              <a:t>13 14 15 16</a:t>
            </a:r>
          </a:p>
          <a:p>
            <a:pPr>
              <a:spcBef>
                <a:spcPts val="400"/>
              </a:spcBef>
              <a:defRPr b="1" sz="2400">
                <a:latin typeface="Courier New"/>
                <a:ea typeface="Courier New"/>
                <a:cs typeface="Courier New"/>
                <a:sym typeface="Courier New"/>
              </a:defRPr>
            </a:pPr>
            <a:r>
              <a:t>1 0 0 0</a:t>
            </a:r>
          </a:p>
          <a:p>
            <a:pPr>
              <a:spcBef>
                <a:spcPts val="400"/>
              </a:spcBef>
              <a:defRPr b="1" sz="2400">
                <a:latin typeface="Courier New"/>
                <a:ea typeface="Courier New"/>
                <a:cs typeface="Courier New"/>
                <a:sym typeface="Courier New"/>
              </a:defRPr>
            </a:pPr>
            <a:r>
              <a:t>0 1 0 0</a:t>
            </a:r>
          </a:p>
          <a:p>
            <a:pPr>
              <a:spcBef>
                <a:spcPts val="400"/>
              </a:spcBef>
              <a:defRPr b="1" sz="2400">
                <a:latin typeface="Courier New"/>
                <a:ea typeface="Courier New"/>
                <a:cs typeface="Courier New"/>
                <a:sym typeface="Courier New"/>
              </a:defRPr>
            </a:pPr>
            <a:r>
              <a:t>0 0 1 0</a:t>
            </a:r>
          </a:p>
          <a:p>
            <a:pPr>
              <a:spcBef>
                <a:spcPts val="400"/>
              </a:spcBef>
              <a:defRPr b="1" sz="2400">
                <a:latin typeface="Courier New"/>
                <a:ea typeface="Courier New"/>
                <a:cs typeface="Courier New"/>
                <a:sym typeface="Courier New"/>
              </a:defRPr>
            </a:pPr>
            <a:r>
              <a:t>0 0 0 1</a:t>
            </a:r>
          </a:p>
        </p:txBody>
      </p:sp>
      <p:sp>
        <p:nvSpPr>
          <p:cNvPr id="214" name="Exercise 10.2…"/>
          <p:cNvSpPr txBox="1"/>
          <p:nvPr>
            <p:ph type="title"/>
          </p:nvPr>
        </p:nvSpPr>
        <p:spPr>
          <a:prstGeom prst="rect">
            <a:avLst/>
          </a:prstGeom>
        </p:spPr>
        <p:txBody>
          <a:bodyPr/>
          <a:lstStyle/>
          <a:p>
            <a:pPr defTabSz="813816">
              <a:defRPr sz="4272"/>
            </a:pPr>
            <a:r>
              <a:t>Exercise 10.2</a:t>
            </a:r>
          </a:p>
          <a:p>
            <a:pPr defTabSz="813816">
              <a:defRPr sz="4272"/>
            </a:pPr>
            <a:r>
              <a:t>Matrix Multiplication - Sample I/O</a:t>
            </a:r>
          </a:p>
        </p:txBody>
      </p:sp>
      <p:sp>
        <p:nvSpPr>
          <p:cNvPr id="2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TextBox 4"/>
          <p:cNvSpPr txBox="1"/>
          <p:nvPr/>
        </p:nvSpPr>
        <p:spPr>
          <a:xfrm>
            <a:off x="4821351" y="2486080"/>
            <a:ext cx="2490877" cy="18154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defRPr b="1" sz="2400">
                <a:latin typeface="Courier New"/>
                <a:ea typeface="Courier New"/>
                <a:cs typeface="Courier New"/>
                <a:sym typeface="Courier New"/>
              </a:defRPr>
            </a:pPr>
            <a:r>
              <a:t>1 2 3 4 </a:t>
            </a:r>
          </a:p>
          <a:p>
            <a:pPr>
              <a:defRPr b="1" sz="2400">
                <a:latin typeface="Courier New"/>
                <a:ea typeface="Courier New"/>
                <a:cs typeface="Courier New"/>
                <a:sym typeface="Courier New"/>
              </a:defRPr>
            </a:pPr>
            <a:r>
              <a:t>5 6 7 8 </a:t>
            </a:r>
          </a:p>
          <a:p>
            <a:pPr>
              <a:defRPr b="1" sz="2400">
                <a:latin typeface="Courier New"/>
                <a:ea typeface="Courier New"/>
                <a:cs typeface="Courier New"/>
                <a:sym typeface="Courier New"/>
              </a:defRPr>
            </a:pPr>
            <a:r>
              <a:t>9 10 11 12 </a:t>
            </a:r>
          </a:p>
          <a:p>
            <a:pPr>
              <a:defRPr b="1" sz="2400">
                <a:latin typeface="Courier New"/>
                <a:ea typeface="Courier New"/>
                <a:cs typeface="Courier New"/>
                <a:sym typeface="Courier New"/>
              </a:defRPr>
            </a:pPr>
            <a:r>
              <a:t>13 14 15 16 </a:t>
            </a:r>
          </a:p>
        </p:txBody>
      </p:sp>
      <p:sp>
        <p:nvSpPr>
          <p:cNvPr id="217" name="Line"/>
          <p:cNvSpPr/>
          <p:nvPr/>
        </p:nvSpPr>
        <p:spPr>
          <a:xfrm flipV="1">
            <a:off x="4498828" y="1779851"/>
            <a:ext cx="1" cy="4976069"/>
          </a:xfrm>
          <a:prstGeom prst="line">
            <a:avLst/>
          </a:prstGeom>
          <a:ln w="25400">
            <a:solidFill>
              <a:srgbClr val="000000"/>
            </a:solidFill>
          </a:ln>
        </p:spPr>
        <p:txBody>
          <a:bodyPr lIns="45719" rIns="45719"/>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Exercise 10.2…"/>
          <p:cNvSpPr txBox="1"/>
          <p:nvPr>
            <p:ph type="title"/>
          </p:nvPr>
        </p:nvSpPr>
        <p:spPr>
          <a:prstGeom prst="rect">
            <a:avLst/>
          </a:prstGeom>
        </p:spPr>
        <p:txBody>
          <a:bodyPr/>
          <a:lstStyle/>
          <a:p>
            <a:pPr/>
            <a:r>
              <a:t>Exercise 10.2</a:t>
            </a:r>
          </a:p>
          <a:p>
            <a:pPr/>
            <a:r>
              <a:t>Matrix Multiplication</a:t>
            </a:r>
          </a:p>
        </p:txBody>
      </p:sp>
      <p:sp>
        <p:nvSpPr>
          <p:cNvPr id="220" name="NTHU online judge information:…"/>
          <p:cNvSpPr txBox="1"/>
          <p:nvPr>
            <p:ph type="body" idx="1"/>
          </p:nvPr>
        </p:nvSpPr>
        <p:spPr>
          <a:xfrm>
            <a:off x="428595" y="2017713"/>
            <a:ext cx="8526493" cy="4524974"/>
          </a:xfrm>
          <a:prstGeom prst="rect">
            <a:avLst/>
          </a:prstGeom>
        </p:spPr>
        <p:txBody>
          <a:bodyPr/>
          <a:lstStyle/>
          <a:p>
            <a:pPr marL="0" indent="0">
              <a:buClrTx/>
              <a:buSzTx/>
              <a:buNone/>
            </a:pPr>
            <a:r>
              <a:t>NTHU online judge information:</a:t>
            </a:r>
          </a:p>
          <a:p>
            <a:pPr/>
            <a:r>
              <a:t>Problem ID: 11688</a:t>
            </a:r>
          </a:p>
          <a:p>
            <a:pPr/>
            <a:r>
              <a:t>Problem title: 231001_11/23_practice10-2</a:t>
            </a:r>
          </a:p>
        </p:txBody>
      </p:sp>
      <p:sp>
        <p:nvSpPr>
          <p:cNvPr id="2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2D Array"/>
          <p:cNvSpPr txBox="1"/>
          <p:nvPr>
            <p:ph type="title"/>
          </p:nvPr>
        </p:nvSpPr>
        <p:spPr>
          <a:prstGeom prst="rect">
            <a:avLst/>
          </a:prstGeom>
        </p:spPr>
        <p:txBody>
          <a:bodyPr/>
          <a:lstStyle/>
          <a:p>
            <a:pPr/>
            <a:r>
              <a:t>2D Array</a:t>
            </a:r>
          </a:p>
        </p:txBody>
      </p:sp>
      <p:sp>
        <p:nvSpPr>
          <p:cNvPr id="133" name="This practice is to let you understand what 2D array is. In assignment 1, 2D array is an essential element which may help you store the data and judge the best pattern."/>
          <p:cNvSpPr txBox="1"/>
          <p:nvPr>
            <p:ph type="body" idx="1"/>
          </p:nvPr>
        </p:nvSpPr>
        <p:spPr>
          <a:xfrm>
            <a:off x="428595" y="2017713"/>
            <a:ext cx="8526493" cy="4660653"/>
          </a:xfrm>
          <a:prstGeom prst="rect">
            <a:avLst/>
          </a:prstGeom>
        </p:spPr>
        <p:txBody>
          <a:bodyPr/>
          <a:lstStyle/>
          <a:p>
            <a:pPr/>
            <a:r>
              <a:t>This practice is to let you understand what 2D array is. In assignment 1, 2D array is an essential element which may help you store the data and judge the best pattern.</a:t>
            </a:r>
          </a:p>
        </p:txBody>
      </p:sp>
      <p:sp>
        <p:nvSpPr>
          <p:cNvPr id="134"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2D Array"/>
          <p:cNvSpPr txBox="1"/>
          <p:nvPr>
            <p:ph type="title"/>
          </p:nvPr>
        </p:nvSpPr>
        <p:spPr>
          <a:prstGeom prst="rect">
            <a:avLst/>
          </a:prstGeom>
        </p:spPr>
        <p:txBody>
          <a:bodyPr/>
          <a:lstStyle/>
          <a:p>
            <a:pPr/>
            <a:r>
              <a:t>2D Array</a:t>
            </a:r>
          </a:p>
        </p:txBody>
      </p:sp>
      <p:sp>
        <p:nvSpPr>
          <p:cNvPr id="137" name="2D Array usually be deemed as a matrix."/>
          <p:cNvSpPr txBox="1"/>
          <p:nvPr>
            <p:ph type="body" idx="1"/>
          </p:nvPr>
        </p:nvSpPr>
        <p:spPr>
          <a:xfrm>
            <a:off x="428595" y="2017713"/>
            <a:ext cx="8526493" cy="4660653"/>
          </a:xfrm>
          <a:prstGeom prst="rect">
            <a:avLst/>
          </a:prstGeom>
        </p:spPr>
        <p:txBody>
          <a:bodyPr/>
          <a:lstStyle/>
          <a:p>
            <a:pPr/>
            <a:r>
              <a:t>2D Array usually be deemed as a matrix.</a:t>
            </a:r>
          </a:p>
        </p:txBody>
      </p:sp>
      <p:sp>
        <p:nvSpPr>
          <p:cNvPr id="138"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41" name="Group"/>
          <p:cNvGrpSpPr/>
          <p:nvPr/>
        </p:nvGrpSpPr>
        <p:grpSpPr>
          <a:xfrm>
            <a:off x="1016177" y="2604492"/>
            <a:ext cx="5595200" cy="3802063"/>
            <a:chOff x="0" y="25400"/>
            <a:chExt cx="5595198" cy="3802061"/>
          </a:xfrm>
        </p:grpSpPr>
        <p:graphicFrame>
          <p:nvGraphicFramePr>
            <p:cNvPr id="139" name="Column"/>
            <p:cNvGraphicFramePr/>
            <p:nvPr/>
          </p:nvGraphicFramePr>
          <p:xfrm>
            <a:off x="577496" y="25400"/>
            <a:ext cx="5017703" cy="3802062"/>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079500"/>
                  <a:gridCol w="1079500"/>
                  <a:gridCol w="1079500"/>
                  <a:gridCol w="1079500"/>
                  <a:gridCol w="1079500"/>
                  <a:gridCol w="1079500"/>
                </a:tblGrid>
                <a:tr h="256988">
                  <a:tc gridSpan="6">
                    <a:txBody>
                      <a:bodyPr/>
                      <a:lstStyle/>
                      <a:p>
                        <a:pPr algn="ctr">
                          <a:defRPr b="0">
                            <a:solidFill>
                              <a:srgbClr val="000000"/>
                            </a:solidFill>
                          </a:defRPr>
                        </a:pPr>
                        <a:r>
                          <a:t>Column</a:t>
                        </a:r>
                      </a:p>
                    </a:txBody>
                    <a:tcPr marL="0" marR="0" marT="0" marB="0" anchor="ctr" anchorCtr="0" horzOverflow="overflow">
                      <a:lnL/>
                      <a:lnR/>
                      <a:lnT/>
                      <a:lnB w="12700">
                        <a:solidFill>
                          <a:schemeClr val="accent3">
                            <a:lumOff val="44000"/>
                          </a:schemeClr>
                        </a:solidFill>
                      </a:lnB>
                      <a:solidFill>
                        <a:srgbClr val="000000">
                          <a:alpha val="0"/>
                        </a:srgbClr>
                      </a:solidFill>
                    </a:tcPr>
                  </a:tc>
                  <a:tc hMerge="1">
                    <a:tcPr/>
                  </a:tc>
                  <a:tc hMerge="1">
                    <a:tcPr/>
                  </a:tc>
                  <a:tc hMerge="1">
                    <a:tcPr/>
                  </a:tc>
                  <a:tc hMerge="1">
                    <a:tcPr/>
                  </a:tc>
                  <a:tc hMerge="1">
                    <a:tcPr/>
                  </a:tc>
                </a:tr>
                <a:tr h="635000">
                  <a:tc>
                    <a:txBody>
                      <a:bodyPr/>
                      <a:lstStyle/>
                      <a:p>
                        <a:pPr algn="ctr">
                          <a:defRPr b="0">
                            <a:solidFill>
                              <a:srgbClr val="000000"/>
                            </a:solidFill>
                          </a:defRPr>
                        </a:pPr>
                        <a:r>
                          <a:rPr b="1">
                            <a:solidFill>
                              <a:schemeClr val="accent3">
                                <a:lumOff val="44000"/>
                              </a:schemeClr>
                            </a:solidFill>
                          </a:rPr>
                          <a:t>2D
array</a:t>
                        </a:r>
                      </a:p>
                    </a:txBody>
                    <a:tcPr marL="0" marR="0" marT="0" marB="0" anchor="ctr" anchorCtr="0" horzOverflow="overflow">
                      <a:lnT w="12700">
                        <a:solidFill>
                          <a:schemeClr val="accent3">
                            <a:lumOff val="44000"/>
                          </a:schemeClr>
                        </a:solidFill>
                      </a:lnT>
                      <a:lnB w="38100">
                        <a:solidFill>
                          <a:schemeClr val="accent3">
                            <a:lumOff val="44000"/>
                          </a:schemeClr>
                        </a:solidFill>
                      </a:lnB>
                    </a:tcPr>
                  </a:tc>
                  <a:tc>
                    <a:txBody>
                      <a:bodyPr/>
                      <a:lstStyle/>
                      <a:p>
                        <a:pPr algn="ctr"/>
                        <a:r>
                          <a:rPr b="1">
                            <a:solidFill>
                              <a:schemeClr val="accent3">
                                <a:lumOff val="44000"/>
                              </a:schemeClr>
                            </a:solidFill>
                          </a:rPr>
                          <a:t>0</a:t>
                        </a:r>
                      </a:p>
                    </a:txBody>
                    <a:tcPr marL="0" marR="0" marT="0" marB="0" anchor="ctr" anchorCtr="0" horzOverflow="overflow">
                      <a:lnT w="12700">
                        <a:solidFill>
                          <a:schemeClr val="accent3">
                            <a:lumOff val="44000"/>
                          </a:schemeClr>
                        </a:solidFill>
                      </a:lnT>
                      <a:lnB w="38100">
                        <a:solidFill>
                          <a:schemeClr val="accent3">
                            <a:lumOff val="44000"/>
                          </a:schemeClr>
                        </a:solidFill>
                      </a:lnB>
                      <a:solidFill>
                        <a:schemeClr val="accent1"/>
                      </a:solidFill>
                    </a:tcPr>
                  </a:tc>
                  <a:tc>
                    <a:txBody>
                      <a:bodyPr/>
                      <a:lstStyle/>
                      <a:p>
                        <a:pPr algn="ctr"/>
                        <a:r>
                          <a:rPr b="1">
                            <a:solidFill>
                              <a:schemeClr val="accent3">
                                <a:lumOff val="44000"/>
                              </a:schemeClr>
                            </a:solidFill>
                          </a:rPr>
                          <a:t>1</a:t>
                        </a:r>
                      </a:p>
                    </a:txBody>
                    <a:tcPr marL="0" marR="0" marT="0" marB="0" anchor="ctr" anchorCtr="0" horzOverflow="overflow">
                      <a:lnT w="12700">
                        <a:solidFill>
                          <a:schemeClr val="accent3">
                            <a:lumOff val="44000"/>
                          </a:schemeClr>
                        </a:solidFill>
                      </a:lnT>
                      <a:lnB w="38100">
                        <a:solidFill>
                          <a:schemeClr val="accent3">
                            <a:lumOff val="44000"/>
                          </a:schemeClr>
                        </a:solidFill>
                      </a:lnB>
                      <a:solidFill>
                        <a:schemeClr val="accent1"/>
                      </a:solidFill>
                    </a:tcPr>
                  </a:tc>
                  <a:tc>
                    <a:txBody>
                      <a:bodyPr/>
                      <a:lstStyle/>
                      <a:p>
                        <a:pPr algn="ctr"/>
                        <a:r>
                          <a:rPr b="1">
                            <a:solidFill>
                              <a:schemeClr val="accent3">
                                <a:lumOff val="44000"/>
                              </a:schemeClr>
                            </a:solidFill>
                          </a:rPr>
                          <a:t>2</a:t>
                        </a:r>
                      </a:p>
                    </a:txBody>
                    <a:tcPr marL="0" marR="0" marT="0" marB="0" anchor="ctr" anchorCtr="0" horzOverflow="overflow">
                      <a:lnT w="12700">
                        <a:solidFill>
                          <a:schemeClr val="accent3">
                            <a:lumOff val="44000"/>
                          </a:schemeClr>
                        </a:solidFill>
                      </a:lnT>
                      <a:lnB w="38100">
                        <a:solidFill>
                          <a:schemeClr val="accent3">
                            <a:lumOff val="44000"/>
                          </a:schemeClr>
                        </a:solidFill>
                      </a:lnB>
                      <a:solidFill>
                        <a:schemeClr val="accent1"/>
                      </a:solidFill>
                    </a:tcPr>
                  </a:tc>
                  <a:tc>
                    <a:txBody>
                      <a:bodyPr/>
                      <a:lstStyle/>
                      <a:p>
                        <a:pPr algn="ctr"/>
                        <a:r>
                          <a:rPr b="1">
                            <a:solidFill>
                              <a:schemeClr val="accent3">
                                <a:lumOff val="44000"/>
                              </a:schemeClr>
                            </a:solidFill>
                          </a:rPr>
                          <a:t>…</a:t>
                        </a:r>
                      </a:p>
                    </a:txBody>
                    <a:tcPr marL="0" marR="0" marT="0" marB="0" anchor="ctr" anchorCtr="0" horzOverflow="overflow">
                      <a:lnT w="12700">
                        <a:solidFill>
                          <a:schemeClr val="accent3">
                            <a:lumOff val="44000"/>
                          </a:schemeClr>
                        </a:solidFill>
                      </a:lnT>
                      <a:lnB w="38100">
                        <a:solidFill>
                          <a:schemeClr val="accent3">
                            <a:lumOff val="44000"/>
                          </a:schemeClr>
                        </a:solidFill>
                      </a:lnB>
                      <a:solidFill>
                        <a:schemeClr val="accent1"/>
                      </a:solidFill>
                    </a:tcPr>
                  </a:tc>
                  <a:tc>
                    <a:txBody>
                      <a:bodyPr/>
                      <a:lstStyle/>
                      <a:p>
                        <a:pPr algn="ctr"/>
                        <a:r>
                          <a:rPr b="1">
                            <a:solidFill>
                              <a:schemeClr val="accent3">
                                <a:lumOff val="44000"/>
                              </a:schemeClr>
                            </a:solidFill>
                          </a:rPr>
                          <a:t>n-1</a:t>
                        </a:r>
                      </a:p>
                    </a:txBody>
                    <a:tcPr marL="0" marR="0" marT="0" marB="0" anchor="ctr" anchorCtr="0" horzOverflow="overflow">
                      <a:lnT w="12700">
                        <a:solidFill>
                          <a:schemeClr val="accent3">
                            <a:lumOff val="44000"/>
                          </a:schemeClr>
                        </a:solidFill>
                      </a:lnT>
                      <a:lnB w="38100">
                        <a:solidFill>
                          <a:schemeClr val="accent3">
                            <a:lumOff val="44000"/>
                          </a:schemeClr>
                        </a:solidFill>
                      </a:lnB>
                      <a:solidFill>
                        <a:schemeClr val="accent1"/>
                      </a:solidFill>
                    </a:tcPr>
                  </a:tc>
                </a:tr>
                <a:tr h="635000">
                  <a:tc>
                    <a:txBody>
                      <a:bodyPr/>
                      <a:lstStyle/>
                      <a:p>
                        <a:pPr algn="ctr">
                          <a:defRPr b="0">
                            <a:solidFill>
                              <a:srgbClr val="000000"/>
                            </a:solidFill>
                          </a:defRPr>
                        </a:pPr>
                        <a:r>
                          <a:rPr b="1">
                            <a:solidFill>
                              <a:schemeClr val="accent3">
                                <a:lumOff val="44000"/>
                              </a:schemeClr>
                            </a:solidFill>
                          </a:rPr>
                          <a:t>0</a:t>
                        </a:r>
                      </a:p>
                    </a:txBody>
                    <a:tcPr marL="0" marR="0" marT="0" marB="0" anchor="ctr" anchorCtr="0" horzOverflow="overflow">
                      <a:lnT w="38100">
                        <a:solidFill>
                          <a:schemeClr val="accent3">
                            <a:lumOff val="44000"/>
                          </a:schemeClr>
                        </a:solidFill>
                      </a:lnT>
                    </a:tcPr>
                  </a:tc>
                  <a:tc>
                    <a:txBody>
                      <a:bodyPr/>
                      <a:lstStyle/>
                      <a:p>
                        <a:pPr algn="ctr"/>
                        <a:r>
                          <a:t>a[0][0]</a:t>
                        </a:r>
                      </a:p>
                    </a:txBody>
                    <a:tcPr marL="0" marR="0" marT="0" marB="0" anchor="ctr" anchorCtr="0" horzOverflow="overflow">
                      <a:lnT w="38100">
                        <a:solidFill>
                          <a:schemeClr val="accent3">
                            <a:lumOff val="44000"/>
                          </a:schemeClr>
                        </a:solidFill>
                      </a:lnT>
                      <a:solidFill>
                        <a:srgbClr val="CAF5E1"/>
                      </a:solidFill>
                    </a:tcPr>
                  </a:tc>
                  <a:tc>
                    <a:txBody>
                      <a:bodyPr/>
                      <a:lstStyle/>
                      <a:p>
                        <a:pPr algn="ctr"/>
                        <a:r>
                          <a:t>a[0][1]</a:t>
                        </a:r>
                      </a:p>
                    </a:txBody>
                    <a:tcPr marL="0" marR="0" marT="0" marB="0" anchor="ctr" anchorCtr="0" horzOverflow="overflow">
                      <a:lnT w="38100">
                        <a:solidFill>
                          <a:schemeClr val="accent3">
                            <a:lumOff val="44000"/>
                          </a:schemeClr>
                        </a:solidFill>
                      </a:lnT>
                      <a:solidFill>
                        <a:srgbClr val="CAF5E1"/>
                      </a:solidFill>
                    </a:tcPr>
                  </a:tc>
                  <a:tc>
                    <a:txBody>
                      <a:bodyPr/>
                      <a:lstStyle/>
                      <a:p>
                        <a:pPr algn="ctr"/>
                        <a:r>
                          <a:t>a[0][2]</a:t>
                        </a:r>
                      </a:p>
                    </a:txBody>
                    <a:tcPr marL="0" marR="0" marT="0" marB="0" anchor="ctr" anchorCtr="0" horzOverflow="overflow">
                      <a:lnT w="38100">
                        <a:solidFill>
                          <a:schemeClr val="accent3">
                            <a:lumOff val="44000"/>
                          </a:schemeClr>
                        </a:solidFill>
                      </a:lnT>
                      <a:solidFill>
                        <a:srgbClr val="CAF5E1"/>
                      </a:solidFill>
                    </a:tcPr>
                  </a:tc>
                  <a:tc>
                    <a:txBody>
                      <a:bodyPr/>
                      <a:lstStyle/>
                      <a:p>
                        <a:pPr algn="ctr"/>
                        <a:r>
                          <a:t>…</a:t>
                        </a:r>
                      </a:p>
                    </a:txBody>
                    <a:tcPr marL="0" marR="0" marT="0" marB="0" anchor="ctr" anchorCtr="0" horzOverflow="overflow">
                      <a:lnT w="38100">
                        <a:solidFill>
                          <a:schemeClr val="accent3">
                            <a:lumOff val="44000"/>
                          </a:schemeClr>
                        </a:solidFill>
                      </a:lnT>
                      <a:solidFill>
                        <a:srgbClr val="CAF5E1"/>
                      </a:solidFill>
                    </a:tcPr>
                  </a:tc>
                  <a:tc>
                    <a:txBody>
                      <a:bodyPr/>
                      <a:lstStyle/>
                      <a:p>
                        <a:pPr algn="ctr"/>
                        <a:r>
                          <a:t>a[0][n-1]</a:t>
                        </a:r>
                      </a:p>
                    </a:txBody>
                    <a:tcPr marL="0" marR="0" marT="0" marB="0" anchor="ctr" anchorCtr="0" horzOverflow="overflow">
                      <a:lnT w="38100">
                        <a:solidFill>
                          <a:schemeClr val="accent3">
                            <a:lumOff val="44000"/>
                          </a:schemeClr>
                        </a:solidFill>
                      </a:lnT>
                      <a:solidFill>
                        <a:srgbClr val="CAF5E1"/>
                      </a:solidFill>
                    </a:tcPr>
                  </a:tc>
                </a:tr>
                <a:tr h="635000">
                  <a:tc>
                    <a:txBody>
                      <a:bodyPr/>
                      <a:lstStyle/>
                      <a:p>
                        <a:pPr algn="ctr">
                          <a:defRPr b="0">
                            <a:solidFill>
                              <a:srgbClr val="000000"/>
                            </a:solidFill>
                          </a:defRPr>
                        </a:pPr>
                        <a:r>
                          <a:rPr b="1">
                            <a:solidFill>
                              <a:schemeClr val="accent3">
                                <a:lumOff val="44000"/>
                              </a:schemeClr>
                            </a:solidFill>
                          </a:rPr>
                          <a:t>1</a:t>
                        </a:r>
                      </a:p>
                    </a:txBody>
                    <a:tcPr marL="0" marR="0" marT="0" marB="0" anchor="ctr" anchorCtr="0" horzOverflow="overflow"/>
                  </a:tc>
                  <a:tc>
                    <a:txBody>
                      <a:bodyPr/>
                      <a:lstStyle/>
                      <a:p>
                        <a:pPr algn="ctr"/>
                        <a:r>
                          <a:t>a[1][0]</a:t>
                        </a:r>
                      </a:p>
                    </a:txBody>
                    <a:tcPr marL="0" marR="0" marT="0" marB="0" anchor="ctr" anchorCtr="0" horzOverflow="overflow">
                      <a:solidFill>
                        <a:srgbClr val="E6FAF1"/>
                      </a:solidFill>
                    </a:tcPr>
                  </a:tc>
                  <a:tc>
                    <a:txBody>
                      <a:bodyPr/>
                      <a:lstStyle/>
                      <a:p>
                        <a:pPr algn="ctr"/>
                        <a:r>
                          <a:t>a[1][1]</a:t>
                        </a:r>
                      </a:p>
                    </a:txBody>
                    <a:tcPr marL="0" marR="0" marT="0" marB="0" anchor="ctr" anchorCtr="0" horzOverflow="overflow">
                      <a:solidFill>
                        <a:srgbClr val="E6FAF1"/>
                      </a:solidFill>
                    </a:tcPr>
                  </a:tc>
                  <a:tc>
                    <a:txBody>
                      <a:bodyPr/>
                      <a:lstStyle/>
                      <a:p>
                        <a:pPr algn="ctr"/>
                        <a:r>
                          <a:t>a[1][2]</a:t>
                        </a:r>
                      </a:p>
                    </a:txBody>
                    <a:tcPr marL="0" marR="0" marT="0" marB="0" anchor="ctr" anchorCtr="0" horzOverflow="overflow">
                      <a:solidFill>
                        <a:srgbClr val="E6FAF1"/>
                      </a:solidFill>
                    </a:tcPr>
                  </a:tc>
                  <a:tc>
                    <a:txBody>
                      <a:bodyPr/>
                      <a:lstStyle/>
                      <a:p>
                        <a:pPr algn="ctr"/>
                        <a:r>
                          <a:t>…</a:t>
                        </a:r>
                      </a:p>
                    </a:txBody>
                    <a:tcPr marL="0" marR="0" marT="0" marB="0" anchor="ctr" anchorCtr="0" horzOverflow="overflow">
                      <a:solidFill>
                        <a:srgbClr val="E6FAF1"/>
                      </a:solidFill>
                    </a:tcPr>
                  </a:tc>
                  <a:tc>
                    <a:txBody>
                      <a:bodyPr/>
                      <a:lstStyle/>
                      <a:p>
                        <a:pPr algn="ctr"/>
                        <a:r>
                          <a:t>a[1][n-1]</a:t>
                        </a:r>
                      </a:p>
                    </a:txBody>
                    <a:tcPr marL="0" marR="0" marT="0" marB="0" anchor="ctr" anchorCtr="0" horzOverflow="overflow">
                      <a:solidFill>
                        <a:srgbClr val="E6FAF1"/>
                      </a:solidFill>
                    </a:tcPr>
                  </a:tc>
                </a:tr>
                <a:tr h="635000">
                  <a:tc>
                    <a:txBody>
                      <a:bodyPr/>
                      <a:lstStyle/>
                      <a:p>
                        <a:pPr algn="ctr">
                          <a:defRPr b="0">
                            <a:solidFill>
                              <a:srgbClr val="000000"/>
                            </a:solidFill>
                          </a:defRPr>
                        </a:pPr>
                        <a:r>
                          <a:rPr b="1">
                            <a:solidFill>
                              <a:schemeClr val="accent3">
                                <a:lumOff val="44000"/>
                              </a:schemeClr>
                            </a:solidFill>
                          </a:rPr>
                          <a:t>2</a:t>
                        </a:r>
                      </a:p>
                    </a:txBody>
                    <a:tcPr marL="0" marR="0" marT="0" marB="0" anchor="ctr" anchorCtr="0" horzOverflow="overflow"/>
                  </a:tc>
                  <a:tc>
                    <a:txBody>
                      <a:bodyPr/>
                      <a:lstStyle/>
                      <a:p>
                        <a:pPr algn="ctr"/>
                        <a:r>
                          <a:t>a[2][0]</a:t>
                        </a:r>
                      </a:p>
                    </a:txBody>
                    <a:tcPr marL="0" marR="0" marT="0" marB="0" anchor="ctr" anchorCtr="0" horzOverflow="overflow">
                      <a:solidFill>
                        <a:srgbClr val="CAF5E1"/>
                      </a:solidFill>
                    </a:tcPr>
                  </a:tc>
                  <a:tc>
                    <a:txBody>
                      <a:bodyPr/>
                      <a:lstStyle/>
                      <a:p>
                        <a:pPr algn="ctr"/>
                        <a:r>
                          <a:t>a[2][1]</a:t>
                        </a:r>
                      </a:p>
                    </a:txBody>
                    <a:tcPr marL="0" marR="0" marT="0" marB="0" anchor="ctr" anchorCtr="0" horzOverflow="overflow">
                      <a:solidFill>
                        <a:srgbClr val="CAF5E1"/>
                      </a:solidFill>
                    </a:tcPr>
                  </a:tc>
                  <a:tc>
                    <a:txBody>
                      <a:bodyPr/>
                      <a:lstStyle/>
                      <a:p>
                        <a:pPr algn="ctr"/>
                        <a:r>
                          <a:t>a[2][2]</a:t>
                        </a:r>
                      </a:p>
                    </a:txBody>
                    <a:tcPr marL="0" marR="0" marT="0" marB="0" anchor="ctr" anchorCtr="0" horzOverflow="overflow">
                      <a:solidFill>
                        <a:srgbClr val="CAF5E1"/>
                      </a:solidFill>
                    </a:tcPr>
                  </a:tc>
                  <a:tc>
                    <a:txBody>
                      <a:bodyPr/>
                      <a:lstStyle/>
                      <a:p>
                        <a:pPr algn="ctr"/>
                        <a:r>
                          <a:t>…</a:t>
                        </a:r>
                      </a:p>
                    </a:txBody>
                    <a:tcPr marL="0" marR="0" marT="0" marB="0" anchor="ctr" anchorCtr="0" horzOverflow="overflow">
                      <a:solidFill>
                        <a:srgbClr val="CAF5E1"/>
                      </a:solidFill>
                    </a:tcPr>
                  </a:tc>
                  <a:tc>
                    <a:txBody>
                      <a:bodyPr/>
                      <a:lstStyle/>
                      <a:p>
                        <a:pPr algn="ctr"/>
                        <a:r>
                          <a:t>a[2][n-1]</a:t>
                        </a:r>
                      </a:p>
                    </a:txBody>
                    <a:tcPr marL="0" marR="0" marT="0" marB="0" anchor="ctr" anchorCtr="0" horzOverflow="overflow">
                      <a:solidFill>
                        <a:srgbClr val="CAF5E1"/>
                      </a:solidFill>
                    </a:tcPr>
                  </a:tc>
                </a:tr>
                <a:tr h="635000">
                  <a:tc>
                    <a:txBody>
                      <a:bodyPr/>
                      <a:lstStyle/>
                      <a:p>
                        <a:pPr algn="ctr">
                          <a:defRPr b="0">
                            <a:solidFill>
                              <a:srgbClr val="000000"/>
                            </a:solidFill>
                          </a:defRPr>
                        </a:pPr>
                        <a:r>
                          <a:rPr b="1">
                            <a:solidFill>
                              <a:schemeClr val="accent3">
                                <a:lumOff val="44000"/>
                              </a:schemeClr>
                            </a:solidFill>
                          </a:rPr>
                          <a:t>…</a:t>
                        </a:r>
                      </a:p>
                    </a:txBody>
                    <a:tcPr marL="0" marR="0" marT="0" marB="0" anchor="ctr" anchorCtr="0" horzOverflow="overflow"/>
                  </a:tc>
                  <a:tc>
                    <a:txBody>
                      <a:bodyPr/>
                      <a:lstStyle/>
                      <a:p>
                        <a:pPr algn="ctr"/>
                        <a:r>
                          <a:t>…</a:t>
                        </a:r>
                      </a:p>
                    </a:txBody>
                    <a:tcPr marL="0" marR="0" marT="0" marB="0" anchor="ctr" anchorCtr="0" horzOverflow="overflow">
                      <a:solidFill>
                        <a:srgbClr val="E6FAF1"/>
                      </a:solidFill>
                    </a:tcPr>
                  </a:tc>
                  <a:tc>
                    <a:txBody>
                      <a:bodyPr/>
                      <a:lstStyle/>
                      <a:p>
                        <a:pPr algn="ctr"/>
                        <a:r>
                          <a:t>…</a:t>
                        </a:r>
                      </a:p>
                    </a:txBody>
                    <a:tcPr marL="0" marR="0" marT="0" marB="0" anchor="ctr" anchorCtr="0" horzOverflow="overflow">
                      <a:solidFill>
                        <a:srgbClr val="E6FAF1"/>
                      </a:solidFill>
                    </a:tcPr>
                  </a:tc>
                  <a:tc>
                    <a:txBody>
                      <a:bodyPr/>
                      <a:lstStyle/>
                      <a:p>
                        <a:pPr algn="ctr"/>
                        <a:r>
                          <a:t>…</a:t>
                        </a:r>
                      </a:p>
                    </a:txBody>
                    <a:tcPr marL="0" marR="0" marT="0" marB="0" anchor="ctr" anchorCtr="0" horzOverflow="overflow">
                      <a:solidFill>
                        <a:srgbClr val="E6FAF1"/>
                      </a:solidFill>
                    </a:tcPr>
                  </a:tc>
                  <a:tc>
                    <a:txBody>
                      <a:bodyPr/>
                      <a:lstStyle/>
                      <a:p>
                        <a:pPr algn="ctr"/>
                        <a:r>
                          <a:t>…</a:t>
                        </a:r>
                      </a:p>
                    </a:txBody>
                    <a:tcPr marL="0" marR="0" marT="0" marB="0" anchor="ctr" anchorCtr="0" horzOverflow="overflow">
                      <a:solidFill>
                        <a:srgbClr val="E6FAF1"/>
                      </a:solidFill>
                    </a:tcPr>
                  </a:tc>
                  <a:tc>
                    <a:txBody>
                      <a:bodyPr/>
                      <a:lstStyle/>
                      <a:p>
                        <a:pPr algn="ctr"/>
                        <a:r>
                          <a:t>…</a:t>
                        </a:r>
                      </a:p>
                    </a:txBody>
                    <a:tcPr marL="0" marR="0" marT="0" marB="0" anchor="ctr" anchorCtr="0" horzOverflow="overflow">
                      <a:solidFill>
                        <a:srgbClr val="E6FAF1"/>
                      </a:solidFill>
                    </a:tcPr>
                  </a:tc>
                </a:tr>
                <a:tr h="635000">
                  <a:tc>
                    <a:txBody>
                      <a:bodyPr/>
                      <a:lstStyle/>
                      <a:p>
                        <a:pPr algn="ctr">
                          <a:defRPr b="0">
                            <a:solidFill>
                              <a:srgbClr val="000000"/>
                            </a:solidFill>
                          </a:defRPr>
                        </a:pPr>
                        <a:r>
                          <a:rPr b="1">
                            <a:solidFill>
                              <a:schemeClr val="accent3">
                                <a:lumOff val="44000"/>
                              </a:schemeClr>
                            </a:solidFill>
                          </a:rPr>
                          <a:t>n-1</a:t>
                        </a:r>
                      </a:p>
                    </a:txBody>
                    <a:tcPr marL="0" marR="0" marT="0" marB="0" anchor="ctr" anchorCtr="0" horzOverflow="overflow"/>
                  </a:tc>
                  <a:tc>
                    <a:txBody>
                      <a:bodyPr/>
                      <a:lstStyle/>
                      <a:p>
                        <a:pPr algn="ctr"/>
                        <a:r>
                          <a:t>a[n-1][0]</a:t>
                        </a:r>
                      </a:p>
                    </a:txBody>
                    <a:tcPr marL="0" marR="0" marT="0" marB="0" anchor="ctr" anchorCtr="0" horzOverflow="overflow">
                      <a:solidFill>
                        <a:srgbClr val="CAF5E1"/>
                      </a:solidFill>
                    </a:tcPr>
                  </a:tc>
                  <a:tc>
                    <a:txBody>
                      <a:bodyPr/>
                      <a:lstStyle/>
                      <a:p>
                        <a:pPr algn="ctr"/>
                        <a:r>
                          <a:t>a[n-1][1]</a:t>
                        </a:r>
                      </a:p>
                    </a:txBody>
                    <a:tcPr marL="0" marR="0" marT="0" marB="0" anchor="ctr" anchorCtr="0" horzOverflow="overflow">
                      <a:solidFill>
                        <a:srgbClr val="CAF5E1"/>
                      </a:solidFill>
                    </a:tcPr>
                  </a:tc>
                  <a:tc>
                    <a:txBody>
                      <a:bodyPr/>
                      <a:lstStyle/>
                      <a:p>
                        <a:pPr algn="ctr"/>
                        <a:r>
                          <a:t>a[n-1][2]</a:t>
                        </a:r>
                      </a:p>
                    </a:txBody>
                    <a:tcPr marL="0" marR="0" marT="0" marB="0" anchor="ctr" anchorCtr="0" horzOverflow="overflow">
                      <a:solidFill>
                        <a:srgbClr val="CAF5E1"/>
                      </a:solidFill>
                    </a:tcPr>
                  </a:tc>
                  <a:tc>
                    <a:txBody>
                      <a:bodyPr/>
                      <a:lstStyle/>
                      <a:p>
                        <a:pPr algn="ctr"/>
                        <a:r>
                          <a:t>…</a:t>
                        </a:r>
                      </a:p>
                    </a:txBody>
                    <a:tcPr marL="0" marR="0" marT="0" marB="0" anchor="ctr" anchorCtr="0" horzOverflow="overflow">
                      <a:solidFill>
                        <a:srgbClr val="CAF5E1"/>
                      </a:solidFill>
                    </a:tcPr>
                  </a:tc>
                  <a:tc>
                    <a:txBody>
                      <a:bodyPr/>
                      <a:lstStyle/>
                      <a:p>
                        <a:pPr algn="ctr"/>
                        <a:r>
                          <a:t>a[n-1][n-1]</a:t>
                        </a:r>
                      </a:p>
                    </a:txBody>
                    <a:tcPr marL="0" marR="0" marT="0" marB="0" anchor="ctr" anchorCtr="0" horzOverflow="overflow">
                      <a:solidFill>
                        <a:srgbClr val="CAF5E1"/>
                      </a:solidFill>
                    </a:tcPr>
                  </a:tc>
                </a:tr>
              </a:tbl>
            </a:graphicData>
          </a:graphic>
        </p:graphicFrame>
        <p:sp>
          <p:nvSpPr>
            <p:cNvPr id="140" name="Row"/>
            <p:cNvSpPr txBox="1"/>
            <p:nvPr/>
          </p:nvSpPr>
          <p:spPr>
            <a:xfrm>
              <a:off x="0" y="2034592"/>
              <a:ext cx="536003"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Row</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2D Array"/>
          <p:cNvSpPr txBox="1"/>
          <p:nvPr>
            <p:ph type="title"/>
          </p:nvPr>
        </p:nvSpPr>
        <p:spPr>
          <a:prstGeom prst="rect">
            <a:avLst/>
          </a:prstGeom>
        </p:spPr>
        <p:txBody>
          <a:bodyPr/>
          <a:lstStyle/>
          <a:p>
            <a:pPr/>
            <a:r>
              <a:t>2D Array</a:t>
            </a:r>
          </a:p>
        </p:txBody>
      </p:sp>
      <p:sp>
        <p:nvSpPr>
          <p:cNvPr id="144" name="Use two layers of loop, and store the data:…"/>
          <p:cNvSpPr txBox="1"/>
          <p:nvPr>
            <p:ph type="body" idx="1"/>
          </p:nvPr>
        </p:nvSpPr>
        <p:spPr>
          <a:xfrm>
            <a:off x="428595" y="2017713"/>
            <a:ext cx="8526493" cy="4740672"/>
          </a:xfrm>
          <a:prstGeom prst="rect">
            <a:avLst/>
          </a:prstGeom>
        </p:spPr>
        <p:txBody>
          <a:bodyPr/>
          <a:lstStyle/>
          <a:p>
            <a:pPr marL="301752" indent="-301752" defTabSz="804672">
              <a:spcBef>
                <a:spcPts val="600"/>
              </a:spcBef>
              <a:defRPr sz="2816"/>
            </a:pPr>
            <a:r>
              <a:t>Use two layers of loop, and store the data:</a:t>
            </a:r>
          </a:p>
          <a:p>
            <a:pPr lvl="6" marL="0" indent="1207008" defTabSz="804672">
              <a:spcBef>
                <a:spcPts val="600"/>
              </a:spcBef>
              <a:buClrTx/>
              <a:buSzTx/>
              <a:buNone/>
              <a:defRPr sz="2816">
                <a:latin typeface="Courier New"/>
                <a:ea typeface="Courier New"/>
                <a:cs typeface="Courier New"/>
                <a:sym typeface="Courier New"/>
              </a:defRPr>
            </a:pPr>
            <a:r>
              <a:t>int n=20,m=20,a[20][20];</a:t>
            </a:r>
          </a:p>
          <a:p>
            <a:pPr lvl="6" marL="0" indent="1207008" defTabSz="804672">
              <a:spcBef>
                <a:spcPts val="600"/>
              </a:spcBef>
              <a:buClrTx/>
              <a:buSzTx/>
              <a:buNone/>
              <a:defRPr sz="2816">
                <a:latin typeface="Courier New"/>
                <a:ea typeface="Courier New"/>
                <a:cs typeface="Courier New"/>
                <a:sym typeface="Courier New"/>
              </a:defRPr>
            </a:pPr>
            <a:r>
              <a:t>for(i=0;i&lt;n;i++){</a:t>
            </a:r>
          </a:p>
          <a:p>
            <a:pPr lvl="8" marL="0" indent="1609344" defTabSz="804672">
              <a:spcBef>
                <a:spcPts val="600"/>
              </a:spcBef>
              <a:buClrTx/>
              <a:buSzTx/>
              <a:buNone/>
              <a:defRPr sz="2816">
                <a:latin typeface="Courier New"/>
                <a:ea typeface="Courier New"/>
                <a:cs typeface="Courier New"/>
                <a:sym typeface="Courier New"/>
              </a:defRPr>
            </a:pPr>
            <a:r>
              <a:t>for(j=0;j&lt;n;j++){</a:t>
            </a:r>
          </a:p>
          <a:p>
            <a:pPr lvl="8" marL="0" indent="1609344" defTabSz="804672">
              <a:spcBef>
                <a:spcPts val="600"/>
              </a:spcBef>
              <a:buClrTx/>
              <a:buSzTx/>
              <a:buNone/>
              <a:defRPr sz="2816">
                <a:latin typeface="Courier New"/>
                <a:ea typeface="Courier New"/>
                <a:cs typeface="Courier New"/>
                <a:sym typeface="Courier New"/>
              </a:defRPr>
            </a:pPr>
            <a:r>
              <a:t>  scanf(“%d”,&amp;a[i][j]);</a:t>
            </a:r>
          </a:p>
          <a:p>
            <a:pPr lvl="8" marL="0" indent="1609344" defTabSz="804672">
              <a:spcBef>
                <a:spcPts val="600"/>
              </a:spcBef>
              <a:buClrTx/>
              <a:buSzTx/>
              <a:buNone/>
              <a:defRPr sz="2816">
                <a:latin typeface="Courier New"/>
                <a:ea typeface="Courier New"/>
                <a:cs typeface="Courier New"/>
                <a:sym typeface="Courier New"/>
              </a:defRPr>
            </a:pPr>
            <a:r>
              <a:t>}</a:t>
            </a:r>
          </a:p>
          <a:p>
            <a:pPr lvl="6" marL="0" indent="1207008" defTabSz="804672">
              <a:spcBef>
                <a:spcPts val="600"/>
              </a:spcBef>
              <a:buClrTx/>
              <a:buSzTx/>
              <a:buNone/>
              <a:defRPr sz="2816">
                <a:latin typeface="Courier New"/>
                <a:ea typeface="Courier New"/>
                <a:cs typeface="Courier New"/>
                <a:sym typeface="Courier New"/>
              </a:defRPr>
            </a:pPr>
            <a:r>
              <a:t>}</a:t>
            </a:r>
          </a:p>
          <a:p>
            <a:pPr marL="301752" indent="-301752" defTabSz="804672">
              <a:spcBef>
                <a:spcPts val="600"/>
              </a:spcBef>
              <a:defRPr sz="2816"/>
            </a:pPr>
            <a:r>
              <a:t>Store </a:t>
            </a:r>
            <a:r>
              <a:rPr>
                <a:latin typeface="Courier New"/>
                <a:ea typeface="Courier New"/>
                <a:cs typeface="Courier New"/>
                <a:sym typeface="Courier New"/>
              </a:rPr>
              <a:t>n</a:t>
            </a:r>
            <a:r>
              <a:t> elements in row 0, and then store the next </a:t>
            </a:r>
            <a:r>
              <a:rPr>
                <a:latin typeface="Courier New"/>
                <a:ea typeface="Courier New"/>
                <a:cs typeface="Courier New"/>
                <a:sym typeface="Courier New"/>
              </a:rPr>
              <a:t>n</a:t>
            </a:r>
            <a:r>
              <a:t> elements in row 1, until the element be stored in </a:t>
            </a:r>
            <a:r>
              <a:rPr>
                <a:latin typeface="Courier New"/>
                <a:ea typeface="Courier New"/>
                <a:cs typeface="Courier New"/>
                <a:sym typeface="Courier New"/>
              </a:rPr>
              <a:t>a[19][19]</a:t>
            </a:r>
          </a:p>
        </p:txBody>
      </p:sp>
      <p:sp>
        <p:nvSpPr>
          <p:cNvPr id="145"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1150937" y="214313"/>
            <a:ext cx="7793037" cy="1462088"/>
          </a:xfrm>
          <a:prstGeom prst="rect">
            <a:avLst/>
          </a:prstGeom>
        </p:spPr>
        <p:txBody>
          <a:bodyPr/>
          <a:lstStyle/>
          <a:p>
            <a:pPr/>
            <a:r>
              <a:t>Exercise 10.1</a:t>
            </a:r>
          </a:p>
          <a:p>
            <a:pPr/>
            <a:r>
              <a:t>Matrix Transpose</a:t>
            </a:r>
          </a:p>
        </p:txBody>
      </p:sp>
      <p:sp>
        <p:nvSpPr>
          <p:cNvPr id="148" name="Content Placeholder 2"/>
          <p:cNvSpPr txBox="1"/>
          <p:nvPr>
            <p:ph type="body" idx="1"/>
          </p:nvPr>
        </p:nvSpPr>
        <p:spPr>
          <a:xfrm>
            <a:off x="428595" y="2017713"/>
            <a:ext cx="8526493" cy="4480174"/>
          </a:xfrm>
          <a:prstGeom prst="rect">
            <a:avLst/>
          </a:prstGeom>
        </p:spPr>
        <p:txBody>
          <a:bodyPr/>
          <a:lstStyle/>
          <a:p>
            <a:pPr/>
            <a:r>
              <a:t>Input two positive integers </a:t>
            </a:r>
            <a:r>
              <a:rPr>
                <a:latin typeface="Courier New"/>
                <a:ea typeface="Courier New"/>
                <a:cs typeface="Courier New"/>
                <a:sym typeface="Courier New"/>
              </a:rPr>
              <a:t>n≤20</a:t>
            </a:r>
            <a:r>
              <a:t>, </a:t>
            </a:r>
            <a:r>
              <a:rPr>
                <a:latin typeface="Courier New"/>
                <a:ea typeface="Courier New"/>
                <a:cs typeface="Courier New"/>
                <a:sym typeface="Courier New"/>
              </a:rPr>
              <a:t>m≤20</a:t>
            </a:r>
            <a:r>
              <a:t> and a matrix </a:t>
            </a:r>
            <a:r>
              <a:rPr>
                <a:latin typeface="Courier New"/>
                <a:ea typeface="Courier New"/>
                <a:cs typeface="Courier New"/>
                <a:sym typeface="Courier New"/>
              </a:rPr>
              <a:t>A</a:t>
            </a:r>
            <a:r>
              <a:t>, where </a:t>
            </a:r>
            <a:r>
              <a:rPr>
                <a:latin typeface="Courier New"/>
                <a:ea typeface="Courier New"/>
                <a:cs typeface="Courier New"/>
                <a:sym typeface="Courier New"/>
              </a:rPr>
              <a:t>A</a:t>
            </a:r>
            <a:r>
              <a:t> is an </a:t>
            </a:r>
            <a:r>
              <a:rPr>
                <a:latin typeface="Courier New"/>
                <a:ea typeface="Courier New"/>
                <a:cs typeface="Courier New"/>
                <a:sym typeface="Courier New"/>
              </a:rPr>
              <a:t>n</a:t>
            </a:r>
            <a:r>
              <a:t>×</a:t>
            </a:r>
            <a:r>
              <a:rPr>
                <a:latin typeface="Courier New"/>
                <a:ea typeface="Courier New"/>
                <a:cs typeface="Courier New"/>
                <a:sym typeface="Courier New"/>
              </a:rPr>
              <a:t>m</a:t>
            </a:r>
            <a:r>
              <a:t> matrix with integer elements. Print the transpose of matrix </a:t>
            </a:r>
            <a:r>
              <a:rPr>
                <a:latin typeface="Courier New"/>
                <a:ea typeface="Courier New"/>
                <a:cs typeface="Courier New"/>
                <a:sym typeface="Courier New"/>
              </a:rPr>
              <a:t>A</a:t>
            </a:r>
            <a:r>
              <a:t>: </a:t>
            </a:r>
            <a:r>
              <a:rPr>
                <a:latin typeface="Courier New"/>
                <a:ea typeface="Courier New"/>
                <a:cs typeface="Courier New"/>
                <a:sym typeface="Courier New"/>
              </a:rPr>
              <a:t>A</a:t>
            </a:r>
            <a:r>
              <a:rPr baseline="47624">
                <a:latin typeface="Courier New"/>
                <a:ea typeface="Courier New"/>
                <a:cs typeface="Courier New"/>
                <a:sym typeface="Courier New"/>
              </a:rPr>
              <a:t>T</a:t>
            </a:r>
            <a:r>
              <a:t>.</a:t>
            </a:r>
          </a:p>
          <a:p>
            <a:pPr/>
            <a:r>
              <a:rPr>
                <a:latin typeface="Courier New"/>
                <a:ea typeface="Courier New"/>
                <a:cs typeface="Courier New"/>
                <a:sym typeface="Courier New"/>
              </a:rPr>
              <a:t>A</a:t>
            </a:r>
            <a:r>
              <a:rPr baseline="47624">
                <a:latin typeface="Courier New"/>
                <a:ea typeface="Courier New"/>
                <a:cs typeface="Courier New"/>
                <a:sym typeface="Courier New"/>
              </a:rPr>
              <a:t>T</a:t>
            </a:r>
            <a:r>
              <a:t>: The </a:t>
            </a:r>
            <a:r>
              <a:rPr i="1"/>
              <a:t>i</a:t>
            </a:r>
            <a:r>
              <a:t> th row, </a:t>
            </a:r>
            <a:r>
              <a:rPr i="1"/>
              <a:t>j</a:t>
            </a:r>
            <a:r>
              <a:t> th column element of </a:t>
            </a:r>
            <a:r>
              <a:rPr>
                <a:latin typeface="Courier New"/>
                <a:ea typeface="Courier New"/>
                <a:cs typeface="Courier New"/>
                <a:sym typeface="Courier New"/>
              </a:rPr>
              <a:t>A</a:t>
            </a:r>
            <a:r>
              <a:rPr baseline="47624">
                <a:latin typeface="Courier New"/>
                <a:ea typeface="Courier New"/>
                <a:cs typeface="Courier New"/>
                <a:sym typeface="Courier New"/>
              </a:rPr>
              <a:t>T</a:t>
            </a:r>
            <a:r>
              <a:rPr baseline="31999"/>
              <a:t> </a:t>
            </a:r>
            <a:r>
              <a:t>is the </a:t>
            </a:r>
            <a:r>
              <a:rPr i="1"/>
              <a:t>j</a:t>
            </a:r>
            <a:r>
              <a:t> th row, </a:t>
            </a:r>
            <a:r>
              <a:rPr i="1"/>
              <a:t>i</a:t>
            </a:r>
            <a:r>
              <a:t> th column element of </a:t>
            </a:r>
            <a:r>
              <a:rPr>
                <a:latin typeface="Courier New"/>
                <a:ea typeface="Courier New"/>
                <a:cs typeface="Courier New"/>
                <a:sym typeface="Courier New"/>
              </a:rPr>
              <a:t>A</a:t>
            </a:r>
            <a:r>
              <a:t>:</a:t>
            </a:r>
          </a:p>
        </p:txBody>
      </p:sp>
      <p:sp>
        <p:nvSpPr>
          <p:cNvPr id="149" name="Slide Number Placeholder 3"/>
          <p:cNvSpPr txBox="1"/>
          <p:nvPr>
            <p:ph type="sldNum" sz="quarter" idx="2"/>
          </p:nvPr>
        </p:nvSpPr>
        <p:spPr>
          <a:xfrm>
            <a:off x="8745949" y="6393497"/>
            <a:ext cx="201201"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0" name="Screen Shot 2017-11-21 at 1.10.59 AM.png" descr="Screen Shot 2017-11-21 at 1.10.59 AM.png"/>
          <p:cNvPicPr>
            <a:picLocks noChangeAspect="1"/>
          </p:cNvPicPr>
          <p:nvPr/>
        </p:nvPicPr>
        <p:blipFill>
          <a:blip r:embed="rId2">
            <a:extLst/>
          </a:blip>
          <a:stretch>
            <a:fillRect/>
          </a:stretch>
        </p:blipFill>
        <p:spPr>
          <a:xfrm>
            <a:off x="2849347" y="4846240"/>
            <a:ext cx="3413557" cy="105251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Exercise 10.1…"/>
          <p:cNvSpPr txBox="1"/>
          <p:nvPr>
            <p:ph type="title"/>
          </p:nvPr>
        </p:nvSpPr>
        <p:spPr>
          <a:prstGeom prst="rect">
            <a:avLst/>
          </a:prstGeom>
        </p:spPr>
        <p:txBody>
          <a:bodyPr/>
          <a:lstStyle/>
          <a:p>
            <a:pPr/>
            <a:r>
              <a:t>Exercise 10.1</a:t>
            </a:r>
          </a:p>
          <a:p>
            <a:pPr/>
            <a:r>
              <a:t>Matrix Transpose - Format</a:t>
            </a:r>
          </a:p>
        </p:txBody>
      </p:sp>
      <p:sp>
        <p:nvSpPr>
          <p:cNvPr id="153"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 name="Input: Two positive integers n, m and a matrix A…"/>
          <p:cNvSpPr txBox="1"/>
          <p:nvPr>
            <p:ph type="body" idx="1"/>
          </p:nvPr>
        </p:nvSpPr>
        <p:spPr>
          <a:xfrm>
            <a:off x="428595" y="2017713"/>
            <a:ext cx="8526493" cy="4605784"/>
          </a:xfrm>
          <a:prstGeom prst="rect">
            <a:avLst/>
          </a:prstGeom>
        </p:spPr>
        <p:txBody>
          <a:bodyPr/>
          <a:lstStyle/>
          <a:p>
            <a:pPr/>
            <a:r>
              <a:t>Input: Two positive integers </a:t>
            </a:r>
            <a:r>
              <a:rPr>
                <a:latin typeface="Courier New"/>
                <a:ea typeface="Courier New"/>
                <a:cs typeface="Courier New"/>
                <a:sym typeface="Courier New"/>
              </a:rPr>
              <a:t>n</a:t>
            </a:r>
            <a:r>
              <a:t>, </a:t>
            </a:r>
            <a:r>
              <a:rPr>
                <a:latin typeface="Courier New"/>
                <a:ea typeface="Courier New"/>
                <a:cs typeface="Courier New"/>
                <a:sym typeface="Courier New"/>
              </a:rPr>
              <a:t>m</a:t>
            </a:r>
            <a:r>
              <a:t> and a matrix </a:t>
            </a:r>
            <a:r>
              <a:rPr>
                <a:latin typeface="Courier New"/>
                <a:ea typeface="Courier New"/>
                <a:cs typeface="Courier New"/>
                <a:sym typeface="Courier New"/>
              </a:rPr>
              <a:t>A</a:t>
            </a:r>
            <a:endParaRPr>
              <a:latin typeface="Courier New"/>
              <a:ea typeface="Courier New"/>
              <a:cs typeface="Courier New"/>
              <a:sym typeface="Courier New"/>
            </a:endParaRPr>
          </a:p>
          <a:p>
            <a:pPr/>
            <a:r>
              <a:t>Input format: See the sample I/O</a:t>
            </a:r>
          </a:p>
          <a:p>
            <a:pPr/>
            <a:r>
              <a:t>Output: The transpose of </a:t>
            </a:r>
            <a:r>
              <a:rPr>
                <a:latin typeface="Courier New"/>
                <a:ea typeface="Courier New"/>
                <a:cs typeface="Courier New"/>
                <a:sym typeface="Courier New"/>
              </a:rPr>
              <a:t>A</a:t>
            </a:r>
            <a:r>
              <a:t>.</a:t>
            </a:r>
          </a:p>
          <a:p>
            <a:pPr/>
            <a:r>
              <a:t>Output format: </a:t>
            </a:r>
          </a:p>
          <a:p>
            <a:pPr marL="427789" indent="-427789">
              <a:buClrTx/>
              <a:buSzPct val="100000"/>
              <a:buAutoNum type="arabicPeriod" startAt="1"/>
            </a:pPr>
            <a:r>
              <a:t>There is a space after each number, including the last number in each row, and change a new line after each </a:t>
            </a:r>
            <a:r>
              <a:rPr>
                <a:latin typeface="Courier New"/>
                <a:ea typeface="Courier New"/>
                <a:cs typeface="Courier New"/>
                <a:sym typeface="Courier New"/>
              </a:rPr>
              <a:t>n</a:t>
            </a:r>
            <a:r>
              <a:t> elements.</a:t>
            </a:r>
          </a:p>
          <a:p>
            <a:pPr marL="427789" indent="-427789">
              <a:buClrTx/>
              <a:buSzPct val="100000"/>
              <a:buAutoNum type="arabicPeriod" startAt="1"/>
            </a:pPr>
            <a:r>
              <a:t>Change a new line at the end.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Input1:                        Output1:"/>
          <p:cNvSpPr txBox="1"/>
          <p:nvPr/>
        </p:nvSpPr>
        <p:spPr>
          <a:xfrm>
            <a:off x="663094" y="1793875"/>
            <a:ext cx="7786063" cy="4950669"/>
          </a:xfrm>
          <a:prstGeom prst="rect">
            <a:avLst/>
          </a:prstGeom>
          <a:ln w="25400">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lvl1pPr marL="342900" indent="-342900">
              <a:spcBef>
                <a:spcPts val="700"/>
              </a:spcBef>
              <a:buClr>
                <a:srgbClr val="FF0000"/>
              </a:buClr>
              <a:buSzPct val="60000"/>
              <a:buChar char="➢"/>
              <a:defRPr sz="3200"/>
            </a:lvl1pPr>
          </a:lstStyle>
          <a:p>
            <a:pPr/>
            <a:r>
              <a:t>Input1:                        Output1:</a:t>
            </a:r>
          </a:p>
        </p:txBody>
      </p:sp>
      <p:sp>
        <p:nvSpPr>
          <p:cNvPr id="157" name="Callout"/>
          <p:cNvSpPr/>
          <p:nvPr/>
        </p:nvSpPr>
        <p:spPr>
          <a:xfrm>
            <a:off x="2383730" y="3058811"/>
            <a:ext cx="1524001" cy="1436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00" y="0"/>
                </a:moveTo>
                <a:cubicBezTo>
                  <a:pt x="4003" y="0"/>
                  <a:pt x="3600" y="427"/>
                  <a:pt x="3600" y="955"/>
                </a:cubicBezTo>
                <a:lnTo>
                  <a:pt x="3600" y="7638"/>
                </a:lnTo>
                <a:lnTo>
                  <a:pt x="0" y="9547"/>
                </a:lnTo>
                <a:lnTo>
                  <a:pt x="3600" y="11456"/>
                </a:lnTo>
                <a:lnTo>
                  <a:pt x="3600" y="20645"/>
                </a:lnTo>
                <a:cubicBezTo>
                  <a:pt x="3600" y="21173"/>
                  <a:pt x="4003" y="21600"/>
                  <a:pt x="4500" y="21600"/>
                </a:cubicBezTo>
                <a:lnTo>
                  <a:pt x="20700" y="21600"/>
                </a:lnTo>
                <a:cubicBezTo>
                  <a:pt x="21197" y="21600"/>
                  <a:pt x="21600" y="21173"/>
                  <a:pt x="21600" y="20645"/>
                </a:cubicBezTo>
                <a:lnTo>
                  <a:pt x="21600" y="955"/>
                </a:lnTo>
                <a:cubicBezTo>
                  <a:pt x="21600" y="427"/>
                  <a:pt x="21197" y="0"/>
                  <a:pt x="20700" y="0"/>
                </a:cubicBezTo>
                <a:lnTo>
                  <a:pt x="4500" y="0"/>
                </a:lnTo>
                <a:close/>
              </a:path>
            </a:pathLst>
          </a:custGeom>
          <a:solidFill>
            <a:schemeClr val="accent3">
              <a:lumOff val="44000"/>
            </a:schemeClr>
          </a:solidFill>
          <a:ln w="25400">
            <a:solidFill>
              <a:schemeClr val="accent1"/>
            </a:solidFill>
          </a:ln>
        </p:spPr>
        <p:txBody>
          <a:bodyPr lIns="45719" rIns="45719"/>
          <a:lstStyle/>
          <a:p>
            <a:pPr/>
          </a:p>
        </p:txBody>
      </p:sp>
      <p:sp>
        <p:nvSpPr>
          <p:cNvPr id="158" name="TextBox 4"/>
          <p:cNvSpPr txBox="1"/>
          <p:nvPr/>
        </p:nvSpPr>
        <p:spPr>
          <a:xfrm>
            <a:off x="834653" y="2506981"/>
            <a:ext cx="1449129" cy="2108074"/>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spcBef>
                <a:spcPts val="500"/>
              </a:spcBef>
              <a:defRPr b="1" sz="2400">
                <a:latin typeface="Courier New"/>
                <a:ea typeface="Courier New"/>
                <a:cs typeface="Courier New"/>
                <a:sym typeface="Courier New"/>
              </a:defRPr>
            </a:pPr>
            <a:r>
              <a:t>4 3</a:t>
            </a:r>
          </a:p>
          <a:p>
            <a:pPr>
              <a:spcBef>
                <a:spcPts val="500"/>
              </a:spcBef>
              <a:defRPr b="1" sz="2400">
                <a:latin typeface="Courier New"/>
                <a:ea typeface="Courier New"/>
                <a:cs typeface="Courier New"/>
                <a:sym typeface="Courier New"/>
              </a:defRPr>
            </a:pPr>
            <a:r>
              <a:t>7 3 1</a:t>
            </a:r>
          </a:p>
          <a:p>
            <a:pPr>
              <a:spcBef>
                <a:spcPts val="500"/>
              </a:spcBef>
              <a:defRPr b="1" sz="2400">
                <a:latin typeface="Courier New"/>
                <a:ea typeface="Courier New"/>
                <a:cs typeface="Courier New"/>
                <a:sym typeface="Courier New"/>
              </a:defRPr>
            </a:pPr>
            <a:r>
              <a:t>-2 5 -7</a:t>
            </a:r>
          </a:p>
          <a:p>
            <a:pPr>
              <a:spcBef>
                <a:spcPts val="500"/>
              </a:spcBef>
              <a:defRPr b="1" sz="2400">
                <a:latin typeface="Courier New"/>
                <a:ea typeface="Courier New"/>
                <a:cs typeface="Courier New"/>
                <a:sym typeface="Courier New"/>
              </a:defRPr>
            </a:pPr>
            <a:r>
              <a:t>6 8 9</a:t>
            </a:r>
          </a:p>
          <a:p>
            <a:pPr>
              <a:spcBef>
                <a:spcPts val="500"/>
              </a:spcBef>
              <a:defRPr b="1" sz="2400">
                <a:latin typeface="Courier New"/>
                <a:ea typeface="Courier New"/>
                <a:cs typeface="Courier New"/>
                <a:sym typeface="Courier New"/>
              </a:defRPr>
            </a:pPr>
            <a:r>
              <a:t>9 0 12</a:t>
            </a:r>
          </a:p>
        </p:txBody>
      </p:sp>
      <p:sp>
        <p:nvSpPr>
          <p:cNvPr id="159" name="Exercise 10.1…"/>
          <p:cNvSpPr txBox="1"/>
          <p:nvPr>
            <p:ph type="title"/>
          </p:nvPr>
        </p:nvSpPr>
        <p:spPr>
          <a:prstGeom prst="rect">
            <a:avLst/>
          </a:prstGeom>
        </p:spPr>
        <p:txBody>
          <a:bodyPr/>
          <a:lstStyle/>
          <a:p>
            <a:pPr/>
            <a:r>
              <a:t>Exercise 10.1</a:t>
            </a:r>
          </a:p>
          <a:p>
            <a:pPr/>
            <a:r>
              <a:t>Matrix Transpose - Sample I/O</a:t>
            </a:r>
          </a:p>
        </p:txBody>
      </p:sp>
      <p:sp>
        <p:nvSpPr>
          <p:cNvPr id="160"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TextBox 4"/>
          <p:cNvSpPr txBox="1"/>
          <p:nvPr/>
        </p:nvSpPr>
        <p:spPr>
          <a:xfrm>
            <a:off x="4720374" y="2532189"/>
            <a:ext cx="2642213" cy="1692022"/>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spcBef>
                <a:spcPts val="500"/>
              </a:spcBef>
              <a:defRPr b="1" sz="2400">
                <a:latin typeface="Courier New"/>
                <a:ea typeface="Courier New"/>
                <a:cs typeface="Courier New"/>
                <a:sym typeface="Courier New"/>
              </a:defRPr>
            </a:pPr>
            <a:r>
              <a:t>7 -2 6 9 </a:t>
            </a:r>
          </a:p>
          <a:p>
            <a:pPr>
              <a:spcBef>
                <a:spcPts val="500"/>
              </a:spcBef>
              <a:defRPr b="1" sz="2400">
                <a:latin typeface="Courier New"/>
                <a:ea typeface="Courier New"/>
                <a:cs typeface="Courier New"/>
                <a:sym typeface="Courier New"/>
              </a:defRPr>
            </a:pPr>
            <a:r>
              <a:t>3 5 8 0 </a:t>
            </a:r>
          </a:p>
          <a:p>
            <a:pPr>
              <a:spcBef>
                <a:spcPts val="500"/>
              </a:spcBef>
              <a:defRPr b="1" sz="2400">
                <a:latin typeface="Courier New"/>
                <a:ea typeface="Courier New"/>
                <a:cs typeface="Courier New"/>
                <a:sym typeface="Courier New"/>
              </a:defRPr>
            </a:pPr>
            <a:r>
              <a:t>1 -7 9 12 </a:t>
            </a:r>
          </a:p>
        </p:txBody>
      </p:sp>
      <p:sp>
        <p:nvSpPr>
          <p:cNvPr id="162" name="Line"/>
          <p:cNvSpPr/>
          <p:nvPr/>
        </p:nvSpPr>
        <p:spPr>
          <a:xfrm flipV="1">
            <a:off x="4498828" y="1779851"/>
            <a:ext cx="1" cy="4976069"/>
          </a:xfrm>
          <a:prstGeom prst="line">
            <a:avLst/>
          </a:prstGeom>
          <a:ln w="25400">
            <a:solidFill>
              <a:srgbClr val="000000"/>
            </a:solidFill>
          </a:ln>
        </p:spPr>
        <p:txBody>
          <a:bodyPr lIns="45719" rIns="45719"/>
          <a:lstStyle/>
          <a:p>
            <a:pPr/>
          </a:p>
        </p:txBody>
      </p:sp>
      <p:sp>
        <p:nvSpPr>
          <p:cNvPr id="163" name="Line"/>
          <p:cNvSpPr/>
          <p:nvPr/>
        </p:nvSpPr>
        <p:spPr>
          <a:xfrm>
            <a:off x="2454298" y="2682010"/>
            <a:ext cx="328614" cy="1"/>
          </a:xfrm>
          <a:prstGeom prst="line">
            <a:avLst/>
          </a:prstGeom>
          <a:ln w="25400">
            <a:solidFill>
              <a:schemeClr val="accent1"/>
            </a:solidFill>
            <a:tailEnd type="triangle"/>
          </a:ln>
        </p:spPr>
        <p:txBody>
          <a:bodyPr lIns="45719" rIns="45719"/>
          <a:lstStyle/>
          <a:p>
            <a:pPr/>
          </a:p>
        </p:txBody>
      </p:sp>
      <p:sp>
        <p:nvSpPr>
          <p:cNvPr id="164" name="n m"/>
          <p:cNvSpPr txBox="1"/>
          <p:nvPr/>
        </p:nvSpPr>
        <p:spPr>
          <a:xfrm>
            <a:off x="2848424" y="2458614"/>
            <a:ext cx="569825"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n m</a:t>
            </a:r>
          </a:p>
        </p:txBody>
      </p:sp>
      <p:sp>
        <p:nvSpPr>
          <p:cNvPr id="165" name="A4×3"/>
          <p:cNvSpPr txBox="1"/>
          <p:nvPr/>
        </p:nvSpPr>
        <p:spPr>
          <a:xfrm>
            <a:off x="2917894" y="3529219"/>
            <a:ext cx="642055"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A</a:t>
            </a:r>
            <a:r>
              <a:rPr baseline="-5999"/>
              <a:t>4×3</a:t>
            </a:r>
          </a:p>
        </p:txBody>
      </p:sp>
      <p:sp>
        <p:nvSpPr>
          <p:cNvPr id="166" name="Callout"/>
          <p:cNvSpPr/>
          <p:nvPr/>
        </p:nvSpPr>
        <p:spPr>
          <a:xfrm>
            <a:off x="4777308" y="4395883"/>
            <a:ext cx="1821658" cy="1249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47" y="0"/>
                </a:moveTo>
                <a:lnTo>
                  <a:pt x="8941" y="3011"/>
                </a:lnTo>
                <a:lnTo>
                  <a:pt x="753" y="3011"/>
                </a:lnTo>
                <a:cubicBezTo>
                  <a:pt x="337" y="3011"/>
                  <a:pt x="0" y="3503"/>
                  <a:pt x="0" y="4109"/>
                </a:cubicBezTo>
                <a:lnTo>
                  <a:pt x="0" y="20503"/>
                </a:lnTo>
                <a:cubicBezTo>
                  <a:pt x="0" y="21109"/>
                  <a:pt x="337" y="21600"/>
                  <a:pt x="753" y="21600"/>
                </a:cubicBezTo>
                <a:lnTo>
                  <a:pt x="20847" y="21600"/>
                </a:lnTo>
                <a:cubicBezTo>
                  <a:pt x="21263" y="21600"/>
                  <a:pt x="21600" y="21109"/>
                  <a:pt x="21600" y="20503"/>
                </a:cubicBezTo>
                <a:lnTo>
                  <a:pt x="21600" y="4109"/>
                </a:lnTo>
                <a:cubicBezTo>
                  <a:pt x="21600" y="3503"/>
                  <a:pt x="21263" y="3011"/>
                  <a:pt x="20847" y="3011"/>
                </a:cubicBezTo>
                <a:lnTo>
                  <a:pt x="11953" y="3011"/>
                </a:lnTo>
                <a:lnTo>
                  <a:pt x="10447" y="0"/>
                </a:lnTo>
                <a:close/>
              </a:path>
            </a:pathLst>
          </a:custGeom>
          <a:solidFill>
            <a:schemeClr val="accent3">
              <a:lumOff val="44000"/>
            </a:schemeClr>
          </a:solidFill>
          <a:ln w="25400">
            <a:solidFill>
              <a:schemeClr val="accent1"/>
            </a:solidFill>
          </a:ln>
        </p:spPr>
        <p:txBody>
          <a:bodyPr lIns="45719" rIns="45719"/>
          <a:lstStyle/>
          <a:p>
            <a:pPr/>
          </a:p>
        </p:txBody>
      </p:sp>
      <p:sp>
        <p:nvSpPr>
          <p:cNvPr id="167" name="AT 3×4"/>
          <p:cNvSpPr txBox="1"/>
          <p:nvPr/>
        </p:nvSpPr>
        <p:spPr>
          <a:xfrm>
            <a:off x="5268784" y="4879975"/>
            <a:ext cx="813307" cy="48489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A</a:t>
            </a:r>
            <a:r>
              <a:rPr baseline="52833"/>
              <a:t>T</a:t>
            </a:r>
            <a:r>
              <a:rPr baseline="-5999"/>
              <a:t> 3×4</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Input2:                        Output2:"/>
          <p:cNvSpPr txBox="1"/>
          <p:nvPr/>
        </p:nvSpPr>
        <p:spPr>
          <a:xfrm>
            <a:off x="663094" y="1793875"/>
            <a:ext cx="7786063" cy="4950669"/>
          </a:xfrm>
          <a:prstGeom prst="rect">
            <a:avLst/>
          </a:prstGeom>
          <a:ln w="25400">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lvl1pPr marL="342900" indent="-342900">
              <a:spcBef>
                <a:spcPts val="700"/>
              </a:spcBef>
              <a:buClr>
                <a:srgbClr val="FF0000"/>
              </a:buClr>
              <a:buSzPct val="60000"/>
              <a:buChar char="➢"/>
              <a:defRPr sz="3200"/>
            </a:lvl1pPr>
          </a:lstStyle>
          <a:p>
            <a:pPr/>
            <a:r>
              <a:t>Input2:                        Output2:</a:t>
            </a:r>
          </a:p>
        </p:txBody>
      </p:sp>
      <p:sp>
        <p:nvSpPr>
          <p:cNvPr id="170" name="TextBox 4"/>
          <p:cNvSpPr txBox="1"/>
          <p:nvPr/>
        </p:nvSpPr>
        <p:spPr>
          <a:xfrm>
            <a:off x="1048370" y="2397144"/>
            <a:ext cx="2490877" cy="205930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spcBef>
                <a:spcPts val="400"/>
              </a:spcBef>
              <a:defRPr b="1" sz="2400">
                <a:latin typeface="Courier New"/>
                <a:ea typeface="Courier New"/>
                <a:cs typeface="Courier New"/>
                <a:sym typeface="Courier New"/>
              </a:defRPr>
            </a:pPr>
            <a:r>
              <a:t>4 4</a:t>
            </a:r>
          </a:p>
          <a:p>
            <a:pPr>
              <a:spcBef>
                <a:spcPts val="400"/>
              </a:spcBef>
              <a:defRPr b="1" sz="2400">
                <a:latin typeface="Courier New"/>
                <a:ea typeface="Courier New"/>
                <a:cs typeface="Courier New"/>
                <a:sym typeface="Courier New"/>
              </a:defRPr>
            </a:pPr>
            <a:r>
              <a:t>1 0 0 0</a:t>
            </a:r>
          </a:p>
          <a:p>
            <a:pPr>
              <a:spcBef>
                <a:spcPts val="400"/>
              </a:spcBef>
              <a:defRPr b="1" sz="2400">
                <a:latin typeface="Courier New"/>
                <a:ea typeface="Courier New"/>
                <a:cs typeface="Courier New"/>
                <a:sym typeface="Courier New"/>
              </a:defRPr>
            </a:pPr>
            <a:r>
              <a:t>0 1 0 0</a:t>
            </a:r>
          </a:p>
          <a:p>
            <a:pPr>
              <a:spcBef>
                <a:spcPts val="400"/>
              </a:spcBef>
              <a:defRPr b="1" sz="2400">
                <a:latin typeface="Courier New"/>
                <a:ea typeface="Courier New"/>
                <a:cs typeface="Courier New"/>
                <a:sym typeface="Courier New"/>
              </a:defRPr>
            </a:pPr>
            <a:r>
              <a:t>0 0 1 0</a:t>
            </a:r>
          </a:p>
          <a:p>
            <a:pPr>
              <a:spcBef>
                <a:spcPts val="400"/>
              </a:spcBef>
              <a:defRPr b="1" sz="2400">
                <a:latin typeface="Courier New"/>
                <a:ea typeface="Courier New"/>
                <a:cs typeface="Courier New"/>
                <a:sym typeface="Courier New"/>
              </a:defRPr>
            </a:pPr>
            <a:r>
              <a:t>0 0 0 1</a:t>
            </a:r>
          </a:p>
        </p:txBody>
      </p:sp>
      <p:sp>
        <p:nvSpPr>
          <p:cNvPr id="171" name="Exercise 10.1…"/>
          <p:cNvSpPr txBox="1"/>
          <p:nvPr>
            <p:ph type="title"/>
          </p:nvPr>
        </p:nvSpPr>
        <p:spPr>
          <a:prstGeom prst="rect">
            <a:avLst/>
          </a:prstGeom>
        </p:spPr>
        <p:txBody>
          <a:bodyPr/>
          <a:lstStyle/>
          <a:p>
            <a:pPr/>
            <a:r>
              <a:t>Exercise 10.1</a:t>
            </a:r>
          </a:p>
          <a:p>
            <a:pPr/>
            <a:r>
              <a:t>Matrix Transpose - Sample I/O</a:t>
            </a:r>
          </a:p>
        </p:txBody>
      </p:sp>
      <p:sp>
        <p:nvSpPr>
          <p:cNvPr id="172"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TextBox 4"/>
          <p:cNvSpPr txBox="1"/>
          <p:nvPr/>
        </p:nvSpPr>
        <p:spPr>
          <a:xfrm>
            <a:off x="4821351" y="2486080"/>
            <a:ext cx="2490877" cy="199834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spcBef>
                <a:spcPts val="400"/>
              </a:spcBef>
              <a:defRPr b="1" sz="2400">
                <a:latin typeface="Courier New"/>
                <a:ea typeface="Courier New"/>
                <a:cs typeface="Courier New"/>
                <a:sym typeface="Courier New"/>
              </a:defRPr>
            </a:pPr>
            <a:r>
              <a:t>1 0 0 0 </a:t>
            </a:r>
          </a:p>
          <a:p>
            <a:pPr>
              <a:spcBef>
                <a:spcPts val="400"/>
              </a:spcBef>
              <a:defRPr b="1" sz="2400">
                <a:latin typeface="Courier New"/>
                <a:ea typeface="Courier New"/>
                <a:cs typeface="Courier New"/>
                <a:sym typeface="Courier New"/>
              </a:defRPr>
            </a:pPr>
            <a:r>
              <a:t>0 1 0 0 </a:t>
            </a:r>
          </a:p>
          <a:p>
            <a:pPr>
              <a:spcBef>
                <a:spcPts val="400"/>
              </a:spcBef>
              <a:defRPr b="1" sz="2400">
                <a:latin typeface="Courier New"/>
                <a:ea typeface="Courier New"/>
                <a:cs typeface="Courier New"/>
                <a:sym typeface="Courier New"/>
              </a:defRPr>
            </a:pPr>
            <a:r>
              <a:t>0 0 1 0 </a:t>
            </a:r>
          </a:p>
          <a:p>
            <a:pPr>
              <a:spcBef>
                <a:spcPts val="400"/>
              </a:spcBef>
              <a:defRPr b="1" sz="2400">
                <a:latin typeface="Courier New"/>
                <a:ea typeface="Courier New"/>
                <a:cs typeface="Courier New"/>
                <a:sym typeface="Courier New"/>
              </a:defRPr>
            </a:pPr>
            <a:r>
              <a:t>0 0 0 1 </a:t>
            </a:r>
          </a:p>
        </p:txBody>
      </p:sp>
      <p:sp>
        <p:nvSpPr>
          <p:cNvPr id="174" name="Line"/>
          <p:cNvSpPr/>
          <p:nvPr/>
        </p:nvSpPr>
        <p:spPr>
          <a:xfrm flipV="1">
            <a:off x="4498828" y="1779851"/>
            <a:ext cx="1" cy="4976069"/>
          </a:xfrm>
          <a:prstGeom prst="line">
            <a:avLst/>
          </a:prstGeom>
          <a:ln w="25400">
            <a:solidFill>
              <a:srgbClr val="000000"/>
            </a:solidFill>
          </a:ln>
        </p:spPr>
        <p:txBody>
          <a:bodyPr lIns="45719" rIns="45719"/>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Exercise 10.1…"/>
          <p:cNvSpPr txBox="1"/>
          <p:nvPr>
            <p:ph type="title"/>
          </p:nvPr>
        </p:nvSpPr>
        <p:spPr>
          <a:prstGeom prst="rect">
            <a:avLst/>
          </a:prstGeom>
        </p:spPr>
        <p:txBody>
          <a:bodyPr/>
          <a:lstStyle/>
          <a:p>
            <a:pPr/>
            <a:r>
              <a:t>Exercise 10.1</a:t>
            </a:r>
          </a:p>
          <a:p>
            <a:pPr/>
            <a:r>
              <a:t>Matrix Transpose</a:t>
            </a:r>
          </a:p>
        </p:txBody>
      </p:sp>
      <p:sp>
        <p:nvSpPr>
          <p:cNvPr id="177" name="NTHU online judge information:…"/>
          <p:cNvSpPr txBox="1"/>
          <p:nvPr>
            <p:ph type="body" idx="1"/>
          </p:nvPr>
        </p:nvSpPr>
        <p:spPr>
          <a:xfrm>
            <a:off x="428595" y="2017713"/>
            <a:ext cx="8526493" cy="4524974"/>
          </a:xfrm>
          <a:prstGeom prst="rect">
            <a:avLst/>
          </a:prstGeom>
        </p:spPr>
        <p:txBody>
          <a:bodyPr/>
          <a:lstStyle/>
          <a:p>
            <a:pPr marL="0" indent="0">
              <a:buClrTx/>
              <a:buSzTx/>
              <a:buNone/>
            </a:pPr>
            <a:r>
              <a:t>NTHU online judge information:</a:t>
            </a:r>
          </a:p>
          <a:p>
            <a:pPr/>
            <a:r>
              <a:t>Problem ID: 11687</a:t>
            </a:r>
          </a:p>
          <a:p>
            <a:pPr/>
            <a:r>
              <a:t>Problem title: 231001_11/23_practice10-1</a:t>
            </a:r>
          </a:p>
        </p:txBody>
      </p:sp>
      <p:sp>
        <p:nvSpPr>
          <p:cNvPr id="178"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undament of Digital Signal Process">
  <a:themeElements>
    <a:clrScheme name="Fundament of Digital Signal Process">
      <a:dk1>
        <a:srgbClr val="000000"/>
      </a:dk1>
      <a:lt1>
        <a:srgbClr val="FFFFFF"/>
      </a:lt1>
      <a:dk2>
        <a:srgbClr val="A7A7A7"/>
      </a:dk2>
      <a:lt2>
        <a:srgbClr val="535353"/>
      </a:lt2>
      <a:accent1>
        <a:srgbClr val="00E4A8"/>
      </a:accent1>
      <a:accent2>
        <a:srgbClr val="FFCF01"/>
      </a:accent2>
      <a:accent3>
        <a:srgbClr val="8F8F8F"/>
      </a:accent3>
      <a:accent4>
        <a:srgbClr val="707070"/>
      </a:accent4>
      <a:accent5>
        <a:srgbClr val="AAEFD1"/>
      </a:accent5>
      <a:accent6>
        <a:srgbClr val="E7BB01"/>
      </a:accent6>
      <a:hlink>
        <a:srgbClr val="0000FF"/>
      </a:hlink>
      <a:folHlink>
        <a:srgbClr val="FF00FF"/>
      </a:folHlink>
    </a:clrScheme>
    <a:fontScheme name="Fundament of Digital Signal Process">
      <a:majorFont>
        <a:latin typeface="Helvetica"/>
        <a:ea typeface="Helvetica"/>
        <a:cs typeface="Helvetica"/>
      </a:majorFont>
      <a:minorFont>
        <a:latin typeface="Calibri"/>
        <a:ea typeface="Calibri"/>
        <a:cs typeface="Calibri"/>
      </a:minorFont>
    </a:fontScheme>
    <a:fmtScheme name="Fundament of Digital Signal Proce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undament of Digital Signal Process">
  <a:themeElements>
    <a:clrScheme name="Fundament of Digital Signal Process">
      <a:dk1>
        <a:srgbClr val="000000"/>
      </a:dk1>
      <a:lt1>
        <a:srgbClr val="FFFFFF"/>
      </a:lt1>
      <a:dk2>
        <a:srgbClr val="A7A7A7"/>
      </a:dk2>
      <a:lt2>
        <a:srgbClr val="535353"/>
      </a:lt2>
      <a:accent1>
        <a:srgbClr val="00E4A8"/>
      </a:accent1>
      <a:accent2>
        <a:srgbClr val="FFCF01"/>
      </a:accent2>
      <a:accent3>
        <a:srgbClr val="8F8F8F"/>
      </a:accent3>
      <a:accent4>
        <a:srgbClr val="707070"/>
      </a:accent4>
      <a:accent5>
        <a:srgbClr val="AAEFD1"/>
      </a:accent5>
      <a:accent6>
        <a:srgbClr val="E7BB01"/>
      </a:accent6>
      <a:hlink>
        <a:srgbClr val="0000FF"/>
      </a:hlink>
      <a:folHlink>
        <a:srgbClr val="FF00FF"/>
      </a:folHlink>
    </a:clrScheme>
    <a:fontScheme name="Fundament of Digital Signal Process">
      <a:majorFont>
        <a:latin typeface="Helvetica"/>
        <a:ea typeface="Helvetica"/>
        <a:cs typeface="Helvetica"/>
      </a:majorFont>
      <a:minorFont>
        <a:latin typeface="Calibri"/>
        <a:ea typeface="Calibri"/>
        <a:cs typeface="Calibri"/>
      </a:minorFont>
    </a:fontScheme>
    <a:fmtScheme name="Fundament of Digital Signal Proce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