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F5E1"/>
          </a:solidFill>
        </a:fill>
      </a:tcStyle>
    </a:wholeTbl>
    <a:band2H>
      <a:tcTxStyle b="def" i="def"/>
      <a:tcStyle>
        <a:tcBdr/>
        <a:fill>
          <a:solidFill>
            <a:srgbClr val="E6FAF1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6E7CA"/>
          </a:solidFill>
        </a:fill>
      </a:tcStyle>
    </a:wholeTbl>
    <a:band2H>
      <a:tcTxStyle b="def" i="def"/>
      <a:tcStyle>
        <a:tcBdr/>
        <a:fill>
          <a:solidFill>
            <a:srgbClr val="FAF3E6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"/>
          <p:cNvGrpSpPr/>
          <p:nvPr/>
        </p:nvGrpSpPr>
        <p:grpSpPr>
          <a:xfrm>
            <a:off x="-1" y="2438400"/>
            <a:ext cx="9009065" cy="1052513"/>
            <a:chOff x="0" y="0"/>
            <a:chExt cx="9009063" cy="1052512"/>
          </a:xfrm>
        </p:grpSpPr>
        <p:grpSp>
          <p:nvGrpSpPr>
            <p:cNvPr id="20" name="Group 3"/>
            <p:cNvGrpSpPr/>
            <p:nvPr/>
          </p:nvGrpSpPr>
          <p:grpSpPr>
            <a:xfrm>
              <a:off x="290512" y="107950"/>
              <a:ext cx="711201" cy="474663"/>
              <a:chOff x="0" y="0"/>
              <a:chExt cx="711199" cy="474662"/>
            </a:xfrm>
          </p:grpSpPr>
          <p:sp>
            <p:nvSpPr>
              <p:cNvPr id="18" name="Rectangle 4"/>
              <p:cNvSpPr/>
              <p:nvPr/>
            </p:nvSpPr>
            <p:spPr>
              <a:xfrm>
                <a:off x="0" y="-1"/>
                <a:ext cx="437662" cy="474664"/>
              </a:xfrm>
              <a:prstGeom prst="rect">
                <a:avLst/>
              </a:prstGeom>
              <a:solidFill>
                <a:srgbClr val="3333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  <p:sp>
            <p:nvSpPr>
              <p:cNvPr id="19" name="Rectangle 5"/>
              <p:cNvSpPr/>
              <p:nvPr/>
            </p:nvSpPr>
            <p:spPr>
              <a:xfrm>
                <a:off x="382953" y="-1"/>
                <a:ext cx="328247" cy="474664"/>
              </a:xfrm>
              <a:prstGeom prst="rect">
                <a:avLst/>
              </a:prstGeom>
              <a:gradFill flip="none" rotWithShape="1">
                <a:gsLst>
                  <a:gs pos="0">
                    <a:srgbClr val="3333CC"/>
                  </a:gs>
                  <a:gs pos="100000">
                    <a:schemeClr val="accent3">
                      <a:lumOff val="44000"/>
                    </a:scheme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</p:grpSp>
        <p:grpSp>
          <p:nvGrpSpPr>
            <p:cNvPr id="23" name="Group 6"/>
            <p:cNvGrpSpPr/>
            <p:nvPr/>
          </p:nvGrpSpPr>
          <p:grpSpPr>
            <a:xfrm>
              <a:off x="414337" y="530225"/>
              <a:ext cx="738188" cy="474663"/>
              <a:chOff x="0" y="0"/>
              <a:chExt cx="738186" cy="474662"/>
            </a:xfrm>
          </p:grpSpPr>
          <p:sp>
            <p:nvSpPr>
              <p:cNvPr id="21" name="Rectangle 7"/>
              <p:cNvSpPr/>
              <p:nvPr/>
            </p:nvSpPr>
            <p:spPr>
              <a:xfrm>
                <a:off x="-1" y="-1"/>
                <a:ext cx="421822" cy="474664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  <p:sp>
            <p:nvSpPr>
              <p:cNvPr id="22" name="Rectangle 8"/>
              <p:cNvSpPr/>
              <p:nvPr/>
            </p:nvSpPr>
            <p:spPr>
              <a:xfrm>
                <a:off x="369093" y="-1"/>
                <a:ext cx="369094" cy="47466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100000">
                    <a:schemeClr val="accent3">
                      <a:lumOff val="44000"/>
                    </a:scheme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</p:grpSp>
        <p:sp>
          <p:nvSpPr>
            <p:cNvPr id="24" name="Rectangle 9"/>
            <p:cNvSpPr/>
            <p:nvPr/>
          </p:nvSpPr>
          <p:spPr>
            <a:xfrm>
              <a:off x="-1" y="457200"/>
              <a:ext cx="560388" cy="422276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44000"/>
                  </a:schemeClr>
                </a:gs>
                <a:gs pos="100000">
                  <a:srgbClr val="FF0000"/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25" name="Rectangle 10"/>
            <p:cNvSpPr/>
            <p:nvPr/>
          </p:nvSpPr>
          <p:spPr>
            <a:xfrm>
              <a:off x="634999" y="0"/>
              <a:ext cx="31751" cy="1052513"/>
            </a:xfrm>
            <a:prstGeom prst="rect">
              <a:avLst/>
            </a:prstGeom>
            <a:solidFill>
              <a:srgbClr val="1C1C1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26" name="Rectangle 11"/>
            <p:cNvSpPr/>
            <p:nvPr/>
          </p:nvSpPr>
          <p:spPr>
            <a:xfrm>
              <a:off x="315912" y="822325"/>
              <a:ext cx="8693152" cy="55563"/>
            </a:xfrm>
            <a:prstGeom prst="rect">
              <a:avLst/>
            </a:prstGeom>
            <a:gradFill flip="none" rotWithShape="1">
              <a:gsLst>
                <a:gs pos="0">
                  <a:srgbClr val="1C1C1C"/>
                </a:gs>
                <a:gs pos="100000">
                  <a:schemeClr val="accent3">
                    <a:lumOff val="4400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sp>
        <p:nvSpPr>
          <p:cNvPr id="28" name="Title Text"/>
          <p:cNvSpPr txBox="1"/>
          <p:nvPr>
            <p:ph type="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ClrTx/>
              <a:buSzTx/>
              <a:buNone/>
            </a:lvl1pPr>
            <a:lvl2pPr algn="ctr">
              <a:buClrTx/>
            </a:lvl2pPr>
            <a:lvl3pPr algn="ctr">
              <a:buClrTx/>
            </a:lvl3pPr>
            <a:lvl4pPr algn="ctr">
              <a:buClrTx/>
            </a:lvl4pPr>
            <a:lvl5pPr algn="ctr"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xfrm>
            <a:off x="8464738" y="6398260"/>
            <a:ext cx="298263" cy="3073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0" name="Body Level One…"/>
          <p:cNvSpPr txBox="1"/>
          <p:nvPr>
            <p:ph type="body" idx="1"/>
          </p:nvPr>
        </p:nvSpPr>
        <p:spPr>
          <a:xfrm>
            <a:off x="1182687" y="2017713"/>
            <a:ext cx="7772401" cy="411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Text"/>
          <p:cNvSpPr txBox="1"/>
          <p:nvPr>
            <p:ph type="title"/>
          </p:nvPr>
        </p:nvSpPr>
        <p:spPr>
          <a:xfrm>
            <a:off x="7004050" y="214313"/>
            <a:ext cx="1951039" cy="59182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idx="1"/>
          </p:nvPr>
        </p:nvSpPr>
        <p:spPr>
          <a:xfrm>
            <a:off x="1150937" y="214313"/>
            <a:ext cx="5700714" cy="5918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idx="1"/>
          </p:nvPr>
        </p:nvSpPr>
        <p:spPr>
          <a:xfrm>
            <a:off x="428595" y="2017713"/>
            <a:ext cx="8526493" cy="411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700"/>
              </a:spcBef>
              <a:defRPr sz="3200"/>
            </a:lvl1pPr>
            <a:lvl2pPr marL="838200" indent="-381000">
              <a:spcBef>
                <a:spcPts val="700"/>
              </a:spcBef>
              <a:defRPr sz="3200"/>
            </a:lvl2pPr>
            <a:lvl3pPr marL="1280160" indent="-36576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ClrTx/>
              <a:buSzTx/>
              <a:buNone/>
              <a:defRPr sz="2000"/>
            </a:lvl1pPr>
            <a:lvl2pPr marL="0" indent="457200">
              <a:spcBef>
                <a:spcPts val="400"/>
              </a:spcBef>
              <a:buClrTx/>
              <a:buSzTx/>
              <a:buNone/>
              <a:defRPr sz="2000"/>
            </a:lvl2pPr>
            <a:lvl3pPr marL="0" indent="914400">
              <a:spcBef>
                <a:spcPts val="400"/>
              </a:spcBef>
              <a:buClrTx/>
              <a:buSzTx/>
              <a:buNone/>
              <a:defRPr sz="2000"/>
            </a:lvl3pPr>
            <a:lvl4pPr marL="0" indent="1371600">
              <a:spcBef>
                <a:spcPts val="400"/>
              </a:spcBef>
              <a:buClrTx/>
              <a:buSzTx/>
              <a:buNone/>
              <a:defRPr sz="2000"/>
            </a:lvl4pPr>
            <a:lvl5pPr marL="0" indent="1828800">
              <a:spcBef>
                <a:spcPts val="400"/>
              </a:spcBef>
              <a:buClrTx/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half" idx="1"/>
          </p:nvPr>
        </p:nvSpPr>
        <p:spPr>
          <a:xfrm>
            <a:off x="1182687" y="2017713"/>
            <a:ext cx="3810001" cy="411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5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500"/>
              </a:spcBef>
              <a:buClrTx/>
              <a:buSzTx/>
              <a:buNone/>
              <a:defRPr b="1" sz="2400"/>
            </a:lvl1pPr>
            <a:lvl2pPr marL="0" indent="457200">
              <a:spcBef>
                <a:spcPts val="500"/>
              </a:spcBef>
              <a:buClrTx/>
              <a:buSzTx/>
              <a:buNone/>
              <a:defRPr b="1" sz="2400"/>
            </a:lvl2pPr>
            <a:lvl3pPr marL="0" indent="914400">
              <a:spcBef>
                <a:spcPts val="500"/>
              </a:spcBef>
              <a:buClrTx/>
              <a:buSzTx/>
              <a:buNone/>
              <a:defRPr b="1" sz="2400"/>
            </a:lvl3pPr>
            <a:lvl4pPr marL="0" indent="1371600">
              <a:spcBef>
                <a:spcPts val="500"/>
              </a:spcBef>
              <a:buClrTx/>
              <a:buSzTx/>
              <a:buNone/>
              <a:defRPr b="1" sz="2400"/>
            </a:lvl4pPr>
            <a:lvl5pPr marL="0" indent="1828800">
              <a:spcBef>
                <a:spcPts val="500"/>
              </a:spcBef>
              <a:buClrTx/>
              <a:buSz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文字版面配置區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ClrTx/>
              <a:buSzTx/>
              <a:buNone/>
              <a:defRPr b="1" sz="2400"/>
            </a:pP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/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文字版面配置區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300"/>
              </a:spcBef>
              <a:buClrTx/>
              <a:buSzTx/>
              <a:buNone/>
              <a:defRPr sz="1400"/>
            </a:pP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/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100" name="圖片版面配置區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1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ClrTx/>
              <a:buSzTx/>
              <a:buNone/>
              <a:defRPr sz="1400"/>
            </a:lvl1pPr>
            <a:lvl2pPr marL="0" indent="457200">
              <a:spcBef>
                <a:spcPts val="300"/>
              </a:spcBef>
              <a:buClrTx/>
              <a:buSzTx/>
              <a:buNone/>
              <a:defRPr sz="1400"/>
            </a:lvl2pPr>
            <a:lvl3pPr marL="0" indent="914400">
              <a:spcBef>
                <a:spcPts val="300"/>
              </a:spcBef>
              <a:buClrTx/>
              <a:buSzTx/>
              <a:buNone/>
              <a:defRPr sz="1400"/>
            </a:lvl3pPr>
            <a:lvl4pPr marL="0" indent="1371600">
              <a:spcBef>
                <a:spcPts val="300"/>
              </a:spcBef>
              <a:buClrTx/>
              <a:buSzTx/>
              <a:buNone/>
              <a:defRPr sz="1400"/>
            </a:lvl4pPr>
            <a:lvl5pPr marL="0" indent="1828800">
              <a:spcBef>
                <a:spcPts val="300"/>
              </a:spcBef>
              <a:buClrTx/>
              <a:buSz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417512" y="1098550"/>
            <a:ext cx="438151" cy="4746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3" name="Rectangle 3"/>
          <p:cNvSpPr/>
          <p:nvPr/>
        </p:nvSpPr>
        <p:spPr>
          <a:xfrm>
            <a:off x="800100" y="1098550"/>
            <a:ext cx="328614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>
                  <a:lumOff val="44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4" name="Rectangle 4"/>
          <p:cNvSpPr/>
          <p:nvPr/>
        </p:nvSpPr>
        <p:spPr>
          <a:xfrm>
            <a:off x="541337" y="1520825"/>
            <a:ext cx="422276" cy="474663"/>
          </a:xfrm>
          <a:prstGeom prst="rect">
            <a:avLst/>
          </a:prstGeom>
          <a:solidFill>
            <a:srgbClr val="3333C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5" name="Rectangle 5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chemeClr val="accent3">
                  <a:lumOff val="44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6" name="Rectangle 6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>
            <a:gsLst>
              <a:gs pos="0">
                <a:schemeClr val="accent3">
                  <a:lumOff val="44000"/>
                </a:schemeClr>
              </a:gs>
              <a:gs pos="100000">
                <a:srgbClr val="FF0000"/>
              </a:gs>
            </a:gsLst>
            <a:lin ang="189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7" name="Rectangle 7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rgbClr val="1C1C1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8" name="Rectangle 8"/>
          <p:cNvSpPr/>
          <p:nvPr/>
        </p:nvSpPr>
        <p:spPr>
          <a:xfrm>
            <a:off x="442912" y="1781175"/>
            <a:ext cx="8226426" cy="31750"/>
          </a:xfrm>
          <a:prstGeom prst="rect">
            <a:avLst/>
          </a:prstGeom>
          <a:gradFill>
            <a:gsLst>
              <a:gs pos="0">
                <a:srgbClr val="1C1C1C"/>
              </a:gs>
              <a:gs pos="100000">
                <a:schemeClr val="accent3">
                  <a:lumOff val="44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9" name="Title Text"/>
          <p:cNvSpPr txBox="1"/>
          <p:nvPr>
            <p:ph type="title"/>
          </p:nvPr>
        </p:nvSpPr>
        <p:spPr>
          <a:xfrm>
            <a:off x="1150937" y="214313"/>
            <a:ext cx="7793038" cy="146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8648888" y="6393497"/>
            <a:ext cx="298263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60000"/>
        <a:buFontTx/>
        <a:buChar char="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800100" marR="0" indent="-3429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5000"/>
        <a:buFontTx/>
        <a:buChar char="✓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30923" marR="0" indent="-316523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0000"/>
        <a:buFontTx/>
        <a:buChar char="p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745672" marR="0" indent="-374072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5000"/>
        <a:buFontTx/>
        <a:buChar char="◆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286000" marR="0" indent="-4572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97479" marR="0" indent="-411479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0000"/>
        <a:buFontTx/>
        <a:buChar char="■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54679" marR="0" indent="-411479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0000"/>
        <a:buFontTx/>
        <a:buChar char="■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611879" marR="0" indent="-411479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0000"/>
        <a:buFontTx/>
        <a:buChar char="■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69079" marR="0" indent="-411479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0000"/>
        <a:buFontTx/>
        <a:buChar char="■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標題 1"/>
          <p:cNvSpPr txBox="1"/>
          <p:nvPr>
            <p:ph type="title"/>
          </p:nvPr>
        </p:nvSpPr>
        <p:spPr>
          <a:xfrm>
            <a:off x="1571603" y="2214553"/>
            <a:ext cx="7772401" cy="1048852"/>
          </a:xfrm>
          <a:prstGeom prst="rect">
            <a:avLst/>
          </a:prstGeom>
        </p:spPr>
        <p:txBody>
          <a:bodyPr/>
          <a:lstStyle/>
          <a:p>
            <a:pPr/>
            <a:r>
              <a:t>Practice #12</a:t>
            </a:r>
          </a:p>
        </p:txBody>
      </p:sp>
      <p:sp>
        <p:nvSpPr>
          <p:cNvPr id="130" name="文字方塊 3"/>
          <p:cNvSpPr txBox="1"/>
          <p:nvPr/>
        </p:nvSpPr>
        <p:spPr>
          <a:xfrm>
            <a:off x="5508104" y="6093295"/>
            <a:ext cx="109388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8E8E8E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2017.12.7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標題 1"/>
          <p:cNvSpPr txBox="1"/>
          <p:nvPr>
            <p:ph type="title"/>
          </p:nvPr>
        </p:nvSpPr>
        <p:spPr>
          <a:xfrm>
            <a:off x="1150937" y="214313"/>
            <a:ext cx="7793037" cy="1462088"/>
          </a:xfrm>
          <a:prstGeom prst="rect">
            <a:avLst/>
          </a:prstGeom>
        </p:spPr>
        <p:txBody>
          <a:bodyPr/>
          <a:lstStyle/>
          <a:p>
            <a:pPr/>
            <a:r>
              <a:t>Exercise12.2 Stack</a:t>
            </a:r>
          </a:p>
        </p:txBody>
      </p:sp>
      <p:sp>
        <p:nvSpPr>
          <p:cNvPr id="174" name="內容版面配置區 2"/>
          <p:cNvSpPr txBox="1"/>
          <p:nvPr>
            <p:ph type="body" idx="1"/>
          </p:nvPr>
        </p:nvSpPr>
        <p:spPr>
          <a:xfrm>
            <a:off x="35496" y="2017713"/>
            <a:ext cx="8919592" cy="41148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void stack_destroy(struct stack *s)</a:t>
            </a:r>
          </a:p>
          <a:p>
            <a:pPr marL="0" indent="0">
              <a:buSzTx/>
              <a:buFont typeface="Wingdings"/>
              <a:buNone/>
            </a:pPr>
            <a:r>
              <a:t> Free memory </a:t>
            </a:r>
          </a:p>
        </p:txBody>
      </p:sp>
      <p:sp>
        <p:nvSpPr>
          <p:cNvPr id="175" name="投影片編號版面配置區 3"/>
          <p:cNvSpPr txBox="1"/>
          <p:nvPr>
            <p:ph type="sldNum" sz="quarter" idx="2"/>
          </p:nvPr>
        </p:nvSpPr>
        <p:spPr>
          <a:xfrm>
            <a:off x="8648888" y="6393497"/>
            <a:ext cx="29826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標題 1"/>
          <p:cNvSpPr txBox="1"/>
          <p:nvPr>
            <p:ph type="title"/>
          </p:nvPr>
        </p:nvSpPr>
        <p:spPr>
          <a:xfrm>
            <a:off x="1150937" y="214313"/>
            <a:ext cx="7793037" cy="1462088"/>
          </a:xfrm>
          <a:prstGeom prst="rect">
            <a:avLst/>
          </a:prstGeom>
        </p:spPr>
        <p:txBody>
          <a:bodyPr/>
          <a:lstStyle/>
          <a:p>
            <a:pPr/>
            <a:r>
              <a:t>Exercise12.2 Stack</a:t>
            </a:r>
          </a:p>
        </p:txBody>
      </p:sp>
      <p:sp>
        <p:nvSpPr>
          <p:cNvPr id="178" name="內容版面配置區 2"/>
          <p:cNvSpPr txBox="1"/>
          <p:nvPr>
            <p:ph type="body" idx="1"/>
          </p:nvPr>
        </p:nvSpPr>
        <p:spPr>
          <a:xfrm>
            <a:off x="0" y="2017713"/>
            <a:ext cx="9144000" cy="4114801"/>
          </a:xfrm>
          <a:prstGeom prst="rect">
            <a:avLst/>
          </a:prstGeom>
        </p:spPr>
        <p:txBody>
          <a:bodyPr/>
          <a:lstStyle/>
          <a:p>
            <a:pPr marL="339470" indent="-339470" defTabSz="905255">
              <a:defRPr sz="316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void push(int elem, struct stack *s)</a:t>
            </a:r>
          </a:p>
          <a:p>
            <a:pPr marL="0" indent="0" defTabSz="905255">
              <a:buSzTx/>
              <a:buFont typeface="Wingdings"/>
              <a:buNone/>
              <a:defRPr sz="3168"/>
            </a:pPr>
            <a:r>
              <a:t>You need to check whether the stack is full before pushing into the stack.</a:t>
            </a:r>
          </a:p>
          <a:p>
            <a:pPr marL="0" indent="0" defTabSz="905255">
              <a:buSzTx/>
              <a:buFont typeface="Wingdings"/>
              <a:buNone/>
              <a:defRPr sz="3168"/>
            </a:pPr>
            <a:r>
              <a:t>1. </a:t>
            </a:r>
            <a:r>
              <a:rPr>
                <a:solidFill>
                  <a:srgbClr val="0000FF"/>
                </a:solidFill>
              </a:rPr>
              <a:t>If</a:t>
            </a:r>
            <a:r>
              <a:t> it's full, print "Stack is full!\n" on the screen.</a:t>
            </a:r>
          </a:p>
          <a:p>
            <a:pPr marL="0" indent="0" defTabSz="905255">
              <a:buSzTx/>
              <a:buFont typeface="Wingdings"/>
              <a:buNone/>
              <a:defRPr sz="3168"/>
            </a:pPr>
            <a:r>
              <a:t>2. Otherwise, push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elem</a:t>
            </a:r>
            <a:r>
              <a:t> into stack, and remember doing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top++</a:t>
            </a:r>
            <a:r>
              <a:t> to record how many numbers has been pushed.</a:t>
            </a:r>
          </a:p>
        </p:txBody>
      </p:sp>
      <p:sp>
        <p:nvSpPr>
          <p:cNvPr id="179" name="投影片編號版面配置區 3"/>
          <p:cNvSpPr txBox="1"/>
          <p:nvPr>
            <p:ph type="sldNum" sz="quarter" idx="2"/>
          </p:nvPr>
        </p:nvSpPr>
        <p:spPr>
          <a:xfrm>
            <a:off x="8648888" y="6393497"/>
            <a:ext cx="29826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標題 1"/>
          <p:cNvSpPr txBox="1"/>
          <p:nvPr>
            <p:ph type="title"/>
          </p:nvPr>
        </p:nvSpPr>
        <p:spPr>
          <a:xfrm>
            <a:off x="1150937" y="214313"/>
            <a:ext cx="7793037" cy="1462088"/>
          </a:xfrm>
          <a:prstGeom prst="rect">
            <a:avLst/>
          </a:prstGeom>
        </p:spPr>
        <p:txBody>
          <a:bodyPr/>
          <a:lstStyle/>
          <a:p>
            <a:pPr/>
            <a:r>
              <a:t>Exercise12.2 Stack</a:t>
            </a:r>
          </a:p>
        </p:txBody>
      </p:sp>
      <p:sp>
        <p:nvSpPr>
          <p:cNvPr id="182" name="內容版面配置區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void show_stack(struct stack *s)</a:t>
            </a:r>
          </a:p>
          <a:p>
            <a:pPr marL="0" indent="0">
              <a:buSzTx/>
              <a:buFont typeface="Wingdings"/>
              <a:buNone/>
            </a:pPr>
            <a:r>
              <a:t>You need to check whether the stack is empty.</a:t>
            </a:r>
          </a:p>
          <a:p>
            <a:pPr marL="0" indent="0">
              <a:buSzTx/>
              <a:buFont typeface="Wingdings"/>
              <a:buNone/>
            </a:pPr>
            <a:r>
              <a:t>1. </a:t>
            </a:r>
            <a:r>
              <a:rPr>
                <a:solidFill>
                  <a:srgbClr val="0000FF"/>
                </a:solidFill>
              </a:rPr>
              <a:t>If</a:t>
            </a:r>
            <a:r>
              <a:t> it's empty, print "Empty" on the screen.</a:t>
            </a:r>
          </a:p>
          <a:p>
            <a:pPr marL="0" indent="0">
              <a:buSzTx/>
              <a:buFont typeface="Wingdings"/>
              <a:buNone/>
            </a:pPr>
            <a:r>
              <a:t>2. Otherwise, print all elements in the stack separated by a whitespace.</a:t>
            </a:r>
          </a:p>
        </p:txBody>
      </p:sp>
      <p:sp>
        <p:nvSpPr>
          <p:cNvPr id="183" name="投影片編號版面配置區 3"/>
          <p:cNvSpPr txBox="1"/>
          <p:nvPr>
            <p:ph type="sldNum" sz="quarter" idx="2"/>
          </p:nvPr>
        </p:nvSpPr>
        <p:spPr>
          <a:xfrm>
            <a:off x="8648888" y="6393497"/>
            <a:ext cx="29826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標題 1"/>
          <p:cNvSpPr txBox="1"/>
          <p:nvPr>
            <p:ph type="title"/>
          </p:nvPr>
        </p:nvSpPr>
        <p:spPr>
          <a:xfrm>
            <a:off x="1150937" y="214313"/>
            <a:ext cx="7793037" cy="1462088"/>
          </a:xfrm>
          <a:prstGeom prst="rect">
            <a:avLst/>
          </a:prstGeom>
        </p:spPr>
        <p:txBody>
          <a:bodyPr/>
          <a:lstStyle/>
          <a:p>
            <a:pPr/>
            <a:r>
              <a:t>Exercise12.2 Stack</a:t>
            </a:r>
          </a:p>
        </p:txBody>
      </p:sp>
      <p:sp>
        <p:nvSpPr>
          <p:cNvPr id="186" name="內容版面配置區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pop(struct stack *s)</a:t>
            </a:r>
          </a:p>
          <a:p>
            <a:pPr marL="0" indent="0">
              <a:buSzTx/>
              <a:buFont typeface="Wingdings"/>
              <a:buNone/>
            </a:pPr>
            <a:r>
              <a:t>You need to check whether the stack is empty before popping.</a:t>
            </a:r>
          </a:p>
          <a:p>
            <a:pPr marL="0" indent="0">
              <a:buSzTx/>
              <a:buFont typeface="Wingdings"/>
              <a:buNone/>
            </a:pPr>
            <a:r>
              <a:t>1. </a:t>
            </a:r>
            <a:r>
              <a:rPr>
                <a:solidFill>
                  <a:srgbClr val="0000FF"/>
                </a:solidFill>
              </a:rPr>
              <a:t>If</a:t>
            </a:r>
            <a:r>
              <a:t> it's empty, print "Stack is empty!\n" on the screen and return -100000.</a:t>
            </a:r>
          </a:p>
          <a:p>
            <a:pPr marL="0" indent="0">
              <a:buSzTx/>
              <a:buFont typeface="Wingdings"/>
              <a:buNone/>
            </a:pPr>
            <a:r>
              <a:t>2. Otherwise, pop the latest element from the stack and return it.</a:t>
            </a:r>
          </a:p>
        </p:txBody>
      </p:sp>
      <p:sp>
        <p:nvSpPr>
          <p:cNvPr id="187" name="投影片編號版面配置區 3"/>
          <p:cNvSpPr txBox="1"/>
          <p:nvPr>
            <p:ph type="sldNum" sz="quarter" idx="2"/>
          </p:nvPr>
        </p:nvSpPr>
        <p:spPr>
          <a:xfrm>
            <a:off x="8648888" y="6393497"/>
            <a:ext cx="29826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Exercise 12.2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12.2</a:t>
            </a:r>
          </a:p>
          <a:p>
            <a:pPr/>
            <a:r>
              <a:t>Stack - Format</a:t>
            </a:r>
          </a:p>
        </p:txBody>
      </p:sp>
      <p:sp>
        <p:nvSpPr>
          <p:cNvPr id="1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1" name="Input: An integer n…"/>
          <p:cNvSpPr txBox="1"/>
          <p:nvPr>
            <p:ph type="body" idx="1"/>
          </p:nvPr>
        </p:nvSpPr>
        <p:spPr>
          <a:xfrm>
            <a:off x="428595" y="2017713"/>
            <a:ext cx="8526493" cy="4605784"/>
          </a:xfrm>
          <a:prstGeom prst="rect">
            <a:avLst/>
          </a:prstGeom>
        </p:spPr>
        <p:txBody>
          <a:bodyPr/>
          <a:lstStyle/>
          <a:p>
            <a:pPr/>
            <a:r>
              <a:t>Input: An integer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/>
            <a:r>
              <a:t>Output: See the sample I/O</a:t>
            </a:r>
          </a:p>
          <a:p>
            <a:pPr/>
            <a:r>
              <a:t>Output format: </a:t>
            </a:r>
          </a:p>
          <a:p>
            <a:pPr marL="427789" indent="-427789">
              <a:buClrTx/>
              <a:buSzPct val="100000"/>
              <a:buAutoNum type="arabicPeriod" startAt="1"/>
            </a:pPr>
            <a:r>
              <a:t>There is a space after each number.</a:t>
            </a:r>
          </a:p>
          <a:p>
            <a:pPr marL="427789" indent="-427789">
              <a:buClrTx/>
              <a:buSzPct val="100000"/>
              <a:buAutoNum type="arabicPeriod" startAt="1"/>
            </a:pPr>
            <a:r>
              <a:t>Change a new line at the end of each line.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Input1:                Output1:"/>
          <p:cNvSpPr txBox="1"/>
          <p:nvPr/>
        </p:nvSpPr>
        <p:spPr>
          <a:xfrm>
            <a:off x="663094" y="1793875"/>
            <a:ext cx="7786063" cy="495066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lvl1pPr>
          </a:lstStyle>
          <a:p>
            <a:pPr/>
            <a:r>
              <a:t>Input1:                Output1:</a:t>
            </a:r>
          </a:p>
        </p:txBody>
      </p:sp>
      <p:sp>
        <p:nvSpPr>
          <p:cNvPr id="194" name="Title 1"/>
          <p:cNvSpPr txBox="1"/>
          <p:nvPr>
            <p:ph type="title"/>
          </p:nvPr>
        </p:nvSpPr>
        <p:spPr>
          <a:xfrm>
            <a:off x="1150937" y="214313"/>
            <a:ext cx="7793037" cy="1462088"/>
          </a:xfrm>
          <a:prstGeom prst="rect">
            <a:avLst/>
          </a:prstGeom>
        </p:spPr>
        <p:txBody>
          <a:bodyPr/>
          <a:lstStyle/>
          <a:p>
            <a:pPr/>
            <a:r>
              <a:t>Exercise12.2</a:t>
            </a:r>
          </a:p>
          <a:p>
            <a:pPr/>
            <a:r>
              <a:t>Stack - Sample I/O</a:t>
            </a:r>
          </a:p>
        </p:txBody>
      </p:sp>
      <p:sp>
        <p:nvSpPr>
          <p:cNvPr id="195" name="Slide Number Placeholder 3"/>
          <p:cNvSpPr txBox="1"/>
          <p:nvPr>
            <p:ph type="sldNum" sz="quarter" idx="2"/>
          </p:nvPr>
        </p:nvSpPr>
        <p:spPr>
          <a:xfrm>
            <a:off x="8648888" y="6393497"/>
            <a:ext cx="29826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6" name="TextBox 5"/>
          <p:cNvSpPr txBox="1"/>
          <p:nvPr/>
        </p:nvSpPr>
        <p:spPr>
          <a:xfrm>
            <a:off x="3915271" y="2375405"/>
            <a:ext cx="4408785" cy="4202817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/>
            </a:pPr>
            <a:r>
              <a:t>Push an integer in stack_ptr:</a:t>
            </a:r>
          </a:p>
          <a:p>
            <a:pPr>
              <a:defRPr b="1" sz="2400"/>
            </a:pPr>
            <a:r>
              <a:t>Stack is full!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>
              <a:defRPr b="1" sz="2400"/>
            </a:pPr>
            <a:r>
              <a:t>Stack is full!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>
              <a:defRPr b="1" sz="2400"/>
            </a:pPr>
            <a:r>
              <a:t>5 10 15 20 </a:t>
            </a:r>
          </a:p>
          <a:p>
            <a:pPr>
              <a:defRPr b="1" sz="2400"/>
            </a:pPr>
            <a:r>
              <a:t>Pop an integer from stack_ptr:</a:t>
            </a:r>
          </a:p>
          <a:p>
            <a:pPr>
              <a:defRPr b="1" sz="2400"/>
            </a:pPr>
            <a:r>
              <a:t>5 10 15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>
              <a:defRPr b="1" sz="2400"/>
            </a:pPr>
            <a:r>
              <a:t>5 10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>
              <a:defRPr b="1" sz="2400"/>
            </a:pPr>
            <a:r>
              <a:t>5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>
              <a:defRPr b="1" sz="2400"/>
            </a:pPr>
            <a:r>
              <a:t>Empty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>
              <a:defRPr b="1" sz="2400"/>
            </a:pPr>
            <a:r>
              <a:t>Stack is empty!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>
              <a:defRPr b="1" sz="2400"/>
            </a:pPr>
            <a:r>
              <a:t>Empty</a:t>
            </a:r>
          </a:p>
        </p:txBody>
      </p:sp>
      <p:sp>
        <p:nvSpPr>
          <p:cNvPr id="197" name="TextBox 5"/>
          <p:cNvSpPr txBox="1"/>
          <p:nvPr/>
        </p:nvSpPr>
        <p:spPr>
          <a:xfrm>
            <a:off x="968871" y="2553205"/>
            <a:ext cx="2243634" cy="430917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4</a:t>
            </a:r>
          </a:p>
        </p:txBody>
      </p:sp>
      <p:sp>
        <p:nvSpPr>
          <p:cNvPr id="198" name="Line"/>
          <p:cNvSpPr/>
          <p:nvPr/>
        </p:nvSpPr>
        <p:spPr>
          <a:xfrm flipV="1">
            <a:off x="3647928" y="1779851"/>
            <a:ext cx="1" cy="497606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Input2:                Output2:"/>
          <p:cNvSpPr txBox="1"/>
          <p:nvPr/>
        </p:nvSpPr>
        <p:spPr>
          <a:xfrm>
            <a:off x="663094" y="1793875"/>
            <a:ext cx="7786063" cy="495066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lvl1pPr>
          </a:lstStyle>
          <a:p>
            <a:pPr/>
            <a:r>
              <a:t>Input2:                Output2:</a:t>
            </a:r>
          </a:p>
        </p:txBody>
      </p:sp>
      <p:sp>
        <p:nvSpPr>
          <p:cNvPr id="201" name="Title 1"/>
          <p:cNvSpPr txBox="1"/>
          <p:nvPr>
            <p:ph type="title"/>
          </p:nvPr>
        </p:nvSpPr>
        <p:spPr>
          <a:xfrm>
            <a:off x="1150937" y="214313"/>
            <a:ext cx="7793037" cy="1462088"/>
          </a:xfrm>
          <a:prstGeom prst="rect">
            <a:avLst/>
          </a:prstGeom>
        </p:spPr>
        <p:txBody>
          <a:bodyPr/>
          <a:lstStyle/>
          <a:p>
            <a:pPr/>
            <a:r>
              <a:t>Exercise12.2</a:t>
            </a:r>
          </a:p>
          <a:p>
            <a:pPr/>
            <a:r>
              <a:t>Stack - Sample I/O</a:t>
            </a:r>
          </a:p>
        </p:txBody>
      </p:sp>
      <p:sp>
        <p:nvSpPr>
          <p:cNvPr id="202" name="Slide Number Placeholder 3"/>
          <p:cNvSpPr txBox="1"/>
          <p:nvPr>
            <p:ph type="sldNum" sz="quarter" idx="2"/>
          </p:nvPr>
        </p:nvSpPr>
        <p:spPr>
          <a:xfrm>
            <a:off x="8648888" y="6393497"/>
            <a:ext cx="29826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3" name="TextBox 5"/>
          <p:cNvSpPr txBox="1"/>
          <p:nvPr/>
        </p:nvSpPr>
        <p:spPr>
          <a:xfrm>
            <a:off x="3915271" y="2375405"/>
            <a:ext cx="4408785" cy="3174117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/>
            </a:pPr>
            <a:r>
              <a:t>Push an integer in stack_ptr: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>
              <a:defRPr b="1" sz="2400"/>
            </a:pPr>
            <a:r>
              <a:t>5 10 15 20 25 30 </a:t>
            </a:r>
          </a:p>
          <a:p>
            <a:pPr>
              <a:defRPr b="1" sz="2400"/>
            </a:pPr>
            <a:r>
              <a:t>Pop an integer from stack_ptr:</a:t>
            </a:r>
          </a:p>
          <a:p>
            <a:pPr>
              <a:defRPr b="1" sz="2400"/>
            </a:pPr>
            <a:r>
              <a:t>5 10 15 20 25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>
              <a:defRPr b="1" sz="2400"/>
            </a:pPr>
            <a:r>
              <a:t>5 10 15 20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>
              <a:defRPr b="1" sz="2400"/>
            </a:pPr>
            <a:r>
              <a:t>5 10 15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>
              <a:defRPr b="1" sz="2400"/>
            </a:pPr>
            <a:r>
              <a:t>5 10 </a:t>
            </a:r>
          </a:p>
          <a:p>
            <a:pPr>
              <a:defRPr b="1" sz="2400"/>
            </a:pPr>
            <a:r>
              <a:t>5 </a:t>
            </a:r>
          </a:p>
        </p:txBody>
      </p:sp>
      <p:sp>
        <p:nvSpPr>
          <p:cNvPr id="204" name="TextBox 5"/>
          <p:cNvSpPr txBox="1"/>
          <p:nvPr/>
        </p:nvSpPr>
        <p:spPr>
          <a:xfrm>
            <a:off x="968871" y="2553205"/>
            <a:ext cx="2243634" cy="430917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6</a:t>
            </a:r>
          </a:p>
        </p:txBody>
      </p:sp>
      <p:sp>
        <p:nvSpPr>
          <p:cNvPr id="205" name="Line"/>
          <p:cNvSpPr/>
          <p:nvPr/>
        </p:nvSpPr>
        <p:spPr>
          <a:xfrm flipV="1">
            <a:off x="3647928" y="1779851"/>
            <a:ext cx="1" cy="497606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Input3:                Output3:"/>
          <p:cNvSpPr txBox="1"/>
          <p:nvPr/>
        </p:nvSpPr>
        <p:spPr>
          <a:xfrm>
            <a:off x="663094" y="1793875"/>
            <a:ext cx="7786063" cy="495066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lvl1pPr>
          </a:lstStyle>
          <a:p>
            <a:pPr/>
            <a:r>
              <a:t>Input3:                Output3:</a:t>
            </a:r>
          </a:p>
        </p:txBody>
      </p:sp>
      <p:sp>
        <p:nvSpPr>
          <p:cNvPr id="208" name="Title 1"/>
          <p:cNvSpPr txBox="1"/>
          <p:nvPr>
            <p:ph type="title"/>
          </p:nvPr>
        </p:nvSpPr>
        <p:spPr>
          <a:xfrm>
            <a:off x="1150937" y="214313"/>
            <a:ext cx="7793037" cy="1462088"/>
          </a:xfrm>
          <a:prstGeom prst="rect">
            <a:avLst/>
          </a:prstGeom>
        </p:spPr>
        <p:txBody>
          <a:bodyPr/>
          <a:lstStyle/>
          <a:p>
            <a:pPr/>
            <a:r>
              <a:t>Exercise12.2</a:t>
            </a:r>
          </a:p>
          <a:p>
            <a:pPr/>
            <a:r>
              <a:t>Stack - Sample I/O</a:t>
            </a:r>
          </a:p>
        </p:txBody>
      </p:sp>
      <p:sp>
        <p:nvSpPr>
          <p:cNvPr id="209" name="Slide Number Placeholder 3"/>
          <p:cNvSpPr txBox="1"/>
          <p:nvPr>
            <p:ph type="sldNum" sz="quarter" idx="2"/>
          </p:nvPr>
        </p:nvSpPr>
        <p:spPr>
          <a:xfrm>
            <a:off x="8648888" y="6393497"/>
            <a:ext cx="29826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TextBox 5"/>
          <p:cNvSpPr txBox="1"/>
          <p:nvPr/>
        </p:nvSpPr>
        <p:spPr>
          <a:xfrm>
            <a:off x="3915271" y="2375405"/>
            <a:ext cx="4408785" cy="4358454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Push an integer in stack_ptr:</a:t>
            </a:r>
          </a:p>
          <a:p>
            <a:pPr>
              <a:defRPr b="1"/>
            </a:pPr>
            <a:r>
              <a:t>Stack is full!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>
              <a:defRPr b="1"/>
            </a:pPr>
            <a:r>
              <a:t>Stack is full!</a:t>
            </a:r>
          </a:p>
          <a:p>
            <a:pPr>
              <a:defRPr b="1"/>
            </a:pPr>
            <a:r>
              <a:t>Stack is full!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>
              <a:defRPr b="1"/>
            </a:pPr>
            <a:r>
              <a:t>Stack is full!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>
              <a:defRPr b="1"/>
            </a:pPr>
            <a:r>
              <a:t>5 10 </a:t>
            </a:r>
          </a:p>
          <a:p>
            <a:pPr>
              <a:defRPr b="1"/>
            </a:pPr>
            <a:r>
              <a:t>Pop an integer from stack_ptr: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>
              <a:defRPr b="1"/>
            </a:pPr>
            <a:r>
              <a:t>5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>
              <a:defRPr b="1"/>
            </a:pPr>
            <a:r>
              <a:t>Empty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>
              <a:defRPr b="1"/>
            </a:pPr>
            <a:r>
              <a:t>Stack is empty!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>
              <a:defRPr b="1"/>
            </a:pPr>
            <a:r>
              <a:t>Empty</a:t>
            </a:r>
          </a:p>
          <a:p>
            <a:pPr>
              <a:defRPr b="1"/>
            </a:pPr>
            <a:r>
              <a:t>Stack is empty!</a:t>
            </a:r>
          </a:p>
          <a:p>
            <a:pPr>
              <a:defRPr b="1"/>
            </a:pPr>
            <a:r>
              <a:t>Empty</a:t>
            </a:r>
          </a:p>
          <a:p>
            <a:pPr>
              <a:defRPr b="1"/>
            </a:pPr>
            <a:r>
              <a:t>Stack is empty!</a:t>
            </a:r>
          </a:p>
          <a:p>
            <a:pPr>
              <a:defRPr b="1"/>
            </a:pPr>
            <a:r>
              <a:t>Empty</a:t>
            </a:r>
          </a:p>
        </p:txBody>
      </p:sp>
      <p:sp>
        <p:nvSpPr>
          <p:cNvPr id="211" name="TextBox 5"/>
          <p:cNvSpPr txBox="1"/>
          <p:nvPr/>
        </p:nvSpPr>
        <p:spPr>
          <a:xfrm>
            <a:off x="968871" y="2553205"/>
            <a:ext cx="2243634" cy="430917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2</a:t>
            </a:r>
          </a:p>
        </p:txBody>
      </p:sp>
      <p:sp>
        <p:nvSpPr>
          <p:cNvPr id="212" name="Line"/>
          <p:cNvSpPr/>
          <p:nvPr/>
        </p:nvSpPr>
        <p:spPr>
          <a:xfrm flipV="1">
            <a:off x="3647928" y="1779851"/>
            <a:ext cx="1" cy="497606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Exercise 12.2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12.2</a:t>
            </a:r>
          </a:p>
          <a:p>
            <a:pPr/>
            <a:r>
              <a:t>Stack</a:t>
            </a:r>
          </a:p>
        </p:txBody>
      </p:sp>
      <p:sp>
        <p:nvSpPr>
          <p:cNvPr id="215" name="NTHU online judge information:…"/>
          <p:cNvSpPr txBox="1"/>
          <p:nvPr>
            <p:ph type="body" idx="1"/>
          </p:nvPr>
        </p:nvSpPr>
        <p:spPr>
          <a:xfrm>
            <a:off x="428595" y="2017713"/>
            <a:ext cx="8526493" cy="454274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NTHU online judge information:</a:t>
            </a:r>
          </a:p>
          <a:p>
            <a:pPr/>
            <a:r>
              <a:t>Problem ID: 11723</a:t>
            </a:r>
          </a:p>
          <a:p>
            <a:pPr/>
            <a:r>
              <a:t>Problem title: 231001_12/7_practice12-2</a:t>
            </a:r>
          </a:p>
        </p:txBody>
      </p:sp>
      <p:sp>
        <p:nvSpPr>
          <p:cNvPr id="2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truct and mallo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struct and malloc</a:t>
            </a:r>
          </a:p>
        </p:txBody>
      </p:sp>
      <p:sp>
        <p:nvSpPr>
          <p:cNvPr id="133" name="Please use struct and malloc to finish this practice."/>
          <p:cNvSpPr txBox="1"/>
          <p:nvPr>
            <p:ph type="body" idx="1"/>
          </p:nvPr>
        </p:nvSpPr>
        <p:spPr>
          <a:xfrm>
            <a:off x="428595" y="2017713"/>
            <a:ext cx="8526493" cy="4660653"/>
          </a:xfrm>
          <a:prstGeom prst="rect">
            <a:avLst/>
          </a:prstGeom>
        </p:spPr>
        <p:txBody>
          <a:bodyPr/>
          <a:lstStyle/>
          <a:p>
            <a:pPr/>
            <a:r>
              <a:t>Please use struct and malloc to finish this practice.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>
            <a:off x="8745949" y="6393497"/>
            <a:ext cx="20120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/>
          <p:nvPr>
            <p:ph type="title"/>
          </p:nvPr>
        </p:nvSpPr>
        <p:spPr>
          <a:xfrm>
            <a:off x="1150937" y="214313"/>
            <a:ext cx="7793037" cy="1462088"/>
          </a:xfrm>
          <a:prstGeom prst="rect">
            <a:avLst/>
          </a:prstGeom>
        </p:spPr>
        <p:txBody>
          <a:bodyPr/>
          <a:lstStyle/>
          <a:p>
            <a:pPr/>
            <a:r>
              <a:t>Exercise 12.1</a:t>
            </a:r>
          </a:p>
          <a:p>
            <a:pPr/>
            <a:r>
              <a:t>Store Information</a:t>
            </a:r>
          </a:p>
        </p:txBody>
      </p:sp>
      <p:sp>
        <p:nvSpPr>
          <p:cNvPr id="13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Input an integer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, there is 3 data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students you need to store.</a:t>
            </a:r>
          </a:p>
          <a:p>
            <a:pPr/>
            <a:r>
              <a:t>3 data: ID, name and score</a:t>
            </a:r>
          </a:p>
          <a:p>
            <a:pPr marL="427789" indent="-427789">
              <a:buClrTx/>
              <a:buSzPct val="100000"/>
              <a:buAutoNum type="arabicPeriod" startAt="1"/>
            </a:pPr>
            <a:r>
              <a:t>ID: An integer</a:t>
            </a:r>
          </a:p>
          <a:p>
            <a:pPr marL="427789" indent="-427789">
              <a:buClrTx/>
              <a:buSzPct val="100000"/>
              <a:buAutoNum type="arabicPeriod" startAt="1"/>
            </a:pPr>
            <a:r>
              <a:t>name: A string</a:t>
            </a:r>
          </a:p>
          <a:p>
            <a:pPr marL="427789" indent="-427789">
              <a:buClrTx/>
              <a:buSzPct val="100000"/>
              <a:buAutoNum type="arabicPeriod" startAt="1"/>
            </a:pPr>
            <a:r>
              <a:t>score: A decimal number (float 小數)</a:t>
            </a:r>
          </a:p>
        </p:txBody>
      </p:sp>
      <p:sp>
        <p:nvSpPr>
          <p:cNvPr id="138" name="Slide Number Placeholder 3"/>
          <p:cNvSpPr txBox="1"/>
          <p:nvPr>
            <p:ph type="sldNum" sz="quarter" idx="2"/>
          </p:nvPr>
        </p:nvSpPr>
        <p:spPr>
          <a:xfrm>
            <a:off x="8745949" y="6393497"/>
            <a:ext cx="201201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Exercise 12.1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12.1</a:t>
            </a:r>
          </a:p>
          <a:p>
            <a:pPr/>
            <a:r>
              <a:t>Store Information - Format</a:t>
            </a:r>
          </a:p>
        </p:txBody>
      </p:sp>
      <p:sp>
        <p:nvSpPr>
          <p:cNvPr id="141" name="Slide Number"/>
          <p:cNvSpPr txBox="1"/>
          <p:nvPr>
            <p:ph type="sldNum" sz="quarter" idx="2"/>
          </p:nvPr>
        </p:nvSpPr>
        <p:spPr>
          <a:xfrm>
            <a:off x="8745949" y="6393497"/>
            <a:ext cx="20120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2" name="Input: See the sample I/O…"/>
          <p:cNvSpPr txBox="1"/>
          <p:nvPr>
            <p:ph type="body" idx="1"/>
          </p:nvPr>
        </p:nvSpPr>
        <p:spPr>
          <a:xfrm>
            <a:off x="428595" y="2017713"/>
            <a:ext cx="8526493" cy="4605784"/>
          </a:xfrm>
          <a:prstGeom prst="rect">
            <a:avLst/>
          </a:prstGeom>
        </p:spPr>
        <p:txBody>
          <a:bodyPr/>
          <a:lstStyle/>
          <a:p>
            <a:pPr marL="339470" indent="-339470" defTabSz="905255">
              <a:defRPr sz="3168"/>
            </a:pPr>
            <a:r>
              <a:t>Input: See the sample I/O</a:t>
            </a:r>
          </a:p>
          <a:p>
            <a:pPr marL="339470" indent="-339470" defTabSz="905255">
              <a:defRPr sz="3168"/>
            </a:pPr>
            <a:r>
              <a:t>Input format: See the sample I/O</a:t>
            </a:r>
          </a:p>
          <a:p>
            <a:pPr marL="339470" indent="-339470" defTabSz="905255">
              <a:defRPr sz="3168"/>
            </a:pPr>
            <a:r>
              <a:t>Output: See the sample I/O</a:t>
            </a:r>
          </a:p>
          <a:p>
            <a:pPr marL="339470" indent="-339470" defTabSz="905255">
              <a:defRPr sz="3168"/>
            </a:pPr>
            <a:r>
              <a:t>Output format: </a:t>
            </a:r>
          </a:p>
          <a:p>
            <a:pPr marL="423511" indent="-423511" defTabSz="905255">
              <a:buClrTx/>
              <a:buSzPct val="100000"/>
              <a:buAutoNum type="arabicPeriod" startAt="1"/>
              <a:defRPr sz="3168"/>
            </a:pPr>
            <a:r>
              <a:t>There is a space between each information.</a:t>
            </a:r>
          </a:p>
          <a:p>
            <a:pPr marL="423511" indent="-423511" defTabSz="905255">
              <a:buClrTx/>
              <a:buSzPct val="100000"/>
              <a:buAutoNum type="arabicPeriod" startAt="1"/>
              <a:defRPr sz="3168"/>
            </a:pPr>
            <a:r>
              <a:t>score: round off to the four decimal place (四捨五入至小數點第四位).</a:t>
            </a:r>
          </a:p>
          <a:p>
            <a:pPr marL="423511" indent="-423511" defTabSz="905255">
              <a:buClrTx/>
              <a:buSzPct val="100000"/>
              <a:buAutoNum type="arabicPeriod" startAt="1"/>
              <a:defRPr sz="3168"/>
            </a:pPr>
            <a:r>
              <a:t>Change a new line at the end of each information.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Input:                 Output:"/>
          <p:cNvSpPr txBox="1"/>
          <p:nvPr/>
        </p:nvSpPr>
        <p:spPr>
          <a:xfrm>
            <a:off x="663094" y="1793875"/>
            <a:ext cx="7786063" cy="495066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lvl1pPr>
          </a:lstStyle>
          <a:p>
            <a:pPr/>
            <a:r>
              <a:t>Input:                 Output:</a:t>
            </a:r>
          </a:p>
        </p:txBody>
      </p:sp>
      <p:sp>
        <p:nvSpPr>
          <p:cNvPr id="145" name="TextBox 4"/>
          <p:cNvSpPr txBox="1"/>
          <p:nvPr/>
        </p:nvSpPr>
        <p:spPr>
          <a:xfrm>
            <a:off x="1022375" y="2506981"/>
            <a:ext cx="2055653" cy="3680334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3</a:t>
            </a:r>
          </a:p>
          <a:p>
            <a:pPr>
              <a:spcBef>
                <a:spcPts val="500"/>
              </a:spcBef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106066666</a:t>
            </a:r>
          </a:p>
          <a:p>
            <a:pPr>
              <a:spcBef>
                <a:spcPts val="500"/>
              </a:spcBef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Jack</a:t>
            </a:r>
          </a:p>
          <a:p>
            <a:pPr>
              <a:spcBef>
                <a:spcPts val="500"/>
              </a:spcBef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85.5</a:t>
            </a:r>
          </a:p>
          <a:p>
            <a:pPr>
              <a:spcBef>
                <a:spcPts val="500"/>
              </a:spcBef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100011123</a:t>
            </a:r>
          </a:p>
          <a:p>
            <a:pPr>
              <a:spcBef>
                <a:spcPts val="500"/>
              </a:spcBef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Amy</a:t>
            </a:r>
          </a:p>
          <a:p>
            <a:pPr>
              <a:spcBef>
                <a:spcPts val="500"/>
              </a:spcBef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42.1</a:t>
            </a:r>
          </a:p>
          <a:p>
            <a:pPr>
              <a:spcBef>
                <a:spcPts val="500"/>
              </a:spcBef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103068572</a:t>
            </a:r>
          </a:p>
          <a:p>
            <a:pPr>
              <a:spcBef>
                <a:spcPts val="500"/>
              </a:spcBef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Ella</a:t>
            </a:r>
          </a:p>
          <a:p>
            <a:pPr>
              <a:spcBef>
                <a:spcPts val="500"/>
              </a:spcBef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99</a:t>
            </a:r>
          </a:p>
        </p:txBody>
      </p:sp>
      <p:sp>
        <p:nvSpPr>
          <p:cNvPr id="146" name="Exercise 12.1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12.1</a:t>
            </a:r>
          </a:p>
          <a:p>
            <a:pPr/>
            <a:r>
              <a:t>Store Information - Sample I/O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45949" y="6393497"/>
            <a:ext cx="20120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8" name="Line"/>
          <p:cNvSpPr/>
          <p:nvPr/>
        </p:nvSpPr>
        <p:spPr>
          <a:xfrm flipV="1">
            <a:off x="3647928" y="1779851"/>
            <a:ext cx="1" cy="497606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9" name="TextBox 4"/>
          <p:cNvSpPr txBox="1"/>
          <p:nvPr/>
        </p:nvSpPr>
        <p:spPr>
          <a:xfrm>
            <a:off x="3989229" y="2532381"/>
            <a:ext cx="4086016" cy="148882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106066666 Jack 85.5000</a:t>
            </a:r>
          </a:p>
          <a:p>
            <a:pPr>
              <a:spcBef>
                <a:spcPts val="500"/>
              </a:spcBef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100011123 Amy 42.1000</a:t>
            </a:r>
          </a:p>
          <a:p>
            <a:pPr>
              <a:spcBef>
                <a:spcPts val="500"/>
              </a:spcBef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103068572 Ella 99.0000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Exercise 12.1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12.1</a:t>
            </a:r>
          </a:p>
          <a:p>
            <a:pPr/>
            <a:r>
              <a:t>Store Information</a:t>
            </a:r>
          </a:p>
        </p:txBody>
      </p:sp>
      <p:sp>
        <p:nvSpPr>
          <p:cNvPr id="152" name="NTHU online judge information:…"/>
          <p:cNvSpPr txBox="1"/>
          <p:nvPr>
            <p:ph type="body" idx="1"/>
          </p:nvPr>
        </p:nvSpPr>
        <p:spPr>
          <a:xfrm>
            <a:off x="428595" y="2017713"/>
            <a:ext cx="8526493" cy="4524974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NTHU online judge information:</a:t>
            </a:r>
          </a:p>
          <a:p>
            <a:pPr/>
            <a:r>
              <a:t>Problem ID: 11722</a:t>
            </a:r>
          </a:p>
          <a:p>
            <a:pPr/>
            <a:r>
              <a:t>Problem title: 231001_12/7_practice12-1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xfrm>
            <a:off x="8745949" y="6393497"/>
            <a:ext cx="20120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/>
          <p:nvPr>
            <p:ph type="title"/>
          </p:nvPr>
        </p:nvSpPr>
        <p:spPr>
          <a:xfrm>
            <a:off x="1150937" y="214313"/>
            <a:ext cx="7793037" cy="1462088"/>
          </a:xfrm>
          <a:prstGeom prst="rect">
            <a:avLst/>
          </a:prstGeom>
        </p:spPr>
        <p:txBody>
          <a:bodyPr/>
          <a:lstStyle/>
          <a:p>
            <a:pPr/>
            <a:r>
              <a:t>Exercise12.2 - Stack</a:t>
            </a:r>
          </a:p>
        </p:txBody>
      </p:sp>
      <p:sp>
        <p:nvSpPr>
          <p:cNvPr id="156" name="Content Placeholder 2"/>
          <p:cNvSpPr txBox="1"/>
          <p:nvPr>
            <p:ph type="body" idx="1"/>
          </p:nvPr>
        </p:nvSpPr>
        <p:spPr>
          <a:xfrm>
            <a:off x="428595" y="2017711"/>
            <a:ext cx="8526493" cy="4723657"/>
          </a:xfrm>
          <a:prstGeom prst="rect">
            <a:avLst/>
          </a:prstGeom>
        </p:spPr>
        <p:txBody>
          <a:bodyPr/>
          <a:lstStyle/>
          <a:p>
            <a:pPr/>
            <a:r>
              <a:t>The goal of this tutorial is to practice the use of stack and implement it using dynamic memory allocation. Read the comments in the </a:t>
            </a:r>
            <a:r>
              <a:rPr>
                <a:solidFill>
                  <a:srgbClr val="0433FF"/>
                </a:solidFill>
              </a:rPr>
              <a:t>p-12-2.c </a:t>
            </a:r>
            <a:r>
              <a:t>file and complete 5 functions. </a:t>
            </a:r>
            <a:r>
              <a:rPr>
                <a:solidFill>
                  <a:srgbClr val="FF0000"/>
                </a:solidFill>
              </a:rPr>
              <a:t>DO NOT </a:t>
            </a:r>
            <a:r>
              <a:t>change the main function at all.</a:t>
            </a:r>
          </a:p>
          <a:p>
            <a:pPr/>
            <a:r>
              <a:t>There is only one input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, which means the maximum size of the stack.</a:t>
            </a:r>
          </a:p>
        </p:txBody>
      </p:sp>
      <p:sp>
        <p:nvSpPr>
          <p:cNvPr id="157" name="Slide Number Placeholder 3"/>
          <p:cNvSpPr txBox="1"/>
          <p:nvPr>
            <p:ph type="sldNum" sz="quarter" idx="2"/>
          </p:nvPr>
        </p:nvSpPr>
        <p:spPr>
          <a:xfrm>
            <a:off x="8745949" y="6393497"/>
            <a:ext cx="201201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標題 1"/>
          <p:cNvSpPr txBox="1"/>
          <p:nvPr>
            <p:ph type="title"/>
          </p:nvPr>
        </p:nvSpPr>
        <p:spPr>
          <a:xfrm>
            <a:off x="1150937" y="214313"/>
            <a:ext cx="7793037" cy="1462088"/>
          </a:xfrm>
          <a:prstGeom prst="rect">
            <a:avLst/>
          </a:prstGeom>
        </p:spPr>
        <p:txBody>
          <a:bodyPr/>
          <a:lstStyle/>
          <a:p>
            <a:pPr/>
            <a:r>
              <a:t>Exercise12.2</a:t>
            </a:r>
          </a:p>
          <a:p>
            <a:pPr/>
            <a:r>
              <a:t>What is stack?</a:t>
            </a:r>
          </a:p>
        </p:txBody>
      </p:sp>
      <p:sp>
        <p:nvSpPr>
          <p:cNvPr id="160" name="內容版面配置區 2"/>
          <p:cNvSpPr txBox="1"/>
          <p:nvPr>
            <p:ph type="body" sz="half" idx="1"/>
          </p:nvPr>
        </p:nvSpPr>
        <p:spPr>
          <a:xfrm>
            <a:off x="320583" y="2451328"/>
            <a:ext cx="4071398" cy="450763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 typeface="Wingdings"/>
              <a:buNone/>
            </a:lvl1pPr>
          </a:lstStyle>
          <a:p>
            <a:pPr/>
            <a:r>
              <a:t>Push(Put in):</a:t>
            </a:r>
          </a:p>
        </p:txBody>
      </p:sp>
      <p:sp>
        <p:nvSpPr>
          <p:cNvPr id="161" name="投影片編號版面配置區 3"/>
          <p:cNvSpPr txBox="1"/>
          <p:nvPr>
            <p:ph type="sldNum" sz="quarter" idx="2"/>
          </p:nvPr>
        </p:nvSpPr>
        <p:spPr>
          <a:xfrm>
            <a:off x="8745949" y="6393497"/>
            <a:ext cx="201201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2" name="內容版面配置區 2"/>
          <p:cNvSpPr txBox="1"/>
          <p:nvPr/>
        </p:nvSpPr>
        <p:spPr>
          <a:xfrm>
            <a:off x="4272855" y="2451328"/>
            <a:ext cx="4671120" cy="1111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700"/>
              </a:spcBef>
              <a:defRPr sz="3200"/>
            </a:lvl1pPr>
          </a:lstStyle>
          <a:p>
            <a:pPr/>
            <a:r>
              <a:t>Pop(Take away):</a:t>
            </a:r>
          </a:p>
        </p:txBody>
      </p:sp>
      <p:sp>
        <p:nvSpPr>
          <p:cNvPr id="163" name="內容版面配置區 2"/>
          <p:cNvSpPr txBox="1"/>
          <p:nvPr/>
        </p:nvSpPr>
        <p:spPr>
          <a:xfrm>
            <a:off x="539551" y="1844824"/>
            <a:ext cx="8526493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lvl1pPr>
          </a:lstStyle>
          <a:p>
            <a:pPr/>
            <a:r>
              <a:t>It is a Last-In-First-Out(LIFO) queue.</a:t>
            </a:r>
          </a:p>
        </p:txBody>
      </p:sp>
      <p:graphicFrame>
        <p:nvGraphicFramePr>
          <p:cNvPr id="164" name="表格 8"/>
          <p:cNvGraphicFramePr/>
          <p:nvPr/>
        </p:nvGraphicFramePr>
        <p:xfrm>
          <a:off x="1763688" y="3210767"/>
          <a:ext cx="1440161" cy="250227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440160"/>
              </a:tblGrid>
              <a:tr h="500454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ym typeface="Times New Roman"/>
                        </a:rPr>
                        <a:t>Nth push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045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imes New Roman"/>
                        </a:rPr>
                        <a:t>.
.
.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50045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imes New Roman"/>
                        </a:rPr>
                        <a:t>Third push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045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imes New Roman"/>
                        </a:rPr>
                        <a:t>Second push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50045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imes New Roman"/>
                        </a:rPr>
                        <a:t>First push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5" name="表格 9"/>
          <p:cNvGraphicFramePr/>
          <p:nvPr/>
        </p:nvGraphicFramePr>
        <p:xfrm>
          <a:off x="6156176" y="3207553"/>
          <a:ext cx="1440161" cy="250227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440160"/>
              </a:tblGrid>
              <a:tr h="500454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ym typeface="Times New Roman"/>
                        </a:rPr>
                        <a:t>First pop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045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imes New Roman"/>
                        </a:rPr>
                        <a:t>Second pop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50045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imes New Roman"/>
                        </a:rPr>
                        <a:t>Third pop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045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imes New Roman"/>
                        </a:rPr>
                        <a:t>.
.
.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50045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imes New Roman"/>
                        </a:rPr>
                        <a:t>Nth pop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6" name="直線單箭頭接點 11"/>
          <p:cNvSpPr/>
          <p:nvPr/>
        </p:nvSpPr>
        <p:spPr>
          <a:xfrm flipV="1">
            <a:off x="3635895" y="3207552"/>
            <a:ext cx="1" cy="2916217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7" name="直線單箭頭接點 13"/>
          <p:cNvSpPr/>
          <p:nvPr/>
        </p:nvSpPr>
        <p:spPr>
          <a:xfrm>
            <a:off x="8028384" y="3207552"/>
            <a:ext cx="1" cy="2916217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標題 1"/>
          <p:cNvSpPr txBox="1"/>
          <p:nvPr>
            <p:ph type="title"/>
          </p:nvPr>
        </p:nvSpPr>
        <p:spPr>
          <a:xfrm>
            <a:off x="1150937" y="214313"/>
            <a:ext cx="7793037" cy="1462088"/>
          </a:xfrm>
          <a:prstGeom prst="rect">
            <a:avLst/>
          </a:prstGeom>
        </p:spPr>
        <p:txBody>
          <a:bodyPr/>
          <a:lstStyle/>
          <a:p>
            <a:pPr/>
            <a:r>
              <a:t>Exercise12.2 Stack</a:t>
            </a:r>
          </a:p>
        </p:txBody>
      </p:sp>
      <p:sp>
        <p:nvSpPr>
          <p:cNvPr id="170" name="內容版面配置區 2"/>
          <p:cNvSpPr txBox="1"/>
          <p:nvPr>
            <p:ph type="body" idx="1"/>
          </p:nvPr>
        </p:nvSpPr>
        <p:spPr>
          <a:xfrm>
            <a:off x="179512" y="2017713"/>
            <a:ext cx="8775576" cy="41148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void stack_init(struct stack *s, int size)</a:t>
            </a:r>
          </a:p>
          <a:p>
            <a:pPr marL="0" indent="0">
              <a:buSzTx/>
              <a:buFont typeface="Wingdings"/>
              <a:buNone/>
            </a:pPr>
            <a:r>
              <a:t>Do the following 3 things:</a:t>
            </a:r>
          </a:p>
          <a:p>
            <a:pPr marL="0" indent="0">
              <a:buSzTx/>
              <a:buFont typeface="Wingdings"/>
              <a:buNone/>
            </a:pPr>
            <a:r>
              <a:t>   1. Allocate memory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stack_ptr</a:t>
            </a:r>
            <a:r>
              <a:t> by creating a 	dynamic  memory with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t>.</a:t>
            </a:r>
          </a:p>
          <a:p>
            <a:pPr marL="0" indent="0">
              <a:buSzTx/>
              <a:buFont typeface="Wingdings"/>
              <a:buNone/>
            </a:pPr>
            <a:r>
              <a:t>   2. set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t>;</a:t>
            </a:r>
          </a:p>
          <a:p>
            <a:pPr marL="0" indent="0">
              <a:buSzTx/>
              <a:buFont typeface="Wingdings"/>
              <a:buNone/>
            </a:pPr>
            <a:r>
              <a:t>   3. set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max_size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t>;</a:t>
            </a:r>
          </a:p>
        </p:txBody>
      </p:sp>
      <p:sp>
        <p:nvSpPr>
          <p:cNvPr id="171" name="投影片編號版面配置區 3"/>
          <p:cNvSpPr txBox="1"/>
          <p:nvPr>
            <p:ph type="sldNum" sz="quarter" idx="2"/>
          </p:nvPr>
        </p:nvSpPr>
        <p:spPr>
          <a:xfrm>
            <a:off x="8745949" y="6393497"/>
            <a:ext cx="201201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Fundament of Digital Signal Process">
  <a:themeElements>
    <a:clrScheme name="Fundament of Digital Signal Proce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707070"/>
      </a:accent4>
      <a:accent5>
        <a:srgbClr val="AAEFD1"/>
      </a:accent5>
      <a:accent6>
        <a:srgbClr val="E7BB01"/>
      </a:accent6>
      <a:hlink>
        <a:srgbClr val="0000FF"/>
      </a:hlink>
      <a:folHlink>
        <a:srgbClr val="FF00FF"/>
      </a:folHlink>
    </a:clrScheme>
    <a:fontScheme name="Fundament of Digital Signal Process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Fundament of Digital Signal Proce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undament of Digital Signal Process">
  <a:themeElements>
    <a:clrScheme name="Fundament of Digital Signal Proce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707070"/>
      </a:accent4>
      <a:accent5>
        <a:srgbClr val="AAEFD1"/>
      </a:accent5>
      <a:accent6>
        <a:srgbClr val="E7BB01"/>
      </a:accent6>
      <a:hlink>
        <a:srgbClr val="0000FF"/>
      </a:hlink>
      <a:folHlink>
        <a:srgbClr val="FF00FF"/>
      </a:folHlink>
    </a:clrScheme>
    <a:fontScheme name="Fundament of Digital Signal Process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Fundament of Digital Signal Proce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