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-1" y="2438400"/>
            <a:ext cx="9009065" cy="1052513"/>
            <a:chOff x="0" y="0"/>
            <a:chExt cx="900906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199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0" y="-1"/>
                <a:ext cx="437662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382953" y="-1"/>
                <a:ext cx="328247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6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421822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369093" y="-1"/>
                <a:ext cx="369094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-1" y="457200"/>
              <a:ext cx="560388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634999" y="0"/>
              <a:ext cx="31751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315912" y="822325"/>
              <a:ext cx="8693152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1182687" y="2017713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7004050" y="214313"/>
            <a:ext cx="1951039" cy="591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1150937" y="214313"/>
            <a:ext cx="5700714" cy="591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28595" y="2017713"/>
            <a:ext cx="852649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838200" indent="-381000">
              <a:spcBef>
                <a:spcPts val="700"/>
              </a:spcBef>
              <a:defRPr sz="3200"/>
            </a:lvl2pPr>
            <a:lvl3pPr marL="1280160" indent="-36576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1182687" y="2017713"/>
            <a:ext cx="38100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文字版面配置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文字版面配置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圖片版面配置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800100" y="1098550"/>
            <a:ext cx="328614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" name="Rectangl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Rectangle 5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" name="Rectangle 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" name="Rectangl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" name="Rectangl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50937" y="214313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60000"/>
        <a:buFontTx/>
        <a:buChar char="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001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✓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0923" marR="0" indent="-31652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p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45672" marR="0" indent="-37407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5000"/>
        <a:buFontTx/>
        <a:buChar char="◆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74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546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118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9079" marR="0" indent="-411479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FF0000"/>
        </a:buClr>
        <a:buSzPct val="50000"/>
        <a:buFontTx/>
        <a:buChar char="■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/>
          <p:nvPr>
            <p:ph type="title"/>
          </p:nvPr>
        </p:nvSpPr>
        <p:spPr>
          <a:xfrm>
            <a:off x="1571603" y="2214553"/>
            <a:ext cx="7772401" cy="1048852"/>
          </a:xfrm>
          <a:prstGeom prst="rect">
            <a:avLst/>
          </a:prstGeom>
        </p:spPr>
        <p:txBody>
          <a:bodyPr/>
          <a:lstStyle/>
          <a:p>
            <a:pPr/>
            <a:r>
              <a:t>Practice #14</a:t>
            </a:r>
          </a:p>
        </p:txBody>
      </p:sp>
      <p:sp>
        <p:nvSpPr>
          <p:cNvPr id="130" name="文字方塊 3"/>
          <p:cNvSpPr txBox="1"/>
          <p:nvPr/>
        </p:nvSpPr>
        <p:spPr>
          <a:xfrm>
            <a:off x="5508104" y="6093295"/>
            <a:ext cx="12241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E8E8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2017.12.21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put1:   Output1:…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9184" indent="-329184" defTabSz="877823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072"/>
            </a:pPr>
            <a:r>
              <a:t>Input1:   Output1:</a:t>
            </a: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  <a:r>
              <a:t>                            continue→</a:t>
            </a:r>
          </a:p>
        </p:txBody>
      </p:sp>
      <p:sp>
        <p:nvSpPr>
          <p:cNvPr id="173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Exercise14.2</a:t>
            </a:r>
          </a:p>
          <a:p>
            <a:pPr/>
            <a:r>
              <a:t>Stack - Sample I/O</a:t>
            </a:r>
          </a:p>
        </p:txBody>
      </p:sp>
      <p:sp>
        <p:nvSpPr>
          <p:cNvPr id="174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TextBox 5"/>
          <p:cNvSpPr txBox="1"/>
          <p:nvPr/>
        </p:nvSpPr>
        <p:spPr>
          <a:xfrm>
            <a:off x="2523263" y="2299205"/>
            <a:ext cx="2647405" cy="379882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1600"/>
            </a:pPr>
            <a:r>
              <a:t>Push an integer in stack 1:</a:t>
            </a:r>
          </a:p>
          <a:p>
            <a:pPr>
              <a:spcBef>
                <a:spcPts val="400"/>
              </a:spcBef>
              <a:defRPr sz="1600"/>
            </a:pPr>
            <a:r>
              <a:t>5 </a:t>
            </a:r>
          </a:p>
          <a:p>
            <a:pPr>
              <a:spcBef>
                <a:spcPts val="400"/>
              </a:spcBef>
              <a:defRPr sz="1600"/>
            </a:pPr>
            <a:r>
              <a:t>5 9 </a:t>
            </a:r>
          </a:p>
          <a:p>
            <a:pPr>
              <a:spcBef>
                <a:spcPts val="400"/>
              </a:spcBef>
              <a:defRPr sz="1600"/>
            </a:pPr>
            <a:r>
              <a:t>5 9 1 </a:t>
            </a:r>
          </a:p>
          <a:p>
            <a:pPr>
              <a:spcBef>
                <a:spcPts val="400"/>
              </a:spcBef>
              <a:defRPr sz="1600"/>
            </a:pPr>
            <a:r>
              <a:t>5 9 1 3 </a:t>
            </a:r>
          </a:p>
          <a:p>
            <a:pPr>
              <a:spcBef>
                <a:spcPts val="400"/>
              </a:spcBef>
              <a:defRPr sz="1600"/>
            </a:pPr>
            <a:r>
              <a:t>Stack is full!</a:t>
            </a:r>
          </a:p>
          <a:p>
            <a:pPr>
              <a:spcBef>
                <a:spcPts val="400"/>
              </a:spcBef>
              <a:defRPr sz="1600"/>
            </a:pPr>
            <a:r>
              <a:t>5 9 1 3 </a:t>
            </a:r>
          </a:p>
          <a:p>
            <a:pPr>
              <a:spcBef>
                <a:spcPts val="400"/>
              </a:spcBef>
              <a:defRPr sz="1600"/>
            </a:pPr>
            <a:r>
              <a:t>Stack is full!</a:t>
            </a:r>
          </a:p>
          <a:p>
            <a:pPr>
              <a:spcBef>
                <a:spcPts val="400"/>
              </a:spcBef>
              <a:defRPr sz="1600"/>
            </a:pPr>
            <a:r>
              <a:t>5 9 1 3 </a:t>
            </a:r>
          </a:p>
          <a:p>
            <a:pPr>
              <a:spcBef>
                <a:spcPts val="400"/>
              </a:spcBef>
              <a:defRPr sz="1600"/>
            </a:pPr>
            <a:r>
              <a:t>Pop an integer from stack 1:</a:t>
            </a:r>
          </a:p>
          <a:p>
            <a:pPr>
              <a:spcBef>
                <a:spcPts val="400"/>
              </a:spcBef>
              <a:defRPr sz="1600"/>
            </a:pPr>
            <a:r>
              <a:t>5 9 1 </a:t>
            </a:r>
          </a:p>
          <a:p>
            <a:pPr>
              <a:spcBef>
                <a:spcPts val="400"/>
              </a:spcBef>
              <a:defRPr sz="1600"/>
            </a:pPr>
            <a:r>
              <a:t>5 9 </a:t>
            </a:r>
          </a:p>
          <a:p>
            <a:pPr>
              <a:spcBef>
                <a:spcPts val="400"/>
              </a:spcBef>
              <a:defRPr sz="1600"/>
            </a:pPr>
            <a:r>
              <a:t>5 </a:t>
            </a:r>
          </a:p>
        </p:txBody>
      </p:sp>
      <p:sp>
        <p:nvSpPr>
          <p:cNvPr id="176" name="TextBox 5"/>
          <p:cNvSpPr txBox="1"/>
          <p:nvPr/>
        </p:nvSpPr>
        <p:spPr>
          <a:xfrm>
            <a:off x="968871" y="2553205"/>
            <a:ext cx="704255" cy="4309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7" name="Line"/>
          <p:cNvSpPr/>
          <p:nvPr/>
        </p:nvSpPr>
        <p:spPr>
          <a:xfrm flipV="1">
            <a:off x="24287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TextBox 5"/>
          <p:cNvSpPr txBox="1"/>
          <p:nvPr/>
        </p:nvSpPr>
        <p:spPr>
          <a:xfrm>
            <a:off x="5462498" y="2289439"/>
            <a:ext cx="2647405" cy="437477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1600"/>
            </a:pPr>
            <a:r>
              <a:t>Push an integer in stack 2:</a:t>
            </a:r>
          </a:p>
          <a:p>
            <a:pPr>
              <a:spcBef>
                <a:spcPts val="400"/>
              </a:spcBef>
              <a:defRPr sz="1600"/>
            </a:pPr>
            <a:r>
              <a:t>9 </a:t>
            </a:r>
          </a:p>
          <a:p>
            <a:pPr>
              <a:spcBef>
                <a:spcPts val="400"/>
              </a:spcBef>
              <a:defRPr sz="1600"/>
            </a:pPr>
            <a:r>
              <a:t>9 2 </a:t>
            </a:r>
          </a:p>
          <a:p>
            <a:pPr>
              <a:spcBef>
                <a:spcPts val="400"/>
              </a:spcBef>
              <a:defRPr sz="1600"/>
            </a:pPr>
            <a:r>
              <a:t>9 2 3 </a:t>
            </a:r>
          </a:p>
          <a:p>
            <a:pPr>
              <a:spcBef>
                <a:spcPts val="400"/>
              </a:spcBef>
              <a:defRPr sz="1600"/>
            </a:pPr>
            <a:r>
              <a:t>9 2 3 1 </a:t>
            </a:r>
          </a:p>
          <a:p>
            <a:pPr>
              <a:spcBef>
                <a:spcPts val="400"/>
              </a:spcBef>
              <a:defRPr sz="1600"/>
            </a:pPr>
            <a:r>
              <a:t>Pop an integer from stack 2:</a:t>
            </a:r>
          </a:p>
          <a:p>
            <a:pPr>
              <a:spcBef>
                <a:spcPts val="400"/>
              </a:spcBef>
              <a:defRPr sz="1600"/>
            </a:pPr>
            <a:r>
              <a:t>9 2 3 </a:t>
            </a:r>
          </a:p>
          <a:p>
            <a:pPr>
              <a:spcBef>
                <a:spcPts val="400"/>
              </a:spcBef>
              <a:defRPr sz="1600"/>
            </a:pPr>
            <a:r>
              <a:t>9 2 </a:t>
            </a:r>
          </a:p>
          <a:p>
            <a:pPr>
              <a:spcBef>
                <a:spcPts val="400"/>
              </a:spcBef>
              <a:defRPr sz="1600"/>
            </a:pPr>
            <a:r>
              <a:t>9 </a:t>
            </a:r>
          </a:p>
          <a:p>
            <a:pPr>
              <a:spcBef>
                <a:spcPts val="400"/>
              </a:spcBef>
              <a:defRPr sz="1600"/>
            </a:pPr>
            <a:r>
              <a:t>Empty</a:t>
            </a:r>
          </a:p>
          <a:p>
            <a:pPr>
              <a:spcBef>
                <a:spcPts val="400"/>
              </a:spcBef>
              <a:defRPr sz="1600"/>
            </a:pPr>
            <a:r>
              <a:t>Stack is empty!</a:t>
            </a:r>
          </a:p>
          <a:p>
            <a:pPr>
              <a:spcBef>
                <a:spcPts val="400"/>
              </a:spcBef>
              <a:defRPr sz="1600"/>
            </a:pPr>
            <a:r>
              <a:t>Empty</a:t>
            </a:r>
          </a:p>
          <a:p>
            <a:pPr>
              <a:spcBef>
                <a:spcPts val="400"/>
              </a:spcBef>
              <a:defRPr sz="1600"/>
            </a:pPr>
            <a:r>
              <a:t>Stack is empty!</a:t>
            </a:r>
          </a:p>
          <a:p>
            <a:pPr>
              <a:spcBef>
                <a:spcPts val="400"/>
              </a:spcBef>
              <a:defRPr sz="1600"/>
            </a:pPr>
            <a:r>
              <a:t>Empty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nput1:   Output1:…"/>
          <p:cNvSpPr txBox="1"/>
          <p:nvPr/>
        </p:nvSpPr>
        <p:spPr>
          <a:xfrm>
            <a:off x="663094" y="1793875"/>
            <a:ext cx="7786063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9184" indent="-329184" defTabSz="877823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072"/>
            </a:pPr>
            <a:r>
              <a:t>Input1:   Output1:</a:t>
            </a: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</a:p>
          <a:p>
            <a:pPr defTabSz="877823">
              <a:spcBef>
                <a:spcPts val="700"/>
              </a:spcBef>
              <a:defRPr sz="3072"/>
            </a:pPr>
            <a:r>
              <a:t>                             continue→</a:t>
            </a:r>
          </a:p>
        </p:txBody>
      </p:sp>
      <p:sp>
        <p:nvSpPr>
          <p:cNvPr id="181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Exercise14.2</a:t>
            </a:r>
          </a:p>
          <a:p>
            <a:pPr/>
            <a:r>
              <a:t>Stack - Sample I/O</a:t>
            </a:r>
          </a:p>
        </p:txBody>
      </p:sp>
      <p:sp>
        <p:nvSpPr>
          <p:cNvPr id="182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TextBox 5"/>
          <p:cNvSpPr txBox="1"/>
          <p:nvPr/>
        </p:nvSpPr>
        <p:spPr>
          <a:xfrm>
            <a:off x="2625880" y="2324605"/>
            <a:ext cx="2647405" cy="350609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1600"/>
            </a:pPr>
            <a:r>
              <a:t>Push an integer in stack 1:</a:t>
            </a:r>
          </a:p>
          <a:p>
            <a:pPr>
              <a:spcBef>
                <a:spcPts val="400"/>
              </a:spcBef>
              <a:defRPr sz="1600"/>
            </a:pPr>
            <a:r>
              <a:t>5 </a:t>
            </a:r>
          </a:p>
          <a:p>
            <a:pPr>
              <a:spcBef>
                <a:spcPts val="400"/>
              </a:spcBef>
              <a:defRPr sz="1600"/>
            </a:pPr>
            <a:r>
              <a:t>5 9 </a:t>
            </a:r>
          </a:p>
          <a:p>
            <a:pPr>
              <a:spcBef>
                <a:spcPts val="400"/>
              </a:spcBef>
              <a:defRPr sz="1600"/>
            </a:pPr>
            <a:r>
              <a:t>5 9 1 </a:t>
            </a:r>
          </a:p>
          <a:p>
            <a:pPr>
              <a:spcBef>
                <a:spcPts val="400"/>
              </a:spcBef>
              <a:defRPr sz="1600"/>
            </a:pPr>
            <a:r>
              <a:t>5 9 1 3 </a:t>
            </a:r>
          </a:p>
          <a:p>
            <a:pPr>
              <a:spcBef>
                <a:spcPts val="400"/>
              </a:spcBef>
              <a:defRPr sz="1600"/>
            </a:pPr>
            <a:r>
              <a:t>5 9 1 3 7 </a:t>
            </a:r>
          </a:p>
          <a:p>
            <a:pPr>
              <a:spcBef>
                <a:spcPts val="400"/>
              </a:spcBef>
              <a:defRPr sz="1600"/>
            </a:pPr>
            <a:r>
              <a:t>5 9 1 3 7 12 </a:t>
            </a:r>
          </a:p>
          <a:p>
            <a:pPr>
              <a:spcBef>
                <a:spcPts val="400"/>
              </a:spcBef>
              <a:defRPr sz="1600"/>
            </a:pPr>
            <a:r>
              <a:t>Pop an integer from stack 1:</a:t>
            </a:r>
          </a:p>
          <a:p>
            <a:pPr>
              <a:spcBef>
                <a:spcPts val="400"/>
              </a:spcBef>
              <a:defRPr sz="1600"/>
            </a:pPr>
            <a:r>
              <a:t>5 9 1 3 7 </a:t>
            </a:r>
          </a:p>
          <a:p>
            <a:pPr>
              <a:spcBef>
                <a:spcPts val="400"/>
              </a:spcBef>
              <a:defRPr sz="1600"/>
            </a:pPr>
            <a:r>
              <a:t>5 9 1 3 </a:t>
            </a:r>
          </a:p>
          <a:p>
            <a:pPr>
              <a:spcBef>
                <a:spcPts val="400"/>
              </a:spcBef>
              <a:defRPr sz="1600"/>
            </a:pPr>
            <a:r>
              <a:t>5 9 1 </a:t>
            </a:r>
          </a:p>
        </p:txBody>
      </p:sp>
      <p:sp>
        <p:nvSpPr>
          <p:cNvPr id="184" name="TextBox 5"/>
          <p:cNvSpPr txBox="1"/>
          <p:nvPr/>
        </p:nvSpPr>
        <p:spPr>
          <a:xfrm>
            <a:off x="968871" y="2553205"/>
            <a:ext cx="704255" cy="4309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2428728" y="1779851"/>
            <a:ext cx="1" cy="49760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TextBox 5"/>
          <p:cNvSpPr txBox="1"/>
          <p:nvPr/>
        </p:nvSpPr>
        <p:spPr>
          <a:xfrm>
            <a:off x="5462498" y="2314839"/>
            <a:ext cx="2647404" cy="437477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1600"/>
            </a:pPr>
            <a:r>
              <a:t>Push an integer in stack 2:</a:t>
            </a:r>
          </a:p>
          <a:p>
            <a:pPr>
              <a:spcBef>
                <a:spcPts val="400"/>
              </a:spcBef>
              <a:defRPr sz="1600"/>
            </a:pPr>
            <a:r>
              <a:t>9 </a:t>
            </a:r>
          </a:p>
          <a:p>
            <a:pPr>
              <a:spcBef>
                <a:spcPts val="400"/>
              </a:spcBef>
              <a:defRPr sz="1600"/>
            </a:pPr>
            <a:r>
              <a:t>9 2 </a:t>
            </a:r>
          </a:p>
          <a:p>
            <a:pPr>
              <a:spcBef>
                <a:spcPts val="400"/>
              </a:spcBef>
              <a:defRPr sz="1600"/>
            </a:pPr>
            <a:r>
              <a:t>9 2 3 </a:t>
            </a:r>
          </a:p>
          <a:p>
            <a:pPr>
              <a:spcBef>
                <a:spcPts val="400"/>
              </a:spcBef>
              <a:defRPr sz="1600"/>
            </a:pPr>
            <a:r>
              <a:t>9 2 3 1 </a:t>
            </a:r>
          </a:p>
          <a:p>
            <a:pPr>
              <a:spcBef>
                <a:spcPts val="400"/>
              </a:spcBef>
              <a:defRPr sz="1600"/>
            </a:pPr>
            <a:r>
              <a:t>Pop an integer from stack 2:</a:t>
            </a:r>
          </a:p>
          <a:p>
            <a:pPr>
              <a:spcBef>
                <a:spcPts val="400"/>
              </a:spcBef>
              <a:defRPr sz="1600"/>
            </a:pPr>
            <a:r>
              <a:t>9 2 3 </a:t>
            </a:r>
          </a:p>
          <a:p>
            <a:pPr>
              <a:spcBef>
                <a:spcPts val="400"/>
              </a:spcBef>
              <a:defRPr sz="1600"/>
            </a:pPr>
            <a:r>
              <a:t>9 2 </a:t>
            </a:r>
          </a:p>
          <a:p>
            <a:pPr>
              <a:spcBef>
                <a:spcPts val="400"/>
              </a:spcBef>
              <a:defRPr sz="1600"/>
            </a:pPr>
            <a:r>
              <a:t>9 </a:t>
            </a:r>
          </a:p>
          <a:p>
            <a:pPr>
              <a:spcBef>
                <a:spcPts val="400"/>
              </a:spcBef>
              <a:defRPr sz="1600"/>
            </a:pPr>
            <a:r>
              <a:t>Empty</a:t>
            </a:r>
          </a:p>
          <a:p>
            <a:pPr>
              <a:spcBef>
                <a:spcPts val="400"/>
              </a:spcBef>
              <a:defRPr sz="1600"/>
            </a:pPr>
            <a:r>
              <a:t>Stack is empty!</a:t>
            </a:r>
          </a:p>
          <a:p>
            <a:pPr>
              <a:spcBef>
                <a:spcPts val="400"/>
              </a:spcBef>
              <a:defRPr sz="1600"/>
            </a:pPr>
            <a:r>
              <a:t>Empty</a:t>
            </a:r>
          </a:p>
          <a:p>
            <a:pPr>
              <a:spcBef>
                <a:spcPts val="400"/>
              </a:spcBef>
              <a:defRPr sz="1600"/>
            </a:pPr>
            <a:r>
              <a:t>Stack is empty!</a:t>
            </a:r>
          </a:p>
          <a:p>
            <a:pPr>
              <a:spcBef>
                <a:spcPts val="400"/>
              </a:spcBef>
              <a:defRPr sz="1600"/>
            </a:pPr>
            <a:r>
              <a:t>Empty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ercise 14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14.2</a:t>
            </a:r>
          </a:p>
          <a:p>
            <a:pPr/>
            <a:r>
              <a:t>Stack</a:t>
            </a:r>
          </a:p>
        </p:txBody>
      </p:sp>
      <p:sp>
        <p:nvSpPr>
          <p:cNvPr id="189" name="NTHU online judge information:…"/>
          <p:cNvSpPr txBox="1"/>
          <p:nvPr>
            <p:ph type="body" idx="1"/>
          </p:nvPr>
        </p:nvSpPr>
        <p:spPr>
          <a:xfrm>
            <a:off x="428595" y="2017713"/>
            <a:ext cx="8526493" cy="454274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11747</a:t>
            </a:r>
          </a:p>
          <a:p>
            <a:pPr/>
            <a:r>
              <a:t>Problem title: 231001_12/21_practice14-2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14.3 - Classes</a:t>
            </a:r>
          </a:p>
        </p:txBody>
      </p:sp>
      <p:sp>
        <p:nvSpPr>
          <p:cNvPr id="193" name="內容版面配置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fraction can be written as </a:t>
            </a:r>
            <a:r>
              <a:rPr b="1"/>
              <a:t>a/b</a:t>
            </a:r>
            <a:r>
              <a:t> where </a:t>
            </a:r>
            <a:r>
              <a:rPr b="1"/>
              <a:t>a</a:t>
            </a:r>
            <a:r>
              <a:t> and </a:t>
            </a:r>
            <a:r>
              <a:rPr b="1"/>
              <a:t>b</a:t>
            </a:r>
            <a:r>
              <a:t> are integers and </a:t>
            </a:r>
            <a:r>
              <a:rPr b="1"/>
              <a:t>a</a:t>
            </a:r>
            <a:r>
              <a:t>, </a:t>
            </a:r>
            <a:r>
              <a:rPr b="1"/>
              <a:t>b</a:t>
            </a:r>
            <a:r>
              <a:t> ≠ 0.</a:t>
            </a:r>
          </a:p>
          <a:p>
            <a:pPr/>
            <a:r>
              <a:t>Read the comments in p-14-3.cpp and </a:t>
            </a:r>
            <a:r>
              <a:t>fill all functions to finish this exercise.</a:t>
            </a:r>
          </a:p>
        </p:txBody>
      </p:sp>
      <p:sp>
        <p:nvSpPr>
          <p:cNvPr id="194" name="投影片編號版面配置區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xercise 14.3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14.3 </a:t>
            </a:r>
          </a:p>
          <a:p>
            <a:pPr/>
            <a:r>
              <a:t>Fraction Class - Format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Input: See the sample I/O…"/>
          <p:cNvSpPr txBox="1"/>
          <p:nvPr>
            <p:ph type="body" idx="1"/>
          </p:nvPr>
        </p:nvSpPr>
        <p:spPr>
          <a:xfrm>
            <a:off x="428595" y="2017713"/>
            <a:ext cx="8526493" cy="4605784"/>
          </a:xfrm>
          <a:prstGeom prst="rect">
            <a:avLst/>
          </a:prstGeom>
        </p:spPr>
        <p:txBody>
          <a:bodyPr/>
          <a:lstStyle/>
          <a:p>
            <a:pPr/>
            <a:r>
              <a:t>Input: See the sample I/O</a:t>
            </a:r>
          </a:p>
          <a:p>
            <a:pPr/>
            <a:r>
              <a:t>Input format: See the sample I/O</a:t>
            </a:r>
          </a:p>
          <a:p>
            <a:pPr/>
            <a:r>
              <a:t>Output: See the sample I/O</a:t>
            </a:r>
          </a:p>
          <a:p>
            <a:pPr/>
            <a:r>
              <a:t>Output format: 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There is a space before and after each character (+,−,*,/,=), however,  the sign “-” doesn’t include in this character.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Change a new line at the end of each 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標題 6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14.3 - </a:t>
            </a:r>
          </a:p>
          <a:p>
            <a:pPr/>
            <a:r>
              <a:t>Fraction Class Sample I/O</a:t>
            </a:r>
          </a:p>
        </p:txBody>
      </p:sp>
      <p:sp>
        <p:nvSpPr>
          <p:cNvPr id="201" name="投影片編號版面配置區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Input1:…"/>
          <p:cNvSpPr txBox="1"/>
          <p:nvPr/>
        </p:nvSpPr>
        <p:spPr>
          <a:xfrm>
            <a:off x="345594" y="1793875"/>
            <a:ext cx="2774216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Input1: 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Output1:</a:t>
            </a:r>
          </a:p>
        </p:txBody>
      </p:sp>
      <p:sp>
        <p:nvSpPr>
          <p:cNvPr id="203" name="TextBox 4"/>
          <p:cNvSpPr txBox="1"/>
          <p:nvPr/>
        </p:nvSpPr>
        <p:spPr>
          <a:xfrm>
            <a:off x="704875" y="2506981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1 5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2 9</a:t>
            </a:r>
          </a:p>
        </p:txBody>
      </p:sp>
      <p:sp>
        <p:nvSpPr>
          <p:cNvPr id="204" name="TextBox 4"/>
          <p:cNvSpPr txBox="1"/>
          <p:nvPr/>
        </p:nvSpPr>
        <p:spPr>
          <a:xfrm>
            <a:off x="704875" y="4203828"/>
            <a:ext cx="2055653" cy="179451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1/5 + 2/9 = 19/45</a:t>
            </a:r>
          </a:p>
          <a:p>
            <a:pPr>
              <a:spcBef>
                <a:spcPts val="400"/>
              </a:spcBef>
              <a:defRPr sz="2000"/>
            </a:pPr>
            <a:r>
              <a:t>1/5 - 2/9 = -1/45</a:t>
            </a:r>
          </a:p>
          <a:p>
            <a:pPr>
              <a:spcBef>
                <a:spcPts val="400"/>
              </a:spcBef>
              <a:defRPr sz="2000"/>
            </a:pPr>
            <a:r>
              <a:t>1/5 * 2/9 = 2/45</a:t>
            </a:r>
          </a:p>
          <a:p>
            <a:pPr>
              <a:spcBef>
                <a:spcPts val="400"/>
              </a:spcBef>
              <a:defRPr sz="2000"/>
            </a:pPr>
            <a:r>
              <a:t>1/5 / 2/9 = 9/10</a:t>
            </a:r>
          </a:p>
        </p:txBody>
      </p:sp>
      <p:sp>
        <p:nvSpPr>
          <p:cNvPr id="205" name="Input2:…"/>
          <p:cNvSpPr txBox="1"/>
          <p:nvPr/>
        </p:nvSpPr>
        <p:spPr>
          <a:xfrm>
            <a:off x="3184892" y="1793875"/>
            <a:ext cx="2774216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Input2: 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Output2:</a:t>
            </a:r>
          </a:p>
        </p:txBody>
      </p:sp>
      <p:sp>
        <p:nvSpPr>
          <p:cNvPr id="206" name="TextBox 4"/>
          <p:cNvSpPr txBox="1"/>
          <p:nvPr/>
        </p:nvSpPr>
        <p:spPr>
          <a:xfrm>
            <a:off x="3544173" y="2506981"/>
            <a:ext cx="2055654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2 4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5 10</a:t>
            </a:r>
          </a:p>
        </p:txBody>
      </p:sp>
      <p:sp>
        <p:nvSpPr>
          <p:cNvPr id="207" name="TextBox 4"/>
          <p:cNvSpPr txBox="1"/>
          <p:nvPr/>
        </p:nvSpPr>
        <p:spPr>
          <a:xfrm>
            <a:off x="3327777" y="4203828"/>
            <a:ext cx="2488446" cy="179451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2/4 + 5/10 = 1</a:t>
            </a:r>
          </a:p>
          <a:p>
            <a:pPr>
              <a:spcBef>
                <a:spcPts val="400"/>
              </a:spcBef>
              <a:defRPr sz="2000"/>
            </a:pPr>
            <a:r>
              <a:t>2/4 - 5/10 = 0</a:t>
            </a:r>
          </a:p>
          <a:p>
            <a:pPr>
              <a:spcBef>
                <a:spcPts val="400"/>
              </a:spcBef>
              <a:defRPr sz="2000"/>
            </a:pPr>
            <a:r>
              <a:t>2/4 * 5/10 = 1/4</a:t>
            </a:r>
          </a:p>
          <a:p>
            <a:pPr>
              <a:spcBef>
                <a:spcPts val="400"/>
              </a:spcBef>
              <a:defRPr sz="2000"/>
            </a:pPr>
            <a:r>
              <a:t>2/4 / 5/10 = 1</a:t>
            </a:r>
          </a:p>
        </p:txBody>
      </p:sp>
      <p:sp>
        <p:nvSpPr>
          <p:cNvPr id="208" name="Input3:…"/>
          <p:cNvSpPr txBox="1"/>
          <p:nvPr/>
        </p:nvSpPr>
        <p:spPr>
          <a:xfrm>
            <a:off x="6024190" y="1793875"/>
            <a:ext cx="2774216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Input3: 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Output3:</a:t>
            </a:r>
          </a:p>
        </p:txBody>
      </p:sp>
      <p:sp>
        <p:nvSpPr>
          <p:cNvPr id="209" name="TextBox 4"/>
          <p:cNvSpPr txBox="1"/>
          <p:nvPr/>
        </p:nvSpPr>
        <p:spPr>
          <a:xfrm>
            <a:off x="6383472" y="2506981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-3 8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5 12</a:t>
            </a:r>
          </a:p>
        </p:txBody>
      </p:sp>
      <p:sp>
        <p:nvSpPr>
          <p:cNvPr id="210" name="TextBox 4"/>
          <p:cNvSpPr txBox="1"/>
          <p:nvPr/>
        </p:nvSpPr>
        <p:spPr>
          <a:xfrm>
            <a:off x="6167075" y="4203828"/>
            <a:ext cx="2488446" cy="179451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-3/8 + 5/12 = 1/24</a:t>
            </a:r>
          </a:p>
          <a:p>
            <a:pPr>
              <a:spcBef>
                <a:spcPts val="400"/>
              </a:spcBef>
              <a:defRPr sz="2000"/>
            </a:pPr>
            <a:r>
              <a:t>-3/8 - 5/12 = -19/24</a:t>
            </a:r>
          </a:p>
          <a:p>
            <a:pPr>
              <a:spcBef>
                <a:spcPts val="400"/>
              </a:spcBef>
              <a:defRPr sz="2000"/>
            </a:pPr>
            <a:r>
              <a:t>-3/8 * 5/12 = -5/32</a:t>
            </a:r>
          </a:p>
          <a:p>
            <a:pPr>
              <a:spcBef>
                <a:spcPts val="400"/>
              </a:spcBef>
              <a:defRPr sz="2000"/>
            </a:pPr>
            <a:r>
              <a:t>-3/8 / 5/12 = -9/10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xercise 14.3 - Fraction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14.3 - Fraction Class</a:t>
            </a:r>
          </a:p>
        </p:txBody>
      </p:sp>
      <p:sp>
        <p:nvSpPr>
          <p:cNvPr id="213" name="NTHU online judge information:…"/>
          <p:cNvSpPr txBox="1"/>
          <p:nvPr>
            <p:ph type="body" idx="1"/>
          </p:nvPr>
        </p:nvSpPr>
        <p:spPr>
          <a:xfrm>
            <a:off x="428595" y="2017713"/>
            <a:ext cx="8526493" cy="454274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11748</a:t>
            </a:r>
          </a:p>
          <a:p>
            <a:pPr/>
            <a:r>
              <a:t>Problem title: 231001_12/21_practice14-3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 defTabSz="841247">
              <a:defRPr sz="4416"/>
            </a:pPr>
            <a:r>
              <a:t>Exercise 14.3 - Friend functions</a:t>
            </a:r>
          </a:p>
          <a:p>
            <a:pPr defTabSz="841247">
              <a:defRPr sz="4416"/>
            </a:pPr>
            <a:r>
              <a:t>Fraction Class (Try it by yourself)</a:t>
            </a:r>
          </a:p>
        </p:txBody>
      </p:sp>
      <p:sp>
        <p:nvSpPr>
          <p:cNvPr id="21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Modify the four operations and define them as </a:t>
            </a:r>
            <a:r>
              <a:rPr b="1"/>
              <a:t>friend</a:t>
            </a:r>
            <a:r>
              <a:t> functions.</a:t>
            </a:r>
          </a:p>
        </p:txBody>
      </p:sp>
      <p:sp>
        <p:nvSpPr>
          <p:cNvPr id="218" name="Slide Number Placeholder 3"/>
          <p:cNvSpPr txBox="1"/>
          <p:nvPr>
            <p:ph type="sldNum" sz="quarter" idx="2"/>
          </p:nvPr>
        </p:nvSpPr>
        <p:spPr>
          <a:xfrm>
            <a:off x="8648888" y="6393497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Recursion</a:t>
            </a:r>
          </a:p>
        </p:txBody>
      </p:sp>
      <p:sp>
        <p:nvSpPr>
          <p:cNvPr id="133" name="內容版面配置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first exercise, you are going to write programs using recursions.</a:t>
            </a:r>
          </a:p>
        </p:txBody>
      </p:sp>
      <p:sp>
        <p:nvSpPr>
          <p:cNvPr id="134" name="投影片編號版面配置區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 14.1</a:t>
            </a:r>
          </a:p>
          <a:p>
            <a:pPr/>
            <a:r>
              <a:t>GCD (multiple numbers)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a positive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n≤10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positive integers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…,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Find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gcd(p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…,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You must use recursions</a:t>
            </a:r>
          </a:p>
        </p:txBody>
      </p:sp>
      <p:sp>
        <p:nvSpPr>
          <p:cNvPr id="138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 14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defRPr sz="4464"/>
            </a:pPr>
            <a:r>
              <a:t>Exercise 14.1</a:t>
            </a:r>
          </a:p>
          <a:p>
            <a:pPr defTabSz="850391">
              <a:defRPr sz="4464"/>
            </a:pPr>
            <a:r>
              <a:t>GCD (multiple numbers) - Format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Input: Input a positive integer n, and n positive integers p1, p2, …, pn…"/>
          <p:cNvSpPr txBox="1"/>
          <p:nvPr>
            <p:ph type="body" idx="1"/>
          </p:nvPr>
        </p:nvSpPr>
        <p:spPr>
          <a:xfrm>
            <a:off x="428595" y="2017713"/>
            <a:ext cx="8526493" cy="4605784"/>
          </a:xfrm>
          <a:prstGeom prst="rect">
            <a:avLst/>
          </a:prstGeom>
        </p:spPr>
        <p:txBody>
          <a:bodyPr/>
          <a:lstStyle/>
          <a:p>
            <a:pPr/>
            <a:r>
              <a:t>Input: Input a positive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positive integers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…,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Input format: See the sample I/O</a:t>
            </a:r>
          </a:p>
          <a:p>
            <a:pPr/>
            <a:r>
              <a:t>Output: An integer GCD</a:t>
            </a:r>
          </a:p>
          <a:p>
            <a:pPr/>
            <a:r>
              <a:t>Output format: Change a new line at the 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nput1:…"/>
          <p:cNvSpPr txBox="1"/>
          <p:nvPr/>
        </p:nvSpPr>
        <p:spPr>
          <a:xfrm>
            <a:off x="345594" y="1793875"/>
            <a:ext cx="2774216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Input1: 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Output1:</a:t>
            </a:r>
          </a:p>
        </p:txBody>
      </p:sp>
      <p:sp>
        <p:nvSpPr>
          <p:cNvPr id="145" name="TextBox 4"/>
          <p:cNvSpPr txBox="1"/>
          <p:nvPr/>
        </p:nvSpPr>
        <p:spPr>
          <a:xfrm>
            <a:off x="704875" y="2506981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56 16 32</a:t>
            </a:r>
          </a:p>
        </p:txBody>
      </p:sp>
      <p:sp>
        <p:nvSpPr>
          <p:cNvPr id="146" name="Exercise 14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40663">
              <a:defRPr sz="3888"/>
            </a:pPr>
            <a:r>
              <a:t>Exercise 14.1</a:t>
            </a:r>
          </a:p>
          <a:p>
            <a:pPr defTabSz="740663">
              <a:defRPr sz="3888"/>
            </a:pPr>
            <a:r>
              <a:t>GCD (multiple numbers) - Sample I/O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TextBox 4"/>
          <p:cNvSpPr txBox="1"/>
          <p:nvPr/>
        </p:nvSpPr>
        <p:spPr>
          <a:xfrm>
            <a:off x="704875" y="4203828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9" name="Input2:…"/>
          <p:cNvSpPr txBox="1"/>
          <p:nvPr/>
        </p:nvSpPr>
        <p:spPr>
          <a:xfrm>
            <a:off x="3317989" y="1793875"/>
            <a:ext cx="2774216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Input2: 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Output2:</a:t>
            </a:r>
          </a:p>
        </p:txBody>
      </p:sp>
      <p:sp>
        <p:nvSpPr>
          <p:cNvPr id="150" name="TextBox 4"/>
          <p:cNvSpPr txBox="1"/>
          <p:nvPr/>
        </p:nvSpPr>
        <p:spPr>
          <a:xfrm>
            <a:off x="3677270" y="2506981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108 88 180 72</a:t>
            </a:r>
          </a:p>
        </p:txBody>
      </p:sp>
      <p:sp>
        <p:nvSpPr>
          <p:cNvPr id="151" name="TextBox 4"/>
          <p:cNvSpPr txBox="1"/>
          <p:nvPr/>
        </p:nvSpPr>
        <p:spPr>
          <a:xfrm>
            <a:off x="3677270" y="4203828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2" name="Input3:…"/>
          <p:cNvSpPr txBox="1"/>
          <p:nvPr/>
        </p:nvSpPr>
        <p:spPr>
          <a:xfrm>
            <a:off x="6290384" y="1793875"/>
            <a:ext cx="2774216" cy="495066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Input3: </a:t>
            </a: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</a:p>
          <a:p>
            <a:pPr marL="342900" indent="-342900">
              <a:spcBef>
                <a:spcPts val="700"/>
              </a:spcBef>
              <a:buClr>
                <a:srgbClr val="FF0000"/>
              </a:buClr>
              <a:buSzPct val="60000"/>
              <a:buChar char="➢"/>
              <a:defRPr sz="3200"/>
            </a:pPr>
            <a:r>
              <a:t>Output3:</a:t>
            </a:r>
          </a:p>
        </p:txBody>
      </p:sp>
      <p:sp>
        <p:nvSpPr>
          <p:cNvPr id="153" name="TextBox 4"/>
          <p:cNvSpPr txBox="1"/>
          <p:nvPr/>
        </p:nvSpPr>
        <p:spPr>
          <a:xfrm>
            <a:off x="6649665" y="2506981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5</a:t>
            </a:r>
          </a:p>
          <a:p>
            <a: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3 27 81 1 5</a:t>
            </a:r>
          </a:p>
        </p:txBody>
      </p:sp>
      <p:sp>
        <p:nvSpPr>
          <p:cNvPr id="154" name="TextBox 4"/>
          <p:cNvSpPr txBox="1"/>
          <p:nvPr/>
        </p:nvSpPr>
        <p:spPr>
          <a:xfrm>
            <a:off x="6649665" y="4203828"/>
            <a:ext cx="2055653" cy="7583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xercise 14.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14.1</a:t>
            </a:r>
          </a:p>
          <a:p>
            <a:pPr/>
            <a:r>
              <a:t>Store Information</a:t>
            </a:r>
          </a:p>
        </p:txBody>
      </p:sp>
      <p:sp>
        <p:nvSpPr>
          <p:cNvPr id="157" name="NTHU online judge information:…"/>
          <p:cNvSpPr txBox="1"/>
          <p:nvPr>
            <p:ph type="body" idx="1"/>
          </p:nvPr>
        </p:nvSpPr>
        <p:spPr>
          <a:xfrm>
            <a:off x="428595" y="2017713"/>
            <a:ext cx="8526493" cy="452497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NTHU online judge information:</a:t>
            </a:r>
          </a:p>
          <a:p>
            <a:pPr/>
            <a:r>
              <a:t>Problem ID: 11746</a:t>
            </a:r>
          </a:p>
          <a:p>
            <a:pPr/>
            <a:r>
              <a:t>Problem title: 231001_12/21_practice14-1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標題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161" name="內容版面配置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following exercises, you are going to write programs by using class.</a:t>
            </a:r>
          </a:p>
        </p:txBody>
      </p:sp>
      <p:sp>
        <p:nvSpPr>
          <p:cNvPr id="162" name="投影片編號版面配置區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1150937" y="214313"/>
            <a:ext cx="7793037" cy="1462088"/>
          </a:xfrm>
          <a:prstGeom prst="rect">
            <a:avLst/>
          </a:prstGeom>
        </p:spPr>
        <p:txBody>
          <a:bodyPr/>
          <a:lstStyle/>
          <a:p>
            <a:pPr/>
            <a:r>
              <a:t>Exercise14.2 - Stack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428595" y="2017711"/>
            <a:ext cx="8526493" cy="4723657"/>
          </a:xfrm>
          <a:prstGeom prst="rect">
            <a:avLst/>
          </a:prstGeom>
        </p:spPr>
        <p:txBody>
          <a:bodyPr/>
          <a:lstStyle/>
          <a:p>
            <a:pPr/>
            <a:r>
              <a:t>It is similar to Exercise 12-2.</a:t>
            </a:r>
          </a:p>
          <a:p>
            <a:pPr/>
            <a:r>
              <a:t>Read the comments in the </a:t>
            </a:r>
            <a:r>
              <a:rPr>
                <a:solidFill>
                  <a:srgbClr val="0433FF"/>
                </a:solidFill>
              </a:rPr>
              <a:t>p-14-2.cpp </a:t>
            </a:r>
            <a:r>
              <a:t>file and complete those functions.</a:t>
            </a:r>
          </a:p>
          <a:p>
            <a:pPr/>
            <a:r>
              <a:t>The main function contain two stacks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t>. </a:t>
            </a:r>
          </a:p>
          <a:p>
            <a:pPr/>
            <a:r>
              <a:t>There is only one input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which means the maximum size of the stack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t>.</a:t>
            </a:r>
          </a:p>
        </p:txBody>
      </p:sp>
      <p:sp>
        <p:nvSpPr>
          <p:cNvPr id="166" name="Slide Number Placeholder 3"/>
          <p:cNvSpPr txBox="1"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ercise 14.2 Stack -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14.2 Stack - Format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Input: An integer n…"/>
          <p:cNvSpPr txBox="1"/>
          <p:nvPr>
            <p:ph type="body" idx="1"/>
          </p:nvPr>
        </p:nvSpPr>
        <p:spPr>
          <a:xfrm>
            <a:off x="428595" y="2017713"/>
            <a:ext cx="8526493" cy="4605784"/>
          </a:xfrm>
          <a:prstGeom prst="rect">
            <a:avLst/>
          </a:prstGeom>
        </p:spPr>
        <p:txBody>
          <a:bodyPr/>
          <a:lstStyle/>
          <a:p>
            <a:pPr/>
            <a:r>
              <a:t>Input: An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Output: See the sample I/O</a:t>
            </a:r>
          </a:p>
          <a:p>
            <a:pPr/>
            <a:r>
              <a:t>Output format: 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There is a space after each number.</a:t>
            </a:r>
          </a:p>
          <a:p>
            <a:pPr marL="427789" indent="-427789">
              <a:buClrTx/>
              <a:buSzPct val="100000"/>
              <a:buAutoNum type="arabicPeriod" startAt="1"/>
            </a:pPr>
            <a:r>
              <a:t>Change a new line at the end of each 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undament of Digital Signal Process">
  <a:themeElements>
    <a:clrScheme name="Fundament of Digital Signal Proce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Fundament of Digital Signal Proce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Fundament of Digital Signal Proce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