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/>
          <p:nvPr/>
        </p:nvGrpSpPr>
        <p:grpSpPr>
          <a:xfrm>
            <a:off x="-1" y="2438400"/>
            <a:ext cx="9009065" cy="1052513"/>
            <a:chOff x="0" y="0"/>
            <a:chExt cx="9009063" cy="1052512"/>
          </a:xfrm>
        </p:grpSpPr>
        <p:grpSp>
          <p:nvGrpSpPr>
            <p:cNvPr id="20" name="Group 3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199" cy="474662"/>
            </a:xfrm>
          </p:grpSpPr>
          <p:sp>
            <p:nvSpPr>
              <p:cNvPr id="18" name="Rectangle 4"/>
              <p:cNvSpPr/>
              <p:nvPr/>
            </p:nvSpPr>
            <p:spPr>
              <a:xfrm>
                <a:off x="0" y="-1"/>
                <a:ext cx="437662" cy="474664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19" name="Rectangle 5"/>
              <p:cNvSpPr/>
              <p:nvPr/>
            </p:nvSpPr>
            <p:spPr>
              <a:xfrm>
                <a:off x="382953" y="-1"/>
                <a:ext cx="328247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6" cy="474662"/>
            </a:xfrm>
          </p:grpSpPr>
          <p:sp>
            <p:nvSpPr>
              <p:cNvPr id="21" name="Rectangle 7"/>
              <p:cNvSpPr/>
              <p:nvPr/>
            </p:nvSpPr>
            <p:spPr>
              <a:xfrm>
                <a:off x="-1" y="-1"/>
                <a:ext cx="421822" cy="47466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22" name="Rectangle 8"/>
              <p:cNvSpPr/>
              <p:nvPr/>
            </p:nvSpPr>
            <p:spPr>
              <a:xfrm>
                <a:off x="369093" y="-1"/>
                <a:ext cx="369094" cy="474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24" name="Rectangle 9"/>
            <p:cNvSpPr/>
            <p:nvPr/>
          </p:nvSpPr>
          <p:spPr>
            <a:xfrm>
              <a:off x="-1" y="457200"/>
              <a:ext cx="560388" cy="42227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634999" y="0"/>
              <a:ext cx="31751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6" name="Rectangle 11"/>
            <p:cNvSpPr/>
            <p:nvPr/>
          </p:nvSpPr>
          <p:spPr>
            <a:xfrm>
              <a:off x="315912" y="822325"/>
              <a:ext cx="8693152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1182687" y="2017713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7004050" y="214313"/>
            <a:ext cx="1951039" cy="5918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1150937" y="214313"/>
            <a:ext cx="5700714" cy="591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428595" y="2017713"/>
            <a:ext cx="852649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838200" indent="-381000">
              <a:spcBef>
                <a:spcPts val="700"/>
              </a:spcBef>
              <a:defRPr sz="3200"/>
            </a:lvl2pPr>
            <a:lvl3pPr marL="1280160" indent="-36576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1182687" y="2017713"/>
            <a:ext cx="38100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文字版面配置區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文字版面配置區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圖片版面配置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800100" y="1098550"/>
            <a:ext cx="328614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" name="Rectangle 4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accent3">
                  <a:lumOff val="44000"/>
                </a:schemeClr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" name="Rectangle 8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1150937" y="214313"/>
            <a:ext cx="7793038" cy="146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60000"/>
        <a:buFontTx/>
        <a:buChar char="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001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✓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0923" marR="0" indent="-31652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p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45672" marR="0" indent="-37407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◆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74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546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118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90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/>
          <p:nvPr>
            <p:ph type="title"/>
          </p:nvPr>
        </p:nvSpPr>
        <p:spPr>
          <a:xfrm>
            <a:off x="1571603" y="2214553"/>
            <a:ext cx="7772401" cy="1048852"/>
          </a:xfrm>
          <a:prstGeom prst="rect">
            <a:avLst/>
          </a:prstGeom>
        </p:spPr>
        <p:txBody>
          <a:bodyPr/>
          <a:lstStyle/>
          <a:p>
            <a:pPr/>
            <a:r>
              <a:t>Practice #5</a:t>
            </a:r>
          </a:p>
        </p:txBody>
      </p:sp>
      <p:sp>
        <p:nvSpPr>
          <p:cNvPr id="130" name="文字方塊 3"/>
          <p:cNvSpPr txBox="1"/>
          <p:nvPr/>
        </p:nvSpPr>
        <p:spPr>
          <a:xfrm>
            <a:off x="5508104" y="6093295"/>
            <a:ext cx="12241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E8E8E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2017.10.19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xercise 5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5.2</a:t>
            </a:r>
          </a:p>
          <a:p>
            <a:pPr/>
            <a:r>
              <a:t>Palindrome</a:t>
            </a:r>
          </a:p>
        </p:txBody>
      </p:sp>
      <p:sp>
        <p:nvSpPr>
          <p:cNvPr id="181" name="NTHU online judge infor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11604</a:t>
            </a:r>
          </a:p>
          <a:p>
            <a:pPr/>
            <a:r>
              <a:t>Problem title: 231001_10/19_practice5-2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5.1</a:t>
            </a:r>
          </a:p>
          <a:p>
            <a:pPr/>
            <a:r>
              <a:t>GCD and LCM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two integers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  <a:r>
              <a:t>. Find the greatest common divisor(最大公因數) and the least common multiple(最小公倍數) between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  <a:r>
              <a:t>.</a:t>
            </a:r>
          </a:p>
        </p:txBody>
      </p:sp>
      <p:sp>
        <p:nvSpPr>
          <p:cNvPr id="134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xercise 5.1-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5.1-</a:t>
            </a:r>
          </a:p>
          <a:p>
            <a:pPr/>
            <a:r>
              <a:t>GCD and LCM</a:t>
            </a:r>
          </a:p>
        </p:txBody>
      </p:sp>
      <p:sp>
        <p:nvSpPr>
          <p:cNvPr id="137" name="The most common way to find the GCD is Euclidean algorithm, in other words, 輾轉相除法…"/>
          <p:cNvSpPr txBox="1"/>
          <p:nvPr>
            <p:ph type="body" idx="1"/>
          </p:nvPr>
        </p:nvSpPr>
        <p:spPr>
          <a:xfrm>
            <a:off x="428595" y="2017713"/>
            <a:ext cx="8647937" cy="4114801"/>
          </a:xfrm>
          <a:prstGeom prst="rect">
            <a:avLst/>
          </a:prstGeom>
        </p:spPr>
        <p:txBody>
          <a:bodyPr/>
          <a:lstStyle/>
          <a:p>
            <a:pPr/>
            <a:r>
              <a:t>The most common way to find the GCD is Euclidean algorithm, in other words, 輾轉相除法</a:t>
            </a:r>
          </a:p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=</a:t>
            </a:r>
            <a:r>
              <a:rPr>
                <a:solidFill>
                  <a:srgbClr val="FF9300"/>
                </a:solidFill>
              </a:rPr>
              <a:t>36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  <a:r>
              <a:t>=</a:t>
            </a:r>
            <a:r>
              <a:rPr>
                <a:solidFill>
                  <a:srgbClr val="0433FF"/>
                </a:solidFill>
              </a:rPr>
              <a:t>15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rPr>
                <a:solidFill>
                  <a:srgbClr val="FF9300"/>
                </a:solidFill>
              </a:rPr>
              <a:t>36</a:t>
            </a:r>
            <a:r>
              <a:t> = </a:t>
            </a:r>
            <a:r>
              <a:rPr>
                <a:solidFill>
                  <a:srgbClr val="0433FF"/>
                </a:solidFill>
              </a:rPr>
              <a:t>15</a:t>
            </a:r>
            <a:r>
              <a:t> × 2 + </a:t>
            </a:r>
            <a:r>
              <a:rPr>
                <a:solidFill>
                  <a:srgbClr val="FF2600"/>
                </a:solidFill>
              </a:rPr>
              <a:t>6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rPr>
                <a:solidFill>
                  <a:srgbClr val="0433FF"/>
                </a:solidFill>
              </a:rPr>
              <a:t>15</a:t>
            </a:r>
            <a:r>
              <a:t> =  </a:t>
            </a:r>
            <a:r>
              <a:rPr>
                <a:solidFill>
                  <a:srgbClr val="FF2600"/>
                </a:solidFill>
              </a:rPr>
              <a:t>6</a:t>
            </a:r>
            <a:r>
              <a:t>  × 2 + </a:t>
            </a:r>
            <a:r>
              <a:rPr>
                <a:solidFill>
                  <a:srgbClr val="D783FF"/>
                </a:solidFill>
              </a:rPr>
              <a:t>3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 </a:t>
            </a:r>
            <a:r>
              <a:rPr>
                <a:solidFill>
                  <a:srgbClr val="FF2600"/>
                </a:solidFill>
              </a:rPr>
              <a:t>6</a:t>
            </a:r>
            <a:r>
              <a:t>  =  </a:t>
            </a:r>
            <a:r>
              <a:rPr>
                <a:solidFill>
                  <a:srgbClr val="D783FF"/>
                </a:solidFill>
              </a:rPr>
              <a:t>3</a:t>
            </a:r>
            <a:r>
              <a:t>  × 2 + 0 → GCD = </a:t>
            </a:r>
            <a:r>
              <a:rPr>
                <a:solidFill>
                  <a:srgbClr val="D783FF"/>
                </a:solidFill>
              </a:rPr>
              <a:t>3 </a:t>
            </a:r>
            <a:endParaRPr>
              <a:solidFill>
                <a:srgbClr val="D783FF"/>
              </a:solidFill>
            </a:endParaRPr>
          </a:p>
          <a:p>
            <a:pPr/>
            <a:r>
              <a:t>LCM =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n1×n2</a:t>
            </a:r>
            <a:r>
              <a:t>) ÷ GCD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ercise 5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5.1</a:t>
            </a:r>
          </a:p>
          <a:p>
            <a:pPr/>
            <a:r>
              <a:t>GCD and LCM - Format</a:t>
            </a:r>
          </a:p>
        </p:txBody>
      </p:sp>
      <p:sp>
        <p:nvSpPr>
          <p:cNvPr id="141" name="Input: Two integers n1 and n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Input: Two integers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</a:t>
            </a:r>
          </a:p>
          <a:p>
            <a:pPr/>
            <a:r>
              <a:t>Output: GCD and LCM</a:t>
            </a:r>
          </a:p>
          <a:p>
            <a:pPr/>
            <a:r>
              <a:t>Output format: 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See the sample output.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There is a space before and after “=”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xercise 5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5.1</a:t>
            </a:r>
          </a:p>
          <a:p>
            <a:pPr/>
            <a:r>
              <a:t>GCD and LCM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Input 1:…"/>
          <p:cNvSpPr txBox="1"/>
          <p:nvPr/>
        </p:nvSpPr>
        <p:spPr>
          <a:xfrm>
            <a:off x="695295" y="2020887"/>
            <a:ext cx="3722818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147" name="TextBox 4"/>
          <p:cNvSpPr txBox="1"/>
          <p:nvPr/>
        </p:nvSpPr>
        <p:spPr>
          <a:xfrm>
            <a:off x="1879288" y="2734468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36 15</a:t>
            </a:r>
          </a:p>
        </p:txBody>
      </p:sp>
      <p:sp>
        <p:nvSpPr>
          <p:cNvPr id="148" name="TextBox 4"/>
          <p:cNvSpPr txBox="1"/>
          <p:nvPr/>
        </p:nvSpPr>
        <p:spPr>
          <a:xfrm>
            <a:off x="1568485" y="4690268"/>
            <a:ext cx="1976438" cy="12058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GCD = 3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LCM = 180</a:t>
            </a:r>
          </a:p>
        </p:txBody>
      </p:sp>
      <p:sp>
        <p:nvSpPr>
          <p:cNvPr id="149" name="Input 2:…"/>
          <p:cNvSpPr txBox="1"/>
          <p:nvPr/>
        </p:nvSpPr>
        <p:spPr>
          <a:xfrm>
            <a:off x="4580922" y="2020887"/>
            <a:ext cx="3722817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</a:t>
            </a:r>
          </a:p>
        </p:txBody>
      </p:sp>
      <p:sp>
        <p:nvSpPr>
          <p:cNvPr id="150" name="TextBox 4"/>
          <p:cNvSpPr txBox="1"/>
          <p:nvPr/>
        </p:nvSpPr>
        <p:spPr>
          <a:xfrm>
            <a:off x="5764914" y="2734468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12 22</a:t>
            </a:r>
          </a:p>
        </p:txBody>
      </p:sp>
      <p:sp>
        <p:nvSpPr>
          <p:cNvPr id="151" name="TextBox 4"/>
          <p:cNvSpPr txBox="1"/>
          <p:nvPr/>
        </p:nvSpPr>
        <p:spPr>
          <a:xfrm>
            <a:off x="5454112" y="4690268"/>
            <a:ext cx="1976438" cy="12058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GCD = 2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LCM = 132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ercise 5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5.1</a:t>
            </a:r>
          </a:p>
          <a:p>
            <a:pPr/>
            <a:r>
              <a:t>GCD and LCM</a:t>
            </a:r>
          </a:p>
        </p:txBody>
      </p:sp>
      <p:sp>
        <p:nvSpPr>
          <p:cNvPr id="154" name="NTHU online judge infor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11603</a:t>
            </a:r>
          </a:p>
          <a:p>
            <a:pPr/>
            <a:r>
              <a:t>Problem title: 231001_10/19_practice5-1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xercise 5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5.2</a:t>
            </a:r>
          </a:p>
          <a:p>
            <a:pPr/>
            <a:r>
              <a:t>Palindrome</a:t>
            </a:r>
          </a:p>
        </p:txBody>
      </p:sp>
      <p:sp>
        <p:nvSpPr>
          <p:cNvPr id="158" name="Input a number n, and check whether n is palindrome or not.…"/>
          <p:cNvSpPr txBox="1"/>
          <p:nvPr>
            <p:ph type="body" idx="1"/>
          </p:nvPr>
        </p:nvSpPr>
        <p:spPr>
          <a:xfrm>
            <a:off x="428595" y="2017713"/>
            <a:ext cx="8526493" cy="4728121"/>
          </a:xfrm>
          <a:prstGeom prst="rect">
            <a:avLst/>
          </a:prstGeom>
        </p:spPr>
        <p:txBody>
          <a:bodyPr/>
          <a:lstStyle/>
          <a:p>
            <a:pPr/>
            <a:r>
              <a:t>Input a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and check whether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is palindrome or not.</a:t>
            </a:r>
          </a:p>
          <a:p>
            <a:pPr/>
            <a:r>
              <a:t>Palindrome number is such number which when reversed is equal to the original number, for example: 121, 1001, 153351, etc.</a:t>
            </a:r>
          </a:p>
          <a:p>
            <a:pPr/>
            <a:r>
              <a:t>Hint: Find the reverse number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(use “%” to calculate from the unit digit to the last digit), and then check whether it is the same as the original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or not.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Line"/>
          <p:cNvSpPr/>
          <p:nvPr/>
        </p:nvSpPr>
        <p:spPr>
          <a:xfrm>
            <a:off x="2431964" y="4546600"/>
            <a:ext cx="560389" cy="0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3222048" y="4546600"/>
            <a:ext cx="861221" cy="0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>
            <a:off x="4249463" y="4546600"/>
            <a:ext cx="1236870" cy="0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>
            <a:off x="2431964" y="4076700"/>
            <a:ext cx="560389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>
            <a:off x="3234748" y="4076700"/>
            <a:ext cx="861221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>
            <a:off x="4249463" y="4076700"/>
            <a:ext cx="1236870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xercise 5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5.2</a:t>
            </a:r>
          </a:p>
          <a:p>
            <a:pPr/>
            <a:r>
              <a:t>Palindrome - Format</a:t>
            </a:r>
          </a:p>
        </p:txBody>
      </p:sp>
      <p:sp>
        <p:nvSpPr>
          <p:cNvPr id="168" name="Input: An integer 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Input: An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Output: See the sample outputs</a:t>
            </a:r>
          </a:p>
          <a:p>
            <a:pPr/>
            <a:r>
              <a:t>Output format: There is a “.” at the end of the message and change a new line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ercise 5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5.2</a:t>
            </a:r>
          </a:p>
          <a:p>
            <a:pPr/>
            <a:r>
              <a:t>Palindrome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Input 1:…"/>
          <p:cNvSpPr txBox="1"/>
          <p:nvPr/>
        </p:nvSpPr>
        <p:spPr>
          <a:xfrm>
            <a:off x="152321" y="2020887"/>
            <a:ext cx="4113392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174" name="TextBox 4"/>
          <p:cNvSpPr txBox="1"/>
          <p:nvPr/>
        </p:nvSpPr>
        <p:spPr>
          <a:xfrm>
            <a:off x="1726888" y="2734468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121</a:t>
            </a:r>
          </a:p>
        </p:txBody>
      </p:sp>
      <p:sp>
        <p:nvSpPr>
          <p:cNvPr id="175" name="TextBox 4"/>
          <p:cNvSpPr txBox="1"/>
          <p:nvPr/>
        </p:nvSpPr>
        <p:spPr>
          <a:xfrm>
            <a:off x="370914" y="4461668"/>
            <a:ext cx="3676205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121 is a palindrome.</a:t>
            </a:r>
          </a:p>
        </p:txBody>
      </p:sp>
      <p:sp>
        <p:nvSpPr>
          <p:cNvPr id="176" name="Input 2:…"/>
          <p:cNvSpPr txBox="1"/>
          <p:nvPr/>
        </p:nvSpPr>
        <p:spPr>
          <a:xfrm>
            <a:off x="4451516" y="2020887"/>
            <a:ext cx="4303743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</a:t>
            </a:r>
          </a:p>
        </p:txBody>
      </p:sp>
      <p:sp>
        <p:nvSpPr>
          <p:cNvPr id="177" name="TextBox 4"/>
          <p:cNvSpPr txBox="1"/>
          <p:nvPr/>
        </p:nvSpPr>
        <p:spPr>
          <a:xfrm>
            <a:off x="5635508" y="2734468"/>
            <a:ext cx="1354833" cy="469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1232</a:t>
            </a:r>
          </a:p>
        </p:txBody>
      </p:sp>
      <p:sp>
        <p:nvSpPr>
          <p:cNvPr id="178" name="TextBox 4"/>
          <p:cNvSpPr txBox="1"/>
          <p:nvPr/>
        </p:nvSpPr>
        <p:spPr>
          <a:xfrm>
            <a:off x="4561316" y="4461668"/>
            <a:ext cx="4084143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1232 is not a palindrome.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