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#7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0993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ise 7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7.2</a:t>
            </a:r>
          </a:p>
          <a:p>
            <a:pPr/>
            <a:r>
              <a:t>Palindrome - Format</a:t>
            </a:r>
          </a:p>
        </p:txBody>
      </p:sp>
      <p:sp>
        <p:nvSpPr>
          <p:cNvPr id="176" name="Input: An integer 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An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Output: See the sample outputs</a:t>
            </a:r>
          </a:p>
          <a:p>
            <a:pPr/>
            <a:r>
              <a:t>Output format: There is a “.” at the end of the message and change a new line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ercise 7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7.2</a:t>
            </a:r>
          </a:p>
          <a:p>
            <a:pPr/>
            <a:r>
              <a:t>Palindrome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Input 1:…"/>
          <p:cNvSpPr txBox="1"/>
          <p:nvPr/>
        </p:nvSpPr>
        <p:spPr>
          <a:xfrm>
            <a:off x="152321" y="2020887"/>
            <a:ext cx="4113392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172688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121</a:t>
            </a:r>
          </a:p>
        </p:txBody>
      </p:sp>
      <p:sp>
        <p:nvSpPr>
          <p:cNvPr id="183" name="TextBox 4"/>
          <p:cNvSpPr txBox="1"/>
          <p:nvPr/>
        </p:nvSpPr>
        <p:spPr>
          <a:xfrm>
            <a:off x="370914" y="4461668"/>
            <a:ext cx="3676205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121 is a palindrome.</a:t>
            </a:r>
          </a:p>
        </p:txBody>
      </p:sp>
      <p:sp>
        <p:nvSpPr>
          <p:cNvPr id="184" name="Input 2:…"/>
          <p:cNvSpPr txBox="1"/>
          <p:nvPr/>
        </p:nvSpPr>
        <p:spPr>
          <a:xfrm>
            <a:off x="4451516" y="2020887"/>
            <a:ext cx="4303743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85" name="TextBox 4"/>
          <p:cNvSpPr txBox="1"/>
          <p:nvPr/>
        </p:nvSpPr>
        <p:spPr>
          <a:xfrm>
            <a:off x="563550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1232</a:t>
            </a:r>
          </a:p>
        </p:txBody>
      </p:sp>
      <p:sp>
        <p:nvSpPr>
          <p:cNvPr id="186" name="TextBox 4"/>
          <p:cNvSpPr txBox="1"/>
          <p:nvPr/>
        </p:nvSpPr>
        <p:spPr>
          <a:xfrm>
            <a:off x="4561316" y="4461668"/>
            <a:ext cx="4084143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1232 is not a palindrome.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 7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7.2</a:t>
            </a:r>
          </a:p>
          <a:p>
            <a:pPr/>
            <a:r>
              <a:t>Palindrome</a:t>
            </a:r>
          </a:p>
        </p:txBody>
      </p:sp>
      <p:sp>
        <p:nvSpPr>
          <p:cNvPr id="189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11604</a:t>
            </a:r>
          </a:p>
          <a:p>
            <a:pPr/>
            <a:r>
              <a:t>Problem title: 231001_10/19_practice5-2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ercise 7.3 Pr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7.3 Prime</a:t>
            </a:r>
          </a:p>
        </p:txBody>
      </p:sp>
      <p:sp>
        <p:nvSpPr>
          <p:cNvPr id="193" name="Input two positive numbers n1 and n2, and print all prime numbers between n1 and n2.…"/>
          <p:cNvSpPr txBox="1"/>
          <p:nvPr>
            <p:ph type="body" idx="1"/>
          </p:nvPr>
        </p:nvSpPr>
        <p:spPr>
          <a:xfrm>
            <a:off x="428595" y="2017713"/>
            <a:ext cx="8526493" cy="4728121"/>
          </a:xfrm>
          <a:prstGeom prst="rect">
            <a:avLst/>
          </a:prstGeom>
        </p:spPr>
        <p:txBody>
          <a:bodyPr/>
          <a:lstStyle/>
          <a:p>
            <a:pPr/>
            <a:r>
              <a:t>Input two positive numbers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, and print all prime numbers 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.</a:t>
            </a:r>
          </a:p>
          <a:p>
            <a:pPr/>
            <a:r>
              <a:t>Use at least ONE function.</a:t>
            </a:r>
          </a:p>
          <a:p>
            <a:pPr/>
            <a:r>
              <a:t>1 is not a prime.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n1&lt;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ercise 7.3 Prime-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7.3 Prime-Format</a:t>
            </a:r>
          </a:p>
        </p:txBody>
      </p:sp>
      <p:sp>
        <p:nvSpPr>
          <p:cNvPr id="197" name="Input: Two positive numbers n1 and n2, n1&lt; n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Two positive numbers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</a:p>
          <a:p>
            <a:pPr/>
            <a:r>
              <a:t>Input format: Two numbers separate by a space</a:t>
            </a:r>
          </a:p>
          <a:p>
            <a:pPr/>
            <a:r>
              <a:t>Output: Print out all prime numbers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after each number, including the last prime number.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Change a new line at the end.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rcise 7.3 Pr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7.3 Prime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Input 1:…"/>
          <p:cNvSpPr txBox="1"/>
          <p:nvPr/>
        </p:nvSpPr>
        <p:spPr>
          <a:xfrm>
            <a:off x="152321" y="2020887"/>
            <a:ext cx="3014494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203" name="TextBox 4"/>
          <p:cNvSpPr txBox="1"/>
          <p:nvPr/>
        </p:nvSpPr>
        <p:spPr>
          <a:xfrm>
            <a:off x="827296" y="2900283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11 20</a:t>
            </a:r>
          </a:p>
        </p:txBody>
      </p:sp>
      <p:sp>
        <p:nvSpPr>
          <p:cNvPr id="204" name="TextBox 4"/>
          <p:cNvSpPr txBox="1"/>
          <p:nvPr/>
        </p:nvSpPr>
        <p:spPr>
          <a:xfrm>
            <a:off x="370914" y="4461668"/>
            <a:ext cx="2267597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11 13 17 19 </a:t>
            </a:r>
          </a:p>
        </p:txBody>
      </p:sp>
      <p:sp>
        <p:nvSpPr>
          <p:cNvPr id="205" name="Input 2:…"/>
          <p:cNvSpPr txBox="1"/>
          <p:nvPr/>
        </p:nvSpPr>
        <p:spPr>
          <a:xfrm>
            <a:off x="3281975" y="2020887"/>
            <a:ext cx="5358042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206" name="TextBox 4"/>
          <p:cNvSpPr txBox="1"/>
          <p:nvPr/>
        </p:nvSpPr>
        <p:spPr>
          <a:xfrm>
            <a:off x="5341201" y="2900283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1 37</a:t>
            </a:r>
          </a:p>
        </p:txBody>
      </p:sp>
      <p:sp>
        <p:nvSpPr>
          <p:cNvPr id="207" name="TextBox 4"/>
          <p:cNvSpPr txBox="1"/>
          <p:nvPr/>
        </p:nvSpPr>
        <p:spPr>
          <a:xfrm>
            <a:off x="3391775" y="4461668"/>
            <a:ext cx="5138441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2 3 5 7 11 13 17 19 23 29 31 37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xercise 7.3 Pr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7.3 Prime</a:t>
            </a:r>
          </a:p>
        </p:txBody>
      </p:sp>
      <p:sp>
        <p:nvSpPr>
          <p:cNvPr id="210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11647</a:t>
            </a:r>
          </a:p>
          <a:p>
            <a:pPr/>
            <a:r>
              <a:t>Problem title: 231001_11/2_practice7-3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7 </a:t>
            </a:r>
            <a:r>
              <a:rPr>
                <a:solidFill>
                  <a:srgbClr val="FF2600"/>
                </a:solidFill>
              </a:rPr>
              <a:t>Function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38568" y="2020886"/>
            <a:ext cx="8141155" cy="468181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In this Lab, there are </a:t>
            </a:r>
            <a:r>
              <a:rPr>
                <a:solidFill>
                  <a:srgbClr val="0433FF"/>
                </a:solidFill>
              </a:rPr>
              <a:t>three</a:t>
            </a:r>
            <a:r>
              <a:t> exercises, and this Lab is to let you practice </a:t>
            </a:r>
            <a:r>
              <a:rPr>
                <a:solidFill>
                  <a:srgbClr val="FF2600"/>
                </a:solidFill>
              </a:rPr>
              <a:t>function</a:t>
            </a:r>
            <a:r>
              <a:t>.</a:t>
            </a:r>
          </a:p>
          <a:p>
            <a:pPr>
              <a:spcBef>
                <a:spcPts val="600"/>
              </a:spcBef>
              <a:defRPr sz="2800"/>
            </a:pPr>
            <a:r>
              <a:t>In 7-1 and 7-2, you need to rewrite practice 5.</a:t>
            </a:r>
          </a:p>
          <a:p>
            <a:pPr>
              <a:spcBef>
                <a:spcPts val="600"/>
              </a:spcBef>
              <a:defRPr sz="2800"/>
            </a:pPr>
            <a:r>
              <a:t>The slides of 7-1 and 7-2 are the same as practice 5.</a:t>
            </a:r>
          </a:p>
          <a:p>
            <a:pPr>
              <a:spcBef>
                <a:spcPts val="600"/>
              </a:spcBef>
              <a:defRPr sz="2800"/>
            </a:pPr>
            <a:r>
              <a:t>In 7-1, you need to use at least ONE function to rewrite 5-1.</a:t>
            </a:r>
          </a:p>
          <a:p>
            <a:pPr>
              <a:spcBef>
                <a:spcPts val="600"/>
              </a:spcBef>
              <a:defRPr sz="2800"/>
            </a:pPr>
            <a:r>
              <a:t>In 7-2, you need to complete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check_palindrome</a:t>
            </a:r>
            <a:r>
              <a:t> in p-7-2.c, and you </a:t>
            </a:r>
            <a:r>
              <a:rPr>
                <a:solidFill>
                  <a:srgbClr val="FF2600"/>
                </a:solidFill>
              </a:rPr>
              <a:t>CANNOT</a:t>
            </a:r>
            <a:r>
              <a:t> change any word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t> function.</a:t>
            </a:r>
          </a:p>
        </p:txBody>
      </p:sp>
      <p:sp>
        <p:nvSpPr>
          <p:cNvPr id="134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7 </a:t>
            </a:r>
            <a:r>
              <a:rPr>
                <a:solidFill>
                  <a:srgbClr val="FF2600"/>
                </a:solidFill>
              </a:rPr>
              <a:t>Use function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28595" y="2020886"/>
            <a:ext cx="8226426" cy="409136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You must use </a:t>
            </a:r>
            <a:r>
              <a:rPr>
                <a:solidFill>
                  <a:srgbClr val="FF2600"/>
                </a:solidFill>
              </a:rPr>
              <a:t>function</a:t>
            </a:r>
            <a:r>
              <a:t>.</a:t>
            </a:r>
            <a:r>
              <a:t> TAs will check your code in LAB class.</a:t>
            </a:r>
          </a:p>
          <a:p>
            <a:pPr>
              <a:spcBef>
                <a:spcPts val="600"/>
              </a:spcBef>
              <a:defRPr sz="2800"/>
            </a:pPr>
            <a:r>
              <a:t>Please submit your 7-1 and 7-2 codes in the same problem of practice 5 on NTHU online judge.</a:t>
            </a:r>
          </a:p>
          <a:p>
            <a:pPr>
              <a:spcBef>
                <a:spcPts val="600"/>
              </a:spcBef>
              <a:defRPr sz="2800"/>
            </a:pPr>
            <a:r>
              <a:t>In 7-3, you need to write the whole program by yourself and use at least ONE function.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7.1</a:t>
            </a:r>
          </a:p>
          <a:p>
            <a:pPr/>
            <a:r>
              <a:t>GCD and LCM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two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. Find the greatest common divisor(最大公因數) and the least common multiple(最小公倍數) 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.</a:t>
            </a:r>
          </a:p>
        </p:txBody>
      </p:sp>
      <p:sp>
        <p:nvSpPr>
          <p:cNvPr id="142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ercise 7.1-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7.1-</a:t>
            </a:r>
          </a:p>
          <a:p>
            <a:pPr/>
            <a:r>
              <a:t>GCD and LCM</a:t>
            </a:r>
          </a:p>
        </p:txBody>
      </p:sp>
      <p:sp>
        <p:nvSpPr>
          <p:cNvPr id="145" name="The most common way to find the GCD is Euclidean algorithm, in other words, 輾轉相除法…"/>
          <p:cNvSpPr txBox="1"/>
          <p:nvPr>
            <p:ph type="body" idx="1"/>
          </p:nvPr>
        </p:nvSpPr>
        <p:spPr>
          <a:xfrm>
            <a:off x="428595" y="2017713"/>
            <a:ext cx="8647937" cy="4114801"/>
          </a:xfrm>
          <a:prstGeom prst="rect">
            <a:avLst/>
          </a:prstGeom>
        </p:spPr>
        <p:txBody>
          <a:bodyPr/>
          <a:lstStyle/>
          <a:p>
            <a:pPr/>
            <a:r>
              <a:t>The most common way to find the GCD is Euclidean algorithm, in other words, 輾轉相除法</a:t>
            </a:r>
          </a:p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=</a:t>
            </a:r>
            <a:r>
              <a:rPr>
                <a:solidFill>
                  <a:srgbClr val="FF9300"/>
                </a:solidFill>
              </a:rPr>
              <a:t>36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=</a:t>
            </a:r>
            <a:r>
              <a:rPr>
                <a:solidFill>
                  <a:srgbClr val="0433FF"/>
                </a:solidFill>
              </a:rPr>
              <a:t>15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rPr>
                <a:solidFill>
                  <a:srgbClr val="FF9300"/>
                </a:solidFill>
              </a:rPr>
              <a:t>36</a:t>
            </a:r>
            <a:r>
              <a:t> = </a:t>
            </a:r>
            <a:r>
              <a:rPr>
                <a:solidFill>
                  <a:srgbClr val="0433FF"/>
                </a:solidFill>
              </a:rPr>
              <a:t>15</a:t>
            </a:r>
            <a:r>
              <a:t> × 2 + </a:t>
            </a:r>
            <a:r>
              <a:rPr>
                <a:solidFill>
                  <a:srgbClr val="FF2600"/>
                </a:solidFill>
              </a:rPr>
              <a:t>6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rPr>
                <a:solidFill>
                  <a:srgbClr val="0433FF"/>
                </a:solidFill>
              </a:rPr>
              <a:t>15</a:t>
            </a:r>
            <a:r>
              <a:t> =  </a:t>
            </a:r>
            <a:r>
              <a:rPr>
                <a:solidFill>
                  <a:srgbClr val="FF2600"/>
                </a:solidFill>
              </a:rPr>
              <a:t>6</a:t>
            </a:r>
            <a:r>
              <a:t>  × 2 + </a:t>
            </a:r>
            <a:r>
              <a:rPr>
                <a:solidFill>
                  <a:srgbClr val="D783FF"/>
                </a:solidFill>
              </a:rPr>
              <a:t>3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 </a:t>
            </a:r>
            <a:r>
              <a:rPr>
                <a:solidFill>
                  <a:srgbClr val="FF2600"/>
                </a:solidFill>
              </a:rPr>
              <a:t>6</a:t>
            </a:r>
            <a:r>
              <a:t>  =  </a:t>
            </a:r>
            <a:r>
              <a:rPr>
                <a:solidFill>
                  <a:srgbClr val="D783FF"/>
                </a:solidFill>
              </a:rPr>
              <a:t>3</a:t>
            </a:r>
            <a:r>
              <a:t>  × 2 + 0 → GCD = </a:t>
            </a:r>
            <a:r>
              <a:rPr>
                <a:solidFill>
                  <a:srgbClr val="D783FF"/>
                </a:solidFill>
              </a:rPr>
              <a:t>3 </a:t>
            </a:r>
            <a:endParaRPr>
              <a:solidFill>
                <a:srgbClr val="D783FF"/>
              </a:solidFill>
            </a:endParaRPr>
          </a:p>
          <a:p>
            <a:pPr/>
            <a:r>
              <a:t>LCM =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n1×n2</a:t>
            </a:r>
            <a:r>
              <a:t>) ÷ GCD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ercise 7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7.1</a:t>
            </a:r>
          </a:p>
          <a:p>
            <a:pPr/>
            <a:r>
              <a:t>GCD and LCM - Format</a:t>
            </a:r>
          </a:p>
        </p:txBody>
      </p:sp>
      <p:sp>
        <p:nvSpPr>
          <p:cNvPr id="149" name="Input: Two integers n1 and n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Two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</a:p>
          <a:p>
            <a:pPr/>
            <a:r>
              <a:t>Output: GCD and LCM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See the sample output.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before and after “=”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xercise 7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7.1</a:t>
            </a:r>
          </a:p>
          <a:p>
            <a:pPr/>
            <a:r>
              <a:t>GCD and LCM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Input 1:…"/>
          <p:cNvSpPr txBox="1"/>
          <p:nvPr/>
        </p:nvSpPr>
        <p:spPr>
          <a:xfrm>
            <a:off x="695295" y="2020887"/>
            <a:ext cx="3722818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55" name="TextBox 4"/>
          <p:cNvSpPr txBox="1"/>
          <p:nvPr/>
        </p:nvSpPr>
        <p:spPr>
          <a:xfrm>
            <a:off x="187928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36 15</a:t>
            </a:r>
          </a:p>
        </p:txBody>
      </p:sp>
      <p:sp>
        <p:nvSpPr>
          <p:cNvPr id="156" name="TextBox 4"/>
          <p:cNvSpPr txBox="1"/>
          <p:nvPr/>
        </p:nvSpPr>
        <p:spPr>
          <a:xfrm>
            <a:off x="1568485" y="4690268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GCD = 3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LCM = 180</a:t>
            </a:r>
          </a:p>
        </p:txBody>
      </p:sp>
      <p:sp>
        <p:nvSpPr>
          <p:cNvPr id="157" name="Input 2:…"/>
          <p:cNvSpPr txBox="1"/>
          <p:nvPr/>
        </p:nvSpPr>
        <p:spPr>
          <a:xfrm>
            <a:off x="4580922" y="2020887"/>
            <a:ext cx="3722817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58" name="TextBox 4"/>
          <p:cNvSpPr txBox="1"/>
          <p:nvPr/>
        </p:nvSpPr>
        <p:spPr>
          <a:xfrm>
            <a:off x="5764914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12 22</a:t>
            </a:r>
          </a:p>
        </p:txBody>
      </p:sp>
      <p:sp>
        <p:nvSpPr>
          <p:cNvPr id="159" name="TextBox 4"/>
          <p:cNvSpPr txBox="1"/>
          <p:nvPr/>
        </p:nvSpPr>
        <p:spPr>
          <a:xfrm>
            <a:off x="5454112" y="4690268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GCD = 2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LCM = 132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 7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7.1</a:t>
            </a:r>
          </a:p>
          <a:p>
            <a:pPr/>
            <a:r>
              <a:t>GCD and LCM</a:t>
            </a:r>
          </a:p>
        </p:txBody>
      </p:sp>
      <p:sp>
        <p:nvSpPr>
          <p:cNvPr id="162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11603</a:t>
            </a:r>
          </a:p>
          <a:p>
            <a:pPr/>
            <a:r>
              <a:t>Problem title: 231001_10/19_practice5-1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ercise 7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7.2</a:t>
            </a:r>
          </a:p>
          <a:p>
            <a:pPr/>
            <a:r>
              <a:t>Palindrome</a:t>
            </a:r>
          </a:p>
        </p:txBody>
      </p:sp>
      <p:sp>
        <p:nvSpPr>
          <p:cNvPr id="166" name="Input a number n, and check whether n is palindrome or not.…"/>
          <p:cNvSpPr txBox="1"/>
          <p:nvPr>
            <p:ph type="body" idx="1"/>
          </p:nvPr>
        </p:nvSpPr>
        <p:spPr>
          <a:xfrm>
            <a:off x="428595" y="2017713"/>
            <a:ext cx="8526493" cy="4728121"/>
          </a:xfrm>
          <a:prstGeom prst="rect">
            <a:avLst/>
          </a:prstGeom>
        </p:spPr>
        <p:txBody>
          <a:bodyPr/>
          <a:lstStyle/>
          <a:p>
            <a:pPr/>
            <a:r>
              <a:t>Input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 check whether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palindrome or not.</a:t>
            </a:r>
          </a:p>
          <a:p>
            <a:pPr/>
            <a:r>
              <a:t>Palindrome number is such number which when reversed is equal to the original number, for example: 121, 1001, 153351, etc.</a:t>
            </a:r>
          </a:p>
          <a:p>
            <a:pPr/>
            <a:r>
              <a:t>Hint: Find the reverse number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(use “%” to calculate from the unit digit to the last digit), and then check whether it is the same as the original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not.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Line"/>
          <p:cNvSpPr/>
          <p:nvPr/>
        </p:nvSpPr>
        <p:spPr>
          <a:xfrm>
            <a:off x="2431964" y="4546600"/>
            <a:ext cx="560389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3222048" y="4546600"/>
            <a:ext cx="861221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>
            <a:off x="4249463" y="4546600"/>
            <a:ext cx="1236870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2431964" y="4076700"/>
            <a:ext cx="560389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3234748" y="4076700"/>
            <a:ext cx="86122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4249463" y="4076700"/>
            <a:ext cx="1236870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