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F5E1"/>
          </a:solidFill>
        </a:fill>
      </a:tcStyle>
    </a:wholeTbl>
    <a:band2H>
      <a:tcTxStyle b="def" i="def"/>
      <a:tcStyle>
        <a:tcBdr/>
        <a:fill>
          <a:solidFill>
            <a:srgbClr val="E6FAF1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6E7CA"/>
          </a:solidFill>
        </a:fill>
      </a:tcStyle>
    </a:wholeTbl>
    <a:band2H>
      <a:tcTxStyle b="def" i="def"/>
      <a:tcStyle>
        <a:tcBdr/>
        <a:fill>
          <a:solidFill>
            <a:srgbClr val="FAF3E6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"/>
          <p:cNvGrpSpPr/>
          <p:nvPr/>
        </p:nvGrpSpPr>
        <p:grpSpPr>
          <a:xfrm>
            <a:off x="-1" y="2438400"/>
            <a:ext cx="9009065" cy="1052513"/>
            <a:chOff x="0" y="0"/>
            <a:chExt cx="9009063" cy="1052512"/>
          </a:xfrm>
        </p:grpSpPr>
        <p:grpSp>
          <p:nvGrpSpPr>
            <p:cNvPr id="20" name="Group 3"/>
            <p:cNvGrpSpPr/>
            <p:nvPr/>
          </p:nvGrpSpPr>
          <p:grpSpPr>
            <a:xfrm>
              <a:off x="290512" y="107950"/>
              <a:ext cx="711201" cy="474663"/>
              <a:chOff x="0" y="0"/>
              <a:chExt cx="711199" cy="474662"/>
            </a:xfrm>
          </p:grpSpPr>
          <p:sp>
            <p:nvSpPr>
              <p:cNvPr id="18" name="Rectangle 4"/>
              <p:cNvSpPr/>
              <p:nvPr/>
            </p:nvSpPr>
            <p:spPr>
              <a:xfrm>
                <a:off x="0" y="-1"/>
                <a:ext cx="437662" cy="474664"/>
              </a:xfrm>
              <a:prstGeom prst="rect">
                <a:avLst/>
              </a:prstGeom>
              <a:solidFill>
                <a:srgbClr val="3333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  <p:sp>
            <p:nvSpPr>
              <p:cNvPr id="19" name="Rectangle 5"/>
              <p:cNvSpPr/>
              <p:nvPr/>
            </p:nvSpPr>
            <p:spPr>
              <a:xfrm>
                <a:off x="382953" y="-1"/>
                <a:ext cx="328247" cy="474664"/>
              </a:xfrm>
              <a:prstGeom prst="rect">
                <a:avLst/>
              </a:prstGeom>
              <a:gradFill flip="none" rotWithShape="1">
                <a:gsLst>
                  <a:gs pos="0">
                    <a:srgbClr val="3333CC"/>
                  </a:gs>
                  <a:gs pos="100000">
                    <a:schemeClr val="accent3">
                      <a:lumOff val="44000"/>
                    </a:scheme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</p:grpSp>
        <p:grpSp>
          <p:nvGrpSpPr>
            <p:cNvPr id="23" name="Group 6"/>
            <p:cNvGrpSpPr/>
            <p:nvPr/>
          </p:nvGrpSpPr>
          <p:grpSpPr>
            <a:xfrm>
              <a:off x="414337" y="530225"/>
              <a:ext cx="738188" cy="474663"/>
              <a:chOff x="0" y="0"/>
              <a:chExt cx="738186" cy="474662"/>
            </a:xfrm>
          </p:grpSpPr>
          <p:sp>
            <p:nvSpPr>
              <p:cNvPr id="21" name="Rectangle 7"/>
              <p:cNvSpPr/>
              <p:nvPr/>
            </p:nvSpPr>
            <p:spPr>
              <a:xfrm>
                <a:off x="-1" y="-1"/>
                <a:ext cx="421822" cy="474664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  <p:sp>
            <p:nvSpPr>
              <p:cNvPr id="22" name="Rectangle 8"/>
              <p:cNvSpPr/>
              <p:nvPr/>
            </p:nvSpPr>
            <p:spPr>
              <a:xfrm>
                <a:off x="369093" y="-1"/>
                <a:ext cx="369094" cy="47466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3">
                      <a:lumOff val="44000"/>
                    </a:scheme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</p:grpSp>
        <p:sp>
          <p:nvSpPr>
            <p:cNvPr id="24" name="Rectangle 9"/>
            <p:cNvSpPr/>
            <p:nvPr/>
          </p:nvSpPr>
          <p:spPr>
            <a:xfrm>
              <a:off x="-1" y="457200"/>
              <a:ext cx="560388" cy="42227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44000"/>
                  </a:schemeClr>
                </a:gs>
                <a:gs pos="100000">
                  <a:srgbClr val="FF0000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25" name="Rectangle 10"/>
            <p:cNvSpPr/>
            <p:nvPr/>
          </p:nvSpPr>
          <p:spPr>
            <a:xfrm>
              <a:off x="634999" y="0"/>
              <a:ext cx="31751" cy="1052513"/>
            </a:xfrm>
            <a:prstGeom prst="rect">
              <a:avLst/>
            </a:prstGeom>
            <a:solidFill>
              <a:srgbClr val="1C1C1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26" name="Rectangle 11"/>
            <p:cNvSpPr/>
            <p:nvPr/>
          </p:nvSpPr>
          <p:spPr>
            <a:xfrm>
              <a:off x="315912" y="822325"/>
              <a:ext cx="8693152" cy="55563"/>
            </a:xfrm>
            <a:prstGeom prst="rect">
              <a:avLst/>
            </a:prstGeom>
            <a:gradFill flip="none" rotWithShape="1">
              <a:gsLst>
                <a:gs pos="0">
                  <a:srgbClr val="1C1C1C"/>
                </a:gs>
                <a:gs pos="100000">
                  <a:schemeClr val="accent3">
                    <a:lumOff val="4400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28" name="Title Text"/>
          <p:cNvSpPr txBox="1"/>
          <p:nvPr>
            <p:ph type="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ClrTx/>
              <a:buSzTx/>
              <a:buNone/>
            </a:lvl1pPr>
            <a:lvl2pPr algn="ctr">
              <a:buClrTx/>
            </a:lvl2pPr>
            <a:lvl3pPr algn="ctr">
              <a:buClrTx/>
            </a:lvl3pPr>
            <a:lvl4pPr algn="ctr">
              <a:buClrTx/>
            </a:lvl4pPr>
            <a:lvl5pPr algn="ctr"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xfrm>
            <a:off x="8464738" y="6398260"/>
            <a:ext cx="298263" cy="3073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0" name="Body Level One…"/>
          <p:cNvSpPr txBox="1"/>
          <p:nvPr>
            <p:ph type="body" idx="1"/>
          </p:nvPr>
        </p:nvSpPr>
        <p:spPr>
          <a:xfrm>
            <a:off x="1182687" y="2017713"/>
            <a:ext cx="7772401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Text"/>
          <p:cNvSpPr txBox="1"/>
          <p:nvPr>
            <p:ph type="title"/>
          </p:nvPr>
        </p:nvSpPr>
        <p:spPr>
          <a:xfrm>
            <a:off x="7004050" y="214313"/>
            <a:ext cx="1951039" cy="59182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idx="1"/>
          </p:nvPr>
        </p:nvSpPr>
        <p:spPr>
          <a:xfrm>
            <a:off x="1150937" y="214313"/>
            <a:ext cx="5700714" cy="5918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idx="1"/>
          </p:nvPr>
        </p:nvSpPr>
        <p:spPr>
          <a:xfrm>
            <a:off x="428595" y="2017713"/>
            <a:ext cx="8526493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700"/>
              </a:spcBef>
              <a:defRPr sz="3200"/>
            </a:lvl1pPr>
            <a:lvl2pPr marL="838200" indent="-381000">
              <a:spcBef>
                <a:spcPts val="700"/>
              </a:spcBef>
              <a:defRPr sz="3200"/>
            </a:lvl2pPr>
            <a:lvl3pPr marL="1280160" indent="-36576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None/>
              <a:defRPr sz="2000"/>
            </a:lvl1pPr>
            <a:lvl2pPr marL="0" indent="457200">
              <a:spcBef>
                <a:spcPts val="400"/>
              </a:spcBef>
              <a:buClrTx/>
              <a:buSzTx/>
              <a:buNone/>
              <a:defRPr sz="2000"/>
            </a:lvl2pPr>
            <a:lvl3pPr marL="0" indent="914400">
              <a:spcBef>
                <a:spcPts val="400"/>
              </a:spcBef>
              <a:buClrTx/>
              <a:buSzTx/>
              <a:buNone/>
              <a:defRPr sz="2000"/>
            </a:lvl3pPr>
            <a:lvl4pPr marL="0" indent="1371600">
              <a:spcBef>
                <a:spcPts val="400"/>
              </a:spcBef>
              <a:buClrTx/>
              <a:buSzTx/>
              <a:buNone/>
              <a:defRPr sz="2000"/>
            </a:lvl4pPr>
            <a:lvl5pPr marL="0" indent="1828800">
              <a:spcBef>
                <a:spcPts val="400"/>
              </a:spcBef>
              <a:buClrTx/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half" idx="1"/>
          </p:nvPr>
        </p:nvSpPr>
        <p:spPr>
          <a:xfrm>
            <a:off x="1182687" y="2017713"/>
            <a:ext cx="3810001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500"/>
              </a:spcBef>
              <a:buClrTx/>
              <a:buSzTx/>
              <a:buNone/>
              <a:defRPr b="1" sz="2400"/>
            </a:lvl1pPr>
            <a:lvl2pPr marL="0" indent="457200">
              <a:spcBef>
                <a:spcPts val="500"/>
              </a:spcBef>
              <a:buClrTx/>
              <a:buSzTx/>
              <a:buNone/>
              <a:defRPr b="1" sz="2400"/>
            </a:lvl2pPr>
            <a:lvl3pPr marL="0" indent="914400">
              <a:spcBef>
                <a:spcPts val="500"/>
              </a:spcBef>
              <a:buClrTx/>
              <a:buSzTx/>
              <a:buNone/>
              <a:defRPr b="1" sz="2400"/>
            </a:lvl3pPr>
            <a:lvl4pPr marL="0" indent="1371600">
              <a:spcBef>
                <a:spcPts val="500"/>
              </a:spcBef>
              <a:buClrTx/>
              <a:buSzTx/>
              <a:buNone/>
              <a:defRPr b="1" sz="2400"/>
            </a:lvl4pPr>
            <a:lvl5pPr marL="0" indent="1828800">
              <a:spcBef>
                <a:spcPts val="500"/>
              </a:spcBef>
              <a:buClrTx/>
              <a:buSz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文字版面配置區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ClrTx/>
              <a:buSzTx/>
              <a:buNone/>
              <a:defRPr b="1" sz="2400"/>
            </a:pP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文字版面配置區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ClrTx/>
              <a:buSzTx/>
              <a:buNone/>
              <a:defRPr sz="1400"/>
            </a:pP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100" name="圖片版面配置區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ClrTx/>
              <a:buSzTx/>
              <a:buNone/>
              <a:defRPr sz="1400"/>
            </a:lvl1pPr>
            <a:lvl2pPr marL="0" indent="457200">
              <a:spcBef>
                <a:spcPts val="300"/>
              </a:spcBef>
              <a:buClrTx/>
              <a:buSz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None/>
              <a:defRPr sz="1400"/>
            </a:lvl3pPr>
            <a:lvl4pPr marL="0" indent="1371600">
              <a:spcBef>
                <a:spcPts val="300"/>
              </a:spcBef>
              <a:buClrTx/>
              <a:buSzTx/>
              <a:buNone/>
              <a:defRPr sz="1400"/>
            </a:lvl4pPr>
            <a:lvl5pPr marL="0" indent="1828800">
              <a:spcBef>
                <a:spcPts val="300"/>
              </a:spcBef>
              <a:buClrTx/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417512" y="1098550"/>
            <a:ext cx="438151" cy="4746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3" name="Rectangle 3"/>
          <p:cNvSpPr/>
          <p:nvPr/>
        </p:nvSpPr>
        <p:spPr>
          <a:xfrm>
            <a:off x="800100" y="1098550"/>
            <a:ext cx="328614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>
                  <a:lumOff val="44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4" name="Rectangle 4"/>
          <p:cNvSpPr/>
          <p:nvPr/>
        </p:nvSpPr>
        <p:spPr>
          <a:xfrm>
            <a:off x="541337" y="1520825"/>
            <a:ext cx="422276" cy="474663"/>
          </a:xfrm>
          <a:prstGeom prst="rect">
            <a:avLst/>
          </a:prstGeom>
          <a:solidFill>
            <a:srgbClr val="3333C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5" name="Rectangle 5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chemeClr val="accent3">
                  <a:lumOff val="44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6" name="Rectangle 6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>
            <a:gsLst>
              <a:gs pos="0">
                <a:schemeClr val="accent3">
                  <a:lumOff val="44000"/>
                </a:schemeClr>
              </a:gs>
              <a:gs pos="100000">
                <a:srgbClr val="FF0000"/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7" name="Rectangle 7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rgbClr val="1C1C1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8" name="Rectangle 8"/>
          <p:cNvSpPr/>
          <p:nvPr/>
        </p:nvSpPr>
        <p:spPr>
          <a:xfrm>
            <a:off x="442912" y="1781175"/>
            <a:ext cx="8226426" cy="31750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chemeClr val="accent3">
                  <a:lumOff val="44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9" name="Title Text"/>
          <p:cNvSpPr txBox="1"/>
          <p:nvPr>
            <p:ph type="title"/>
          </p:nvPr>
        </p:nvSpPr>
        <p:spPr>
          <a:xfrm>
            <a:off x="1150937" y="214313"/>
            <a:ext cx="7793038" cy="146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8648888" y="6393497"/>
            <a:ext cx="298263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60000"/>
        <a:buFontTx/>
        <a:buChar char="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800100" marR="0" indent="-3429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5000"/>
        <a:buFontTx/>
        <a:buChar char="✓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30923" marR="0" indent="-316523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p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745672" marR="0" indent="-374072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5000"/>
        <a:buFontTx/>
        <a:buChar char="◆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86000" marR="0" indent="-4572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97479" marR="0" indent="-411479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■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54679" marR="0" indent="-411479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■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611879" marR="0" indent="-411479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■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69079" marR="0" indent="-411479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■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Bubble_sort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ASCII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/>
          <p:nvPr>
            <p:ph type="title"/>
          </p:nvPr>
        </p:nvSpPr>
        <p:spPr>
          <a:xfrm>
            <a:off x="1571603" y="2214553"/>
            <a:ext cx="7772401" cy="1048852"/>
          </a:xfrm>
          <a:prstGeom prst="rect">
            <a:avLst/>
          </a:prstGeom>
        </p:spPr>
        <p:txBody>
          <a:bodyPr/>
          <a:lstStyle/>
          <a:p>
            <a:pPr/>
            <a:r>
              <a:t>Practice #8</a:t>
            </a:r>
          </a:p>
        </p:txBody>
      </p:sp>
      <p:sp>
        <p:nvSpPr>
          <p:cNvPr id="130" name="文字方塊 3"/>
          <p:cNvSpPr txBox="1"/>
          <p:nvPr/>
        </p:nvSpPr>
        <p:spPr>
          <a:xfrm>
            <a:off x="5508104" y="6093295"/>
            <a:ext cx="109935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E8E8E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2017.11.9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Exercise 8.2-ASCII-Form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8.2-ASCII-Format</a:t>
            </a:r>
          </a:p>
        </p:txBody>
      </p:sp>
      <p:sp>
        <p:nvSpPr>
          <p:cNvPr id="172" name="Input:A positive integer n and n characters…"/>
          <p:cNvSpPr txBox="1"/>
          <p:nvPr>
            <p:ph type="body" idx="1"/>
          </p:nvPr>
        </p:nvSpPr>
        <p:spPr>
          <a:xfrm>
            <a:off x="428595" y="2017713"/>
            <a:ext cx="8526493" cy="4588818"/>
          </a:xfrm>
          <a:prstGeom prst="rect">
            <a:avLst/>
          </a:prstGeom>
        </p:spPr>
        <p:txBody>
          <a:bodyPr/>
          <a:lstStyle/>
          <a:p>
            <a:pPr marL="288035" indent="-288035" defTabSz="768095">
              <a:spcBef>
                <a:spcPts val="600"/>
              </a:spcBef>
              <a:defRPr sz="2688"/>
            </a:pPr>
            <a:r>
              <a:t>Input:A positive integer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characters</a:t>
            </a:r>
          </a:p>
          <a:p>
            <a:pPr marL="288035" indent="-288035" defTabSz="768095">
              <a:spcBef>
                <a:spcPts val="600"/>
              </a:spcBef>
              <a:defRPr sz="2688"/>
            </a:pPr>
            <a:r>
              <a:t>Input format: After input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it will change a new line to input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characters, and there is a space between two characters</a:t>
            </a:r>
          </a:p>
          <a:p>
            <a:pPr marL="288035" indent="-288035" defTabSz="768095">
              <a:spcBef>
                <a:spcPts val="600"/>
              </a:spcBef>
              <a:defRPr sz="2688"/>
            </a:pPr>
            <a:r>
              <a:t>Output: The sorted odd array and even array</a:t>
            </a:r>
          </a:p>
          <a:p>
            <a:pPr marL="288035" indent="-288035" defTabSz="768095">
              <a:spcBef>
                <a:spcPts val="600"/>
              </a:spcBef>
              <a:defRPr sz="2688"/>
            </a:pPr>
            <a:r>
              <a:t>Output format: </a:t>
            </a:r>
          </a:p>
          <a:p>
            <a:pPr marL="359343" indent="-359343" defTabSz="768095">
              <a:spcBef>
                <a:spcPts val="600"/>
              </a:spcBef>
              <a:buClrTx/>
              <a:buSzPct val="100000"/>
              <a:buAutoNum type="arabicPeriod" startAt="1"/>
              <a:defRPr sz="2688"/>
            </a:pPr>
            <a:r>
              <a:t>Print the odd array first, and then the even array.</a:t>
            </a:r>
          </a:p>
          <a:p>
            <a:pPr marL="359343" indent="-359343" defTabSz="768095">
              <a:spcBef>
                <a:spcPts val="600"/>
              </a:spcBef>
              <a:buClrTx/>
              <a:buSzPct val="100000"/>
              <a:buAutoNum type="arabicPeriod" startAt="1"/>
              <a:defRPr sz="2688"/>
            </a:pPr>
            <a:r>
              <a:t>There is a space after each character, including the last character.</a:t>
            </a:r>
          </a:p>
          <a:p>
            <a:pPr marL="359343" indent="-359343" defTabSz="768095">
              <a:spcBef>
                <a:spcPts val="600"/>
              </a:spcBef>
              <a:buClrTx/>
              <a:buSzPct val="100000"/>
              <a:buAutoNum type="arabicPeriod" startAt="1"/>
              <a:defRPr sz="2688"/>
            </a:pPr>
            <a:r>
              <a:t>Change a new line after you print each array.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Exercise 8.1-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8.1-Sort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7" name="Input 1:…"/>
          <p:cNvSpPr txBox="1"/>
          <p:nvPr/>
        </p:nvSpPr>
        <p:spPr>
          <a:xfrm>
            <a:off x="695295" y="2020887"/>
            <a:ext cx="3076159" cy="4723657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Input 1:</a:t>
            </a: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Output 1:</a:t>
            </a:r>
          </a:p>
        </p:txBody>
      </p:sp>
      <p:sp>
        <p:nvSpPr>
          <p:cNvPr id="178" name="TextBox 4"/>
          <p:cNvSpPr txBox="1"/>
          <p:nvPr/>
        </p:nvSpPr>
        <p:spPr>
          <a:xfrm>
            <a:off x="1245156" y="2762170"/>
            <a:ext cx="1976438" cy="837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Tahoma"/>
                <a:ea typeface="Tahoma"/>
                <a:cs typeface="Tahoma"/>
                <a:sym typeface="Tahoma"/>
              </a:defRPr>
            </a:pPr>
            <a:r>
              <a:t>5</a:t>
            </a:r>
          </a:p>
          <a:p>
            <a:pPr>
              <a:defRPr b="1" sz="2400">
                <a:latin typeface="Tahoma"/>
                <a:ea typeface="Tahoma"/>
                <a:cs typeface="Tahoma"/>
                <a:sym typeface="Tahoma"/>
              </a:defRPr>
            </a:pPr>
            <a:r>
              <a:t>a b c d e</a:t>
            </a:r>
          </a:p>
        </p:txBody>
      </p:sp>
      <p:sp>
        <p:nvSpPr>
          <p:cNvPr id="179" name="TextBox 4"/>
          <p:cNvSpPr txBox="1"/>
          <p:nvPr/>
        </p:nvSpPr>
        <p:spPr>
          <a:xfrm>
            <a:off x="1245156" y="4553743"/>
            <a:ext cx="1976438" cy="12058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Tahoma"/>
                <a:ea typeface="Tahoma"/>
                <a:cs typeface="Tahoma"/>
                <a:sym typeface="Tahoma"/>
              </a:defRPr>
            </a:pPr>
            <a:r>
              <a:t>e c a </a:t>
            </a:r>
          </a:p>
          <a:p>
            <a:pPr>
              <a:defRPr b="1" sz="2400">
                <a:latin typeface="Tahoma"/>
                <a:ea typeface="Tahoma"/>
                <a:cs typeface="Tahoma"/>
                <a:sym typeface="Tahoma"/>
              </a:defRPr>
            </a:pPr>
            <a:r>
              <a:t>d b </a:t>
            </a:r>
          </a:p>
        </p:txBody>
      </p:sp>
      <p:sp>
        <p:nvSpPr>
          <p:cNvPr id="180" name="Input 2:…"/>
          <p:cNvSpPr txBox="1"/>
          <p:nvPr/>
        </p:nvSpPr>
        <p:spPr>
          <a:xfrm>
            <a:off x="3924541" y="2020887"/>
            <a:ext cx="4379198" cy="4723657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Input 2:</a:t>
            </a: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Output 2:   </a:t>
            </a:r>
            <a:r>
              <a:rPr>
                <a:solidFill>
                  <a:schemeClr val="accent1"/>
                </a:solidFill>
              </a:rPr>
              <a:t>space</a:t>
            </a:r>
          </a:p>
        </p:txBody>
      </p:sp>
      <p:sp>
        <p:nvSpPr>
          <p:cNvPr id="181" name="TextBox 4"/>
          <p:cNvSpPr txBox="1"/>
          <p:nvPr/>
        </p:nvSpPr>
        <p:spPr>
          <a:xfrm>
            <a:off x="4175728" y="2734468"/>
            <a:ext cx="3876824" cy="837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Tahoma"/>
                <a:ea typeface="Tahoma"/>
                <a:cs typeface="Tahoma"/>
                <a:sym typeface="Tahoma"/>
              </a:defRPr>
            </a:pPr>
            <a:r>
              <a:t>10</a:t>
            </a:r>
          </a:p>
          <a:p>
            <a:pPr>
              <a:defRPr b="1" sz="2400">
                <a:latin typeface="Tahoma"/>
                <a:ea typeface="Tahoma"/>
                <a:cs typeface="Tahoma"/>
                <a:sym typeface="Tahoma"/>
              </a:defRPr>
            </a:pPr>
            <a:r>
              <a:t>&lt; &gt; 1 a A b   B 9 ,</a:t>
            </a:r>
          </a:p>
        </p:txBody>
      </p:sp>
      <p:sp>
        <p:nvSpPr>
          <p:cNvPr id="182" name="TextBox 4"/>
          <p:cNvSpPr txBox="1"/>
          <p:nvPr/>
        </p:nvSpPr>
        <p:spPr>
          <a:xfrm>
            <a:off x="4175728" y="4553743"/>
            <a:ext cx="3876824" cy="12058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Tahoma"/>
                <a:ea typeface="Tahoma"/>
                <a:cs typeface="Tahoma"/>
                <a:sym typeface="Tahoma"/>
              </a:defRPr>
            </a:pPr>
            <a:r>
              <a:t>a A 9 1 </a:t>
            </a:r>
          </a:p>
          <a:p>
            <a:pPr>
              <a:defRPr b="1" sz="2400">
                <a:latin typeface="Tahoma"/>
                <a:ea typeface="Tahoma"/>
                <a:cs typeface="Tahoma"/>
                <a:sym typeface="Tahoma"/>
              </a:defRPr>
            </a:pPr>
            <a:r>
              <a:t>b B &gt; &lt; ,  </a:t>
            </a:r>
          </a:p>
        </p:txBody>
      </p:sp>
      <p:sp>
        <p:nvSpPr>
          <p:cNvPr id="183" name="Rounded Rectangle"/>
          <p:cNvSpPr/>
          <p:nvPr/>
        </p:nvSpPr>
        <p:spPr>
          <a:xfrm>
            <a:off x="5996399" y="3081337"/>
            <a:ext cx="175801" cy="449264"/>
          </a:xfrm>
          <a:prstGeom prst="roundRect">
            <a:avLst>
              <a:gd name="adj" fmla="val 38333"/>
            </a:avLst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4" name="Line"/>
          <p:cNvSpPr/>
          <p:nvPr/>
        </p:nvSpPr>
        <p:spPr>
          <a:xfrm>
            <a:off x="6133572" y="3497077"/>
            <a:ext cx="180507" cy="41735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5" name="Rounded Rectangle"/>
          <p:cNvSpPr/>
          <p:nvPr/>
        </p:nvSpPr>
        <p:spPr>
          <a:xfrm>
            <a:off x="5653499" y="4932044"/>
            <a:ext cx="175801" cy="449264"/>
          </a:xfrm>
          <a:prstGeom prst="roundRect">
            <a:avLst>
              <a:gd name="adj" fmla="val 38333"/>
            </a:avLst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6" name="Line"/>
          <p:cNvSpPr/>
          <p:nvPr/>
        </p:nvSpPr>
        <p:spPr>
          <a:xfrm flipV="1">
            <a:off x="5794345" y="4207876"/>
            <a:ext cx="550010" cy="74667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Exercise 8.2-ASCI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8.2-ASCII</a:t>
            </a:r>
          </a:p>
        </p:txBody>
      </p:sp>
      <p:sp>
        <p:nvSpPr>
          <p:cNvPr id="189" name="NTHU online judge informati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NTHU online judge information:</a:t>
            </a:r>
          </a:p>
          <a:p>
            <a:pPr/>
            <a:r>
              <a:t>Problem ID: 11638</a:t>
            </a:r>
          </a:p>
          <a:p>
            <a:pPr/>
            <a:r>
              <a:t>Problem title: 231001_11/9_practice8-1</a:t>
            </a:r>
          </a:p>
        </p:txBody>
      </p:sp>
      <p:sp>
        <p:nvSpPr>
          <p:cNvPr id="1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xfrm>
            <a:off x="1150937" y="214313"/>
            <a:ext cx="7793037" cy="1462088"/>
          </a:xfrm>
          <a:prstGeom prst="rect">
            <a:avLst/>
          </a:prstGeom>
        </p:spPr>
        <p:txBody>
          <a:bodyPr/>
          <a:lstStyle/>
          <a:p>
            <a:pPr/>
            <a:r>
              <a:t>Exercise 8</a:t>
            </a:r>
          </a:p>
        </p:txBody>
      </p:sp>
      <p:sp>
        <p:nvSpPr>
          <p:cNvPr id="133" name="Content Placeholder 2"/>
          <p:cNvSpPr txBox="1"/>
          <p:nvPr>
            <p:ph type="body" idx="1"/>
          </p:nvPr>
        </p:nvSpPr>
        <p:spPr>
          <a:xfrm>
            <a:off x="428595" y="2017713"/>
            <a:ext cx="8526493" cy="4567437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defRPr sz="3168"/>
            </a:pPr>
            <a:r>
              <a:t>In this LAB, we want you to practice “array.”</a:t>
            </a:r>
          </a:p>
          <a:p>
            <a:pPr marL="339470" indent="-339470" defTabSz="905255">
              <a:defRPr sz="3168"/>
            </a:pPr>
            <a:r>
              <a:t>6-0-1.c and 6-0-2.c may help you understand how to use array to store and compute the int and char respectively.</a:t>
            </a:r>
          </a:p>
          <a:p>
            <a:pPr marL="339470" indent="-339470" defTabSz="905255">
              <a:defRPr sz="3168"/>
            </a:pPr>
            <a:r>
              <a:t>If you have not learned “array”, you may preview the lecture or google it.</a:t>
            </a:r>
          </a:p>
          <a:p>
            <a:pPr marL="339470" indent="-339470" defTabSz="905255">
              <a:defRPr sz="3168"/>
            </a:pPr>
            <a:r>
              <a:t>There are some comments to help you understand each step, you may follow the comments to learn the array and ASCII.</a:t>
            </a:r>
          </a:p>
        </p:txBody>
      </p:sp>
      <p:sp>
        <p:nvSpPr>
          <p:cNvPr id="134" name="Slide Number Placeholder 3"/>
          <p:cNvSpPr txBox="1"/>
          <p:nvPr>
            <p:ph type="sldNum" sz="quarter" idx="2"/>
          </p:nvPr>
        </p:nvSpPr>
        <p:spPr>
          <a:xfrm>
            <a:off x="8745949" y="6393497"/>
            <a:ext cx="20120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/>
          <p:nvPr>
            <p:ph type="title"/>
          </p:nvPr>
        </p:nvSpPr>
        <p:spPr>
          <a:xfrm>
            <a:off x="1150937" y="214313"/>
            <a:ext cx="7793037" cy="1462088"/>
          </a:xfrm>
          <a:prstGeom prst="rect">
            <a:avLst/>
          </a:prstGeom>
        </p:spPr>
        <p:txBody>
          <a:bodyPr/>
          <a:lstStyle/>
          <a:p>
            <a:pPr/>
            <a:r>
              <a:t>Exercise 8.1-Sort</a:t>
            </a:r>
          </a:p>
        </p:txBody>
      </p:sp>
      <p:sp>
        <p:nvSpPr>
          <p:cNvPr id="137" name="Content Placeholder 2"/>
          <p:cNvSpPr txBox="1"/>
          <p:nvPr>
            <p:ph type="body" idx="1"/>
          </p:nvPr>
        </p:nvSpPr>
        <p:spPr>
          <a:xfrm>
            <a:off x="428595" y="2017713"/>
            <a:ext cx="8526493" cy="4703267"/>
          </a:xfrm>
          <a:prstGeom prst="rect">
            <a:avLst/>
          </a:prstGeom>
        </p:spPr>
        <p:txBody>
          <a:bodyPr/>
          <a:lstStyle/>
          <a:p>
            <a:pPr/>
            <a:r>
              <a:t>Input a positive integer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n≦20</a:t>
            </a:r>
            <a:r>
              <a:t>, and then input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integers you need to store in an array. </a:t>
            </a:r>
          </a:p>
          <a:p>
            <a:pPr/>
            <a:r>
              <a:t>Separate odd and even integers in other two arrays, that means you need to give other two arrays, such 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int odd[20],even[20]</a:t>
            </a:r>
            <a:r>
              <a:t>.</a:t>
            </a:r>
          </a:p>
          <a:p>
            <a:pPr/>
            <a:r>
              <a:t>After you categorize into odd array and even array, you need to sort both arrays in descending order (from big to small), and then print out.</a:t>
            </a:r>
          </a:p>
        </p:txBody>
      </p:sp>
      <p:sp>
        <p:nvSpPr>
          <p:cNvPr id="138" name="Slide Number Placeholder 3"/>
          <p:cNvSpPr txBox="1"/>
          <p:nvPr>
            <p:ph type="sldNum" sz="quarter" idx="2"/>
          </p:nvPr>
        </p:nvSpPr>
        <p:spPr>
          <a:xfrm>
            <a:off x="8745949" y="6393497"/>
            <a:ext cx="20120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Exercise 8.1-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8.1-Sort</a:t>
            </a:r>
          </a:p>
        </p:txBody>
      </p:sp>
      <p:sp>
        <p:nvSpPr>
          <p:cNvPr id="141" name="The most common way to sort is using “Bubble sort.” You need to compare each pair of the elements, and then change the position.…"/>
          <p:cNvSpPr txBox="1"/>
          <p:nvPr>
            <p:ph type="body" idx="1"/>
          </p:nvPr>
        </p:nvSpPr>
        <p:spPr>
          <a:xfrm>
            <a:off x="428595" y="2017713"/>
            <a:ext cx="8647937" cy="4114801"/>
          </a:xfrm>
          <a:prstGeom prst="rect">
            <a:avLst/>
          </a:prstGeom>
        </p:spPr>
        <p:txBody>
          <a:bodyPr/>
          <a:lstStyle/>
          <a:p>
            <a:pPr/>
            <a:r>
              <a:t>The most common way to sort is using “Bubble sort.” You need to compare each pair of the elements, and then change the position.</a:t>
            </a:r>
          </a:p>
          <a:p>
            <a:pPr/>
            <a:r>
              <a:t> </a:t>
            </a:r>
            <a:r>
              <a:rPr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hlinkClick r:id="rId2" invalidUrl="" action="" tgtFrame="" tooltip="" history="1" highlightClick="0" endSnd="0"/>
              </a:rPr>
              <a:t>https://en.wikipedia.org/wiki/Bubble_sort</a:t>
            </a:r>
          </a:p>
          <a:p>
            <a:pPr/>
            <a:r>
              <a:t>Please think this algorithm by yourself first, if you still cannot figure out, you may google this algorithm. 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8745949" y="6393497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Exercise 8.1-Sort-Form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8.1-Sort-Format</a:t>
            </a:r>
          </a:p>
        </p:txBody>
      </p:sp>
      <p:sp>
        <p:nvSpPr>
          <p:cNvPr id="145" name="Input: A positive integer n and n integers…"/>
          <p:cNvSpPr txBox="1"/>
          <p:nvPr>
            <p:ph type="body" idx="1"/>
          </p:nvPr>
        </p:nvSpPr>
        <p:spPr>
          <a:xfrm>
            <a:off x="428595" y="2017713"/>
            <a:ext cx="8526493" cy="4588818"/>
          </a:xfrm>
          <a:prstGeom prst="rect">
            <a:avLst/>
          </a:prstGeom>
        </p:spPr>
        <p:txBody>
          <a:bodyPr/>
          <a:lstStyle/>
          <a:p>
            <a:pPr marL="291465" indent="-291465" defTabSz="777240">
              <a:spcBef>
                <a:spcPts val="600"/>
              </a:spcBef>
              <a:defRPr sz="2720"/>
            </a:pPr>
            <a:r>
              <a:t>Input: A positive integer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integers</a:t>
            </a:r>
          </a:p>
          <a:p>
            <a:pPr marL="291465" indent="-291465" defTabSz="777240">
              <a:spcBef>
                <a:spcPts val="600"/>
              </a:spcBef>
              <a:defRPr sz="2720"/>
            </a:pPr>
            <a:r>
              <a:t>Input format: After input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it will change a new line to input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integers, and there is a space between two integers</a:t>
            </a:r>
          </a:p>
          <a:p>
            <a:pPr marL="291465" indent="-291465" defTabSz="777240">
              <a:spcBef>
                <a:spcPts val="600"/>
              </a:spcBef>
              <a:defRPr sz="2720"/>
            </a:pPr>
            <a:r>
              <a:t>Output: The sorted odd array and even array</a:t>
            </a:r>
          </a:p>
          <a:p>
            <a:pPr marL="291465" indent="-291465" defTabSz="777240">
              <a:spcBef>
                <a:spcPts val="600"/>
              </a:spcBef>
              <a:defRPr sz="2720"/>
            </a:pPr>
            <a:r>
              <a:t>Output format: </a:t>
            </a:r>
          </a:p>
          <a:p>
            <a:pPr marL="363621" indent="-363621" defTabSz="777240">
              <a:spcBef>
                <a:spcPts val="600"/>
              </a:spcBef>
              <a:buClrTx/>
              <a:buSzPct val="100000"/>
              <a:buAutoNum type="arabicPeriod" startAt="1"/>
              <a:defRPr sz="2720"/>
            </a:pPr>
            <a:r>
              <a:t>Print the odd array first, and then the even array.</a:t>
            </a:r>
          </a:p>
          <a:p>
            <a:pPr marL="363621" indent="-363621" defTabSz="777240">
              <a:spcBef>
                <a:spcPts val="600"/>
              </a:spcBef>
              <a:buClrTx/>
              <a:buSzPct val="100000"/>
              <a:buAutoNum type="arabicPeriod" startAt="1"/>
              <a:defRPr sz="2720"/>
            </a:pPr>
            <a:r>
              <a:t>There is a space after each integer, including the last integer.</a:t>
            </a:r>
          </a:p>
          <a:p>
            <a:pPr marL="363621" indent="-363621" defTabSz="777240">
              <a:spcBef>
                <a:spcPts val="600"/>
              </a:spcBef>
              <a:buClrTx/>
              <a:buSzPct val="100000"/>
              <a:buAutoNum type="arabicPeriod" startAt="1"/>
              <a:defRPr sz="2720"/>
            </a:pPr>
            <a:r>
              <a:t>Change a new line after you print each array.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8745949" y="6393497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Exercise 8.1-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8.1-Sort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8745949" y="6393497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0" name="Input 1:…"/>
          <p:cNvSpPr txBox="1"/>
          <p:nvPr/>
        </p:nvSpPr>
        <p:spPr>
          <a:xfrm>
            <a:off x="695295" y="2020887"/>
            <a:ext cx="3076159" cy="4723657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Input 1:</a:t>
            </a: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Output 1:</a:t>
            </a:r>
          </a:p>
        </p:txBody>
      </p:sp>
      <p:sp>
        <p:nvSpPr>
          <p:cNvPr id="151" name="TextBox 4"/>
          <p:cNvSpPr txBox="1"/>
          <p:nvPr/>
        </p:nvSpPr>
        <p:spPr>
          <a:xfrm>
            <a:off x="1245156" y="2762170"/>
            <a:ext cx="1976438" cy="837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Tahoma"/>
                <a:ea typeface="Tahoma"/>
                <a:cs typeface="Tahoma"/>
                <a:sym typeface="Tahoma"/>
              </a:defRPr>
            </a:pPr>
            <a:r>
              <a:t>5</a:t>
            </a:r>
          </a:p>
          <a:p>
            <a:pPr>
              <a:defRPr b="1" sz="2400">
                <a:latin typeface="Tahoma"/>
                <a:ea typeface="Tahoma"/>
                <a:cs typeface="Tahoma"/>
                <a:sym typeface="Tahoma"/>
              </a:defRPr>
            </a:pPr>
            <a:r>
              <a:t>5 3 2 6 7</a:t>
            </a:r>
          </a:p>
        </p:txBody>
      </p:sp>
      <p:sp>
        <p:nvSpPr>
          <p:cNvPr id="152" name="TextBox 4"/>
          <p:cNvSpPr txBox="1"/>
          <p:nvPr/>
        </p:nvSpPr>
        <p:spPr>
          <a:xfrm>
            <a:off x="1245156" y="4553743"/>
            <a:ext cx="1976438" cy="12058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Tahoma"/>
                <a:ea typeface="Tahoma"/>
                <a:cs typeface="Tahoma"/>
                <a:sym typeface="Tahoma"/>
              </a:defRPr>
            </a:pPr>
            <a:r>
              <a:t>7 5 3 </a:t>
            </a:r>
          </a:p>
          <a:p>
            <a:pPr>
              <a:defRPr b="1" sz="2400">
                <a:latin typeface="Tahoma"/>
                <a:ea typeface="Tahoma"/>
                <a:cs typeface="Tahoma"/>
                <a:sym typeface="Tahoma"/>
              </a:defRPr>
            </a:pPr>
            <a:r>
              <a:t>6 2 </a:t>
            </a:r>
          </a:p>
        </p:txBody>
      </p:sp>
      <p:sp>
        <p:nvSpPr>
          <p:cNvPr id="153" name="Input 2:…"/>
          <p:cNvSpPr txBox="1"/>
          <p:nvPr/>
        </p:nvSpPr>
        <p:spPr>
          <a:xfrm>
            <a:off x="3924541" y="2020887"/>
            <a:ext cx="4379198" cy="4723657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Input 2:</a:t>
            </a: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Output 2:</a:t>
            </a:r>
          </a:p>
        </p:txBody>
      </p:sp>
      <p:sp>
        <p:nvSpPr>
          <p:cNvPr id="154" name="TextBox 4"/>
          <p:cNvSpPr txBox="1"/>
          <p:nvPr/>
        </p:nvSpPr>
        <p:spPr>
          <a:xfrm>
            <a:off x="4175728" y="2734468"/>
            <a:ext cx="3876824" cy="837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Tahoma"/>
                <a:ea typeface="Tahoma"/>
                <a:cs typeface="Tahoma"/>
                <a:sym typeface="Tahoma"/>
              </a:defRPr>
            </a:pPr>
            <a:r>
              <a:t>10</a:t>
            </a:r>
          </a:p>
          <a:p>
            <a:pPr>
              <a:defRPr b="1" sz="2400">
                <a:latin typeface="Tahoma"/>
                <a:ea typeface="Tahoma"/>
                <a:cs typeface="Tahoma"/>
                <a:sym typeface="Tahoma"/>
              </a:defRPr>
            </a:pPr>
            <a:r>
              <a:t>10 -2 3 7 11 23 -1 9 2 7</a:t>
            </a:r>
          </a:p>
        </p:txBody>
      </p:sp>
      <p:sp>
        <p:nvSpPr>
          <p:cNvPr id="155" name="TextBox 4"/>
          <p:cNvSpPr txBox="1"/>
          <p:nvPr/>
        </p:nvSpPr>
        <p:spPr>
          <a:xfrm>
            <a:off x="4175728" y="4553743"/>
            <a:ext cx="3876824" cy="12058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Tahoma"/>
                <a:ea typeface="Tahoma"/>
                <a:cs typeface="Tahoma"/>
                <a:sym typeface="Tahoma"/>
              </a:defRPr>
            </a:pPr>
            <a:r>
              <a:t>23 11 9 7 7 3 -1 </a:t>
            </a:r>
          </a:p>
          <a:p>
            <a:pPr>
              <a:defRPr b="1" sz="2400">
                <a:latin typeface="Tahoma"/>
                <a:ea typeface="Tahoma"/>
                <a:cs typeface="Tahoma"/>
                <a:sym typeface="Tahoma"/>
              </a:defRPr>
            </a:pPr>
            <a:r>
              <a:t>10 2 -2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Exercise 8.1-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8.1-Sort</a:t>
            </a:r>
          </a:p>
        </p:txBody>
      </p:sp>
      <p:sp>
        <p:nvSpPr>
          <p:cNvPr id="158" name="NTHU online judge informati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NTHU online judge information:</a:t>
            </a:r>
          </a:p>
          <a:p>
            <a:pPr/>
            <a:r>
              <a:t>Problem ID: 11637</a:t>
            </a:r>
          </a:p>
          <a:p>
            <a:pPr/>
            <a:r>
              <a:t>Problem title: 231001_11/9_practice8-1</a:t>
            </a: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xfrm>
            <a:off x="8745949" y="6393497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Exercise 8.2-ASCI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8.2-ASCII</a:t>
            </a:r>
          </a:p>
        </p:txBody>
      </p:sp>
      <p:sp>
        <p:nvSpPr>
          <p:cNvPr id="162" name="It is basically the same as exercise 6.1, but in this exercise, the input change to the char, such as a, b, c,…, A, B, C,…, &lt;, &gt;, +, −,…,  , !, #, :, @, $,……"/>
          <p:cNvSpPr txBox="1"/>
          <p:nvPr>
            <p:ph type="body" idx="1"/>
          </p:nvPr>
        </p:nvSpPr>
        <p:spPr>
          <a:xfrm>
            <a:off x="291723" y="2017713"/>
            <a:ext cx="8663365" cy="4728121"/>
          </a:xfrm>
          <a:prstGeom prst="rect">
            <a:avLst/>
          </a:prstGeom>
        </p:spPr>
        <p:txBody>
          <a:bodyPr/>
          <a:lstStyle/>
          <a:p>
            <a:pPr/>
            <a:r>
              <a:t>It is basically the same as exercise 6.1, but in this exercise, the input change to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t>, such as a, b, c,…, A, B, C,…, &lt;, &gt;, +, −,…,  , !, #, :, @, $,…</a:t>
            </a:r>
          </a:p>
          <a:p>
            <a:pPr marL="0" indent="0">
              <a:buClrTx/>
              <a:buSzTx/>
              <a:buNone/>
              <a:defRPr>
                <a:solidFill>
                  <a:schemeClr val="accent1"/>
                </a:solidFill>
              </a:defRPr>
            </a:pPr>
            <a:r>
              <a:t>                                         space is a character</a:t>
            </a:r>
          </a:p>
          <a:p>
            <a:pPr/>
            <a:r>
              <a:t>Each character is using ASCII to store at the computer, as same as in you code. </a:t>
            </a:r>
            <a:r>
              <a:rPr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hlinkClick r:id="rId2" invalidUrl="" action="" tgtFrame="" tooltip="" history="1" highlightClick="0" endSnd="0"/>
              </a:rPr>
              <a:t>https://en.wikipedia.org/wiki/ASCII</a:t>
            </a:r>
            <a:r>
              <a:t> That is, each character has their own number, and the computer uses those numbers to compute or distinguish.</a:t>
            </a:r>
          </a:p>
        </p:txBody>
      </p:sp>
      <p:sp>
        <p:nvSpPr>
          <p:cNvPr id="163" name="Slide Number"/>
          <p:cNvSpPr txBox="1"/>
          <p:nvPr>
            <p:ph type="sldNum" sz="quarter" idx="2"/>
          </p:nvPr>
        </p:nvSpPr>
        <p:spPr>
          <a:xfrm>
            <a:off x="8745949" y="6393497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4" name="Rounded Rectangle"/>
          <p:cNvSpPr/>
          <p:nvPr/>
        </p:nvSpPr>
        <p:spPr>
          <a:xfrm>
            <a:off x="6059899" y="3068637"/>
            <a:ext cx="175801" cy="449264"/>
          </a:xfrm>
          <a:prstGeom prst="roundRect">
            <a:avLst>
              <a:gd name="adj" fmla="val 38333"/>
            </a:avLst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5" name="Line"/>
          <p:cNvSpPr/>
          <p:nvPr/>
        </p:nvSpPr>
        <p:spPr>
          <a:xfrm>
            <a:off x="6147799" y="3502064"/>
            <a:ext cx="1" cy="18411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/>
          <p:nvPr>
            <p:ph type="title"/>
          </p:nvPr>
        </p:nvSpPr>
        <p:spPr>
          <a:xfrm>
            <a:off x="1150937" y="214313"/>
            <a:ext cx="7793037" cy="1462088"/>
          </a:xfrm>
          <a:prstGeom prst="rect">
            <a:avLst/>
          </a:prstGeom>
        </p:spPr>
        <p:txBody>
          <a:bodyPr/>
          <a:lstStyle/>
          <a:p>
            <a:pPr/>
            <a:r>
              <a:t>Exercise 8.2-ASCII</a:t>
            </a:r>
          </a:p>
        </p:txBody>
      </p:sp>
      <p:sp>
        <p:nvSpPr>
          <p:cNvPr id="168" name="Content Placeholder 2"/>
          <p:cNvSpPr txBox="1"/>
          <p:nvPr>
            <p:ph type="body" idx="1"/>
          </p:nvPr>
        </p:nvSpPr>
        <p:spPr>
          <a:xfrm>
            <a:off x="428595" y="2017713"/>
            <a:ext cx="8526493" cy="4703267"/>
          </a:xfrm>
          <a:prstGeom prst="rect">
            <a:avLst/>
          </a:prstGeom>
        </p:spPr>
        <p:txBody>
          <a:bodyPr/>
          <a:lstStyle/>
          <a:p>
            <a:pPr/>
            <a:r>
              <a:t>Input a positive integer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n≦20</a:t>
            </a:r>
            <a:r>
              <a:t>, and then input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characters you need to store in an array. </a:t>
            </a:r>
          </a:p>
          <a:p>
            <a:pPr/>
            <a:r>
              <a:t>Use ASCII to separate odd and even characters in other two arrays.</a:t>
            </a:r>
          </a:p>
          <a:p>
            <a:pPr/>
            <a:r>
              <a:t>After you categorize into odd array and even array, you need to use ASCII to sort both arrays in descending order (from big to small), and then print out.</a:t>
            </a:r>
          </a:p>
        </p:txBody>
      </p:sp>
      <p:sp>
        <p:nvSpPr>
          <p:cNvPr id="169" name="Slide Number Placeholder 3"/>
          <p:cNvSpPr txBox="1"/>
          <p:nvPr>
            <p:ph type="sldNum" sz="quarter" idx="2"/>
          </p:nvPr>
        </p:nvSpPr>
        <p:spPr>
          <a:xfrm>
            <a:off x="8745949" y="6393497"/>
            <a:ext cx="20120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undament of Digital Signal Process">
  <a:themeElements>
    <a:clrScheme name="Fundament of Digital Signal Proce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FD1"/>
      </a:accent5>
      <a:accent6>
        <a:srgbClr val="E7BB01"/>
      </a:accent6>
      <a:hlink>
        <a:srgbClr val="0000FF"/>
      </a:hlink>
      <a:folHlink>
        <a:srgbClr val="FF00FF"/>
      </a:folHlink>
    </a:clrScheme>
    <a:fontScheme name="Fundament of Digital Signal Proces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undament of Digital Signal Proce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undament of Digital Signal Process">
  <a:themeElements>
    <a:clrScheme name="Fundament of Digital Signal Proce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FD1"/>
      </a:accent5>
      <a:accent6>
        <a:srgbClr val="E7BB01"/>
      </a:accent6>
      <a:hlink>
        <a:srgbClr val="0000FF"/>
      </a:hlink>
      <a:folHlink>
        <a:srgbClr val="FF00FF"/>
      </a:folHlink>
    </a:clrScheme>
    <a:fontScheme name="Fundament of Digital Signal Proces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undament of Digital Signal Proce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