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4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3E1-DACA-4C9F-B059-EAE36C2E4A0F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2BC-DC36-44E4-8BFE-04D990D89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3E1-DACA-4C9F-B059-EAE36C2E4A0F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2BC-DC36-44E4-8BFE-04D990D89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3E1-DACA-4C9F-B059-EAE36C2E4A0F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2BC-DC36-44E4-8BFE-04D990D89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3E1-DACA-4C9F-B059-EAE36C2E4A0F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2BC-DC36-44E4-8BFE-04D990D89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3E1-DACA-4C9F-B059-EAE36C2E4A0F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2BC-DC36-44E4-8BFE-04D990D89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3E1-DACA-4C9F-B059-EAE36C2E4A0F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2BC-DC36-44E4-8BFE-04D990D89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3E1-DACA-4C9F-B059-EAE36C2E4A0F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2BC-DC36-44E4-8BFE-04D990D89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3E1-DACA-4C9F-B059-EAE36C2E4A0F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2BC-DC36-44E4-8BFE-04D990D89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3E1-DACA-4C9F-B059-EAE36C2E4A0F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2BC-DC36-44E4-8BFE-04D990D89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3E1-DACA-4C9F-B059-EAE36C2E4A0F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2BC-DC36-44E4-8BFE-04D990D89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33E1-DACA-4C9F-B059-EAE36C2E4A0F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22BC-DC36-44E4-8BFE-04D990D89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33E1-DACA-4C9F-B059-EAE36C2E4A0F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722BC-DC36-44E4-8BFE-04D990D89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bmaster.org.il/articles/build-bootstrap-site" TargetMode="External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ixelperfect.co.il/posts/bootstrap-intro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point.com/11-reasons-to-use-twitter-bootstra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ingdesign.com/5-reasons-not-to-u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3886200"/>
            <a:ext cx="8352928" cy="2495128"/>
          </a:xfrm>
        </p:spPr>
        <p:txBody>
          <a:bodyPr>
            <a:normAutofit/>
          </a:bodyPr>
          <a:lstStyle/>
          <a:p>
            <a:pPr rtl="1"/>
            <a:r>
              <a:rPr lang="en-US" dirty="0" smtClean="0">
                <a:hlinkClick r:id="rId2"/>
              </a:rPr>
              <a:t>http://getbootstrap.com/</a:t>
            </a:r>
            <a:endParaRPr lang="he-IL" dirty="0" smtClean="0"/>
          </a:p>
          <a:p>
            <a:pPr algn="r" rtl="1"/>
            <a:r>
              <a:rPr lang="he-IL" sz="2000" dirty="0" smtClean="0"/>
              <a:t>מבוסס על:</a:t>
            </a:r>
          </a:p>
          <a:p>
            <a:pPr marL="457200" indent="-457200" algn="r" rtl="1">
              <a:buAutoNum type="arabicPeriod"/>
            </a:pPr>
            <a:r>
              <a:rPr lang="he-IL" sz="2000" dirty="0" smtClean="0">
                <a:hlinkClick r:id="rId3"/>
              </a:rPr>
              <a:t> </a:t>
            </a:r>
            <a:r>
              <a:rPr lang="en-US" sz="2000" dirty="0" smtClean="0">
                <a:hlinkClick r:id="rId3"/>
              </a:rPr>
              <a:t>http://yaky-refael.com/blog/bootstrap-3-0/</a:t>
            </a:r>
            <a:endParaRPr lang="he-IL" sz="2000" dirty="0" smtClean="0">
              <a:hlinkClick r:id="rId3"/>
            </a:endParaRPr>
          </a:p>
          <a:p>
            <a:pPr marL="457200" indent="-457200" algn="r" rtl="1">
              <a:buAutoNum type="arabicPeriod"/>
            </a:pPr>
            <a:r>
              <a:rPr lang="en-US" sz="2000" dirty="0" smtClean="0">
                <a:hlinkClick r:id="rId3"/>
              </a:rPr>
              <a:t>http://webmaster.org.il/articles/build-bootstrap-site</a:t>
            </a:r>
            <a:endParaRPr lang="he-IL" sz="2000" dirty="0" smtClean="0"/>
          </a:p>
          <a:p>
            <a:pPr marL="457200" indent="-457200" algn="r" rtl="1">
              <a:buAutoNum type="arabicPeriod"/>
            </a:pPr>
            <a:r>
              <a:rPr lang="en-US" sz="2000" dirty="0" smtClean="0">
                <a:hlinkClick r:id="rId4"/>
              </a:rPr>
              <a:t>http://www.pixelperfect.co.il/posts/bootstrap-intro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  </a:t>
            </a:r>
            <a:r>
              <a:rPr lang="he-IL" sz="2000" dirty="0" smtClean="0"/>
              <a:t> (פיקסל פרפקט מגזין – </a:t>
            </a:r>
            <a:r>
              <a:rPr lang="he-IL" sz="2000" smtClean="0"/>
              <a:t>שגיא שרייבר)</a:t>
            </a:r>
            <a:endParaRPr lang="he-IL" sz="2000" dirty="0" smtClean="0"/>
          </a:p>
          <a:p>
            <a:pPr marL="457200" indent="-457200" algn="r" rtl="1">
              <a:buAutoNum type="arabicPeriod"/>
            </a:pPr>
            <a:endParaRPr lang="he-IL" sz="2000" dirty="0" smtClean="0"/>
          </a:p>
          <a:p>
            <a:pPr marL="457200" indent="-457200" algn="r" rtl="1">
              <a:buAutoNum type="arabicPeriod"/>
            </a:pPr>
            <a:endParaRPr lang="he-IL" sz="2000" dirty="0" smtClean="0"/>
          </a:p>
          <a:p>
            <a:pPr algn="r" rt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945" y="188640"/>
            <a:ext cx="8936055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 fontAlgn="base"/>
            <a:r>
              <a:rPr lang="he-IL" dirty="0"/>
              <a:t>קיימות 2 צורות בנייה אפשריות של עמוד. שבעיקרון ההבדל הוא שבאחת הפריסה של ה12 עמודות על כל רוחבו של המסך </a:t>
            </a:r>
            <a:r>
              <a:rPr lang="he-IL" dirty="0" smtClean="0"/>
              <a:t>ובשנייה </a:t>
            </a:r>
            <a:r>
              <a:rPr lang="he-IL" dirty="0"/>
              <a:t>הפריסה היא על רוב רוחבו של המסך.</a:t>
            </a:r>
          </a:p>
          <a:p>
            <a:pPr algn="r" rtl="1" fontAlgn="base">
              <a:buNone/>
            </a:pPr>
            <a:r>
              <a:rPr lang="he-IL" dirty="0" smtClean="0"/>
              <a:t>אנו הפרט על ה </a:t>
            </a:r>
            <a:r>
              <a:rPr lang="en-US" b="1" dirty="0" smtClean="0"/>
              <a:t>Basic grid system</a:t>
            </a:r>
            <a:r>
              <a:rPr lang="he-IL" b="1" dirty="0" smtClean="0"/>
              <a:t> </a:t>
            </a:r>
            <a:r>
              <a:rPr lang="he-IL" dirty="0" smtClean="0"/>
              <a:t>אתם יכולים לבצע חיפוש בנוסף גם בנוגע ל</a:t>
            </a:r>
            <a:r>
              <a:rPr lang="en-US" b="1" dirty="0" smtClean="0"/>
              <a:t>Fluid </a:t>
            </a:r>
            <a:r>
              <a:rPr lang="en-US" b="1" dirty="0"/>
              <a:t>grid system</a:t>
            </a:r>
            <a:r>
              <a:rPr lang="he-IL" dirty="0" smtClean="0"/>
              <a:t>.</a:t>
            </a:r>
            <a:endParaRPr lang="he-IL" dirty="0"/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grid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 fontAlgn="base">
              <a:buNone/>
            </a:pPr>
            <a:r>
              <a:rPr lang="he-IL" dirty="0"/>
              <a:t>בשיטת הפריסה הבסיסית, ה12 חלקים נפרסים </a:t>
            </a:r>
            <a:r>
              <a:rPr lang="he-IL" dirty="0" smtClean="0"/>
              <a:t>לרוחב של </a:t>
            </a:r>
            <a:r>
              <a:rPr lang="he-IL" dirty="0"/>
              <a:t>1170 פיקסלים או לרוחב של 940 פיקסלים או לרוחב של 724 פיקסלים. </a:t>
            </a:r>
            <a:endParaRPr lang="he-IL" dirty="0" smtClean="0"/>
          </a:p>
          <a:p>
            <a:pPr algn="r" rtl="1" fontAlgn="base">
              <a:buNone/>
            </a:pPr>
            <a:r>
              <a:rPr lang="he-IL" dirty="0" err="1" smtClean="0"/>
              <a:t>הכל</a:t>
            </a:r>
            <a:r>
              <a:rPr lang="he-IL" dirty="0" smtClean="0"/>
              <a:t> </a:t>
            </a:r>
            <a:r>
              <a:rPr lang="he-IL" dirty="0"/>
              <a:t>תלוי בגודל המסך שבו מוצג הדף. </a:t>
            </a:r>
            <a:endParaRPr lang="he-IL" dirty="0" smtClean="0"/>
          </a:p>
          <a:p>
            <a:pPr algn="r" rtl="1" fontAlgn="base">
              <a:buNone/>
            </a:pPr>
            <a:r>
              <a:rPr lang="he-IL" dirty="0" smtClean="0"/>
              <a:t>לדוגמא</a:t>
            </a:r>
            <a:r>
              <a:rPr lang="he-IL" dirty="0"/>
              <a:t>: במסך מחשב רחב וגדול, הפריסה של ה 12 עמודות שבכול שורה </a:t>
            </a:r>
            <a:r>
              <a:rPr lang="he-IL" dirty="0" smtClean="0"/>
              <a:t>תהיה </a:t>
            </a:r>
            <a:r>
              <a:rPr lang="he-IL" dirty="0"/>
              <a:t>ברוחב של 1170 פיקסלים בגלל שזה הרוחב האפשרי הכי גדול שקיים בצורת פריסה זו.</a:t>
            </a:r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 fontAlgn="base"/>
            <a:r>
              <a:rPr lang="he-IL" dirty="0" smtClean="0"/>
              <a:t>דוגמא בקוד של שורה שמתחלקת ל 2 חלקים: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dirty="0"/>
              <a:t>&lt;div class="Container"&gt;</a:t>
            </a:r>
          </a:p>
          <a:p>
            <a:pPr fontAlgn="base">
              <a:buNone/>
            </a:pPr>
            <a:r>
              <a:rPr lang="he-IL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div class="row"&gt;</a:t>
            </a:r>
          </a:p>
          <a:p>
            <a:pPr fontAlgn="base">
              <a:buNone/>
            </a:pPr>
            <a:r>
              <a:rPr lang="he-IL" dirty="0" smtClean="0"/>
              <a:t>		</a:t>
            </a:r>
            <a:r>
              <a:rPr lang="en-US" dirty="0" smtClean="0"/>
              <a:t>&lt;</a:t>
            </a:r>
            <a:r>
              <a:rPr lang="en-US" dirty="0"/>
              <a:t>div class</a:t>
            </a:r>
            <a:r>
              <a:rPr lang="en-US" dirty="0" smtClean="0"/>
              <a:t>=“col-</a:t>
            </a:r>
            <a:r>
              <a:rPr lang="en-US" dirty="0" smtClean="0">
                <a:solidFill>
                  <a:schemeClr val="accent2"/>
                </a:solidFill>
              </a:rPr>
              <a:t>md</a:t>
            </a:r>
            <a:r>
              <a:rPr lang="en-US" dirty="0" smtClean="0"/>
              <a:t>-3"&gt;</a:t>
            </a:r>
            <a:r>
              <a:rPr lang="en-US" dirty="0"/>
              <a:t>Col 3&lt;/div&gt;</a:t>
            </a:r>
          </a:p>
          <a:p>
            <a:pPr fontAlgn="base">
              <a:buNone/>
            </a:pPr>
            <a:r>
              <a:rPr lang="he-IL" dirty="0" smtClean="0"/>
              <a:t>		</a:t>
            </a:r>
            <a:r>
              <a:rPr lang="en-US" dirty="0" smtClean="0"/>
              <a:t>&lt;</a:t>
            </a:r>
            <a:r>
              <a:rPr lang="en-US" dirty="0"/>
              <a:t>div class</a:t>
            </a:r>
            <a:r>
              <a:rPr lang="en-US" dirty="0" smtClean="0"/>
              <a:t>=" col-</a:t>
            </a:r>
            <a:r>
              <a:rPr lang="en-US" dirty="0" smtClean="0">
                <a:solidFill>
                  <a:schemeClr val="accent2"/>
                </a:solidFill>
              </a:rPr>
              <a:t>md</a:t>
            </a:r>
            <a:r>
              <a:rPr lang="en-US" dirty="0" smtClean="0"/>
              <a:t>-9 "&gt;</a:t>
            </a:r>
            <a:r>
              <a:rPr lang="en-US" dirty="0"/>
              <a:t>Col 9&lt;/div&gt;</a:t>
            </a:r>
          </a:p>
          <a:p>
            <a:pPr fontAlgn="base">
              <a:buNone/>
            </a:pPr>
            <a:r>
              <a:rPr lang="he-IL" dirty="0" smtClean="0"/>
              <a:t>	</a:t>
            </a:r>
            <a:r>
              <a:rPr lang="en-US" dirty="0" smtClean="0"/>
              <a:t>&lt;/</a:t>
            </a:r>
            <a:r>
              <a:rPr lang="en-US" dirty="0"/>
              <a:t>div&gt;</a:t>
            </a:r>
          </a:p>
          <a:p>
            <a:pPr fontAlgn="base">
              <a:buNone/>
            </a:pPr>
            <a:r>
              <a:rPr lang="en-US" dirty="0"/>
              <a:t>&lt;/div&gt;</a:t>
            </a:r>
          </a:p>
          <a:p>
            <a:pPr algn="r" rtl="1"/>
            <a:r>
              <a:rPr lang="he-IL" dirty="0" smtClean="0"/>
              <a:t>שימו לב שה</a:t>
            </a:r>
            <a:r>
              <a:rPr lang="en-US" dirty="0" err="1" smtClean="0">
                <a:solidFill>
                  <a:schemeClr val="accent2"/>
                </a:solidFill>
              </a:rPr>
              <a:t>md</a:t>
            </a:r>
            <a:r>
              <a:rPr lang="he-IL" dirty="0" smtClean="0"/>
              <a:t> הוא אופציה. כפי שראינו קודם במצגת.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והתוצאה: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56769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קינון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 fontAlgn="base">
              <a:buNone/>
            </a:pPr>
            <a:r>
              <a:rPr lang="he-IL" dirty="0"/>
              <a:t>כאשר </a:t>
            </a:r>
            <a:r>
              <a:rPr lang="he-IL" dirty="0" smtClean="0"/>
              <a:t>נהיה </a:t>
            </a:r>
            <a:r>
              <a:rPr lang="he-IL" dirty="0"/>
              <a:t>מעוניינים לחלק </a:t>
            </a:r>
            <a:r>
              <a:rPr lang="he-IL" dirty="0" smtClean="0"/>
              <a:t>יחידה כלשהי לעוד </a:t>
            </a:r>
            <a:r>
              <a:rPr lang="he-IL" dirty="0"/>
              <a:t>יחידות משנה, כל מה שנצטרך לעשות זה להוסיף עוד </a:t>
            </a:r>
            <a:r>
              <a:rPr lang="en-US" dirty="0"/>
              <a:t>div</a:t>
            </a:r>
            <a:r>
              <a:rPr lang="he-IL" dirty="0"/>
              <a:t>ים , לתת להם יחידות חדשות </a:t>
            </a:r>
            <a:r>
              <a:rPr lang="he-IL" dirty="0" smtClean="0"/>
              <a:t>ולהתייחס </a:t>
            </a:r>
            <a:r>
              <a:rPr lang="he-IL" dirty="0"/>
              <a:t>אל האבא שלהם כ 12. ניישם את זה בדוגמא וזה יהיה יותר פשוט להבנה:</a:t>
            </a:r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 קינון המשך 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ניצור שורה ובתוכה 2 תאים בחלוקה שווה של 6 יחידות. את זה כבר אתם יודעים לעשות. ואחר כך נוסיף לאחת מהיחידות תחתיה 2 </a:t>
            </a:r>
            <a:r>
              <a:rPr lang="en-US" dirty="0" err="1" smtClean="0"/>
              <a:t>divs</a:t>
            </a:r>
            <a:r>
              <a:rPr lang="he-IL" dirty="0"/>
              <a:t> </a:t>
            </a:r>
            <a:r>
              <a:rPr lang="he-IL" dirty="0" smtClean="0"/>
              <a:t>- אחד ברוחב של 2 יחידות והשני ברוחב של 10 (מה שמשלים ל 12 . למרות שאפשר פחות) ויצא לנו הקוד הבא:</a:t>
            </a:r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קינון המשך 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sz="2400" dirty="0" smtClean="0"/>
              <a:t>&lt;div class=“container“&gt;</a:t>
            </a:r>
            <a:endParaRPr lang="he-IL" sz="2400" dirty="0" smtClean="0"/>
          </a:p>
          <a:p>
            <a:pPr lvl="1" fontAlgn="base">
              <a:buNone/>
            </a:pPr>
            <a:r>
              <a:rPr lang="en-US" sz="2400" dirty="0" smtClean="0"/>
              <a:t>&lt;</a:t>
            </a:r>
            <a:r>
              <a:rPr lang="en-US" sz="2400" dirty="0"/>
              <a:t>div class="</a:t>
            </a:r>
            <a:r>
              <a:rPr lang="en-US" sz="2400" dirty="0" smtClean="0"/>
              <a:t>row"&gt;</a:t>
            </a:r>
            <a:endParaRPr lang="en-US" sz="2400" dirty="0"/>
          </a:p>
          <a:p>
            <a:pPr lvl="1" fontAlgn="base">
              <a:buNone/>
            </a:pPr>
            <a:r>
              <a:rPr lang="he-IL" sz="2400" dirty="0" smtClean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div class</a:t>
            </a:r>
            <a:r>
              <a:rPr lang="en-US" sz="2400" dirty="0" smtClean="0"/>
              <a:t>=“col-md-6"&gt;</a:t>
            </a:r>
            <a:r>
              <a:rPr lang="en-US" sz="2400" dirty="0"/>
              <a:t>Col 6&lt;/div&gt;</a:t>
            </a:r>
          </a:p>
          <a:p>
            <a:pPr lvl="1" fontAlgn="base">
              <a:buNone/>
            </a:pPr>
            <a:r>
              <a:rPr lang="he-IL" sz="2400" dirty="0" smtClean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div class</a:t>
            </a:r>
            <a:r>
              <a:rPr lang="en-US" sz="2400" dirty="0" smtClean="0"/>
              <a:t>=" col-md-6 "&gt;</a:t>
            </a:r>
            <a:endParaRPr lang="en-US" sz="2400" dirty="0"/>
          </a:p>
          <a:p>
            <a:pPr lvl="2" fontAlgn="base">
              <a:buNone/>
            </a:pPr>
            <a:r>
              <a:rPr lang="he-IL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div class</a:t>
            </a:r>
            <a:r>
              <a:rPr lang="en-US" dirty="0" smtClean="0"/>
              <a:t>="col-md-2</a:t>
            </a:r>
            <a:r>
              <a:rPr lang="en-US" dirty="0"/>
              <a:t>"&gt;2&lt;/div&gt;</a:t>
            </a:r>
          </a:p>
          <a:p>
            <a:pPr lvl="2" fontAlgn="base">
              <a:buNone/>
            </a:pPr>
            <a:r>
              <a:rPr lang="he-IL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div class</a:t>
            </a:r>
            <a:r>
              <a:rPr lang="en-US" dirty="0" smtClean="0"/>
              <a:t>="col-md-10</a:t>
            </a:r>
            <a:r>
              <a:rPr lang="en-US" dirty="0"/>
              <a:t>"&gt;10&lt;/div&gt;</a:t>
            </a:r>
          </a:p>
          <a:p>
            <a:pPr lvl="1" fontAlgn="base">
              <a:buNone/>
            </a:pPr>
            <a:r>
              <a:rPr lang="he-IL" sz="2400" dirty="0" smtClean="0"/>
              <a:t>	</a:t>
            </a:r>
            <a:r>
              <a:rPr lang="en-US" sz="2400" dirty="0" smtClean="0"/>
              <a:t>&lt;/</a:t>
            </a:r>
            <a:r>
              <a:rPr lang="en-US" sz="2400" dirty="0"/>
              <a:t>div&gt;</a:t>
            </a:r>
          </a:p>
          <a:p>
            <a:pPr lvl="1" fontAlgn="base">
              <a:buNone/>
            </a:pPr>
            <a:r>
              <a:rPr lang="en-US" sz="2400" dirty="0"/>
              <a:t>&lt;/div</a:t>
            </a:r>
            <a:r>
              <a:rPr lang="en-US" sz="2400" dirty="0" smtClean="0"/>
              <a:t>&gt;</a:t>
            </a:r>
          </a:p>
          <a:p>
            <a:pPr fontAlgn="base">
              <a:buNone/>
            </a:pPr>
            <a:r>
              <a:rPr lang="en-US" sz="2400" dirty="0" smtClean="0"/>
              <a:t>&lt;/div&gt;</a:t>
            </a:r>
          </a:p>
          <a:p>
            <a:pPr fontAlgn="base">
              <a:buNone/>
            </a:pP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קינון המשך</a:t>
            </a:r>
            <a:r>
              <a:rPr lang="he-IL" dirty="0"/>
              <a:t> </a:t>
            </a:r>
            <a:r>
              <a:rPr lang="he-IL" dirty="0" smtClean="0"/>
              <a:t>ג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1705769"/>
            <a:ext cx="59626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 </a:t>
            </a:r>
            <a:r>
              <a:rPr lang="he-IL" b="1" dirty="0" err="1"/>
              <a:t>רספונסיביות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 fontAlgn="base">
              <a:buNone/>
            </a:pPr>
            <a:r>
              <a:rPr lang="he-IL" dirty="0"/>
              <a:t>ועכשיו לדובדבן שבקצפת, לדבר שמשדרג אותנו כמפתחי </a:t>
            </a:r>
            <a:r>
              <a:rPr lang="en-US" dirty="0"/>
              <a:t>web </a:t>
            </a:r>
            <a:r>
              <a:rPr lang="he-IL" dirty="0" smtClean="0"/>
              <a:t> ומקצר </a:t>
            </a:r>
            <a:r>
              <a:rPr lang="he-IL" dirty="0"/>
              <a:t>לנו הרבה שורות של </a:t>
            </a:r>
            <a:r>
              <a:rPr lang="he-IL" dirty="0" smtClean="0"/>
              <a:t>קוד.</a:t>
            </a:r>
            <a:endParaRPr lang="he-IL" dirty="0"/>
          </a:p>
          <a:p>
            <a:pPr algn="r" rtl="1" fontAlgn="base">
              <a:buNone/>
            </a:pPr>
            <a:r>
              <a:rPr lang="he-IL" dirty="0" smtClean="0"/>
              <a:t>כדי </a:t>
            </a:r>
            <a:r>
              <a:rPr lang="he-IL" dirty="0"/>
              <a:t>שכל מה שכתבנו עכשיו ועיצבנו יהפוך להיות </a:t>
            </a:r>
            <a:r>
              <a:rPr lang="he-IL" dirty="0" err="1"/>
              <a:t>רספונסיבי</a:t>
            </a:r>
            <a:r>
              <a:rPr lang="he-IL" dirty="0"/>
              <a:t>, כל שעלינו לעשות זה </a:t>
            </a:r>
            <a:r>
              <a:rPr lang="he-IL" u="sng" dirty="0" smtClean="0"/>
              <a:t>כלום</a:t>
            </a:r>
            <a:r>
              <a:rPr lang="he-IL" dirty="0" smtClean="0"/>
              <a:t>...</a:t>
            </a:r>
          </a:p>
          <a:p>
            <a:pPr algn="r" rtl="1" fontAlgn="base">
              <a:buNone/>
            </a:pPr>
            <a:endParaRPr lang="he-IL" dirty="0"/>
          </a:p>
          <a:p>
            <a:pPr algn="r" rtl="1" fontAlgn="base">
              <a:buNone/>
            </a:pPr>
            <a:r>
              <a:rPr lang="he-IL" dirty="0" smtClean="0"/>
              <a:t>ה</a:t>
            </a:r>
            <a:r>
              <a:rPr lang="en-US" dirty="0" smtClean="0"/>
              <a:t>CSS</a:t>
            </a:r>
            <a:r>
              <a:rPr lang="he-IL" dirty="0" smtClean="0"/>
              <a:t> </a:t>
            </a:r>
            <a:r>
              <a:rPr lang="he-IL" dirty="0" err="1" smtClean="0"/>
              <a:t>וה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he-IL" dirty="0" smtClean="0"/>
              <a:t> שהטמענו בעמוד ידאגו לכל העבודה.</a:t>
            </a:r>
          </a:p>
          <a:p>
            <a:pPr algn="r" rtl="1" fontAlgn="base">
              <a:buNone/>
            </a:pPr>
            <a:endParaRPr lang="he-IL" dirty="0"/>
          </a:p>
          <a:p>
            <a:pPr algn="r" rtl="1" fontAlgn="base">
              <a:buNone/>
            </a:pPr>
            <a:r>
              <a:rPr lang="he-IL" dirty="0" smtClean="0"/>
              <a:t>תנסו  קצת </a:t>
            </a:r>
            <a:r>
              <a:rPr lang="he-IL" dirty="0"/>
              <a:t>לשחק עם גודל חלון הדפדפן ולראות את ההבדל.</a:t>
            </a:r>
          </a:p>
          <a:p>
            <a:pPr algn="r" rt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כשבונים אתר, איך יצפו בו?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2" y="1600994"/>
            <a:ext cx="78771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דוגמא: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/>
              <a:t>&lt;!DOCTYPE html&gt;</a:t>
            </a:r>
          </a:p>
          <a:p>
            <a:pPr>
              <a:buNone/>
            </a:pPr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="http://www.w3.org/1999/xhtml"&gt;</a:t>
            </a:r>
          </a:p>
          <a:p>
            <a:pPr>
              <a:buNone/>
            </a:pPr>
            <a:r>
              <a:rPr lang="en-US" dirty="0"/>
              <a:t>&lt;head&gt;</a:t>
            </a:r>
          </a:p>
          <a:p>
            <a:pPr>
              <a:buNone/>
            </a:pPr>
            <a:r>
              <a:rPr lang="en-US" dirty="0"/>
              <a:t>        &lt;title&gt;Bootstrap example&lt;/title&gt;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&lt;!-- </a:t>
            </a:r>
            <a:r>
              <a:rPr lang="en-US" dirty="0" err="1"/>
              <a:t>Jquery</a:t>
            </a:r>
            <a:r>
              <a:rPr lang="en-US" dirty="0"/>
              <a:t> is </a:t>
            </a:r>
            <a:r>
              <a:rPr lang="en-US" dirty="0" err="1"/>
              <a:t>requierd</a:t>
            </a:r>
            <a:r>
              <a:rPr lang="en-US" dirty="0"/>
              <a:t>--&gt;</a:t>
            </a:r>
          </a:p>
          <a:p>
            <a:pPr>
              <a:buNone/>
            </a:pPr>
            <a:r>
              <a:rPr lang="en-US" dirty="0"/>
              <a:t>        &lt;script </a:t>
            </a:r>
            <a:r>
              <a:rPr lang="en-US" dirty="0" err="1"/>
              <a:t>src</a:t>
            </a:r>
            <a:r>
              <a:rPr lang="en-US" dirty="0"/>
              <a:t>="//ajax.googleapis.com/</a:t>
            </a:r>
            <a:r>
              <a:rPr lang="en-US" dirty="0" err="1"/>
              <a:t>ajax</a:t>
            </a:r>
            <a:r>
              <a:rPr lang="en-US" dirty="0"/>
              <a:t>/</a:t>
            </a:r>
            <a:r>
              <a:rPr lang="en-US" dirty="0" err="1"/>
              <a:t>libs</a:t>
            </a:r>
            <a:r>
              <a:rPr lang="en-US" dirty="0"/>
              <a:t>/</a:t>
            </a:r>
            <a:r>
              <a:rPr lang="en-US" dirty="0" err="1"/>
              <a:t>jquery</a:t>
            </a:r>
            <a:r>
              <a:rPr lang="en-US" dirty="0"/>
              <a:t>/1.9.0/</a:t>
            </a:r>
            <a:r>
              <a:rPr lang="en-US" dirty="0" err="1"/>
              <a:t>jquery.min.js</a:t>
            </a:r>
            <a:r>
              <a:rPr lang="en-US" dirty="0"/>
              <a:t>"&gt;&lt;/script&gt;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&lt;!-- Latest compiled and minified CSS --&gt;</a:t>
            </a:r>
          </a:p>
          <a:p>
            <a:pPr>
              <a:buNone/>
            </a:pPr>
            <a:r>
              <a:rPr lang="en-US" dirty="0"/>
              <a:t>        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="//netdna.bootstrapcdn.com/bootstrap/3.1.1/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bootstrap.min.css</a:t>
            </a:r>
            <a:r>
              <a:rPr lang="en-US" dirty="0"/>
              <a:t>"/&gt;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&lt;!-- Optional theme --&gt;</a:t>
            </a:r>
          </a:p>
          <a:p>
            <a:pPr>
              <a:buNone/>
            </a:pPr>
            <a:r>
              <a:rPr lang="en-US" dirty="0"/>
              <a:t>        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="//netdna.bootstrapcdn.com/bootstrap/3.1.1/</a:t>
            </a:r>
            <a:r>
              <a:rPr lang="en-US" dirty="0" err="1"/>
              <a:t>css</a:t>
            </a:r>
            <a:r>
              <a:rPr lang="en-US" dirty="0"/>
              <a:t>/bootstrap-</a:t>
            </a:r>
            <a:r>
              <a:rPr lang="en-US" dirty="0" err="1"/>
              <a:t>theme.min.css</a:t>
            </a:r>
            <a:r>
              <a:rPr lang="en-US" dirty="0"/>
              <a:t>"/&gt;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&lt;!-- Latest compiled and minified JavaScript --&gt;</a:t>
            </a:r>
          </a:p>
          <a:p>
            <a:pPr>
              <a:buNone/>
            </a:pPr>
            <a:r>
              <a:rPr lang="en-US" dirty="0"/>
              <a:t>        &lt;script </a:t>
            </a:r>
            <a:r>
              <a:rPr lang="en-US" dirty="0" err="1"/>
              <a:t>src</a:t>
            </a:r>
            <a:r>
              <a:rPr lang="en-US" dirty="0"/>
              <a:t>="//netdna.bootstrapcdn.com/bootstrap/3.1.1/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bootstrap.min.js</a:t>
            </a:r>
            <a:r>
              <a:rPr lang="en-US" dirty="0"/>
              <a:t>"&gt;&lt;/script&gt;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>
              <a:buNone/>
            </a:pPr>
            <a:r>
              <a:rPr lang="en-US" dirty="0"/>
              <a:t>    body {</a:t>
            </a:r>
          </a:p>
          <a:p>
            <a:pPr>
              <a:buNone/>
            </a:pPr>
            <a:r>
              <a:rPr lang="en-US" dirty="0"/>
              <a:t>}.col-sm-12{background-</a:t>
            </a:r>
            <a:r>
              <a:rPr lang="en-US" dirty="0" err="1"/>
              <a:t>color:yellow</a:t>
            </a:r>
            <a:r>
              <a:rPr lang="en-US" dirty="0"/>
              <a:t>; }</a:t>
            </a:r>
          </a:p>
          <a:p>
            <a:pPr>
              <a:buNone/>
            </a:pPr>
            <a:r>
              <a:rPr lang="en-US" dirty="0"/>
              <a:t>.col-sm-6{background-</a:t>
            </a:r>
            <a:r>
              <a:rPr lang="en-US" dirty="0" err="1"/>
              <a:t>color:orange</a:t>
            </a:r>
            <a:r>
              <a:rPr lang="en-US" dirty="0"/>
              <a:t>;}</a:t>
            </a:r>
          </a:p>
          <a:p>
            <a:pPr>
              <a:buNone/>
            </a:pPr>
            <a:r>
              <a:rPr lang="en-US" dirty="0"/>
              <a:t>.col-sm-5{background-</a:t>
            </a:r>
            <a:r>
              <a:rPr lang="en-US" dirty="0" err="1"/>
              <a:t>color:blue</a:t>
            </a:r>
            <a:r>
              <a:rPr lang="en-US" dirty="0"/>
              <a:t>;}</a:t>
            </a:r>
          </a:p>
          <a:p>
            <a:pPr>
              <a:buNone/>
            </a:pPr>
            <a:r>
              <a:rPr lang="en-US" dirty="0"/>
              <a:t>.col-sm-4{background-</a:t>
            </a:r>
            <a:r>
              <a:rPr lang="en-US" dirty="0" err="1"/>
              <a:t>color:green</a:t>
            </a:r>
            <a:r>
              <a:rPr lang="en-US" dirty="0"/>
              <a:t>;}</a:t>
            </a:r>
          </a:p>
          <a:p>
            <a:pPr>
              <a:buNone/>
            </a:pPr>
            <a:r>
              <a:rPr lang="en-US" dirty="0"/>
              <a:t>.col-sm-3{background-</a:t>
            </a:r>
            <a:r>
              <a:rPr lang="en-US" dirty="0" err="1"/>
              <a:t>color:red</a:t>
            </a:r>
            <a:r>
              <a:rPr lang="en-US" dirty="0"/>
              <a:t>;}</a:t>
            </a:r>
          </a:p>
          <a:p>
            <a:pPr>
              <a:buNone/>
            </a:pPr>
            <a:r>
              <a:rPr lang="en-US" dirty="0"/>
              <a:t>.col-sm-9{background-</a:t>
            </a:r>
            <a:r>
              <a:rPr lang="en-US" dirty="0" err="1"/>
              <a:t>color:purple</a:t>
            </a:r>
            <a:r>
              <a:rPr lang="en-US" dirty="0"/>
              <a:t>;}</a:t>
            </a:r>
          </a:p>
          <a:p>
            <a:pPr>
              <a:buNone/>
            </a:pPr>
            <a:r>
              <a:rPr lang="en-US" dirty="0"/>
              <a:t>    &lt;/style&gt;</a:t>
            </a:r>
          </a:p>
          <a:p>
            <a:pPr>
              <a:buNone/>
            </a:pPr>
            <a:r>
              <a:rPr lang="en-US" dirty="0"/>
              <a:t>    &lt;/head&gt;</a:t>
            </a:r>
          </a:p>
          <a:p>
            <a:pPr>
              <a:buNone/>
            </a:pPr>
            <a:r>
              <a:rPr lang="en-US" dirty="0"/>
              <a:t>    &lt;body&gt;</a:t>
            </a:r>
          </a:p>
          <a:p>
            <a:pPr>
              <a:buNone/>
            </a:pPr>
            <a:r>
              <a:rPr lang="en-US" dirty="0"/>
              <a:t>        &lt;div class="</a:t>
            </a:r>
            <a:r>
              <a:rPr lang="en-US" dirty="0" err="1"/>
              <a:t>containerdd</a:t>
            </a:r>
            <a:r>
              <a:rPr lang="en-US" dirty="0"/>
              <a:t>"&gt;</a:t>
            </a:r>
          </a:p>
          <a:p>
            <a:pPr>
              <a:buNone/>
            </a:pPr>
            <a:r>
              <a:rPr lang="en-US" dirty="0"/>
              <a:t>            &lt;div class="row"&gt;</a:t>
            </a:r>
          </a:p>
          <a:p>
            <a:pPr>
              <a:buNone/>
            </a:pPr>
            <a:r>
              <a:rPr lang="en-US" dirty="0"/>
              <a:t>                &lt;div class="col-sm-12 "&gt;col-sm-12&lt;/div&gt;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&lt;/div&gt;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&lt;div class="row"&gt;</a:t>
            </a:r>
          </a:p>
          <a:p>
            <a:pPr>
              <a:buNone/>
            </a:pPr>
            <a:r>
              <a:rPr lang="en-US" dirty="0"/>
              <a:t>                &lt;div class="col-sm-6"&gt;col-sm-6&lt;/div&gt;</a:t>
            </a:r>
          </a:p>
          <a:p>
            <a:pPr>
              <a:buNone/>
            </a:pPr>
            <a:r>
              <a:rPr lang="en-US" dirty="0"/>
              <a:t>                &lt;div class="col-sm-6"&gt;col-sm-6&lt;/div&gt;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&lt;/div&gt;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&lt;div class="row"&gt;</a:t>
            </a:r>
          </a:p>
          <a:p>
            <a:pPr>
              <a:buNone/>
            </a:pPr>
            <a:r>
              <a:rPr lang="en-US" dirty="0"/>
              <a:t>                &lt;div class="col-sm-3"&gt;col-sm-3&lt;/div&gt;</a:t>
            </a:r>
          </a:p>
          <a:p>
            <a:pPr>
              <a:buNone/>
            </a:pPr>
            <a:r>
              <a:rPr lang="en-US" dirty="0"/>
              <a:t>                &lt;div class="col-sm-3"&gt;col-sm-3&lt;/div&gt;</a:t>
            </a:r>
          </a:p>
          <a:p>
            <a:pPr>
              <a:buNone/>
            </a:pPr>
            <a:r>
              <a:rPr lang="en-US" dirty="0"/>
              <a:t>                &lt;div class="col-sm-3"&gt;col-sm-3&lt;/div&gt;</a:t>
            </a:r>
          </a:p>
          <a:p>
            <a:pPr>
              <a:buNone/>
            </a:pPr>
            <a:r>
              <a:rPr lang="en-US" dirty="0"/>
              <a:t>                &lt;div class="col-sm-3"&gt;col-sm-3&lt;/div&gt;</a:t>
            </a:r>
          </a:p>
          <a:p>
            <a:pPr>
              <a:buNone/>
            </a:pPr>
            <a:r>
              <a:rPr lang="en-US" dirty="0"/>
              <a:t>                </a:t>
            </a:r>
          </a:p>
          <a:p>
            <a:pPr>
              <a:buNone/>
            </a:pPr>
            <a:r>
              <a:rPr lang="en-US" dirty="0"/>
              <a:t>            &lt;/div&gt;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&lt;div class="row"&gt;</a:t>
            </a:r>
          </a:p>
          <a:p>
            <a:pPr>
              <a:buNone/>
            </a:pPr>
            <a:r>
              <a:rPr lang="en-US" dirty="0"/>
              <a:t>                &lt;div class="col-sm-9"&gt;col-sm-9&lt;/div&gt;</a:t>
            </a:r>
          </a:p>
          <a:p>
            <a:pPr>
              <a:buNone/>
            </a:pPr>
            <a:r>
              <a:rPr lang="en-US" dirty="0"/>
              <a:t>                &lt;div class="col-sm-3"&gt;col-sm-3&lt;/div&gt;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&lt;/div&gt;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&lt;div class="row"&gt;</a:t>
            </a:r>
          </a:p>
          <a:p>
            <a:pPr>
              <a:buNone/>
            </a:pPr>
            <a:r>
              <a:rPr lang="en-US" dirty="0"/>
              <a:t>                &lt;div class="col-sm-5"&gt;col-sm-5&lt;/div&gt;</a:t>
            </a:r>
          </a:p>
          <a:p>
            <a:pPr>
              <a:buNone/>
            </a:pPr>
            <a:r>
              <a:rPr lang="en-US" dirty="0"/>
              <a:t>                &lt;div class="col-sm-4"&gt;col-sm-4&lt;/div&gt;</a:t>
            </a:r>
          </a:p>
          <a:p>
            <a:pPr>
              <a:buNone/>
            </a:pPr>
            <a:r>
              <a:rPr lang="en-US" dirty="0"/>
              <a:t>                &lt;div class="col-sm-3"&gt;col-sm-3&lt;/div&gt;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&lt;/div&gt;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&lt;/div&gt;</a:t>
            </a:r>
          </a:p>
          <a:p>
            <a:pPr>
              <a:buNone/>
            </a:pPr>
            <a:r>
              <a:rPr lang="en-US" dirty="0"/>
              <a:t>    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8652618" cy="69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הבעיה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356992"/>
            <a:ext cx="8229600" cy="2664296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תחזוק מספר ממשקי משתמש, אחד לכל רזולוציה.</a:t>
            </a:r>
          </a:p>
          <a:p>
            <a:pPr lvl="1" algn="r" rtl="1"/>
            <a:r>
              <a:rPr lang="he-IL" dirty="0" smtClean="0"/>
              <a:t>האם נתחזק גם אחד עבור כל דפדפן?</a:t>
            </a:r>
          </a:p>
          <a:p>
            <a:pPr lvl="1" algn="r" rtl="1"/>
            <a:r>
              <a:rPr lang="he-IL" dirty="0" smtClean="0"/>
              <a:t>אם יהיה צריך לעשות שינוי, נעשה את השינוי בכולם?</a:t>
            </a:r>
          </a:p>
          <a:p>
            <a:pPr algn="r" rt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2348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פתרון אפשרי: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340768"/>
            <a:ext cx="8229600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he-IL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האתר נראה שונה על מסכים עם רזולוציה שונה.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he-IL" dirty="0" smtClean="0"/>
              <a:t>או שנשתמש ב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פותח ע"י עובדים של </a:t>
            </a:r>
            <a:r>
              <a:rPr lang="he-IL" dirty="0" err="1" smtClean="0"/>
              <a:t>טוויטר</a:t>
            </a:r>
            <a:r>
              <a:rPr lang="he-IL" dirty="0" smtClean="0"/>
              <a:t>, במקור בשביל כלים פנימיים של החברה שנדרשו לעבוד על מסכים שונים ובגלל חוסר האחידות גרמו לעלויות גבוהות כשנדרש לתחזק אותן.</a:t>
            </a:r>
          </a:p>
          <a:p>
            <a:pPr algn="r" rtl="1"/>
            <a:r>
              <a:rPr lang="he-IL" dirty="0" smtClean="0"/>
              <a:t>עובד לפי </a:t>
            </a:r>
            <a:r>
              <a:rPr lang="he-IL" dirty="0" err="1" smtClean="0"/>
              <a:t>העקרון</a:t>
            </a:r>
            <a:r>
              <a:rPr lang="he-IL" dirty="0" smtClean="0"/>
              <a:t> של </a:t>
            </a:r>
            <a:r>
              <a:rPr lang="en-US" dirty="0" smtClean="0"/>
              <a:t>Mobile first</a:t>
            </a:r>
            <a:r>
              <a:rPr lang="he-IL" dirty="0" smtClean="0"/>
              <a:t> מתוך תפיסה שבעתיד (ואולי כבר היום?) רוב הממשק שלנו עם הרשת הוא דרך הטלפון.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יתרונות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 smtClean="0"/>
              <a:t>תואם לכל הדפדפנים הנפוצים.</a:t>
            </a:r>
          </a:p>
          <a:p>
            <a:pPr algn="r" rtl="1"/>
            <a:r>
              <a:rPr lang="he-IL" dirty="0" smtClean="0"/>
              <a:t>מבצע בעצמו התאמה לגודל המסך.</a:t>
            </a:r>
          </a:p>
          <a:p>
            <a:pPr algn="r" rtl="1"/>
            <a:r>
              <a:rPr lang="he-IL" dirty="0" smtClean="0"/>
              <a:t>קוד פתוח.</a:t>
            </a:r>
          </a:p>
          <a:p>
            <a:pPr algn="r" rtl="1"/>
            <a:r>
              <a:rPr lang="he-IL" dirty="0" smtClean="0"/>
              <a:t>תיעוד נרחב (הפרויקט עם מספר העוקבים </a:t>
            </a:r>
            <a:r>
              <a:rPr lang="he-IL" dirty="0" err="1" smtClean="0"/>
              <a:t>הבוה</a:t>
            </a:r>
            <a:r>
              <a:rPr lang="he-IL" dirty="0" smtClean="0"/>
              <a:t> ביותר </a:t>
            </a:r>
            <a:r>
              <a:rPr lang="he-IL" dirty="0" err="1" smtClean="0"/>
              <a:t>בגיטהאב</a:t>
            </a:r>
            <a:r>
              <a:rPr lang="he-IL" dirty="0" smtClean="0"/>
              <a:t>!)</a:t>
            </a:r>
          </a:p>
          <a:p>
            <a:pPr algn="r" rtl="1"/>
            <a:r>
              <a:rPr lang="he-IL" dirty="0" smtClean="0"/>
              <a:t>מאפשר לנו להתפנות לפיתוח החלק הייחודי של האפליקציה שלנו (ולא להמציא את הגלגל מחדש בהתעסקות עם </a:t>
            </a:r>
            <a:r>
              <a:rPr lang="en-US" dirty="0" smtClean="0"/>
              <a:t>GUI</a:t>
            </a:r>
            <a:r>
              <a:rPr lang="he-IL" dirty="0" smtClean="0"/>
              <a:t>). </a:t>
            </a:r>
          </a:p>
          <a:p>
            <a:pPr algn="r" rtl="1"/>
            <a:r>
              <a:rPr lang="en-US" dirty="0" smtClean="0">
                <a:hlinkClick r:id="rId2"/>
              </a:rPr>
              <a:t>http://www.sitepoint.com/11-reasons-to-use-twitter-bootstrap/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חסרונות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>
                <a:hlinkClick r:id="rId2"/>
              </a:rPr>
              <a:t>http://www.zingdesign.com/5-reasons-not-to-use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הגדרות כלליות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r" rtl="1" fontAlgn="base"/>
            <a:r>
              <a:rPr lang="en-US" dirty="0" smtClean="0">
                <a:solidFill>
                  <a:schemeClr val="accent2"/>
                </a:solidFill>
              </a:rPr>
              <a:t>Extra Small</a:t>
            </a:r>
            <a:r>
              <a:rPr lang="he-IL" dirty="0" smtClean="0">
                <a:solidFill>
                  <a:schemeClr val="accent2"/>
                </a:solidFill>
              </a:rPr>
              <a:t> </a:t>
            </a:r>
            <a:r>
              <a:rPr lang="he-IL" dirty="0" smtClean="0"/>
              <a:t>-</a:t>
            </a:r>
            <a:r>
              <a:rPr lang="en-US" dirty="0" smtClean="0"/>
              <a:t> </a:t>
            </a:r>
            <a:r>
              <a:rPr lang="he-IL" dirty="0"/>
              <a:t>מכשירים עם תצוגה רוחבית של מתחת ל 768 פיקסלים . דוגמת </a:t>
            </a:r>
            <a:r>
              <a:rPr lang="he-IL" dirty="0" err="1"/>
              <a:t>סמארטפונים</a:t>
            </a:r>
            <a:r>
              <a:rPr lang="he-IL" dirty="0"/>
              <a:t>.</a:t>
            </a:r>
          </a:p>
          <a:p>
            <a:pPr algn="r" rtl="1" fontAlgn="base"/>
            <a:r>
              <a:rPr lang="en-US" dirty="0" smtClean="0">
                <a:solidFill>
                  <a:schemeClr val="accent2"/>
                </a:solidFill>
              </a:rPr>
              <a:t>Small</a:t>
            </a:r>
            <a:r>
              <a:rPr lang="he-IL" dirty="0" smtClean="0"/>
              <a:t> - </a:t>
            </a:r>
            <a:r>
              <a:rPr lang="en-US" dirty="0" smtClean="0"/>
              <a:t> </a:t>
            </a:r>
            <a:r>
              <a:rPr lang="he-IL" dirty="0"/>
              <a:t>מכשירים ברוחב של </a:t>
            </a:r>
            <a:r>
              <a:rPr lang="he-IL" dirty="0" smtClean="0"/>
              <a:t> 768 פיקסלים ומעלה (לדוגמא: </a:t>
            </a:r>
            <a:r>
              <a:rPr lang="he-IL" dirty="0" err="1" smtClean="0"/>
              <a:t>טאבלטים</a:t>
            </a:r>
            <a:r>
              <a:rPr lang="he-IL" dirty="0" smtClean="0"/>
              <a:t>).</a:t>
            </a:r>
            <a:endParaRPr lang="he-IL" dirty="0"/>
          </a:p>
          <a:p>
            <a:pPr algn="r" rtl="1" fontAlgn="base"/>
            <a:r>
              <a:rPr lang="en-US" dirty="0" smtClean="0">
                <a:solidFill>
                  <a:schemeClr val="accent2"/>
                </a:solidFill>
              </a:rPr>
              <a:t>Medium</a:t>
            </a:r>
            <a:r>
              <a:rPr lang="he-IL" dirty="0" smtClean="0"/>
              <a:t> - </a:t>
            </a:r>
            <a:r>
              <a:rPr lang="en-US" dirty="0" smtClean="0"/>
              <a:t> </a:t>
            </a:r>
            <a:r>
              <a:rPr lang="he-IL" dirty="0"/>
              <a:t>מכשירים של 992 </a:t>
            </a:r>
            <a:r>
              <a:rPr lang="he-IL" dirty="0" smtClean="0"/>
              <a:t>פיקסלים ומעלה </a:t>
            </a:r>
            <a:r>
              <a:rPr lang="he-IL" dirty="0"/>
              <a:t>. מחשבים ניידים ומסכי מחשב לא רחבים במיוחד.</a:t>
            </a:r>
          </a:p>
          <a:p>
            <a:pPr algn="r" rtl="1" fontAlgn="base"/>
            <a:r>
              <a:rPr lang="en-US" dirty="0" smtClean="0">
                <a:solidFill>
                  <a:schemeClr val="accent2"/>
                </a:solidFill>
              </a:rPr>
              <a:t>Large</a:t>
            </a:r>
            <a:r>
              <a:rPr lang="he-IL" dirty="0" smtClean="0"/>
              <a:t> - </a:t>
            </a:r>
            <a:r>
              <a:rPr lang="en-US" dirty="0" smtClean="0"/>
              <a:t> </a:t>
            </a:r>
            <a:r>
              <a:rPr lang="he-IL" dirty="0"/>
              <a:t>מסכים רחבים בגודל של 1200 פיקסלים ומעלה. </a:t>
            </a:r>
            <a:r>
              <a:rPr lang="he-IL" dirty="0" smtClean="0"/>
              <a:t>(לדוגמא מסכי </a:t>
            </a:r>
            <a:r>
              <a:rPr lang="he-IL" dirty="0"/>
              <a:t>מחשב ו </a:t>
            </a:r>
            <a:r>
              <a:rPr lang="en-US" dirty="0" err="1"/>
              <a:t>lcd</a:t>
            </a:r>
            <a:r>
              <a:rPr lang="en-US" dirty="0"/>
              <a:t> </a:t>
            </a:r>
            <a:r>
              <a:rPr lang="he-IL" dirty="0" smtClean="0"/>
              <a:t>)</a:t>
            </a:r>
            <a:endParaRPr lang="en-US" dirty="0" smtClean="0"/>
          </a:p>
          <a:p>
            <a:pPr algn="r" rtl="1" fontAlgn="base"/>
            <a:endParaRPr lang="en-US" dirty="0" smtClean="0"/>
          </a:p>
          <a:p>
            <a:pPr algn="r" rtl="1" fontAlgn="base">
              <a:buNone/>
            </a:pPr>
            <a:r>
              <a:rPr lang="he-IL" dirty="0" smtClean="0"/>
              <a:t>מה </a:t>
            </a:r>
            <a:r>
              <a:rPr lang="he-IL" dirty="0"/>
              <a:t>שמביא אותנו לשמות  4 יחידות ה </a:t>
            </a:r>
            <a:r>
              <a:rPr lang="en-US" dirty="0" smtClean="0"/>
              <a:t> grids</a:t>
            </a:r>
            <a:r>
              <a:rPr lang="he-IL" dirty="0" smtClean="0"/>
              <a:t>שלנו </a:t>
            </a:r>
            <a:r>
              <a:rPr lang="he-IL" dirty="0"/>
              <a:t>שהם :</a:t>
            </a:r>
          </a:p>
          <a:p>
            <a:pPr algn="r" rtl="1" fontAlgn="base"/>
            <a:r>
              <a:rPr lang="en-US" dirty="0" err="1"/>
              <a:t>col-</a:t>
            </a:r>
            <a:r>
              <a:rPr lang="en-US" dirty="0" err="1">
                <a:solidFill>
                  <a:schemeClr val="accent2"/>
                </a:solidFill>
              </a:rPr>
              <a:t>xs</a:t>
            </a:r>
            <a:r>
              <a:rPr lang="en-US" dirty="0"/>
              <a:t> ,  </a:t>
            </a:r>
            <a:r>
              <a:rPr lang="en-US" dirty="0" err="1"/>
              <a:t>col-</a:t>
            </a:r>
            <a:r>
              <a:rPr lang="en-US" dirty="0" err="1">
                <a:solidFill>
                  <a:schemeClr val="accent2"/>
                </a:solidFill>
              </a:rPr>
              <a:t>sm</a:t>
            </a:r>
            <a:r>
              <a:rPr lang="en-US" dirty="0"/>
              <a:t> , </a:t>
            </a:r>
            <a:r>
              <a:rPr lang="en-US" dirty="0" err="1"/>
              <a:t>col-</a:t>
            </a:r>
            <a:r>
              <a:rPr lang="en-US" dirty="0" err="1">
                <a:solidFill>
                  <a:schemeClr val="accent2"/>
                </a:solidFill>
              </a:rPr>
              <a:t>md</a:t>
            </a:r>
            <a:r>
              <a:rPr lang="en-US" dirty="0"/>
              <a:t> , </a:t>
            </a:r>
            <a:r>
              <a:rPr lang="en-US" dirty="0" err="1" smtClean="0"/>
              <a:t>col-</a:t>
            </a:r>
            <a:r>
              <a:rPr lang="en-US" dirty="0" err="1" smtClean="0">
                <a:solidFill>
                  <a:schemeClr val="accent2"/>
                </a:solidFill>
              </a:rPr>
              <a:t>lg</a:t>
            </a:r>
            <a:endParaRPr lang="en-US" dirty="0" smtClean="0">
              <a:solidFill>
                <a:schemeClr val="accent2"/>
              </a:solidFill>
            </a:endParaRPr>
          </a:p>
          <a:p>
            <a:pPr algn="r" rtl="1" fontAlgn="base">
              <a:buNone/>
            </a:pPr>
            <a:r>
              <a:rPr lang="he-IL" dirty="0"/>
              <a:t>שנשתמש בהם בהמשך לבניית ה </a:t>
            </a:r>
            <a:r>
              <a:rPr lang="en-US" dirty="0"/>
              <a:t>grid </a:t>
            </a:r>
            <a:r>
              <a:rPr lang="he-IL" dirty="0" smtClean="0"/>
              <a:t>.</a:t>
            </a:r>
          </a:p>
          <a:p>
            <a:pPr algn="r" rtl="1" fontAlgn="base">
              <a:buNone/>
            </a:pPr>
            <a:endParaRPr lang="he-IL" dirty="0">
              <a:solidFill>
                <a:schemeClr val="accent2"/>
              </a:solidFill>
            </a:endParaRPr>
          </a:p>
          <a:p>
            <a:pPr algn="r" rtl="1" fontAlgn="base">
              <a:buNone/>
            </a:pPr>
            <a:r>
              <a:rPr lang="he-IL" dirty="0" smtClean="0"/>
              <a:t>שימו לב שההגדרה של גודל, מגדירה מהו הגודל </a:t>
            </a:r>
            <a:r>
              <a:rPr lang="he-IL" dirty="0" err="1" smtClean="0"/>
              <a:t>ה</a:t>
            </a:r>
            <a:r>
              <a:rPr lang="he-IL" b="1" dirty="0" err="1" smtClean="0"/>
              <a:t>מינימלי</a:t>
            </a:r>
            <a:r>
              <a:rPr lang="he-IL" dirty="0" smtClean="0"/>
              <a:t> בו העמוד נראה כפי שהוא. בגודל פחות ממה שהגדרנו, </a:t>
            </a:r>
            <a:r>
              <a:rPr lang="en-US" dirty="0" smtClean="0"/>
              <a:t>Bootstrap</a:t>
            </a:r>
            <a:r>
              <a:rPr lang="he-IL" dirty="0" smtClean="0"/>
              <a:t> ידאג לשנות את התצוגה כך שתתאים לגודל המסך  </a:t>
            </a:r>
            <a:endParaRPr lang="en-US" dirty="0" smtClean="0"/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2481139"/>
          </a:xfrm>
        </p:spPr>
        <p:txBody>
          <a:bodyPr/>
          <a:lstStyle/>
          <a:p>
            <a:pPr algn="r" rtl="1">
              <a:buNone/>
            </a:pPr>
            <a:r>
              <a:rPr lang="he-IL" dirty="0" smtClean="0"/>
              <a:t>שימו לב שההגדרה של גודל, מגדירה מהו הגודל המינימאלי בו העמוד נראה כפי שהוא. בגודל פחות ממה שהגדרנו, </a:t>
            </a:r>
            <a:r>
              <a:rPr lang="en-US" dirty="0" smtClean="0"/>
              <a:t>Bootstrap </a:t>
            </a:r>
            <a:r>
              <a:rPr lang="he-IL" dirty="0" smtClean="0"/>
              <a:t>ידאג לשנות את התצוגה כך שתתאים לגודל המסך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1560" y="3284984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708920"/>
            <a:ext cx="61245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dirty="0"/>
              <a:t>מערכת ה </a:t>
            </a:r>
            <a:r>
              <a:rPr lang="en-US" dirty="0"/>
              <a:t>Grid's</a:t>
            </a:r>
            <a:r>
              <a:rPr lang="he-IL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 fontAlgn="base"/>
            <a:r>
              <a:rPr lang="he-IL" dirty="0" err="1"/>
              <a:t>בוטסטראפ</a:t>
            </a:r>
            <a:r>
              <a:rPr lang="he-IL" dirty="0"/>
              <a:t> בחרה בארכיטקטורת בנייה </a:t>
            </a:r>
            <a:r>
              <a:rPr lang="he-IL" dirty="0" smtClean="0"/>
              <a:t>של </a:t>
            </a:r>
            <a:r>
              <a:rPr lang="en-US" dirty="0" smtClean="0"/>
              <a:t>12-column-grid.</a:t>
            </a:r>
            <a:endParaRPr lang="en-US" dirty="0"/>
          </a:p>
          <a:p>
            <a:pPr algn="r" rtl="1" fontAlgn="base"/>
            <a:r>
              <a:rPr lang="he-IL" dirty="0"/>
              <a:t>המבנה של הדף בנוי מ – </a:t>
            </a:r>
            <a:r>
              <a:rPr lang="en-US" dirty="0" smtClean="0"/>
              <a:t>Div</a:t>
            </a:r>
            <a:r>
              <a:rPr lang="he-IL" dirty="0" smtClean="0"/>
              <a:t> שעוטף </a:t>
            </a:r>
            <a:r>
              <a:rPr lang="he-IL" dirty="0" err="1" smtClean="0"/>
              <a:t>הכל</a:t>
            </a:r>
            <a:r>
              <a:rPr lang="he-IL" dirty="0" smtClean="0"/>
              <a:t> (</a:t>
            </a:r>
            <a:r>
              <a:rPr lang="en-US" dirty="0" smtClean="0">
                <a:solidFill>
                  <a:schemeClr val="accent2"/>
                </a:solidFill>
              </a:rPr>
              <a:t>container</a:t>
            </a:r>
            <a:r>
              <a:rPr lang="he-IL" dirty="0" smtClean="0"/>
              <a:t>)</a:t>
            </a:r>
            <a:r>
              <a:rPr lang="en-US" dirty="0" smtClean="0"/>
              <a:t> </a:t>
            </a:r>
            <a:r>
              <a:rPr lang="he-IL" dirty="0"/>
              <a:t>ובתוכו </a:t>
            </a:r>
            <a:r>
              <a:rPr lang="he-IL" dirty="0" smtClean="0"/>
              <a:t>שורות(</a:t>
            </a:r>
            <a:r>
              <a:rPr lang="en-US" dirty="0" smtClean="0">
                <a:solidFill>
                  <a:schemeClr val="accent2"/>
                </a:solidFill>
              </a:rPr>
              <a:t>Rows</a:t>
            </a:r>
            <a:r>
              <a:rPr lang="he-IL" dirty="0" smtClean="0"/>
              <a:t>), כאשר </a:t>
            </a:r>
            <a:r>
              <a:rPr lang="he-IL" dirty="0"/>
              <a:t>כל שורה מכילה </a:t>
            </a:r>
            <a:r>
              <a:rPr lang="he-IL" b="1" dirty="0"/>
              <a:t>12 עמודות</a:t>
            </a:r>
            <a:r>
              <a:rPr lang="he-IL" dirty="0" smtClean="0"/>
              <a:t>.</a:t>
            </a:r>
          </a:p>
          <a:p>
            <a:pPr algn="r" rtl="1" fontAlgn="base">
              <a:buNone/>
            </a:pPr>
            <a:endParaRPr lang="he-IL" dirty="0"/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950</Words>
  <Application>Microsoft Office PowerPoint</Application>
  <PresentationFormat>On-screen Show (4:3)</PresentationFormat>
  <Paragraphs>144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Bootstrap 3</vt:lpstr>
      <vt:lpstr>כשבונים אתר, איך יצפו בו?</vt:lpstr>
      <vt:lpstr>הבעיה</vt:lpstr>
      <vt:lpstr>או שנשתמש ב Bootstrap 3</vt:lpstr>
      <vt:lpstr>יתרונות</vt:lpstr>
      <vt:lpstr>חסרונות</vt:lpstr>
      <vt:lpstr>הגדרות כלליות</vt:lpstr>
      <vt:lpstr>Slide 8</vt:lpstr>
      <vt:lpstr>מערכת ה Grid's:</vt:lpstr>
      <vt:lpstr>Slide 10</vt:lpstr>
      <vt:lpstr>Slide 11</vt:lpstr>
      <vt:lpstr>Basic grid system</vt:lpstr>
      <vt:lpstr>דוגמא בקוד של שורה שמתחלקת ל 2 חלקים:</vt:lpstr>
      <vt:lpstr>והתוצאה:</vt:lpstr>
      <vt:lpstr>קינון</vt:lpstr>
      <vt:lpstr> קינון המשך א</vt:lpstr>
      <vt:lpstr> קינון המשך ב</vt:lpstr>
      <vt:lpstr>קינון המשך ג</vt:lpstr>
      <vt:lpstr> רספונסיביות</vt:lpstr>
      <vt:lpstr>דוגמא: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</dc:creator>
  <cp:lastModifiedBy>Avi</cp:lastModifiedBy>
  <cp:revision>14</cp:revision>
  <dcterms:created xsi:type="dcterms:W3CDTF">2014-03-13T04:10:19Z</dcterms:created>
  <dcterms:modified xsi:type="dcterms:W3CDTF">2014-03-13T06:56:53Z</dcterms:modified>
</cp:coreProperties>
</file>