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6"/>
  </p:notesMasterIdLst>
  <p:sldIdLst>
    <p:sldId id="329" r:id="rId2"/>
    <p:sldId id="261" r:id="rId3"/>
    <p:sldId id="262" r:id="rId4"/>
    <p:sldId id="285" r:id="rId5"/>
    <p:sldId id="288" r:id="rId6"/>
    <p:sldId id="296" r:id="rId7"/>
    <p:sldId id="311" r:id="rId8"/>
    <p:sldId id="339" r:id="rId9"/>
    <p:sldId id="295" r:id="rId10"/>
    <p:sldId id="297" r:id="rId11"/>
    <p:sldId id="340" r:id="rId12"/>
    <p:sldId id="341" r:id="rId13"/>
    <p:sldId id="345" r:id="rId14"/>
    <p:sldId id="313" r:id="rId15"/>
    <p:sldId id="314" r:id="rId16"/>
    <p:sldId id="315" r:id="rId17"/>
    <p:sldId id="312" r:id="rId18"/>
    <p:sldId id="298" r:id="rId19"/>
    <p:sldId id="332" r:id="rId20"/>
    <p:sldId id="343" r:id="rId21"/>
    <p:sldId id="344" r:id="rId22"/>
    <p:sldId id="338" r:id="rId23"/>
    <p:sldId id="310" r:id="rId24"/>
    <p:sldId id="342" r:id="rId25"/>
    <p:sldId id="328" r:id="rId26"/>
    <p:sldId id="306" r:id="rId27"/>
    <p:sldId id="275" r:id="rId28"/>
    <p:sldId id="316" r:id="rId29"/>
    <p:sldId id="335" r:id="rId30"/>
    <p:sldId id="336" r:id="rId31"/>
    <p:sldId id="309" r:id="rId32"/>
    <p:sldId id="337" r:id="rId33"/>
    <p:sldId id="346" r:id="rId34"/>
    <p:sldId id="334" r:id="rId3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1" autoAdjust="0"/>
    <p:restoredTop sz="71164" autoAdjust="0"/>
  </p:normalViewPr>
  <p:slideViewPr>
    <p:cSldViewPr>
      <p:cViewPr varScale="1">
        <p:scale>
          <a:sx n="56" d="100"/>
          <a:sy n="56" d="100"/>
        </p:scale>
        <p:origin x="1584" y="66"/>
      </p:cViewPr>
      <p:guideLst>
        <p:guide orient="horz" pos="2160"/>
        <p:guide pos="2688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-222" y="10806"/>
    </p:cViewPr>
  </p:sorter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7BD1748-673D-4513-BE2B-DD681F335272}" type="datetimeFigureOut">
              <a:rPr lang="he-IL" smtClean="0"/>
              <a:pPr/>
              <a:t>א'/סיון/תשע"ה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495F866-5E50-4CCC-9644-6F48E32A737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480012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sable.co.il/archives/1389" TargetMode="External"/><Relationship Id="rId3" Type="http://schemas.openxmlformats.org/officeDocument/2006/relationships/hyperlink" Target="http://www.kenneth-truyers.net/2012/12/15/how-to-unit-test-and-refactor-legacy-code/" TargetMode="External"/><Relationship Id="rId7" Type="http://schemas.openxmlformats.org/officeDocument/2006/relationships/hyperlink" Target="http://ardalis.com/new-is-glu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eblog.ronklein.co.il/2010/05/udp-messaging-the-solid-way/" TargetMode="External"/><Relationship Id="rId5" Type="http://schemas.openxmlformats.org/officeDocument/2006/relationships/hyperlink" Target="http://programmers.stackexchange.com/questions/155628/what-is-the-difference-between-single-responsibility-principle-and-separation-of" TargetMode="External"/><Relationship Id="rId4" Type="http://schemas.openxmlformats.org/officeDocument/2006/relationships/hyperlink" Target="http://weblogs.asp.net/arturtrosin/archive/2009/01/26/separation-of-concern-vs-single-responsibility-principle-soc-vs-srp.aspx" TargetMode="External"/><Relationship Id="rId9" Type="http://schemas.openxmlformats.org/officeDocument/2006/relationships/hyperlink" Target="http://www.uie.com/articles/three_hund_million_button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stechies.com/derekgreer/2011/05/15/effective-tests-test-double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168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2 is more like a DI</a:t>
            </a:r>
            <a:r>
              <a:rPr lang="en-US" baseline="0" dirty="0" smtClean="0"/>
              <a:t> tool</a:t>
            </a:r>
            <a:endParaRPr lang="en-US" u="sng" dirty="0" smtClean="0">
              <a:hlinkClick r:id="rId3"/>
            </a:endParaRPr>
          </a:p>
          <a:p>
            <a:pPr algn="l" rtl="0"/>
            <a:r>
              <a:rPr lang="en-US" u="sng" dirty="0" err="1" smtClean="0">
                <a:hlinkClick r:id="rId3"/>
              </a:rPr>
              <a:t>MSMockPaper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“There are two major purposes of using mock</a:t>
            </a:r>
            <a:br>
              <a:rPr lang="en-US" dirty="0" smtClean="0"/>
            </a:br>
            <a:r>
              <a:rPr lang="en-US" dirty="0" smtClean="0"/>
              <a:t>objects: (1) to test if the code under test interacts in an</a:t>
            </a:r>
            <a:br>
              <a:rPr lang="en-US" dirty="0" smtClean="0"/>
            </a:br>
            <a:r>
              <a:rPr lang="en-US" dirty="0" smtClean="0"/>
              <a:t>expected manner with the surrounding objects in the system [4] and (2) to provide the required environment for a</a:t>
            </a:r>
            <a:br>
              <a:rPr lang="en-US" dirty="0" smtClean="0"/>
            </a:br>
            <a:r>
              <a:rPr lang="en-US" dirty="0" smtClean="0"/>
              <a:t>test generation tool to generate high-covering tests for the</a:t>
            </a:r>
            <a:br>
              <a:rPr lang="en-US" dirty="0" smtClean="0"/>
            </a:br>
            <a:r>
              <a:rPr lang="en-US" dirty="0" smtClean="0"/>
              <a:t>unit under test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785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מדריך</a:t>
            </a:r>
            <a:r>
              <a:rPr lang="he-IL" baseline="0" dirty="0" smtClean="0"/>
              <a:t> </a:t>
            </a:r>
            <a:r>
              <a:rPr lang="en-US" baseline="0" dirty="0" err="1" smtClean="0"/>
              <a:t>mockito</a:t>
            </a:r>
            <a:r>
              <a:rPr lang="en-US" baseline="0" dirty="0" smtClean="0"/>
              <a:t> &amp; eclipse</a:t>
            </a:r>
            <a:endParaRPr lang="he-IL" dirty="0" smtClean="0"/>
          </a:p>
          <a:p>
            <a:r>
              <a:rPr lang="he-IL" dirty="0" smtClean="0"/>
              <a:t>הרצאה</a:t>
            </a:r>
            <a:r>
              <a:rPr lang="he-IL" baseline="0" dirty="0" smtClean="0"/>
              <a:t> בנושא נראית מגוונת </a:t>
            </a:r>
            <a:r>
              <a:rPr lang="en-US" baseline="0" dirty="0" smtClean="0"/>
              <a:t>Testing Java Code With Confidence</a:t>
            </a:r>
            <a:endParaRPr lang="he-IL" baseline="0" dirty="0" smtClean="0"/>
          </a:p>
          <a:p>
            <a:r>
              <a:rPr lang="en-US" dirty="0" smtClean="0"/>
              <a:t>http://www.infoq.com/presentations/Testing-Java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197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My old </a:t>
            </a:r>
            <a:r>
              <a:rPr lang="en-US" dirty="0" err="1" smtClean="0"/>
              <a:t>.net</a:t>
            </a:r>
            <a:r>
              <a:rPr lang="en-US" baseline="0" dirty="0" smtClean="0"/>
              <a:t> test </a:t>
            </a:r>
            <a:r>
              <a:rPr lang="en-US" dirty="0" smtClean="0">
                <a:hlinkClick r:id="rId3"/>
              </a:rPr>
              <a:t>https://gist.github.com/1480012</a:t>
            </a:r>
            <a:endParaRPr lang="en-US" dirty="0" smtClean="0"/>
          </a:p>
          <a:p>
            <a:pPr algn="l" rtl="0"/>
            <a:r>
              <a:rPr lang="en-US" dirty="0" smtClean="0"/>
              <a:t>Another one: Jim </a:t>
            </a:r>
            <a:r>
              <a:rPr lang="en-US" dirty="0" err="1" smtClean="0"/>
              <a:t>Weirich</a:t>
            </a:r>
            <a:r>
              <a:rPr lang="en-US" dirty="0" smtClean="0"/>
              <a:t> Performs the Roman Numerals Kata http://vimeo.com/33841375 (does it address mocks?)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682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err="1" smtClean="0"/>
              <a:t>Truyers</a:t>
            </a:r>
            <a:r>
              <a:rPr lang="en-US" dirty="0" smtClean="0"/>
              <a:t>, “</a:t>
            </a:r>
            <a:r>
              <a:rPr lang="en-US" dirty="0" smtClean="0">
                <a:hlinkClick r:id="rId3"/>
              </a:rPr>
              <a:t>How to unit test and refactor legacy code?</a:t>
            </a:r>
            <a:r>
              <a:rPr lang="en-US" dirty="0" smtClean="0"/>
              <a:t>”</a:t>
            </a:r>
          </a:p>
          <a:p>
            <a:r>
              <a:rPr lang="he-IL" dirty="0" smtClean="0"/>
              <a:t>שאלה: כיצד שיפור תיכון מאפשר הוספת בדיקות, הדגם.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“</a:t>
            </a:r>
            <a:r>
              <a:rPr lang="en-US" dirty="0" smtClean="0">
                <a:hlinkClick r:id="rId4"/>
              </a:rPr>
              <a:t>Separation of Concern vs Single Responsibility Principle ( </a:t>
            </a:r>
            <a:r>
              <a:rPr lang="en-US" dirty="0" err="1" smtClean="0">
                <a:hlinkClick r:id="rId4"/>
              </a:rPr>
              <a:t>SoC</a:t>
            </a:r>
            <a:r>
              <a:rPr lang="en-US" dirty="0" smtClean="0">
                <a:hlinkClick r:id="rId4"/>
              </a:rPr>
              <a:t> vs SRP)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he-IL" dirty="0" smtClean="0">
                <a:hlinkClick r:id="rId5"/>
              </a:rPr>
              <a:t>שאלה</a:t>
            </a:r>
            <a:r>
              <a:rPr lang="he-IL" dirty="0" smtClean="0"/>
              <a:t>: מהו ההבדל העיקרי בין שני העקרונות המוזכרים?</a:t>
            </a:r>
            <a:endParaRPr lang="en-US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אפשרויות קריאה</a:t>
            </a:r>
            <a:r>
              <a:rPr lang="he-IL" baseline="0" dirty="0" smtClean="0"/>
              <a:t> בנושא תיכון (בעבר היה בסוף מצגת </a:t>
            </a:r>
            <a:r>
              <a:rPr lang="en-US" baseline="0" dirty="0" smtClean="0"/>
              <a:t>UX</a:t>
            </a:r>
            <a:r>
              <a:rPr lang="he-IL" baseline="0" dirty="0" smtClean="0"/>
              <a:t> – ראה שם עוד)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Hebrew Reading (too long)? "UDP Messaging – The SOLID Way"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http://heblog.ronklein.co.il/2010/05/udp-messaging-the-solid-way/</a:t>
            </a:r>
            <a:endParaRPr lang="he-IL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is Glue 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http://ardalis.com/new-is-glue</a:t>
            </a:r>
            <a:endParaRPr lang="he-IL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בעבר לימדתי </a:t>
            </a:r>
            <a:r>
              <a:rPr lang="en-US" dirty="0" smtClean="0"/>
              <a:t>UX</a:t>
            </a:r>
            <a:r>
              <a:rPr lang="he-IL" dirty="0" smtClean="0"/>
              <a:t> קודם, קריאות: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 smtClean="0"/>
              <a:t>דנין</a:t>
            </a:r>
            <a:r>
              <a:rPr lang="he-IL" dirty="0" smtClean="0"/>
              <a:t>, </a:t>
            </a:r>
            <a:r>
              <a:rPr lang="he-IL" u="sng" dirty="0" smtClean="0">
                <a:hlinkClick r:id="rId8"/>
              </a:rPr>
              <a:t>אבודים בביטוח הלאומי: </a:t>
            </a:r>
            <a:r>
              <a:rPr lang="he-IL" u="sng" dirty="0" err="1" smtClean="0">
                <a:hlinkClick r:id="rId8"/>
              </a:rPr>
              <a:t>גירסת</a:t>
            </a:r>
            <a:r>
              <a:rPr lang="he-IL" u="sng" dirty="0" smtClean="0">
                <a:hlinkClick r:id="rId8"/>
              </a:rPr>
              <a:t> הבמאי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he-IL" dirty="0" smtClean="0"/>
              <a:t>שאלה: הסקר בוצע לפני שנתיים, מה השתנה מאז? מה עדיין בעייתי?</a:t>
            </a:r>
            <a:endParaRPr lang="en-US" dirty="0" smtClean="0"/>
          </a:p>
          <a:p>
            <a:r>
              <a:rPr lang="he-IL" dirty="0" smtClean="0"/>
              <a:t>זה גם קצר וטוב – כפתור שלש מאות </a:t>
            </a:r>
            <a:r>
              <a:rPr lang="he-IL" dirty="0" err="1" smtClean="0"/>
              <a:t>מליון</a:t>
            </a:r>
            <a:r>
              <a:rPr lang="he-IL" dirty="0" smtClean="0"/>
              <a:t> דולר </a:t>
            </a:r>
            <a:r>
              <a:rPr lang="en-US" dirty="0" smtClean="0">
                <a:hlinkClick r:id="rId9"/>
              </a:rPr>
              <a:t>http://www.uie.com/articles/three_hund_million_button</a:t>
            </a:r>
            <a:endParaRPr lang="he-IL" dirty="0" smtClean="0"/>
          </a:p>
          <a:p>
            <a:r>
              <a:rPr lang="he-IL" dirty="0" smtClean="0"/>
              <a:t>ציטוט מ- </a:t>
            </a:r>
            <a:r>
              <a:rPr lang="en-US" dirty="0" smtClean="0"/>
              <a:t>from </a:t>
            </a:r>
            <a:r>
              <a:rPr lang="en-US" dirty="0" err="1" smtClean="0"/>
              <a:t>pretotyping</a:t>
            </a:r>
            <a:r>
              <a:rPr lang="en-US" dirty="0" smtClean="0"/>
              <a:t> book intro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499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98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baseline="0" dirty="0" smtClean="0"/>
              <a:t>Gist for snippets: https://gist.github.com/4361873 – with requirements and steps see there (</a:t>
            </a:r>
            <a:r>
              <a:rPr lang="en-US" baseline="0" smtClean="0"/>
              <a:t>backup down </a:t>
            </a:r>
            <a:r>
              <a:rPr lang="en-US" baseline="0" dirty="0" smtClean="0"/>
              <a:t>below)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Create repo in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and clone (or better just clone course examples)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Start mvc4 project – </a:t>
            </a:r>
            <a:r>
              <a:rPr lang="en-US" baseline="0" dirty="0" err="1" smtClean="0"/>
              <a:t>PowerTodo</a:t>
            </a:r>
            <a:r>
              <a:rPr lang="en-US" baseline="0" dirty="0" smtClean="0"/>
              <a:t> with tests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Using the existing test to show a message “Power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works for you…” (and commit after every change)</a:t>
            </a:r>
          </a:p>
          <a:p>
            <a:pPr marL="228600" indent="-228600" algn="l" rtl="0">
              <a:buAutoNum type="arabicPeriod"/>
            </a:pPr>
            <a:r>
              <a:rPr lang="en-US" dirty="0" smtClean="0"/>
              <a:t>Add simple test for default model</a:t>
            </a:r>
          </a:p>
          <a:p>
            <a:pPr marL="228600" indent="-228600" algn="l" rtl="0">
              <a:buAutoNum type="arabicPeriod"/>
            </a:pPr>
            <a:r>
              <a:rPr lang="en-US" dirty="0" smtClean="0"/>
              <a:t>Implement model* 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Scaffold: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: install-package </a:t>
            </a:r>
            <a:r>
              <a:rPr lang="en-US" dirty="0" err="1" smtClean="0"/>
              <a:t>mvcsaffolding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Scaffold Controller Issue (are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attributes still needed?: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[Key]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IssueID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[Required] for Title (commit) somehow the priority also becomes required but why not)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links / configure initial page (not sure what best – leave it for now. later port assigned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need to close VS for committing since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files are locked)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algn="l" rtl="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test for priority order (this is our “logic”, brings the need  for repository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moq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fakeItEasy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;)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algn="l" rtl="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rerun again: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Scaffold Controller Issue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–Repository –Force</a:t>
            </a:r>
          </a:p>
          <a:p>
            <a:pPr marL="0" indent="0" algn="l" rtl="0">
              <a:buNone/>
            </a:pPr>
            <a:endParaRPr lang="en-US" baseline="0" dirty="0" smtClean="0"/>
          </a:p>
          <a:p>
            <a:pPr marL="0" indent="0" algn="l" rtl="0">
              <a:buNone/>
            </a:pPr>
            <a:r>
              <a:rPr lang="en-US" baseline="0" dirty="0" smtClean="0"/>
              <a:t>Future: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(test driven, first friend service***) according to the sample:  https://github.com/facebook-csharp-sdk/facebook-aspnet-sample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Install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package, copy account controller, </a:t>
            </a:r>
            <a:r>
              <a:rPr lang="en-US" baseline="0" dirty="0" err="1" smtClean="0"/>
              <a:t>aff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facebookService</a:t>
            </a:r>
            <a:r>
              <a:rPr lang="en-US" baseline="0" dirty="0" smtClean="0"/>
              <a:t> wrapper, copy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FacebookAuthorize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use it on Create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action</a:t>
            </a:r>
            <a:r>
              <a:rPr lang="en-US" baseline="0" dirty="0" smtClean="0"/>
              <a:t>, Change port for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server to the one registered at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(3000)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Commit without keys (private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AppId</a:t>
            </a:r>
            <a:r>
              <a:rPr lang="en-US" baseline="0" dirty="0" smtClean="0"/>
              <a:t> = "103685776453706";    private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Appsecret</a:t>
            </a:r>
            <a:r>
              <a:rPr lang="en-US" baseline="0" dirty="0" smtClean="0"/>
              <a:t> = "d01f7eeb33db1f15fdbe3cd72c3575ad";)</a:t>
            </a:r>
          </a:p>
          <a:p>
            <a:pPr marL="228600" indent="-228600" algn="l" rtl="0">
              <a:buAutoNum type="arabicPeriod"/>
            </a:pPr>
            <a:r>
              <a:rPr lang="en-US" baseline="0" dirty="0" err="1" smtClean="0"/>
              <a:t>UserVoice</a:t>
            </a:r>
            <a:r>
              <a:rPr lang="en-US" baseline="0" dirty="0" smtClean="0"/>
              <a:t> (they seems to have changed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since publishing the </a:t>
            </a:r>
            <a:r>
              <a:rPr lang="en-US" baseline="0" dirty="0" err="1" smtClean="0"/>
              <a:t>UserVoice.Helper</a:t>
            </a:r>
            <a:r>
              <a:rPr lang="en-US" baseline="0" dirty="0" smtClean="0"/>
              <a:t> function, so maybe just add a link to their forum powertodo.uservoice.com)</a:t>
            </a:r>
          </a:p>
          <a:p>
            <a:pPr marL="228600" indent="-228600" algn="l" rtl="0">
              <a:buAutoNum type="arabicPeriod"/>
            </a:pPr>
            <a:r>
              <a:rPr lang="en-US" baseline="0" dirty="0" smtClean="0"/>
              <a:t>Deploy with azure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probably need to add DAL for their storage (https://manage.windowsazure.com, new, Dashboard-&gt;setup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 http://powertodo.azurewebsites.net/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credentials; </a:t>
            </a:r>
            <a:r>
              <a:rPr lang="en-US" baseline="0" dirty="0" err="1" smtClean="0"/>
              <a:t>robi</a:t>
            </a:r>
            <a:r>
              <a:rPr lang="en-US" baseline="0" dirty="0" smtClean="0"/>
              <a:t>, sis1, problems with </a:t>
            </a:r>
            <a:r>
              <a:rPr lang="en-US" dirty="0" err="1" smtClean="0"/>
              <a:t>CompareAttribute</a:t>
            </a:r>
            <a:r>
              <a:rPr lang="en-US" dirty="0" smtClean="0"/>
              <a:t> for </a:t>
            </a:r>
            <a:r>
              <a:rPr lang="en-US" dirty="0" err="1" smtClean="0"/>
              <a:t>AccountModel</a:t>
            </a:r>
            <a:r>
              <a:rPr lang="en-US" dirty="0" smtClean="0"/>
              <a:t> add: =&gt; </a:t>
            </a:r>
            <a:r>
              <a:rPr lang="en-US" dirty="0" err="1" smtClean="0"/>
              <a:t>System.Web.Mvc</a:t>
            </a:r>
            <a:r>
              <a:rPr lang="en-US" dirty="0" smtClean="0"/>
              <a:t>., downgrade</a:t>
            </a:r>
            <a:r>
              <a:rPr lang="en-US" baseline="0" dirty="0" smtClean="0"/>
              <a:t> to .net40+reinstall EF, (see that bit.ly can point to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/port))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*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Issue {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[Key]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[Required] public string Title { get; set; }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Owner { get; set; }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Content { get; set; }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Priority { get; set; }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algn="l" rt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</a:t>
            </a:r>
          </a:p>
          <a:p>
            <a:pPr algn="l" rtl="0"/>
            <a:r>
              <a:rPr lang="en-US" dirty="0" err="1" smtClean="0"/>
              <a:t>var</a:t>
            </a:r>
            <a:r>
              <a:rPr lang="en-US" dirty="0" smtClean="0"/>
              <a:t> mocks = new Mock&lt;</a:t>
            </a:r>
            <a:r>
              <a:rPr lang="en-US" dirty="0" err="1" smtClean="0"/>
              <a:t>IIssueRepository</a:t>
            </a:r>
            <a:r>
              <a:rPr lang="en-US" dirty="0" smtClean="0"/>
              <a:t>&gt;();</a:t>
            </a:r>
          </a:p>
          <a:p>
            <a:pPr algn="l" rtl="0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issueList</a:t>
            </a:r>
            <a:r>
              <a:rPr lang="en-US" dirty="0" smtClean="0"/>
              <a:t> = (new [] { new Issue { Title = "a", Priority = 2 }, new Issue { Title = "b", Priority = 1 } }).</a:t>
            </a:r>
            <a:r>
              <a:rPr lang="en-US" dirty="0" err="1" smtClean="0"/>
              <a:t>AsQueryable</a:t>
            </a:r>
            <a:r>
              <a:rPr lang="en-US" dirty="0" smtClean="0"/>
              <a:t>();</a:t>
            </a:r>
          </a:p>
          <a:p>
            <a:pPr algn="l" rtl="0"/>
            <a:r>
              <a:rPr lang="en-US" dirty="0" err="1" smtClean="0"/>
              <a:t>mocks.SetupGet</a:t>
            </a:r>
            <a:r>
              <a:rPr lang="en-US" dirty="0" smtClean="0"/>
              <a:t>(repo =&gt; </a:t>
            </a:r>
            <a:r>
              <a:rPr lang="en-US" dirty="0" err="1" smtClean="0"/>
              <a:t>repo.All</a:t>
            </a:r>
            <a:r>
              <a:rPr lang="en-US" dirty="0" smtClean="0"/>
              <a:t>).Returns(</a:t>
            </a:r>
            <a:r>
              <a:rPr lang="en-US" dirty="0" err="1" smtClean="0"/>
              <a:t>issueList</a:t>
            </a:r>
            <a:r>
              <a:rPr lang="en-US" dirty="0" smtClean="0"/>
              <a:t>);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IssuesController</a:t>
            </a:r>
            <a:r>
              <a:rPr lang="en-US" dirty="0" smtClean="0"/>
              <a:t>(</a:t>
            </a:r>
            <a:r>
              <a:rPr lang="en-US" dirty="0" err="1" smtClean="0"/>
              <a:t>mocks.Object</a:t>
            </a:r>
            <a:r>
              <a:rPr lang="en-US" dirty="0" smtClean="0"/>
              <a:t>);</a:t>
            </a:r>
          </a:p>
          <a:p>
            <a:pPr algn="l" rtl="0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viewResult</a:t>
            </a:r>
            <a:r>
              <a:rPr lang="en-US" dirty="0" smtClean="0"/>
              <a:t> = </a:t>
            </a:r>
            <a:r>
              <a:rPr lang="en-US" dirty="0" err="1" smtClean="0"/>
              <a:t>controller.Index</a:t>
            </a:r>
            <a:r>
              <a:rPr lang="en-US" dirty="0" smtClean="0"/>
              <a:t>();</a:t>
            </a:r>
          </a:p>
          <a:p>
            <a:pPr algn="l" rtl="0"/>
            <a:r>
              <a:rPr lang="en-US" dirty="0" err="1" smtClean="0"/>
              <a:t>var</a:t>
            </a:r>
            <a:r>
              <a:rPr lang="en-US" dirty="0" smtClean="0"/>
              <a:t> issues = </a:t>
            </a:r>
            <a:r>
              <a:rPr lang="en-US" dirty="0" err="1" smtClean="0"/>
              <a:t>viewResult.Model</a:t>
            </a:r>
            <a:r>
              <a:rPr lang="en-US" dirty="0" smtClean="0"/>
              <a:t> as </a:t>
            </a:r>
            <a:r>
              <a:rPr lang="en-US" dirty="0" err="1" smtClean="0"/>
              <a:t>IEnumerable</a:t>
            </a:r>
            <a:r>
              <a:rPr lang="en-US" dirty="0" smtClean="0"/>
              <a:t>&lt;Issue&gt;;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Assert.AreEqual</a:t>
            </a:r>
            <a:r>
              <a:rPr lang="en-US" dirty="0" smtClean="0"/>
              <a:t>(</a:t>
            </a:r>
            <a:r>
              <a:rPr lang="en-US" dirty="0" err="1" smtClean="0"/>
              <a:t>issues.OrderBy</a:t>
            </a:r>
            <a:r>
              <a:rPr lang="en-US" dirty="0" smtClean="0"/>
              <a:t>(issue =&gt; </a:t>
            </a:r>
            <a:r>
              <a:rPr lang="en-US" dirty="0" err="1" smtClean="0"/>
              <a:t>issue.Priority</a:t>
            </a:r>
            <a:r>
              <a:rPr lang="en-US" dirty="0" smtClean="0"/>
              <a:t>).First().Priority, </a:t>
            </a:r>
            <a:r>
              <a:rPr lang="en-US" dirty="0" err="1" smtClean="0"/>
              <a:t>issues.First</a:t>
            </a:r>
            <a:r>
              <a:rPr lang="en-US" dirty="0" smtClean="0"/>
              <a:t>().Priority);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***</a:t>
            </a:r>
          </a:p>
          <a:p>
            <a:pPr marL="0" indent="0" algn="l" rtl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mocks = new Mock&lt;</a:t>
            </a:r>
            <a:r>
              <a:rPr lang="en-US" dirty="0" err="1" smtClean="0"/>
              <a:t>IFriendService</a:t>
            </a:r>
            <a:r>
              <a:rPr lang="en-US" dirty="0" smtClean="0"/>
              <a:t>&gt;();</a:t>
            </a:r>
          </a:p>
          <a:p>
            <a:pPr marL="0" indent="0" algn="l" rtl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mocks.SetupGet</a:t>
            </a:r>
            <a:r>
              <a:rPr lang="en-US" dirty="0" smtClean="0"/>
              <a:t>(</a:t>
            </a:r>
            <a:r>
              <a:rPr lang="en-US" dirty="0" err="1" smtClean="0"/>
              <a:t>friendService</a:t>
            </a:r>
            <a:r>
              <a:rPr lang="en-US" dirty="0" smtClean="0"/>
              <a:t> =&gt; </a:t>
            </a:r>
            <a:r>
              <a:rPr lang="en-US" dirty="0" err="1" smtClean="0"/>
              <a:t>friendService.All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r>
              <a:rPr lang="en-US" dirty="0" smtClean="0"/>
              <a:t>                .Returns(new[] { new Friend {Name = "</a:t>
            </a:r>
            <a:r>
              <a:rPr lang="en-US" dirty="0" err="1" smtClean="0"/>
              <a:t>Avi</a:t>
            </a:r>
            <a:r>
              <a:rPr lang="en-US" dirty="0" smtClean="0"/>
              <a:t>"}, new Friend{Name ="Rita" }});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IssuesController</a:t>
            </a:r>
            <a:r>
              <a:rPr lang="en-US" dirty="0" smtClean="0"/>
              <a:t>(null, </a:t>
            </a:r>
            <a:r>
              <a:rPr lang="en-US" dirty="0" err="1" smtClean="0"/>
              <a:t>mocks.Object</a:t>
            </a:r>
            <a:r>
              <a:rPr lang="en-US" dirty="0" smtClean="0"/>
              <a:t>);</a:t>
            </a:r>
          </a:p>
          <a:p>
            <a:pPr marL="0" indent="0" algn="l" rtl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viewResult</a:t>
            </a:r>
            <a:r>
              <a:rPr lang="en-US" dirty="0" smtClean="0"/>
              <a:t> = </a:t>
            </a:r>
            <a:r>
              <a:rPr lang="en-US" dirty="0" err="1" smtClean="0"/>
              <a:t>controller.Create</a:t>
            </a:r>
            <a:r>
              <a:rPr lang="en-US" dirty="0" smtClean="0"/>
              <a:t>() as </a:t>
            </a:r>
            <a:r>
              <a:rPr lang="en-US" dirty="0" err="1" smtClean="0"/>
              <a:t>ViewResult</a:t>
            </a:r>
            <a:r>
              <a:rPr lang="en-US" dirty="0" smtClean="0"/>
              <a:t>;</a:t>
            </a:r>
          </a:p>
          <a:p>
            <a:pPr marL="0" indent="0" algn="l" rtl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friends = </a:t>
            </a:r>
            <a:r>
              <a:rPr lang="en-US" dirty="0" err="1" smtClean="0"/>
              <a:t>viewResult.ViewBag.Friends</a:t>
            </a:r>
            <a:r>
              <a:rPr lang="en-US" dirty="0" smtClean="0"/>
              <a:t> as </a:t>
            </a:r>
            <a:r>
              <a:rPr lang="en-US" dirty="0" err="1" smtClean="0"/>
              <a:t>IEnumerable</a:t>
            </a:r>
            <a:r>
              <a:rPr lang="en-US" dirty="0" smtClean="0"/>
              <a:t>&lt;Friend&gt;;</a:t>
            </a:r>
          </a:p>
          <a:p>
            <a:pPr marL="0" indent="0" algn="l" rtl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Assert.IsTrue</a:t>
            </a:r>
            <a:r>
              <a:rPr lang="en-US" dirty="0" smtClean="0"/>
              <a:t>(</a:t>
            </a:r>
            <a:r>
              <a:rPr lang="en-US" dirty="0" err="1" smtClean="0"/>
              <a:t>friends.Any</a:t>
            </a:r>
            <a:r>
              <a:rPr lang="en-US" dirty="0" smtClean="0"/>
              <a:t>());</a:t>
            </a:r>
          </a:p>
          <a:p>
            <a:pPr marL="0" indent="0" algn="l" rtl="0">
              <a:buNone/>
            </a:pPr>
            <a:r>
              <a:rPr lang="en-US" dirty="0" smtClean="0"/>
              <a:t>            //</a:t>
            </a:r>
            <a:r>
              <a:rPr lang="en-US" dirty="0" err="1" smtClean="0"/>
              <a:t>mocks.VerifyGet</a:t>
            </a:r>
            <a:r>
              <a:rPr lang="en-US" dirty="0" smtClean="0"/>
              <a:t>&lt;</a:t>
            </a:r>
            <a:r>
              <a:rPr lang="en-US" dirty="0" err="1" smtClean="0"/>
              <a:t>IFriendService</a:t>
            </a:r>
            <a:r>
              <a:rPr lang="en-US" dirty="0" smtClean="0"/>
              <a:t>&gt;(</a:t>
            </a:r>
            <a:r>
              <a:rPr lang="en-US" dirty="0" err="1" smtClean="0"/>
              <a:t>friendService</a:t>
            </a:r>
            <a:r>
              <a:rPr lang="en-US" dirty="0" smtClean="0"/>
              <a:t> =&gt;  </a:t>
            </a:r>
            <a:r>
              <a:rPr lang="en-US" dirty="0" err="1" smtClean="0"/>
              <a:t>friendService.All</a:t>
            </a:r>
            <a:r>
              <a:rPr lang="en-US" dirty="0" smtClean="0"/>
              <a:t>); </a:t>
            </a:r>
          </a:p>
          <a:p>
            <a:pPr marL="0" indent="0" algn="l" rtl="0">
              <a:buNone/>
            </a:pPr>
            <a:r>
              <a:rPr lang="en-US" dirty="0" smtClean="0"/>
              <a:t>-----</a:t>
            </a:r>
          </a:p>
          <a:p>
            <a:pPr marL="0" indent="0" algn="l" rtl="0">
              <a:buNone/>
            </a:pPr>
            <a:r>
              <a:rPr lang="en-US" dirty="0" smtClean="0"/>
              <a:t> _</a:t>
            </a:r>
            <a:r>
              <a:rPr lang="en-US" dirty="0" err="1" smtClean="0"/>
              <a:t>createOrEdit.cshtml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@</a:t>
            </a:r>
            <a:r>
              <a:rPr lang="en-US" dirty="0" err="1" smtClean="0"/>
              <a:t>Html.DropDownListFor</a:t>
            </a:r>
            <a:r>
              <a:rPr lang="en-US" dirty="0" smtClean="0"/>
              <a:t>(model =&gt; </a:t>
            </a:r>
            <a:r>
              <a:rPr lang="en-US" dirty="0" err="1" smtClean="0"/>
              <a:t>model.Owner</a:t>
            </a:r>
            <a:r>
              <a:rPr lang="en-US" dirty="0" smtClean="0"/>
              <a:t>, new </a:t>
            </a:r>
            <a:r>
              <a:rPr lang="en-US" dirty="0" err="1" smtClean="0"/>
              <a:t>SelectList</a:t>
            </a:r>
            <a:r>
              <a:rPr lang="en-US" dirty="0" smtClean="0"/>
              <a:t>(</a:t>
            </a:r>
            <a:r>
              <a:rPr lang="en-US" dirty="0" err="1" smtClean="0"/>
              <a:t>ViewBag.Friends</a:t>
            </a:r>
            <a:r>
              <a:rPr lang="en-US" dirty="0" smtClean="0"/>
              <a:t>)))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More</a:t>
            </a:r>
            <a:r>
              <a:rPr lang="en-US" baseline="0" dirty="0" smtClean="0"/>
              <a:t> options: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 thought of also on acceptance tests with </a:t>
            </a:r>
            <a:r>
              <a:rPr lang="en-US" baseline="0" dirty="0" err="1" smtClean="0"/>
              <a:t>Watin</a:t>
            </a:r>
            <a:r>
              <a:rPr lang="en-US" baseline="0" dirty="0" smtClean="0"/>
              <a:t> – technical problems and too much any how</a:t>
            </a:r>
            <a:endParaRPr lang="en-US" dirty="0" smtClean="0"/>
          </a:p>
          <a:p>
            <a:pPr algn="l" rtl="0"/>
            <a:r>
              <a:rPr lang="en-US" dirty="0" smtClean="0"/>
              <a:t>[</a:t>
            </a:r>
            <a:r>
              <a:rPr lang="en-US" dirty="0" err="1" smtClean="0"/>
              <a:t>TestMethod</a:t>
            </a:r>
            <a:r>
              <a:rPr lang="en-US" dirty="0" smtClean="0"/>
              <a:t>/*, Ignore*/]</a:t>
            </a:r>
          </a:p>
          <a:p>
            <a:pPr algn="l" rtl="0"/>
            <a:r>
              <a:rPr lang="en-US" dirty="0" smtClean="0"/>
              <a:t>        public void </a:t>
            </a:r>
            <a:r>
              <a:rPr lang="en-US" dirty="0" err="1" smtClean="0"/>
              <a:t>TodoLink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smtClean="0"/>
              <a:t>        {</a:t>
            </a:r>
          </a:p>
          <a:p>
            <a:pPr algn="l" rtl="0"/>
            <a:r>
              <a:rPr lang="en-US" dirty="0" smtClean="0"/>
              <a:t>            using (</a:t>
            </a:r>
            <a:r>
              <a:rPr lang="en-US" dirty="0" err="1" smtClean="0"/>
              <a:t>var</a:t>
            </a:r>
            <a:r>
              <a:rPr lang="en-US" dirty="0" smtClean="0"/>
              <a:t> browser = new IE("http://localhost:4950/"))</a:t>
            </a:r>
          </a:p>
          <a:p>
            <a:pPr algn="l" rtl="0"/>
            <a:r>
              <a:rPr lang="en-US" dirty="0" smtClean="0"/>
              <a:t>            {</a:t>
            </a:r>
          </a:p>
          <a:p>
            <a:pPr algn="l" rtl="0"/>
            <a:r>
              <a:rPr lang="en-US" dirty="0" smtClean="0"/>
              <a:t>                </a:t>
            </a:r>
            <a:r>
              <a:rPr lang="en-US" dirty="0" err="1" smtClean="0"/>
              <a:t>Assert.IsTrue</a:t>
            </a:r>
            <a:r>
              <a:rPr lang="en-US" dirty="0" smtClean="0"/>
              <a:t>(</a:t>
            </a:r>
            <a:r>
              <a:rPr lang="en-US" dirty="0" err="1" smtClean="0"/>
              <a:t>browser.Links.Any</a:t>
            </a:r>
            <a:r>
              <a:rPr lang="en-US" dirty="0" smtClean="0"/>
              <a:t>(link =&gt; </a:t>
            </a:r>
            <a:r>
              <a:rPr lang="en-US" dirty="0" err="1" smtClean="0"/>
              <a:t>link.Text</a:t>
            </a:r>
            <a:r>
              <a:rPr lang="en-US" dirty="0" smtClean="0"/>
              <a:t> == "</a:t>
            </a:r>
            <a:r>
              <a:rPr lang="en-US" dirty="0" err="1" smtClean="0"/>
              <a:t>Todo</a:t>
            </a:r>
            <a:r>
              <a:rPr lang="en-US" dirty="0" smtClean="0"/>
              <a:t>"));</a:t>
            </a:r>
          </a:p>
          <a:p>
            <a:pPr algn="l" rtl="0"/>
            <a:r>
              <a:rPr lang="en-US" dirty="0" smtClean="0"/>
              <a:t>            }</a:t>
            </a:r>
          </a:p>
          <a:p>
            <a:pPr algn="l" rtl="0"/>
            <a:r>
              <a:rPr lang="en-US" dirty="0" smtClean="0"/>
              <a:t>        }</a:t>
            </a:r>
            <a:endParaRPr lang="he-IL" dirty="0" smtClean="0"/>
          </a:p>
          <a:p>
            <a:pPr algn="l" rtl="0"/>
            <a:endParaRPr lang="he-IL" dirty="0" smtClean="0"/>
          </a:p>
          <a:p>
            <a:pPr algn="l" rtl="0"/>
            <a:r>
              <a:rPr lang="en-US" dirty="0" smtClean="0"/>
              <a:t>Backup:</a:t>
            </a:r>
          </a:p>
          <a:p>
            <a:pPr algn="l" rtl="0"/>
            <a:r>
              <a:rPr lang="en-US" dirty="0" smtClean="0"/>
              <a:t>//1. Very basic acceptance tests (following ideas from: http://inboxzero.com/video/)</a:t>
            </a:r>
          </a:p>
          <a:p>
            <a:pPr algn="l" rtl="0"/>
            <a:r>
              <a:rPr lang="en-US" dirty="0" smtClean="0"/>
              <a:t>//we need a web app for </a:t>
            </a:r>
            <a:r>
              <a:rPr lang="en-US" dirty="0" err="1" smtClean="0"/>
              <a:t>manitaining</a:t>
            </a:r>
            <a:r>
              <a:rPr lang="en-US" dirty="0" smtClean="0"/>
              <a:t> issues</a:t>
            </a:r>
          </a:p>
          <a:p>
            <a:pPr algn="l" rtl="0"/>
            <a:r>
              <a:rPr lang="en-US" dirty="0" smtClean="0"/>
              <a:t>//can complete </a:t>
            </a:r>
            <a:r>
              <a:rPr lang="en-US" dirty="0" err="1" smtClean="0"/>
              <a:t>issuses</a:t>
            </a:r>
            <a:r>
              <a:rPr lang="en-US" dirty="0" smtClean="0"/>
              <a:t> (Do/Delete)</a:t>
            </a:r>
          </a:p>
          <a:p>
            <a:pPr algn="l" rtl="0"/>
            <a:r>
              <a:rPr lang="en-US" dirty="0" smtClean="0"/>
              <a:t>//can </a:t>
            </a:r>
            <a:r>
              <a:rPr lang="en-US" dirty="0" err="1" smtClean="0"/>
              <a:t>priortize</a:t>
            </a:r>
            <a:r>
              <a:rPr lang="en-US" dirty="0" smtClean="0"/>
              <a:t> issues (Defer)</a:t>
            </a:r>
          </a:p>
          <a:p>
            <a:pPr algn="l" rtl="0"/>
            <a:r>
              <a:rPr lang="en-US" dirty="0" smtClean="0"/>
              <a:t>//can assign friends (Deliver)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//VS2012 (Upadte2/</a:t>
            </a:r>
            <a:r>
              <a:rPr lang="en-US" dirty="0" err="1" smtClean="0"/>
              <a:t>Resherper</a:t>
            </a:r>
            <a:r>
              <a:rPr lang="en-US" dirty="0" smtClean="0"/>
              <a:t>/</a:t>
            </a:r>
            <a:r>
              <a:rPr lang="en-US" dirty="0" err="1" smtClean="0"/>
              <a:t>Typemock</a:t>
            </a:r>
            <a:r>
              <a:rPr lang="en-US" dirty="0" smtClean="0"/>
              <a:t>/</a:t>
            </a:r>
            <a:r>
              <a:rPr lang="en-US" dirty="0" err="1" smtClean="0"/>
              <a:t>NCrunch</a:t>
            </a:r>
            <a:r>
              <a:rPr lang="en-US" dirty="0" smtClean="0"/>
              <a:t>/</a:t>
            </a:r>
            <a:r>
              <a:rPr lang="en-US" dirty="0" err="1" smtClean="0"/>
              <a:t>git-sc</a:t>
            </a:r>
            <a:r>
              <a:rPr lang="en-US" dirty="0" smtClean="0"/>
              <a:t>/provider)</a:t>
            </a:r>
          </a:p>
          <a:p>
            <a:pPr algn="l" rtl="0"/>
            <a:r>
              <a:rPr lang="en-US" dirty="0" smtClean="0"/>
              <a:t>//</a:t>
            </a:r>
            <a:r>
              <a:rPr lang="en-US" dirty="0" err="1" smtClean="0"/>
              <a:t>Reopistory</a:t>
            </a:r>
            <a:r>
              <a:rPr lang="en-US" dirty="0" smtClean="0"/>
              <a:t>: se-class/Examples/</a:t>
            </a:r>
            <a:r>
              <a:rPr lang="en-US" dirty="0" err="1" smtClean="0"/>
              <a:t>PowerTodo</a:t>
            </a:r>
            <a:endParaRPr lang="en-US" dirty="0" smtClean="0"/>
          </a:p>
          <a:p>
            <a:pPr algn="l" rtl="0"/>
            <a:r>
              <a:rPr lang="en-US" dirty="0" smtClean="0"/>
              <a:t>//2. New Project -&gt; Web -&gt; Asp.net MVC 4 -&gt; Internet Application with unit tests: </a:t>
            </a:r>
            <a:r>
              <a:rPr lang="en-US" dirty="0" err="1" smtClean="0"/>
              <a:t>PowerTodoApp</a:t>
            </a:r>
            <a:endParaRPr lang="en-US" dirty="0" smtClean="0"/>
          </a:p>
          <a:p>
            <a:pPr algn="l" rtl="0"/>
            <a:r>
              <a:rPr lang="en-US" dirty="0" smtClean="0"/>
              <a:t>// Also tried the new Facebook App see: http://www.asp.net/vnext/overview/fall-2012-update/facebook-application-template-tutorial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//3. test main view by changing the pre-defined test</a:t>
            </a:r>
          </a:p>
          <a:p>
            <a:pPr algn="l" rtl="0"/>
            <a:r>
              <a:rPr lang="en-US" dirty="0" smtClean="0"/>
              <a:t>// </a:t>
            </a:r>
            <a:r>
              <a:rPr lang="en-US" dirty="0" err="1" smtClean="0"/>
              <a:t>Assert.AreEqual</a:t>
            </a:r>
            <a:r>
              <a:rPr lang="en-US" dirty="0" smtClean="0"/>
              <a:t>("</a:t>
            </a:r>
            <a:r>
              <a:rPr lang="en-US" dirty="0" err="1" smtClean="0"/>
              <a:t>PowerTodo</a:t>
            </a:r>
            <a:r>
              <a:rPr lang="en-US" dirty="0" smtClean="0"/>
              <a:t> (makes your friend) work for you...", </a:t>
            </a:r>
            <a:r>
              <a:rPr lang="en-US" dirty="0" err="1" smtClean="0"/>
              <a:t>result.ViewBag.Message</a:t>
            </a:r>
            <a:r>
              <a:rPr lang="en-US" dirty="0" smtClean="0"/>
              <a:t>);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//4. 2nd acceptance test/req.: An issue can be completed (actually Deferring should be first, can start with that too)</a:t>
            </a:r>
          </a:p>
          <a:p>
            <a:pPr algn="l" rtl="0"/>
            <a:r>
              <a:rPr lang="en-US" dirty="0" smtClean="0"/>
              <a:t>//Add Folder: </a:t>
            </a:r>
            <a:r>
              <a:rPr lang="en-US" dirty="0" err="1" smtClean="0"/>
              <a:t>Tests.Models</a:t>
            </a:r>
            <a:r>
              <a:rPr lang="en-US" dirty="0" smtClean="0"/>
              <a:t>, Add </a:t>
            </a:r>
            <a:r>
              <a:rPr lang="en-US" dirty="0" err="1" smtClean="0"/>
              <a:t>UnitTests</a:t>
            </a:r>
            <a:endParaRPr lang="en-US" dirty="0" smtClean="0"/>
          </a:p>
          <a:p>
            <a:pPr algn="l" rtl="0"/>
            <a:r>
              <a:rPr lang="en-US" dirty="0" smtClean="0"/>
              <a:t>        [Test]</a:t>
            </a:r>
          </a:p>
          <a:p>
            <a:pPr algn="l" rtl="0"/>
            <a:r>
              <a:rPr lang="en-US" dirty="0" smtClean="0"/>
              <a:t>        public void </a:t>
            </a:r>
            <a:r>
              <a:rPr lang="en-US" dirty="0" err="1" smtClean="0"/>
              <a:t>IssueCanBeCompleted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smtClean="0"/>
              <a:t>        {</a:t>
            </a:r>
          </a:p>
          <a:p>
            <a:pPr algn="l" rtl="0"/>
            <a:r>
              <a:rPr lang="en-US" dirty="0" smtClean="0"/>
              <a:t>            // Arrange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newIssue</a:t>
            </a:r>
            <a:r>
              <a:rPr lang="en-US" dirty="0" smtClean="0"/>
              <a:t> = new Issue();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// Act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newIssue.Completed</a:t>
            </a:r>
            <a:r>
              <a:rPr lang="en-US" dirty="0" smtClean="0"/>
              <a:t> = true;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// Assert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Assert.IsTrue</a:t>
            </a:r>
            <a:r>
              <a:rPr lang="en-US" dirty="0" smtClean="0"/>
              <a:t>(</a:t>
            </a:r>
            <a:r>
              <a:rPr lang="en-US" dirty="0" err="1" smtClean="0"/>
              <a:t>newIssue.Completed</a:t>
            </a:r>
            <a:r>
              <a:rPr lang="en-US" dirty="0" smtClean="0"/>
              <a:t>);</a:t>
            </a:r>
          </a:p>
          <a:p>
            <a:pPr algn="l" rtl="0"/>
            <a:r>
              <a:rPr lang="en-US" dirty="0" smtClean="0"/>
              <a:t>        }</a:t>
            </a:r>
          </a:p>
          <a:p>
            <a:pPr algn="l" rtl="0"/>
            <a:r>
              <a:rPr lang="en-US" dirty="0" smtClean="0"/>
              <a:t>//If </a:t>
            </a:r>
            <a:r>
              <a:rPr lang="en-US" dirty="0" err="1" smtClean="0"/>
              <a:t>NUnit</a:t>
            </a:r>
            <a:r>
              <a:rPr lang="en-US" dirty="0" smtClean="0"/>
              <a:t>:</a:t>
            </a:r>
          </a:p>
          <a:p>
            <a:pPr algn="l" rtl="0"/>
            <a:r>
              <a:rPr lang="en-US" dirty="0" smtClean="0"/>
              <a:t>//PM&gt; Install-Package </a:t>
            </a:r>
            <a:r>
              <a:rPr lang="en-US" dirty="0" err="1" smtClean="0"/>
              <a:t>NUnit</a:t>
            </a:r>
            <a:r>
              <a:rPr lang="en-US" dirty="0" smtClean="0"/>
              <a:t> -</a:t>
            </a:r>
            <a:r>
              <a:rPr lang="en-US" dirty="0" err="1" smtClean="0"/>
              <a:t>ProjectName</a:t>
            </a:r>
            <a:r>
              <a:rPr lang="en-US" dirty="0" smtClean="0"/>
              <a:t> </a:t>
            </a:r>
            <a:r>
              <a:rPr lang="en-US" dirty="0" err="1" smtClean="0"/>
              <a:t>PowerTodoApp.Tests</a:t>
            </a:r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//YAGNI properties?</a:t>
            </a:r>
          </a:p>
          <a:p>
            <a:pPr algn="l" rtl="0"/>
            <a:r>
              <a:rPr lang="en-US" dirty="0" smtClean="0"/>
              <a:t>    public class Issue</a:t>
            </a:r>
          </a:p>
          <a:p>
            <a:pPr algn="l" rtl="0"/>
            <a:r>
              <a:rPr lang="en-US" dirty="0" smtClean="0"/>
              <a:t>    {</a:t>
            </a:r>
          </a:p>
          <a:p>
            <a:pPr algn="l" rtl="0"/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Id { get; set; }</a:t>
            </a:r>
          </a:p>
          <a:p>
            <a:pPr algn="l" rtl="0"/>
            <a:r>
              <a:rPr lang="en-US" dirty="0" smtClean="0"/>
              <a:t>        public string Title { get; set; }</a:t>
            </a:r>
          </a:p>
          <a:p>
            <a:pPr algn="l" rtl="0"/>
            <a:r>
              <a:rPr lang="en-US" dirty="0" smtClean="0"/>
              <a:t>        public string Owner { get; set; }</a:t>
            </a:r>
          </a:p>
          <a:p>
            <a:pPr algn="l" rtl="0"/>
            <a:r>
              <a:rPr lang="en-US" dirty="0" smtClean="0"/>
              <a:t>        public string Content { get; set; }</a:t>
            </a:r>
          </a:p>
          <a:p>
            <a:pPr algn="l" rtl="0"/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Priority { get; set; }</a:t>
            </a:r>
          </a:p>
          <a:p>
            <a:pPr algn="l" rtl="0"/>
            <a:r>
              <a:rPr lang="en-US" dirty="0" smtClean="0"/>
              <a:t>        public </a:t>
            </a:r>
            <a:r>
              <a:rPr lang="en-US" dirty="0" err="1" smtClean="0"/>
              <a:t>bool</a:t>
            </a:r>
            <a:r>
              <a:rPr lang="en-US" dirty="0" smtClean="0"/>
              <a:t> Completed { get; set; }</a:t>
            </a:r>
          </a:p>
          <a:p>
            <a:pPr algn="l" rtl="0"/>
            <a:r>
              <a:rPr lang="en-US" dirty="0" smtClean="0"/>
              <a:t>    }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 5. 3rd req. prioritized list  (but test works against real DB :-( ...)</a:t>
            </a:r>
          </a:p>
          <a:p>
            <a:pPr algn="l" rtl="0"/>
            <a:r>
              <a:rPr lang="en-US" dirty="0" smtClean="0"/>
              <a:t>        [Test, /*Ignore("slow, access db. non-deterministic")*/]</a:t>
            </a:r>
          </a:p>
          <a:p>
            <a:pPr algn="l" rtl="0"/>
            <a:r>
              <a:rPr lang="en-US" dirty="0" smtClean="0"/>
              <a:t>        public void </a:t>
            </a:r>
            <a:r>
              <a:rPr lang="en-US" dirty="0" err="1" smtClean="0"/>
              <a:t>DefaultView_ShowSomeIssues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smtClean="0"/>
              <a:t>        {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IssuesController</a:t>
            </a:r>
            <a:r>
              <a:rPr lang="en-US" dirty="0" smtClean="0"/>
              <a:t>();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controller.Index</a:t>
            </a:r>
            <a:r>
              <a:rPr lang="en-US" dirty="0" smtClean="0"/>
              <a:t>() as </a:t>
            </a:r>
            <a:r>
              <a:rPr lang="en-US" dirty="0" err="1" smtClean="0"/>
              <a:t>ViewResult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issues = </a:t>
            </a:r>
            <a:r>
              <a:rPr lang="en-US" dirty="0" err="1" smtClean="0"/>
              <a:t>result.Model</a:t>
            </a:r>
            <a:r>
              <a:rPr lang="en-US" dirty="0" smtClean="0"/>
              <a:t> as </a:t>
            </a:r>
            <a:r>
              <a:rPr lang="en-US" dirty="0" err="1" smtClean="0"/>
              <a:t>IEnumerable</a:t>
            </a:r>
            <a:r>
              <a:rPr lang="en-US" dirty="0" smtClean="0"/>
              <a:t>&lt;Issue&gt;;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Assert.IsNotEmpty</a:t>
            </a:r>
            <a:r>
              <a:rPr lang="en-US" dirty="0" smtClean="0"/>
              <a:t>(issues);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Assert.AreEqual</a:t>
            </a:r>
            <a:r>
              <a:rPr lang="en-US" dirty="0" smtClean="0"/>
              <a:t>("Teach mocks", </a:t>
            </a:r>
            <a:r>
              <a:rPr lang="en-US" dirty="0" err="1" smtClean="0"/>
              <a:t>issues.First</a:t>
            </a:r>
            <a:r>
              <a:rPr lang="en-US" dirty="0" smtClean="0"/>
              <a:t>().Title);</a:t>
            </a:r>
          </a:p>
          <a:p>
            <a:pPr algn="l" rtl="0"/>
            <a:r>
              <a:rPr lang="en-US" dirty="0" smtClean="0"/>
              <a:t>        }</a:t>
            </a:r>
          </a:p>
          <a:p>
            <a:pPr algn="l" rtl="0"/>
            <a:r>
              <a:rPr lang="en-US" dirty="0" smtClean="0"/>
              <a:t>//with </a:t>
            </a:r>
            <a:r>
              <a:rPr lang="en-US" dirty="0" err="1" smtClean="0"/>
              <a:t>fluentAssertions</a:t>
            </a:r>
            <a:r>
              <a:rPr lang="en-US" dirty="0" smtClean="0"/>
              <a:t>: </a:t>
            </a:r>
            <a:r>
              <a:rPr lang="en-US" dirty="0" err="1" smtClean="0"/>
              <a:t>issues.Should</a:t>
            </a:r>
            <a:r>
              <a:rPr lang="en-US" dirty="0" smtClean="0"/>
              <a:t>().</a:t>
            </a:r>
            <a:r>
              <a:rPr lang="en-US" dirty="0" err="1" smtClean="0"/>
              <a:t>NotBeEmpty</a:t>
            </a:r>
            <a:r>
              <a:rPr lang="en-US" dirty="0" smtClean="0"/>
              <a:t>();        </a:t>
            </a:r>
          </a:p>
          <a:p>
            <a:pPr algn="l" rtl="0"/>
            <a:r>
              <a:rPr lang="en-US" dirty="0" smtClean="0"/>
              <a:t>        </a:t>
            </a:r>
          </a:p>
          <a:p>
            <a:pPr algn="l" rtl="0"/>
            <a:r>
              <a:rPr lang="en-US" dirty="0" smtClean="0"/>
              <a:t>//PM&gt; Install-Package </a:t>
            </a:r>
            <a:r>
              <a:rPr lang="en-US" dirty="0" err="1" smtClean="0"/>
              <a:t>MvcScaffolding</a:t>
            </a:r>
            <a:endParaRPr lang="en-US" dirty="0" smtClean="0"/>
          </a:p>
          <a:p>
            <a:pPr algn="l" rtl="0"/>
            <a:r>
              <a:rPr lang="en-US" dirty="0" smtClean="0"/>
              <a:t>// </a:t>
            </a:r>
            <a:r>
              <a:rPr lang="en-US" dirty="0" err="1" smtClean="0"/>
              <a:t>comlement</a:t>
            </a:r>
            <a:r>
              <a:rPr lang="en-US" dirty="0" smtClean="0"/>
              <a:t> model properties and move to Models folder</a:t>
            </a:r>
          </a:p>
          <a:p>
            <a:pPr algn="l" rtl="0"/>
            <a:r>
              <a:rPr lang="en-US" dirty="0" smtClean="0"/>
              <a:t>//PM&gt; Scaffold Controller Issue</a:t>
            </a:r>
          </a:p>
          <a:p>
            <a:pPr algn="l" rtl="0"/>
            <a:r>
              <a:rPr lang="en-US" dirty="0" smtClean="0"/>
              <a:t>// test can pass, BUT... (see also test times)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 alternative with VS native scaffolding: controllers -&gt; Add Controller (but I needed to supply a </a:t>
            </a:r>
            <a:r>
              <a:rPr lang="en-US" dirty="0" err="1" smtClean="0"/>
              <a:t>dbContext</a:t>
            </a:r>
            <a:r>
              <a:rPr lang="en-US" dirty="0" smtClean="0"/>
              <a:t> myself, and compile first and</a:t>
            </a:r>
          </a:p>
          <a:p>
            <a:pPr algn="l" rtl="0"/>
            <a:r>
              <a:rPr lang="en-US" dirty="0" smtClean="0"/>
              <a:t>// later it is difficult to extract a repository)</a:t>
            </a:r>
          </a:p>
          <a:p>
            <a:pPr algn="l" rtl="0"/>
            <a:r>
              <a:rPr lang="en-US" dirty="0" smtClean="0"/>
              <a:t>//   public class </a:t>
            </a:r>
            <a:r>
              <a:rPr lang="en-US" dirty="0" err="1" smtClean="0"/>
              <a:t>IssuesDBContext</a:t>
            </a:r>
            <a:r>
              <a:rPr lang="en-US" dirty="0" smtClean="0"/>
              <a:t> : </a:t>
            </a:r>
            <a:r>
              <a:rPr lang="en-US" dirty="0" err="1" smtClean="0"/>
              <a:t>DbContext</a:t>
            </a:r>
            <a:endParaRPr lang="en-US" dirty="0" smtClean="0"/>
          </a:p>
          <a:p>
            <a:pPr algn="l" rtl="0"/>
            <a:r>
              <a:rPr lang="en-US" dirty="0" smtClean="0"/>
              <a:t>//    {</a:t>
            </a:r>
          </a:p>
          <a:p>
            <a:pPr algn="l" rtl="0"/>
            <a:r>
              <a:rPr lang="en-US" dirty="0" smtClean="0"/>
              <a:t>//        public </a:t>
            </a:r>
            <a:r>
              <a:rPr lang="en-US" dirty="0" err="1" smtClean="0"/>
              <a:t>DbSet</a:t>
            </a:r>
            <a:r>
              <a:rPr lang="en-US" dirty="0" smtClean="0"/>
              <a:t>&lt;Issue&gt; Issues { get; set; }</a:t>
            </a:r>
          </a:p>
          <a:p>
            <a:pPr algn="l" rtl="0"/>
            <a:r>
              <a:rPr lang="en-US" dirty="0" smtClean="0"/>
              <a:t>//    }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//6. make the test isolated with </a:t>
            </a:r>
            <a:r>
              <a:rPr lang="en-US" dirty="0" err="1" smtClean="0"/>
              <a:t>Resharper's</a:t>
            </a:r>
            <a:r>
              <a:rPr lang="en-US" dirty="0" smtClean="0"/>
              <a:t> Isolate (and ignore previous one)</a:t>
            </a:r>
          </a:p>
          <a:p>
            <a:pPr algn="l" rtl="0"/>
            <a:r>
              <a:rPr lang="en-US" dirty="0" smtClean="0"/>
              <a:t>//need to reference 2 </a:t>
            </a:r>
            <a:r>
              <a:rPr lang="en-US" dirty="0" err="1" smtClean="0"/>
              <a:t>typemock</a:t>
            </a:r>
            <a:r>
              <a:rPr lang="en-US" dirty="0" smtClean="0"/>
              <a:t> assemblies, and also to </a:t>
            </a:r>
            <a:r>
              <a:rPr lang="en-US" dirty="0" err="1" smtClean="0"/>
              <a:t>EntityFramework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        using </a:t>
            </a:r>
            <a:r>
              <a:rPr lang="en-US" dirty="0" err="1" smtClean="0"/>
              <a:t>TypeMock.ArrangeActAssert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smtClean="0"/>
              <a:t>        [Test]</a:t>
            </a:r>
          </a:p>
          <a:p>
            <a:pPr algn="l" rtl="0"/>
            <a:r>
              <a:rPr lang="en-US" dirty="0" smtClean="0"/>
              <a:t>        public void </a:t>
            </a:r>
            <a:r>
              <a:rPr lang="en-US" dirty="0" err="1" smtClean="0"/>
              <a:t>DefaultView_ShowSomeIssues_WithIsollating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smtClean="0"/>
              <a:t>        {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list = new List&lt;Issue&gt; { new Issue { Title = "teach mocks" } };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Isolate.WhenCalled</a:t>
            </a:r>
            <a:r>
              <a:rPr lang="en-US" dirty="0" smtClean="0"/>
              <a:t>(() =&gt; new </a:t>
            </a:r>
            <a:r>
              <a:rPr lang="en-US" dirty="0" err="1" smtClean="0"/>
              <a:t>PowerTodoAppContext</a:t>
            </a:r>
            <a:r>
              <a:rPr lang="en-US" dirty="0" smtClean="0"/>
              <a:t>().</a:t>
            </a:r>
            <a:r>
              <a:rPr lang="en-US" dirty="0" err="1" smtClean="0"/>
              <a:t>Issues.ToList</a:t>
            </a:r>
            <a:r>
              <a:rPr lang="en-US" dirty="0" smtClean="0"/>
              <a:t>()).</a:t>
            </a:r>
            <a:r>
              <a:rPr lang="en-US" dirty="0" err="1" smtClean="0"/>
              <a:t>WillReturn</a:t>
            </a:r>
            <a:r>
              <a:rPr lang="en-US" dirty="0" smtClean="0"/>
              <a:t>(list);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IssuesController</a:t>
            </a:r>
            <a:r>
              <a:rPr lang="en-US" dirty="0" smtClean="0"/>
              <a:t>();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controller.Index</a:t>
            </a:r>
            <a:r>
              <a:rPr lang="en-US" dirty="0" smtClean="0"/>
              <a:t>() as </a:t>
            </a:r>
            <a:r>
              <a:rPr lang="en-US" dirty="0" err="1" smtClean="0"/>
              <a:t>ViewResult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issues = </a:t>
            </a:r>
            <a:r>
              <a:rPr lang="en-US" dirty="0" err="1" smtClean="0"/>
              <a:t>result.Model</a:t>
            </a:r>
            <a:r>
              <a:rPr lang="en-US" dirty="0" smtClean="0"/>
              <a:t> as </a:t>
            </a:r>
            <a:r>
              <a:rPr lang="en-US" dirty="0" err="1" smtClean="0"/>
              <a:t>IEnumerable</a:t>
            </a:r>
            <a:r>
              <a:rPr lang="en-US" dirty="0" smtClean="0"/>
              <a:t>&lt;Issue&gt;;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Assert.IsNotEmpty</a:t>
            </a:r>
            <a:r>
              <a:rPr lang="en-US" dirty="0" smtClean="0"/>
              <a:t>(issues);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Assert.AreEqual</a:t>
            </a:r>
            <a:r>
              <a:rPr lang="en-US" dirty="0" smtClean="0"/>
              <a:t>("teach mocks", </a:t>
            </a:r>
            <a:r>
              <a:rPr lang="en-US" dirty="0" err="1" smtClean="0"/>
              <a:t>issues.First</a:t>
            </a:r>
            <a:r>
              <a:rPr lang="en-US" dirty="0" smtClean="0"/>
              <a:t>().Title);</a:t>
            </a:r>
          </a:p>
          <a:p>
            <a:pPr algn="l" rtl="0"/>
            <a:r>
              <a:rPr lang="en-US" dirty="0" smtClean="0"/>
              <a:t>        }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//7. Move to Repository Pattern and test with DIY repository (might need to ignore previous one)</a:t>
            </a:r>
          </a:p>
          <a:p>
            <a:pPr algn="l" rtl="0"/>
            <a:r>
              <a:rPr lang="en-US" dirty="0" smtClean="0"/>
              <a:t>//PM&gt; Scaffold Controller Issue -Repository -Force</a:t>
            </a:r>
          </a:p>
          <a:p>
            <a:pPr algn="l" rtl="0"/>
            <a:r>
              <a:rPr lang="en-US" dirty="0" smtClean="0"/>
              <a:t>        [Test]</a:t>
            </a:r>
          </a:p>
          <a:p>
            <a:pPr algn="l" rtl="0"/>
            <a:r>
              <a:rPr lang="en-US" dirty="0" smtClean="0"/>
              <a:t>        public void </a:t>
            </a:r>
            <a:r>
              <a:rPr lang="en-US" dirty="0" err="1" smtClean="0"/>
              <a:t>DefaultView_ShowSomeIssues_withFake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smtClean="0"/>
              <a:t>        {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IssuesController</a:t>
            </a:r>
            <a:r>
              <a:rPr lang="en-US" dirty="0" smtClean="0"/>
              <a:t>(new </a:t>
            </a:r>
            <a:r>
              <a:rPr lang="en-US" dirty="0" err="1" smtClean="0"/>
              <a:t>FakeRepository</a:t>
            </a:r>
            <a:r>
              <a:rPr lang="en-US" dirty="0" smtClean="0"/>
              <a:t>());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controller.Index</a:t>
            </a:r>
            <a:r>
              <a:rPr lang="en-US" dirty="0" smtClean="0"/>
              <a:t>() as </a:t>
            </a:r>
            <a:r>
              <a:rPr lang="en-US" dirty="0" err="1" smtClean="0"/>
              <a:t>ViewResult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issues = </a:t>
            </a:r>
            <a:r>
              <a:rPr lang="en-US" dirty="0" err="1" smtClean="0"/>
              <a:t>result.Model</a:t>
            </a:r>
            <a:r>
              <a:rPr lang="en-US" dirty="0" smtClean="0"/>
              <a:t> as </a:t>
            </a:r>
            <a:r>
              <a:rPr lang="en-US" dirty="0" err="1" smtClean="0"/>
              <a:t>IEnumerable</a:t>
            </a:r>
            <a:r>
              <a:rPr lang="en-US" dirty="0" smtClean="0"/>
              <a:t>&lt;Issue&gt;;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Assert.IsNotEmpty</a:t>
            </a:r>
            <a:r>
              <a:rPr lang="en-US" dirty="0" smtClean="0"/>
              <a:t>(issues);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Assert.AreEqual</a:t>
            </a:r>
            <a:r>
              <a:rPr lang="en-US" dirty="0" smtClean="0"/>
              <a:t>("teach mocks", </a:t>
            </a:r>
            <a:r>
              <a:rPr lang="en-US" dirty="0" err="1" smtClean="0"/>
              <a:t>issues.First</a:t>
            </a:r>
            <a:r>
              <a:rPr lang="en-US" dirty="0" smtClean="0"/>
              <a:t>().Title);</a:t>
            </a:r>
          </a:p>
          <a:p>
            <a:pPr algn="l" rtl="0"/>
            <a:r>
              <a:rPr lang="en-US" dirty="0" smtClean="0"/>
              <a:t>        }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internal class </a:t>
            </a:r>
            <a:r>
              <a:rPr lang="en-US" dirty="0" err="1" smtClean="0"/>
              <a:t>FakeRepository</a:t>
            </a:r>
            <a:r>
              <a:rPr lang="en-US" dirty="0" smtClean="0"/>
              <a:t> : </a:t>
            </a:r>
            <a:r>
              <a:rPr lang="en-US" dirty="0" err="1" smtClean="0"/>
              <a:t>IIssueRepository</a:t>
            </a:r>
            <a:endParaRPr lang="en-US" dirty="0" smtClean="0"/>
          </a:p>
          <a:p>
            <a:pPr algn="l" rtl="0"/>
            <a:r>
              <a:rPr lang="en-US" dirty="0" smtClean="0"/>
              <a:t>        {</a:t>
            </a:r>
          </a:p>
          <a:p>
            <a:pPr algn="l" rtl="0"/>
            <a:r>
              <a:rPr lang="en-US" dirty="0" smtClean="0"/>
              <a:t>                public </a:t>
            </a:r>
            <a:r>
              <a:rPr lang="en-US" dirty="0" err="1" smtClean="0"/>
              <a:t>IQueryable</a:t>
            </a:r>
            <a:r>
              <a:rPr lang="en-US" dirty="0" smtClean="0"/>
              <a:t>&lt;Issue&gt; All</a:t>
            </a:r>
          </a:p>
          <a:p>
            <a:pPr algn="l" rtl="0"/>
            <a:r>
              <a:rPr lang="en-US" dirty="0" smtClean="0"/>
              <a:t>                {</a:t>
            </a:r>
          </a:p>
          <a:p>
            <a:pPr algn="l" rtl="0"/>
            <a:r>
              <a:rPr lang="en-US" dirty="0" smtClean="0"/>
              <a:t>                        get {</a:t>
            </a:r>
          </a:p>
          <a:p>
            <a:pPr algn="l" rtl="0"/>
            <a:r>
              <a:rPr lang="en-US" dirty="0" smtClean="0"/>
              <a:t>                                </a:t>
            </a:r>
            <a:r>
              <a:rPr lang="en-US" dirty="0" err="1" smtClean="0"/>
              <a:t>var</a:t>
            </a:r>
            <a:r>
              <a:rPr lang="en-US" dirty="0" smtClean="0"/>
              <a:t> list = new List&lt;Issue&gt; { new Issue { Title = "teach mocks" } };</a:t>
            </a:r>
          </a:p>
          <a:p>
            <a:pPr algn="l" rtl="0"/>
            <a:r>
              <a:rPr lang="en-US" dirty="0" smtClean="0"/>
              <a:t>                                return </a:t>
            </a:r>
            <a:r>
              <a:rPr lang="en-US" dirty="0" err="1" smtClean="0"/>
              <a:t>list.AsQueryable</a:t>
            </a:r>
            <a:r>
              <a:rPr lang="en-US" dirty="0" smtClean="0"/>
              <a:t>(); </a:t>
            </a:r>
          </a:p>
          <a:p>
            <a:pPr algn="l" rtl="0"/>
            <a:r>
              <a:rPr lang="en-US" dirty="0" smtClean="0"/>
              <a:t>                        }</a:t>
            </a:r>
          </a:p>
          <a:p>
            <a:pPr algn="l" rtl="0"/>
            <a:r>
              <a:rPr lang="en-US" dirty="0" smtClean="0"/>
              <a:t>                }</a:t>
            </a:r>
          </a:p>
          <a:p>
            <a:pPr algn="l" rtl="0"/>
            <a:r>
              <a:rPr lang="en-US" dirty="0" smtClean="0"/>
              <a:t>                //SMELL: oops </a:t>
            </a:r>
            <a:r>
              <a:rPr lang="en-US" dirty="0" err="1" smtClean="0"/>
              <a:t>namy</a:t>
            </a:r>
            <a:r>
              <a:rPr lang="en-US" dirty="0" smtClean="0"/>
              <a:t> more to </a:t>
            </a:r>
            <a:r>
              <a:rPr lang="en-US" dirty="0" err="1" smtClean="0"/>
              <a:t>implemnet</a:t>
            </a:r>
            <a:r>
              <a:rPr lang="en-US" dirty="0" smtClean="0"/>
              <a:t> for other tests...</a:t>
            </a:r>
          </a:p>
          <a:p>
            <a:pPr algn="l" rtl="0"/>
            <a:r>
              <a:rPr lang="en-US" dirty="0" smtClean="0"/>
              <a:t>        }</a:t>
            </a:r>
          </a:p>
          <a:p>
            <a:pPr algn="l" rtl="0"/>
            <a:r>
              <a:rPr lang="en-US" dirty="0" smtClean="0"/>
              <a:t>//8. Use a mocking framework (</a:t>
            </a:r>
            <a:r>
              <a:rPr lang="en-US" dirty="0" err="1" smtClean="0"/>
              <a:t>NSubstitute</a:t>
            </a:r>
            <a:r>
              <a:rPr lang="en-US" dirty="0" smtClean="0"/>
              <a:t>, </a:t>
            </a:r>
            <a:r>
              <a:rPr lang="en-US" dirty="0" err="1" smtClean="0"/>
              <a:t>FakeItEasy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//PM&gt; Install-Package </a:t>
            </a:r>
            <a:r>
              <a:rPr lang="en-US" dirty="0" err="1" smtClean="0"/>
              <a:t>NSubstitute</a:t>
            </a:r>
            <a:r>
              <a:rPr lang="en-US" dirty="0" smtClean="0"/>
              <a:t> -</a:t>
            </a:r>
            <a:r>
              <a:rPr lang="en-US" dirty="0" err="1" smtClean="0"/>
              <a:t>ProjectName</a:t>
            </a:r>
            <a:r>
              <a:rPr lang="en-US" dirty="0" smtClean="0"/>
              <a:t> MvcApplication1.Tests</a:t>
            </a:r>
          </a:p>
          <a:p>
            <a:pPr algn="l" rtl="0"/>
            <a:r>
              <a:rPr lang="en-US" dirty="0" smtClean="0"/>
              <a:t>        [Test]</a:t>
            </a:r>
          </a:p>
          <a:p>
            <a:pPr algn="l" rtl="0"/>
            <a:r>
              <a:rPr lang="en-US" dirty="0" smtClean="0"/>
              <a:t>        public void </a:t>
            </a:r>
            <a:r>
              <a:rPr lang="en-US" dirty="0" err="1" smtClean="0"/>
              <a:t>DefaultView_ShowIssues_WithMockObject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smtClean="0"/>
              <a:t>        {</a:t>
            </a:r>
          </a:p>
          <a:p>
            <a:pPr algn="l" rtl="0"/>
            <a:r>
              <a:rPr lang="en-US" dirty="0" smtClean="0"/>
              <a:t>            //Arrange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list = new List&lt;Issue&gt; { new Issue { Title = "teach mocks" } };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repository = </a:t>
            </a:r>
            <a:r>
              <a:rPr lang="en-US" dirty="0" err="1" smtClean="0"/>
              <a:t>Substitute.For</a:t>
            </a:r>
            <a:r>
              <a:rPr lang="en-US" dirty="0" smtClean="0"/>
              <a:t>&lt;</a:t>
            </a:r>
            <a:r>
              <a:rPr lang="en-US" dirty="0" err="1" smtClean="0"/>
              <a:t>IIssueRepository</a:t>
            </a:r>
            <a:r>
              <a:rPr lang="en-US" dirty="0" smtClean="0"/>
              <a:t>&gt;();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repository.All.Returns</a:t>
            </a:r>
            <a:r>
              <a:rPr lang="en-US" dirty="0" smtClean="0"/>
              <a:t>(</a:t>
            </a:r>
            <a:r>
              <a:rPr lang="en-US" dirty="0" err="1" smtClean="0"/>
              <a:t>list.AsQueryable</a:t>
            </a:r>
            <a:r>
              <a:rPr lang="en-US" dirty="0" smtClean="0"/>
              <a:t>());</a:t>
            </a:r>
          </a:p>
          <a:p>
            <a:pPr algn="l" rtl="0"/>
            <a:r>
              <a:rPr lang="en-US" dirty="0" smtClean="0"/>
              <a:t>           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IssuesController</a:t>
            </a:r>
            <a:r>
              <a:rPr lang="en-US" dirty="0" smtClean="0"/>
              <a:t>(repository);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controller.Index</a:t>
            </a:r>
            <a:r>
              <a:rPr lang="en-US" dirty="0" smtClean="0"/>
              <a:t>() as </a:t>
            </a:r>
            <a:r>
              <a:rPr lang="en-US" dirty="0" err="1" smtClean="0"/>
              <a:t>ViewResult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issues = </a:t>
            </a:r>
            <a:r>
              <a:rPr lang="en-US" dirty="0" err="1" smtClean="0"/>
              <a:t>result.Model</a:t>
            </a:r>
            <a:r>
              <a:rPr lang="en-US" dirty="0" smtClean="0"/>
              <a:t> as </a:t>
            </a:r>
            <a:r>
              <a:rPr lang="en-US" dirty="0" err="1" smtClean="0"/>
              <a:t>IEnumerable</a:t>
            </a:r>
            <a:r>
              <a:rPr lang="en-US" dirty="0" smtClean="0"/>
              <a:t>&lt;Issue&gt;;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Assert.IsNotEmpty</a:t>
            </a:r>
            <a:r>
              <a:rPr lang="en-US" dirty="0" smtClean="0"/>
              <a:t>(issues);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Assert.AreEqual</a:t>
            </a:r>
            <a:r>
              <a:rPr lang="en-US" dirty="0" smtClean="0"/>
              <a:t>("teach mocks", </a:t>
            </a:r>
            <a:r>
              <a:rPr lang="en-US" dirty="0" err="1" smtClean="0"/>
              <a:t>issues.First</a:t>
            </a:r>
            <a:r>
              <a:rPr lang="en-US" dirty="0" smtClean="0"/>
              <a:t>().Title);</a:t>
            </a:r>
          </a:p>
          <a:p>
            <a:pPr algn="l" rtl="0"/>
            <a:r>
              <a:rPr lang="en-US" dirty="0" smtClean="0"/>
              <a:t>            //</a:t>
            </a:r>
            <a:r>
              <a:rPr lang="en-US" dirty="0" err="1" smtClean="0"/>
              <a:t>Assert.AreEqual</a:t>
            </a:r>
            <a:r>
              <a:rPr lang="en-US" dirty="0" smtClean="0"/>
              <a:t>(</a:t>
            </a:r>
            <a:r>
              <a:rPr lang="en-US" dirty="0" err="1" smtClean="0"/>
              <a:t>issues.OrderBy</a:t>
            </a:r>
            <a:r>
              <a:rPr lang="en-US" dirty="0" smtClean="0"/>
              <a:t>(issue =&gt; </a:t>
            </a:r>
            <a:r>
              <a:rPr lang="en-US" dirty="0" err="1" smtClean="0"/>
              <a:t>issue.Priority</a:t>
            </a:r>
            <a:r>
              <a:rPr lang="en-US" dirty="0" smtClean="0"/>
              <a:t>).First().Priority, </a:t>
            </a:r>
            <a:r>
              <a:rPr lang="en-US" dirty="0" err="1" smtClean="0"/>
              <a:t>issues.First</a:t>
            </a:r>
            <a:r>
              <a:rPr lang="en-US" dirty="0" smtClean="0"/>
              <a:t>().Priority);</a:t>
            </a:r>
          </a:p>
          <a:p>
            <a:pPr algn="l" rtl="0"/>
            <a:r>
              <a:rPr lang="en-US" dirty="0" smtClean="0"/>
              <a:t>        }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//9. Finally </a:t>
            </a:r>
            <a:r>
              <a:rPr lang="en-US" dirty="0" err="1" smtClean="0"/>
              <a:t>impl</a:t>
            </a:r>
            <a:r>
              <a:rPr lang="en-US" dirty="0" smtClean="0"/>
              <a:t>. </a:t>
            </a:r>
            <a:r>
              <a:rPr lang="en-US" dirty="0" err="1" smtClean="0"/>
              <a:t>prioirty</a:t>
            </a:r>
            <a:endParaRPr lang="en-US" dirty="0" smtClean="0"/>
          </a:p>
          <a:p>
            <a:pPr algn="l" rtl="0"/>
            <a:r>
              <a:rPr lang="en-US" dirty="0" smtClean="0"/>
              <a:t>        [Test]</a:t>
            </a:r>
          </a:p>
          <a:p>
            <a:pPr algn="l" rtl="0"/>
            <a:r>
              <a:rPr lang="en-US" dirty="0" smtClean="0"/>
              <a:t>        public void </a:t>
            </a:r>
            <a:r>
              <a:rPr lang="en-US" dirty="0" err="1" smtClean="0"/>
              <a:t>DefaultView_ShowIssuesPrioiritize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smtClean="0"/>
              <a:t>        {</a:t>
            </a:r>
          </a:p>
          <a:p>
            <a:pPr algn="l" rtl="0"/>
            <a:r>
              <a:rPr lang="en-US" dirty="0" smtClean="0"/>
              <a:t>            //Arrange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list = new List&lt;Issue&gt;</a:t>
            </a:r>
          </a:p>
          <a:p>
            <a:pPr algn="l" rtl="0"/>
            <a:r>
              <a:rPr lang="en-US" dirty="0" smtClean="0"/>
              <a:t>                {</a:t>
            </a:r>
          </a:p>
          <a:p>
            <a:pPr algn="l" rtl="0"/>
            <a:r>
              <a:rPr lang="en-US" dirty="0" smtClean="0"/>
              <a:t>                    new Issue { Title = "teach mocks", Priority = 1},</a:t>
            </a:r>
          </a:p>
          <a:p>
            <a:pPr algn="l" rtl="0"/>
            <a:r>
              <a:rPr lang="en-US" dirty="0" smtClean="0"/>
              <a:t>                    new Issue { Title = "test review", Priority = 0}</a:t>
            </a:r>
          </a:p>
          <a:p>
            <a:pPr algn="l" rtl="0"/>
            <a:r>
              <a:rPr lang="en-US" dirty="0" smtClean="0"/>
              <a:t>                };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repository = </a:t>
            </a:r>
            <a:r>
              <a:rPr lang="en-US" dirty="0" err="1" smtClean="0"/>
              <a:t>Substitute.For</a:t>
            </a:r>
            <a:r>
              <a:rPr lang="en-US" dirty="0" smtClean="0"/>
              <a:t>&lt;</a:t>
            </a:r>
            <a:r>
              <a:rPr lang="en-US" dirty="0" err="1" smtClean="0"/>
              <a:t>IIssueRepository</a:t>
            </a:r>
            <a:r>
              <a:rPr lang="en-US" dirty="0" smtClean="0"/>
              <a:t>&gt;();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repository.All.Returns</a:t>
            </a:r>
            <a:r>
              <a:rPr lang="en-US" dirty="0" smtClean="0"/>
              <a:t>(</a:t>
            </a:r>
            <a:r>
              <a:rPr lang="en-US" dirty="0" err="1" smtClean="0"/>
              <a:t>list.AsQueryable</a:t>
            </a:r>
            <a:r>
              <a:rPr lang="en-US" dirty="0" smtClean="0"/>
              <a:t>());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IssuesController</a:t>
            </a:r>
            <a:r>
              <a:rPr lang="en-US" dirty="0" smtClean="0"/>
              <a:t>(repository);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controller.Index</a:t>
            </a:r>
            <a:r>
              <a:rPr lang="en-US" dirty="0" smtClean="0"/>
              <a:t>() as </a:t>
            </a:r>
            <a:r>
              <a:rPr lang="en-US" dirty="0" err="1" smtClean="0"/>
              <a:t>ViewResult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issues = </a:t>
            </a:r>
            <a:r>
              <a:rPr lang="en-US" dirty="0" err="1" smtClean="0"/>
              <a:t>result.Model</a:t>
            </a:r>
            <a:r>
              <a:rPr lang="en-US" dirty="0" smtClean="0"/>
              <a:t> as </a:t>
            </a:r>
            <a:r>
              <a:rPr lang="en-US" dirty="0" err="1" smtClean="0"/>
              <a:t>IEnumerable</a:t>
            </a:r>
            <a:r>
              <a:rPr lang="en-US" dirty="0" smtClean="0"/>
              <a:t>&lt;Issue&gt;;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    </a:t>
            </a:r>
            <a:r>
              <a:rPr lang="en-US" dirty="0" err="1" smtClean="0"/>
              <a:t>Assert.AreEqual</a:t>
            </a:r>
            <a:r>
              <a:rPr lang="en-US" dirty="0" smtClean="0"/>
              <a:t>(0, </a:t>
            </a:r>
            <a:r>
              <a:rPr lang="en-US" dirty="0" err="1" smtClean="0"/>
              <a:t>issues.First</a:t>
            </a:r>
            <a:r>
              <a:rPr lang="en-US" dirty="0" smtClean="0"/>
              <a:t>().Priority);</a:t>
            </a:r>
          </a:p>
          <a:p>
            <a:pPr algn="l" rtl="0"/>
            <a:r>
              <a:rPr lang="en-US" dirty="0" smtClean="0"/>
              <a:t>        }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        </a:t>
            </a:r>
          </a:p>
          <a:p>
            <a:pPr algn="l" rtl="0"/>
            <a:r>
              <a:rPr lang="en-US" dirty="0" smtClean="0"/>
              <a:t>        return View(</a:t>
            </a:r>
            <a:r>
              <a:rPr lang="en-US" dirty="0" err="1" smtClean="0"/>
              <a:t>issueRepository.All.OrderBy</a:t>
            </a:r>
            <a:r>
              <a:rPr lang="en-US" dirty="0" smtClean="0"/>
              <a:t>(issue =&gt; </a:t>
            </a:r>
            <a:r>
              <a:rPr lang="en-US" dirty="0" err="1" smtClean="0"/>
              <a:t>issue.Priority</a:t>
            </a:r>
            <a:r>
              <a:rPr lang="en-US" dirty="0" smtClean="0"/>
              <a:t>));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//10. Interfacing external service, e.g. Facebook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//11. </a:t>
            </a:r>
            <a:r>
              <a:rPr lang="en-US" dirty="0" err="1" smtClean="0"/>
              <a:t>CodedUI</a:t>
            </a:r>
            <a:r>
              <a:rPr lang="en-US" dirty="0" smtClean="0"/>
              <a:t> example?</a:t>
            </a:r>
          </a:p>
          <a:p>
            <a:pPr algn="l" rtl="0"/>
            <a:r>
              <a:rPr lang="en-US" dirty="0" smtClean="0"/>
              <a:t>// currently need to uninstall </a:t>
            </a:r>
            <a:r>
              <a:rPr lang="en-US" dirty="0" err="1" smtClean="0"/>
              <a:t>mvc</a:t>
            </a:r>
            <a:r>
              <a:rPr lang="en-US" dirty="0" smtClean="0"/>
              <a:t> scaffolding in order to use </a:t>
            </a:r>
            <a:r>
              <a:rPr lang="en-US" dirty="0" err="1" smtClean="0"/>
              <a:t>CodedUI</a:t>
            </a:r>
            <a:r>
              <a:rPr lang="en-US" dirty="0" smtClean="0"/>
              <a:t>...</a:t>
            </a:r>
          </a:p>
          <a:p>
            <a:pPr algn="l" rtl="0"/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//TODO: </a:t>
            </a:r>
          </a:p>
          <a:p>
            <a:pPr algn="l" rtl="0"/>
            <a:r>
              <a:rPr lang="en-US" dirty="0" smtClean="0"/>
              <a:t>// discuss </a:t>
            </a:r>
            <a:r>
              <a:rPr lang="en-US" dirty="0" err="1" smtClean="0"/>
              <a:t>inetcion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state</a:t>
            </a:r>
          </a:p>
          <a:p>
            <a:pPr algn="l" rtl="0"/>
            <a:r>
              <a:rPr lang="en-US" dirty="0" smtClean="0"/>
              <a:t>// </a:t>
            </a:r>
            <a:r>
              <a:rPr lang="en-US" dirty="0" err="1" smtClean="0"/>
              <a:t>ms</a:t>
            </a:r>
            <a:r>
              <a:rPr lang="en-US" dirty="0" smtClean="0"/>
              <a:t> fakes e.g. http://www.peterprovost.org//blog/2012/11/29/visual-studio-2012-fakes-part-3/</a:t>
            </a:r>
          </a:p>
          <a:p>
            <a:pPr algn="l" rtl="0"/>
            <a:r>
              <a:rPr lang="en-US" dirty="0" smtClean="0"/>
              <a:t>// </a:t>
            </a:r>
            <a:r>
              <a:rPr lang="en-US" dirty="0" err="1" smtClean="0"/>
              <a:t>RhinoMocks</a:t>
            </a:r>
            <a:endParaRPr lang="en-US" dirty="0" smtClean="0"/>
          </a:p>
          <a:p>
            <a:pPr algn="l" rtl="0"/>
            <a:r>
              <a:rPr lang="en-US" dirty="0" smtClean="0"/>
              <a:t>// an attempt to start with a meaningful slice (</a:t>
            </a:r>
            <a:r>
              <a:rPr lang="en-US" dirty="0" err="1" smtClean="0"/>
              <a:t>e.g</a:t>
            </a:r>
            <a:r>
              <a:rPr lang="en-US" dirty="0" smtClean="0"/>
              <a:t> instead of delete see my issues)</a:t>
            </a:r>
          </a:p>
          <a:p>
            <a:pPr algn="l" rtl="0"/>
            <a:r>
              <a:rPr lang="en-US" dirty="0" smtClean="0"/>
              <a:t>// justified by presenter first pattern http://www.atomicobject.com/pages/Presenter+First</a:t>
            </a:r>
          </a:p>
          <a:p>
            <a:pPr algn="l" rtl="0"/>
            <a:r>
              <a:rPr lang="en-US" dirty="0" smtClean="0"/>
              <a:t>// install </a:t>
            </a:r>
            <a:r>
              <a:rPr lang="en-US" dirty="0" err="1" smtClean="0"/>
              <a:t>NUnit</a:t>
            </a:r>
            <a:r>
              <a:rPr lang="en-US" dirty="0" smtClean="0"/>
              <a:t> provider for the </a:t>
            </a:r>
            <a:r>
              <a:rPr lang="en-US" dirty="0" err="1" smtClean="0"/>
              <a:t>mvs</a:t>
            </a:r>
            <a:r>
              <a:rPr lang="en-US" dirty="0" smtClean="0"/>
              <a:t> tests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847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541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smtClean="0"/>
              <a:t>תשעה</a:t>
            </a:r>
            <a:r>
              <a:rPr lang="he-IL" baseline="0" dirty="0" smtClean="0"/>
              <a:t> – בשעה ראשונה כיסיתי </a:t>
            </a:r>
            <a:r>
              <a:rPr lang="he-IL" baseline="0" dirty="0" err="1" smtClean="0"/>
              <a:t>הכל</a:t>
            </a:r>
            <a:r>
              <a:rPr lang="he-IL" baseline="0" dirty="0" smtClean="0"/>
              <a:t> ובהדגמה פשוט פיתחנו דוגמא של שב </a:t>
            </a:r>
            <a:r>
              <a:rPr lang="en-US" baseline="0" dirty="0" smtClean="0"/>
              <a:t>TDD Kata</a:t>
            </a:r>
            <a:r>
              <a:rPr lang="he-IL" baseline="0" dirty="0" smtClean="0"/>
              <a:t> שמצריכה מחלקה נוספת, שעה שניה עבדו על שב (וגם שלישית כי לא </a:t>
            </a:r>
            <a:r>
              <a:rPr lang="he-IL" baseline="0" smtClean="0"/>
              <a:t>נרשמו למצגות)</a:t>
            </a:r>
            <a:endParaRPr lang="he-IL" dirty="0" smtClean="0"/>
          </a:p>
          <a:p>
            <a:r>
              <a:rPr lang="he-IL" dirty="0" smtClean="0"/>
              <a:t>תשע"ד ערב – הדגמתי על הלוח סוג</a:t>
            </a:r>
            <a:r>
              <a:rPr lang="he-IL" baseline="0" dirty="0" smtClean="0"/>
              <a:t> של תלות בבסיס נתונים שהייתה לאחת הקבוצות, אח"כ הדגמנו זאת ב-</a:t>
            </a:r>
            <a:r>
              <a:rPr lang="en-US" baseline="0" dirty="0" smtClean="0"/>
              <a:t>VS</a:t>
            </a:r>
            <a:r>
              <a:rPr lang="he-IL" baseline="0" dirty="0" smtClean="0"/>
              <a:t>, בדיקה אחת עם </a:t>
            </a:r>
            <a:r>
              <a:rPr lang="en-US" baseline="0" dirty="0" smtClean="0"/>
              <a:t>dummy</a:t>
            </a:r>
            <a:r>
              <a:rPr lang="he-IL" baseline="0" dirty="0" smtClean="0"/>
              <a:t> ואז בדיקה עם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Moq</a:t>
            </a:r>
            <a:r>
              <a:rPr lang="he-IL" baseline="0" dirty="0" smtClean="0"/>
              <a:t> שהיה די מכוער ולא מובן (לנסות אחד אחר). נשאר זמן ובחלק 2 – שחקנו קצת עם </a:t>
            </a:r>
            <a:r>
              <a:rPr lang="en-US" baseline="0" dirty="0" err="1" smtClean="0"/>
              <a:t>pexforfun</a:t>
            </a:r>
            <a:r>
              <a:rPr lang="he-IL" baseline="0" dirty="0" smtClean="0"/>
              <a:t> וגם קצת עזרתי עם בדיקות</a:t>
            </a:r>
            <a:endParaRPr lang="he-IL" dirty="0" smtClean="0"/>
          </a:p>
          <a:p>
            <a:r>
              <a:rPr lang="he-IL" dirty="0" err="1" smtClean="0"/>
              <a:t>תשעד</a:t>
            </a:r>
            <a:r>
              <a:rPr lang="he-IL" dirty="0" smtClean="0"/>
              <a:t> – החלק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התאוראטי</a:t>
            </a:r>
            <a:r>
              <a:rPr lang="he-IL" baseline="0" dirty="0" smtClean="0"/>
              <a:t> מתאים בנחת לשעה (כדאי יותר עם הדגמה), בשעה </a:t>
            </a:r>
            <a:r>
              <a:rPr lang="he-IL" baseline="0" dirty="0" err="1" smtClean="0"/>
              <a:t>השניה</a:t>
            </a:r>
            <a:r>
              <a:rPr lang="he-IL" baseline="0" dirty="0" smtClean="0"/>
              <a:t> </a:t>
            </a:r>
            <a:r>
              <a:rPr lang="en-US" baseline="0" dirty="0" smtClean="0"/>
              <a:t>Kata2</a:t>
            </a:r>
            <a:r>
              <a:rPr lang="he-IL" baseline="0" dirty="0" smtClean="0"/>
              <a:t> של רועי מאד מוצלח – בעיות טכניות עם 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 </a:t>
            </a:r>
            <a:r>
              <a:rPr lang="he-IL" baseline="0" dirty="0" err="1" smtClean="0"/>
              <a:t>באקליפס</a:t>
            </a:r>
            <a:r>
              <a:rPr lang="he-IL" baseline="0" dirty="0" smtClean="0"/>
              <a:t> הצלחנו רק את סעיף 1 (בממשק הייתי צריך בלי ה-</a:t>
            </a:r>
            <a:r>
              <a:rPr lang="en-US" baseline="0" dirty="0" smtClean="0"/>
              <a:t>I</a:t>
            </a:r>
            <a:r>
              <a:rPr lang="he-IL" baseline="0" dirty="0" smtClean="0"/>
              <a:t> של </a:t>
            </a:r>
            <a:r>
              <a:rPr lang="en-US" baseline="0" dirty="0" err="1" smtClean="0"/>
              <a:t>Ilogger</a:t>
            </a:r>
            <a:r>
              <a:rPr lang="he-IL" baseline="0" dirty="0" smtClean="0"/>
              <a:t>)</a:t>
            </a:r>
            <a:endParaRPr lang="he-IL" dirty="0" smtClean="0"/>
          </a:p>
          <a:p>
            <a:r>
              <a:rPr lang="he-IL" dirty="0" err="1" smtClean="0"/>
              <a:t>תשעג</a:t>
            </a:r>
            <a:r>
              <a:rPr lang="he-IL" dirty="0" smtClean="0"/>
              <a:t> ערב – ההדגמה</a:t>
            </a:r>
            <a:r>
              <a:rPr lang="he-IL" baseline="0" dirty="0" smtClean="0"/>
              <a:t> הייתה בלי </a:t>
            </a:r>
            <a:r>
              <a:rPr lang="en-US" baseline="0" dirty="0" err="1" smtClean="0"/>
              <a:t>resharper</a:t>
            </a:r>
            <a:r>
              <a:rPr lang="he-IL" baseline="0" dirty="0" smtClean="0"/>
              <a:t> ודי איבדתי אותם (לא מוסיף לבד </a:t>
            </a:r>
            <a:r>
              <a:rPr lang="en-US" baseline="0" dirty="0" smtClean="0"/>
              <a:t>ref</a:t>
            </a:r>
            <a:r>
              <a:rPr lang="he-IL" baseline="0" dirty="0" smtClean="0"/>
              <a:t> ו-</a:t>
            </a:r>
            <a:r>
              <a:rPr lang="en-US" baseline="0" dirty="0" smtClean="0"/>
              <a:t>using</a:t>
            </a:r>
            <a:r>
              <a:rPr lang="he-IL" baseline="0" dirty="0" smtClean="0"/>
              <a:t>)</a:t>
            </a:r>
            <a:endParaRPr lang="he-IL" dirty="0" smtClean="0"/>
          </a:p>
          <a:p>
            <a:r>
              <a:rPr lang="he-IL" dirty="0" err="1" smtClean="0"/>
              <a:t>תשעג</a:t>
            </a:r>
            <a:r>
              <a:rPr lang="he-IL" dirty="0" smtClean="0"/>
              <a:t> – ההסבר על </a:t>
            </a:r>
            <a:r>
              <a:rPr lang="en-US" dirty="0" smtClean="0"/>
              <a:t>mock</a:t>
            </a:r>
            <a:r>
              <a:rPr lang="he-IL" dirty="0" smtClean="0"/>
              <a:t> בהתחלה</a:t>
            </a:r>
            <a:r>
              <a:rPr lang="he-IL" baseline="0" dirty="0" smtClean="0"/>
              <a:t> לא היה ברור וכן בעיות טכניות עם המקרן גרמו לעיכובים (+דיון על הקלות בתחילת השיעור) – צריך שיקראו קודם, או להתחיל עם הדוגמא ורק כשמגיע הצורך ב-</a:t>
            </a:r>
            <a:r>
              <a:rPr lang="en-US" baseline="0" dirty="0" smtClean="0"/>
              <a:t>mock</a:t>
            </a:r>
            <a:r>
              <a:rPr lang="he-IL" baseline="0" dirty="0" smtClean="0"/>
              <a:t> להסביר על זה. עשיתי שיעור נוסף שמתועד ב-</a:t>
            </a:r>
            <a:r>
              <a:rPr lang="en-US" baseline="0" dirty="0" smtClean="0"/>
              <a:t>gist</a:t>
            </a:r>
            <a:r>
              <a:rPr lang="he-IL" baseline="0" dirty="0" smtClean="0"/>
              <a:t> ושם הלך טוב – בערך שיעור וחצי – אפשר להוסיף טבלת השוואה בין אפשרויות ה-</a:t>
            </a:r>
            <a:r>
              <a:rPr lang="en-US" baseline="0" dirty="0" smtClean="0"/>
              <a:t>mock</a:t>
            </a:r>
            <a:r>
              <a:rPr lang="he-IL" baseline="0" dirty="0" smtClean="0"/>
              <a:t> השונות.</a:t>
            </a:r>
            <a:endParaRPr lang="he-IL" dirty="0" smtClean="0"/>
          </a:p>
          <a:p>
            <a:r>
              <a:rPr lang="he-IL" dirty="0" err="1" smtClean="0"/>
              <a:t>תשעב</a:t>
            </a:r>
            <a:r>
              <a:rPr lang="he-IL" baseline="0" dirty="0" smtClean="0"/>
              <a:t> – עברתי ל-</a:t>
            </a:r>
            <a:r>
              <a:rPr lang="en-US" baseline="0" dirty="0" smtClean="0"/>
              <a:t>string kata 2</a:t>
            </a:r>
            <a:r>
              <a:rPr lang="he-IL" baseline="0" dirty="0" smtClean="0"/>
              <a:t> זה לא רע, הזדמנות גם להדגמת </a:t>
            </a:r>
            <a:r>
              <a:rPr lang="en-US" baseline="0" dirty="0" smtClean="0"/>
              <a:t>branching</a:t>
            </a:r>
            <a:r>
              <a:rPr lang="he-IL" baseline="0" dirty="0" smtClean="0"/>
              <a:t>, לקצר קצת חומרי </a:t>
            </a:r>
            <a:r>
              <a:rPr lang="he-IL" baseline="0" dirty="0" err="1" smtClean="0"/>
              <a:t>סקראם</a:t>
            </a:r>
            <a:r>
              <a:rPr lang="he-IL" baseline="0" dirty="0" smtClean="0"/>
              <a:t> בשביל להפנות את כל השעה </a:t>
            </a:r>
            <a:r>
              <a:rPr lang="he-IL" baseline="0" dirty="0" err="1" smtClean="0"/>
              <a:t>השניה</a:t>
            </a:r>
            <a:r>
              <a:rPr lang="he-IL" baseline="0" dirty="0" smtClean="0"/>
              <a:t> להדגמה ואת השלישית לעזרה בבדיקות יחידה</a:t>
            </a:r>
            <a:endParaRPr lang="en-US" dirty="0" smtClean="0"/>
          </a:p>
          <a:p>
            <a:r>
              <a:rPr lang="he-IL" dirty="0" err="1" smtClean="0"/>
              <a:t>תשעא</a:t>
            </a:r>
            <a:r>
              <a:rPr lang="he-IL" baseline="0" dirty="0" smtClean="0"/>
              <a:t> ערב – מעבר לדוגמת </a:t>
            </a:r>
            <a:r>
              <a:rPr lang="en-US" baseline="0" dirty="0" smtClean="0"/>
              <a:t>java’</a:t>
            </a:r>
            <a:r>
              <a:rPr lang="he-IL" baseline="0" dirty="0" smtClean="0"/>
              <a:t> הנושא של </a:t>
            </a:r>
            <a:r>
              <a:rPr lang="en-US" baseline="0" dirty="0" smtClean="0"/>
              <a:t>mock</a:t>
            </a:r>
            <a:r>
              <a:rPr lang="he-IL" baseline="0" dirty="0" smtClean="0"/>
              <a:t> קצת כבד</a:t>
            </a:r>
            <a:r>
              <a:rPr lang="en-US" baseline="0" dirty="0" smtClean="0"/>
              <a:t> – </a:t>
            </a:r>
            <a:r>
              <a:rPr lang="he-IL" baseline="0" dirty="0" smtClean="0"/>
              <a:t>הספקנו שתי בדיקות ללא שיפרוק אחרי שהרצתי את </a:t>
            </a:r>
            <a:r>
              <a:rPr lang="he-IL" baseline="0" dirty="0" err="1" smtClean="0"/>
              <a:t>הסקראם</a:t>
            </a:r>
            <a:r>
              <a:rPr lang="he-IL" baseline="0" dirty="0" smtClean="0"/>
              <a:t> (בבדיקה הראשונה אני לא בטוח שצריך באמת את הארגון של  המתודה שבודקת סיסמא – היא לא בשימוש), נהנו מהדגמת חידה </a:t>
            </a:r>
            <a:r>
              <a:rPr lang="en-US" baseline="0" dirty="0" err="1" smtClean="0"/>
              <a:t>pexforfun</a:t>
            </a:r>
            <a:r>
              <a:rPr lang="he-IL" baseline="0" dirty="0" smtClean="0"/>
              <a:t>, לראות איך מגדילים את הפונט </a:t>
            </a:r>
            <a:r>
              <a:rPr lang="he-IL" baseline="0" dirty="0" err="1" smtClean="0"/>
              <a:t>באקליפס</a:t>
            </a:r>
            <a:endParaRPr lang="en-US" dirty="0" smtClean="0"/>
          </a:p>
          <a:p>
            <a:r>
              <a:rPr lang="he-IL" dirty="0" err="1" smtClean="0"/>
              <a:t>תשעא</a:t>
            </a:r>
            <a:r>
              <a:rPr lang="he-IL" dirty="0" smtClean="0"/>
              <a:t>?:</a:t>
            </a:r>
            <a:r>
              <a:rPr lang="he-IL" baseline="0" dirty="0" smtClean="0"/>
              <a:t> </a:t>
            </a:r>
            <a:r>
              <a:rPr lang="he-IL" dirty="0" err="1" smtClean="0"/>
              <a:t>סקראם</a:t>
            </a:r>
            <a:r>
              <a:rPr lang="he-IL" dirty="0" smtClean="0"/>
              <a:t> לקח חצי שיעור + חצי</a:t>
            </a:r>
            <a:r>
              <a:rPr lang="he-IL" baseline="0" dirty="0" smtClean="0"/>
              <a:t> שיעור </a:t>
            </a:r>
            <a:r>
              <a:rPr lang="he-IL" baseline="0" dirty="0" err="1" smtClean="0"/>
              <a:t>רענון</a:t>
            </a:r>
            <a:r>
              <a:rPr lang="he-IL" baseline="0" dirty="0" smtClean="0"/>
              <a:t>, שיעור שני הוקדש רק ל-</a:t>
            </a:r>
            <a:r>
              <a:rPr lang="en-US" baseline="0" dirty="0" smtClean="0"/>
              <a:t>MVC</a:t>
            </a:r>
            <a:r>
              <a:rPr lang="he-IL" baseline="0" dirty="0" smtClean="0"/>
              <a:t> – דילגנו על </a:t>
            </a:r>
            <a:r>
              <a:rPr lang="en-US" baseline="0" dirty="0" smtClean="0"/>
              <a:t>MOCK</a:t>
            </a:r>
            <a:r>
              <a:rPr lang="he-IL" baseline="0" dirty="0" smtClean="0"/>
              <a:t>, אולי בהמשך</a:t>
            </a:r>
            <a:endParaRPr lang="he-IL" dirty="0" smtClean="0"/>
          </a:p>
          <a:p>
            <a:r>
              <a:rPr lang="he-IL" dirty="0" smtClean="0"/>
              <a:t>בספר </a:t>
            </a:r>
            <a:r>
              <a:rPr lang="en-US" dirty="0" err="1" smtClean="0"/>
              <a:t>KanabanAndScrum</a:t>
            </a:r>
            <a:r>
              <a:rPr lang="he-IL" dirty="0" smtClean="0"/>
              <a:t> מבוא</a:t>
            </a:r>
            <a:r>
              <a:rPr lang="he-IL" baseline="0" dirty="0" smtClean="0"/>
              <a:t> קצר על </a:t>
            </a:r>
            <a:r>
              <a:rPr lang="en-US" baseline="0" dirty="0" smtClean="0"/>
              <a:t>scrum</a:t>
            </a:r>
            <a:r>
              <a:rPr lang="he-IL" baseline="0" dirty="0" smtClean="0"/>
              <a:t> עם תרשימים נחמדים</a:t>
            </a:r>
            <a:endParaRPr lang="he-IL" dirty="0" smtClean="0"/>
          </a:p>
          <a:p>
            <a:r>
              <a:rPr lang="he-IL" dirty="0" smtClean="0"/>
              <a:t>בספר </a:t>
            </a:r>
            <a:r>
              <a:rPr lang="en-US" dirty="0" smtClean="0"/>
              <a:t>agile project management</a:t>
            </a:r>
            <a:r>
              <a:rPr lang="he-IL" dirty="0" smtClean="0"/>
              <a:t> של </a:t>
            </a:r>
            <a:r>
              <a:rPr lang="en-US" dirty="0" err="1" smtClean="0"/>
              <a:t>highsmith</a:t>
            </a:r>
            <a:r>
              <a:rPr lang="he-IL" dirty="0" smtClean="0"/>
              <a:t> עמ' 75 המרכיבים</a:t>
            </a:r>
            <a:r>
              <a:rPr lang="he-IL" baseline="0" dirty="0" smtClean="0"/>
              <a:t> של רטרוספקטיבה לאבן דרך 1</a:t>
            </a:r>
            <a:r>
              <a:rPr lang="en-US" baseline="0" dirty="0" smtClean="0"/>
              <a:t> – </a:t>
            </a:r>
            <a:r>
              <a:rPr lang="he-IL" baseline="0" dirty="0" smtClean="0"/>
              <a:t>שילבתי קצת שאלות בהגדרות אבן דרך 1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הרצאה בעברית </a:t>
            </a:r>
            <a:r>
              <a:rPr lang="en-US" baseline="0" dirty="0" smtClean="0"/>
              <a:t>Building a Testing Eco-system - Not Just </a:t>
            </a:r>
            <a:r>
              <a:rPr lang="en-US" baseline="0" dirty="0" err="1" smtClean="0"/>
              <a:t>UnitTests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http://www.sela.co.il/?CategoryID=1719</a:t>
            </a:r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אורן עיני מציע לעשות דמו כל שבועיים: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http://feeds.feedburner.com/~r/AyendeRahien/~3/398322252/that-agile-thing.aspx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63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http://www.pluralsight.com/courses/unit-testing-python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81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התמונה מאושרוב עמוד 53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החליף לקראת</a:t>
            </a:r>
            <a:r>
              <a:rPr lang="he-IL" baseline="0" dirty="0" smtClean="0"/>
              <a:t> תשע"ה </a:t>
            </a:r>
            <a:r>
              <a:rPr lang="he-IL" baseline="0" smtClean="0"/>
              <a:t>תמונה שהייתה </a:t>
            </a:r>
            <a:r>
              <a:rPr lang="he-IL" smtClean="0"/>
              <a:t>מתוך</a:t>
            </a:r>
            <a:r>
              <a:rPr lang="he-IL" baseline="0" smtClean="0"/>
              <a:t> </a:t>
            </a:r>
            <a:r>
              <a:rPr lang="he-IL" baseline="0" dirty="0" smtClean="0"/>
              <a:t>וידאו של </a:t>
            </a:r>
            <a:r>
              <a:rPr lang="en-US" baseline="0" dirty="0" err="1" smtClean="0"/>
              <a:t>pluralsight</a:t>
            </a:r>
            <a:r>
              <a:rPr lang="he-IL" baseline="0" dirty="0" smtClean="0"/>
              <a:t>: </a:t>
            </a:r>
            <a:r>
              <a:rPr lang="en-US" baseline="0" dirty="0" smtClean="0"/>
              <a:t>TDD I chap 6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91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DOC</a:t>
            </a:r>
            <a:r>
              <a:rPr lang="en-US" baseline="0" dirty="0" smtClean="0"/>
              <a:t> = Dependent </a:t>
            </a:r>
            <a:r>
              <a:rPr lang="en-US" baseline="0" smtClean="0"/>
              <a:t>on Component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945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מאמר</a:t>
            </a:r>
            <a:r>
              <a:rPr lang="he-IL" baseline="0" dirty="0" smtClean="0"/>
              <a:t> ב-</a:t>
            </a:r>
            <a:r>
              <a:rPr lang="en-US" baseline="0" dirty="0" smtClean="0"/>
              <a:t>MSDN</a:t>
            </a:r>
            <a:r>
              <a:rPr lang="he-IL" baseline="0" dirty="0" smtClean="0"/>
              <a:t> </a:t>
            </a:r>
            <a:r>
              <a:rPr lang="en-US" baseline="0" dirty="0" smtClean="0"/>
              <a:t>http://msdn.microsoft.com/en-us/magazine/cc163358.aspx</a:t>
            </a:r>
          </a:p>
          <a:p>
            <a:r>
              <a:rPr lang="he-IL" baseline="0" dirty="0" smtClean="0"/>
              <a:t>פוסט מפורט עם דוגמאות ב-</a:t>
            </a:r>
            <a:r>
              <a:rPr lang="en-US" baseline="0" dirty="0" smtClean="0"/>
              <a:t>C#</a:t>
            </a:r>
            <a:r>
              <a:rPr lang="he-IL" baseline="0" dirty="0" smtClean="0"/>
              <a:t>: </a:t>
            </a:r>
            <a:r>
              <a:rPr lang="en-US" smtClean="0">
                <a:hlinkClick r:id="rId3"/>
              </a:rPr>
              <a:t>http://lostechies.com/derekgreer/2011/05/15/effective-tests-test-doubles/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86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http://yuml.me/diagram/scruffy;dir:LR/class/edit/%2F%2F Racing Car </a:t>
            </a:r>
            <a:r>
              <a:rPr lang="en-US" dirty="0" err="1" smtClean="0"/>
              <a:t>Eamaple</a:t>
            </a:r>
            <a:r>
              <a:rPr lang="en-US" dirty="0" smtClean="0"/>
              <a:t> (Stub), [Alarm|+check()]-&gt;[Sensor|+</a:t>
            </a:r>
            <a:r>
              <a:rPr lang="en-US" dirty="0" err="1" smtClean="0"/>
              <a:t>sample_pressure</a:t>
            </a:r>
            <a:r>
              <a:rPr lang="en-US" smtClean="0"/>
              <a:t>()]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2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התמונות הבאות וקטעי הקוד מתוך</a:t>
            </a:r>
            <a:r>
              <a:rPr lang="he-IL" baseline="0" dirty="0" smtClean="0"/>
              <a:t> </a:t>
            </a:r>
            <a:r>
              <a:rPr lang="he-IL" dirty="0" smtClean="0"/>
              <a:t>וידאו של </a:t>
            </a:r>
            <a:r>
              <a:rPr lang="en-US" dirty="0" err="1" smtClean="0"/>
              <a:t>pluralsight</a:t>
            </a:r>
            <a:r>
              <a:rPr lang="en-US" dirty="0" smtClean="0"/>
              <a:t>: TDD I chap 6 </a:t>
            </a:r>
          </a:p>
          <a:p>
            <a:r>
              <a:rPr lang="he-IL" dirty="0" smtClean="0"/>
              <a:t>ה-</a:t>
            </a:r>
            <a:r>
              <a:rPr lang="en-US" dirty="0" smtClean="0"/>
              <a:t>dummy</a:t>
            </a:r>
            <a:r>
              <a:rPr lang="he-IL" baseline="0" dirty="0" smtClean="0"/>
              <a:t> לא הכי ברור בהקשר של מה בודקים – כנראה במקום שאובייקט יגיע מבסיס הנתונים מייצרים אחד על המקום</a:t>
            </a:r>
          </a:p>
          <a:p>
            <a:r>
              <a:rPr lang="he-IL" baseline="0" dirty="0" smtClean="0"/>
              <a:t>שיניתי לרשימה של אנשים שמחליפה </a:t>
            </a:r>
            <a:r>
              <a:rPr lang="en-US" baseline="0" dirty="0" smtClean="0"/>
              <a:t>DB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27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בספר</a:t>
            </a:r>
            <a:r>
              <a:rPr lang="he-IL" baseline="0" dirty="0" smtClean="0"/>
              <a:t> </a:t>
            </a:r>
            <a:r>
              <a:rPr lang="en-US" baseline="0" dirty="0" err="1" smtClean="0"/>
              <a:t>GrowingOO</a:t>
            </a:r>
            <a:r>
              <a:rPr lang="he-IL" baseline="0" dirty="0" smtClean="0"/>
              <a:t> פרק 2 תרשימים פשוטים של מוטיבציה ל-</a:t>
            </a:r>
            <a:r>
              <a:rPr lang="en-US" baseline="0" dirty="0" smtClean="0"/>
              <a:t>MOCKS</a:t>
            </a:r>
            <a:endParaRPr lang="he-IL" baseline="0" dirty="0" smtClean="0"/>
          </a:p>
          <a:p>
            <a:r>
              <a:rPr lang="he-IL" baseline="0" dirty="0" smtClean="0"/>
              <a:t>פרק חנמי מהספר של </a:t>
            </a:r>
            <a:r>
              <a:rPr lang="he-IL" baseline="0" dirty="0" err="1" smtClean="0"/>
              <a:t>פרגמאטיקס</a:t>
            </a:r>
            <a:r>
              <a:rPr lang="he-IL" baseline="0" dirty="0" smtClean="0"/>
              <a:t> </a:t>
            </a:r>
            <a:r>
              <a:rPr lang="en-US" baseline="0" dirty="0" smtClean="0"/>
              <a:t>http://media.pragprog.com/titles/utc2/mocks.pdf</a:t>
            </a:r>
            <a:endParaRPr lang="he-IL" baseline="0" dirty="0" smtClean="0"/>
          </a:p>
          <a:p>
            <a:r>
              <a:rPr lang="he-IL" baseline="0" dirty="0" smtClean="0"/>
              <a:t>היה פעם </a:t>
            </a:r>
            <a:r>
              <a:rPr lang="en-US" baseline="0" dirty="0" smtClean="0"/>
              <a:t>mockframeworks.com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5F866-5E50-4CCC-9644-6F48E32A737D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693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FC4B-93DE-449D-B3C3-E404CA3BDA3B}" type="datetime8">
              <a:rPr lang="he-IL" smtClean="0"/>
              <a:t>19 מאי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C5C8-C244-44FA-AFE6-0D6D23690ED1}" type="datetime8">
              <a:rPr lang="he-IL" smtClean="0"/>
              <a:t>19 מאי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96BA-7551-4959-98FC-7F826F05F5B7}" type="datetime8">
              <a:rPr lang="he-IL" smtClean="0"/>
              <a:t>19 מאי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3886200" y="6324600"/>
            <a:ext cx="2133600" cy="365125"/>
          </a:xfrm>
        </p:spPr>
        <p:txBody>
          <a:bodyPr/>
          <a:lstStyle/>
          <a:p>
            <a:fld id="{A3DFC0D3-F788-4680-AEB5-431E2C28F4CB}" type="datetime8">
              <a:rPr lang="he-IL" smtClean="0"/>
              <a:t>19 מאי 15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‹#›</a:t>
            </a:fld>
            <a:endParaRPr lang="he-IL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8D62-A436-4870-8E42-E2DF60D42410}" type="datetime8">
              <a:rPr lang="he-IL" smtClean="0"/>
              <a:t>19 מאי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B0D2-474F-4F50-918B-B7396831325A}" type="datetime8">
              <a:rPr lang="he-IL" smtClean="0"/>
              <a:t>19 מאי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C8F2-F542-4742-9D83-01970B07EBA8}" type="datetime8">
              <a:rPr lang="he-IL" smtClean="0"/>
              <a:t>19 מאי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9311-51E8-483B-8FC5-AB76EC53E009}" type="datetime8">
              <a:rPr lang="he-IL" smtClean="0"/>
              <a:t>19 מאי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46D-E997-4178-BEC2-0918F2571662}" type="datetime8">
              <a:rPr lang="he-IL" smtClean="0"/>
              <a:t>19 מאי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969-22EA-43D6-BE13-C0EE2C59151C}" type="datetime8">
              <a:rPr lang="he-IL" smtClean="0"/>
              <a:t>19 מאי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9257-F15E-4702-B34F-0B144F4F029D}" type="datetime8">
              <a:rPr lang="he-IL" smtClean="0"/>
              <a:t>19 מאי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38100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85CE-2DDC-4F29-B24E-D15B14C85C94}" type="datetime8">
              <a:rPr lang="he-IL" smtClean="0"/>
              <a:t>19 מאי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57200" y="63404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5096-F3E0-450E-B8F9-D90FEBB4F33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pragmaticprogrammer.com/the-pragmatic-programmer/extracts/tip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xunitpatterns.com/Test%20Double.html" TargetMode="External"/><Relationship Id="rId4" Type="http://schemas.openxmlformats.org/officeDocument/2006/relationships/hyperlink" Target="http://www.youtube.com/watch?v=Pq6LHFM4Jv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7429496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robi-y/79169db54c5b24f42fc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mock_object_framework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blog/2007/9/16/mocks-and-stubs-the-difference-is-in-the-flow-of-information.html" TargetMode="External"/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://schuchert.wikispaces.com/Mockito.LoginServiceExample" TargetMode="External"/><Relationship Id="rId4" Type="http://schemas.openxmlformats.org/officeDocument/2006/relationships/hyperlink" Target="http://mockito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ickardnilsson.net/post/2011/07/19/tdd-kata-2.aspx" TargetMode="External"/><Relationship Id="rId4" Type="http://schemas.openxmlformats.org/officeDocument/2006/relationships/hyperlink" Target="https://github.com/jce-il/StringCalculatorKata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yvideo.org/video/629/stop-mocking-start-testing" TargetMode="External"/><Relationship Id="rId2" Type="http://schemas.openxmlformats.org/officeDocument/2006/relationships/hyperlink" Target="https://code.google.com/a/google.com/p/stop-mocking-start-tes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twitter.com/sandromancuso/status/588503877235781632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gitscc.codeplex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substitute.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ck.org/oopsla200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articles/mocksArentStubs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t.github.com/4361873" TargetMode="External"/><Relationship Id="rId4" Type="http://schemas.openxmlformats.org/officeDocument/2006/relationships/hyperlink" Target="http://docs.typemock.com/Isolator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xforfun.com/" TargetMode="External"/><Relationship Id="rId3" Type="http://schemas.openxmlformats.org/officeDocument/2006/relationships/hyperlink" Target="http://msdn.microsoft.com/en-us/magazine/cc163358.aspx" TargetMode="External"/><Relationship Id="rId7" Type="http://schemas.openxmlformats.org/officeDocument/2006/relationships/hyperlink" Target="http://www.asp.net/mvc/pluralsigh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stingtv.com/2012/11/07/unit-testing-patterns-with-mocks-and-fakes/" TargetMode="External"/><Relationship Id="rId5" Type="http://schemas.openxmlformats.org/officeDocument/2006/relationships/hyperlink" Target="http://www.methodsandtools.com/archive/archive.php?id=122" TargetMode="External"/><Relationship Id="rId4" Type="http://schemas.openxmlformats.org/officeDocument/2006/relationships/hyperlink" Target="http://media.pragprog.com/titles/utj/mockobjects.pdf" TargetMode="External"/><Relationship Id="rId9" Type="http://schemas.openxmlformats.org/officeDocument/2006/relationships/hyperlink" Target="http://www.methodsandtools.com/archive/archive.php?id=90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groups.yahoo.com/group/testdrivendevelopment/message/35419" TargetMode="External"/><Relationship Id="rId2" Type="http://schemas.openxmlformats.org/officeDocument/2006/relationships/hyperlink" Target="https://github.com/ajlopez/TddOnTheRock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jj159345" TargetMode="External"/><Relationship Id="rId4" Type="http://schemas.openxmlformats.org/officeDocument/2006/relationships/hyperlink" Target="http://blog.approvaltests.com/2012/03/testing-difficult-cod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lper/MockBattle" TargetMode="External"/><Relationship Id="rId2" Type="http://schemas.openxmlformats.org/officeDocument/2006/relationships/hyperlink" Target="http://blog.drorhelper.com/2013/05/how-to-write-unit-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igg.codeplex.com/" TargetMode="External"/><Relationship Id="rId4" Type="http://schemas.openxmlformats.org/officeDocument/2006/relationships/hyperlink" Target="https://sites.google.com/a/eecs.berkeley.edu/cs169-sp13/lecture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UnitTe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ce-il/TDD-Kata-FindAPers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sz="6000" dirty="0" smtClean="0"/>
              <a:t>הנדסת תוכנה</a:t>
            </a:r>
            <a:br>
              <a:rPr lang="he-IL" sz="6000" dirty="0" smtClean="0"/>
            </a:br>
            <a:r>
              <a:rPr lang="en-US" sz="6000" dirty="0" smtClean="0"/>
              <a:t>9</a:t>
            </a:r>
            <a:r>
              <a:rPr lang="he-IL" sz="6000" dirty="0" smtClean="0"/>
              <a:t>. </a:t>
            </a:r>
            <a:r>
              <a:rPr lang="he-IL" dirty="0" smtClean="0"/>
              <a:t>בדיקות </a:t>
            </a:r>
            <a:r>
              <a:rPr lang="en-US" dirty="0" smtClean="0"/>
              <a:t>III</a:t>
            </a:r>
            <a:br>
              <a:rPr lang="en-US" dirty="0" smtClean="0"/>
            </a:br>
            <a:r>
              <a:rPr lang="en-US" dirty="0" smtClean="0"/>
              <a:t>Test Doubles (Mock Objects)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096-F3E0-450E-B8F9-D90FEBB4F33C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 flipH="1">
            <a:off x="504371" y="4776519"/>
            <a:ext cx="7391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hlinkClick r:id="rId4"/>
              </a:rPr>
              <a:t>Pragmatic Programmer Tip</a:t>
            </a:r>
            <a:r>
              <a:rPr lang="en-US" sz="2000" dirty="0" smtClean="0"/>
              <a:t> :</a:t>
            </a:r>
          </a:p>
          <a:p>
            <a:pPr algn="l" rtl="0"/>
            <a:r>
              <a:rPr lang="en-US" sz="2000" b="1" dirty="0" smtClean="0"/>
              <a:t>Test Early. Test Often. Test Automatically.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Tests that run with every build are much more effective than test plans that sit on a shelf.</a:t>
            </a:r>
            <a:endParaRPr lang="he-IL" sz="2000" dirty="0"/>
          </a:p>
        </p:txBody>
      </p:sp>
      <p:pic>
        <p:nvPicPr>
          <p:cNvPr id="8" name="תמונה 7" descr="33599_meshulav_up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-9525"/>
            <a:ext cx="70485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 l="73896"/>
          <a:stretch>
            <a:fillRect/>
          </a:stretch>
        </p:blipFill>
        <p:spPr bwMode="auto">
          <a:xfrm>
            <a:off x="457200" y="914400"/>
            <a:ext cx="19145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94265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Doubles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By Gerard </a:t>
            </a:r>
            <a:r>
              <a:rPr lang="en-US" dirty="0" err="1"/>
              <a:t>Meszaros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xunitpatterns.com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G tech-talk</a:t>
            </a:r>
            <a:r>
              <a:rPr lang="en-US" dirty="0"/>
              <a:t>)</a:t>
            </a:r>
            <a:endParaRPr lang="he-IL" dirty="0" smtClean="0">
              <a:hlinkClick r:id="rId5"/>
            </a:endParaRPr>
          </a:p>
          <a:p>
            <a:pPr algn="r"/>
            <a:r>
              <a:rPr lang="en-US" dirty="0" smtClean="0">
                <a:hlinkClick r:id="rId5"/>
              </a:rPr>
              <a:t>Test Doubles</a:t>
            </a:r>
            <a:r>
              <a:rPr lang="he-IL" dirty="0" smtClean="0"/>
              <a:t> – שם כללי לאובייקטים שמחליפים אובייקטים אמיתיים, לצרכי בדיקה</a:t>
            </a:r>
            <a:endParaRPr lang="en-US" dirty="0" smtClean="0"/>
          </a:p>
          <a:p>
            <a:pPr algn="r"/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10</a:t>
            </a:fld>
            <a:endParaRPr lang="he-I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5610" y="3934619"/>
            <a:ext cx="5483390" cy="185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11</a:t>
            </a:fld>
            <a:endParaRPr lang="he-I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60885"/>
            <a:ext cx="7959004" cy="269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אליפסה 6"/>
          <p:cNvSpPr/>
          <p:nvPr/>
        </p:nvSpPr>
        <p:spPr>
          <a:xfrm>
            <a:off x="2133600" y="3962400"/>
            <a:ext cx="1447800" cy="1447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75460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– Car Example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בדיקה של </a:t>
            </a:r>
            <a:r>
              <a:rPr lang="en-US" dirty="0" smtClean="0"/>
              <a:t>Alarm</a:t>
            </a:r>
          </a:p>
          <a:p>
            <a:r>
              <a:rPr lang="he-IL" dirty="0" smtClean="0"/>
              <a:t>ללא חיישן </a:t>
            </a:r>
            <a:r>
              <a:rPr lang="he-IL" dirty="0" err="1" smtClean="0"/>
              <a:t>אמיתי</a:t>
            </a:r>
            <a:r>
              <a:rPr lang="he-IL" dirty="0" smtClean="0"/>
              <a:t>!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12</a:t>
            </a:fld>
            <a:endParaRPr lang="he-IL" dirty="0"/>
          </a:p>
        </p:txBody>
      </p:sp>
      <p:pic>
        <p:nvPicPr>
          <p:cNvPr id="13314" name="Picture 2" descr="http://yuml.me/diagram/scruffy;dir:LR/class/%252F%252F%20Racing%20Car%20Eamaple%20(Stub),%20%5BAlarm%7C+check()%5D-%3E%5BSensor%7C+sample_pressure()%5D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7222220" cy="101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08996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- Code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gist.github.com/robi-y/79169db54c5b24f42fc1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34742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14</a:t>
            </a:fld>
            <a:endParaRPr lang="he-I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7626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2400" y="6466897"/>
            <a:ext cx="441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Examples from </a:t>
            </a:r>
            <a:r>
              <a:rPr lang="en-US" dirty="0" err="1"/>
              <a:t>P</a:t>
            </a:r>
            <a:r>
              <a:rPr lang="en-US" dirty="0" err="1" smtClean="0"/>
              <a:t>luralsight</a:t>
            </a:r>
            <a:r>
              <a:rPr lang="en-US" dirty="0" smtClean="0"/>
              <a:t> course TDD </a:t>
            </a:r>
            <a:r>
              <a:rPr lang="en-US" dirty="0"/>
              <a:t>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76747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15</a:t>
            </a:fld>
            <a:endParaRPr lang="he-IL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47825"/>
            <a:ext cx="70675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2028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16</a:t>
            </a:fld>
            <a:endParaRPr lang="he-IL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46958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3971925"/>
            <a:ext cx="46958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18922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17</a:t>
            </a:fld>
            <a:endParaRPr lang="he-IL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89"/>
            <a:ext cx="53435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5410200" y="3057435"/>
            <a:ext cx="4343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list = new List&lt;Person&gt;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new </a:t>
            </a:r>
            <a:r>
              <a:rPr lang="en-US" dirty="0" smtClean="0"/>
              <a:t>Person </a:t>
            </a:r>
            <a:r>
              <a:rPr lang="en-US" dirty="0"/>
              <a:t>{Name = "Sara</a:t>
            </a:r>
            <a:r>
              <a:rPr lang="en-US" dirty="0" smtClean="0"/>
              <a:t>"},</a:t>
            </a:r>
            <a:br>
              <a:rPr lang="en-US" dirty="0" smtClean="0"/>
            </a:br>
            <a:r>
              <a:rPr lang="en-US" dirty="0" smtClean="0"/>
              <a:t>    new Person </a:t>
            </a:r>
            <a:r>
              <a:rPr lang="en-US" dirty="0"/>
              <a:t>{Name = "</a:t>
            </a:r>
            <a:r>
              <a:rPr lang="en-US" dirty="0" err="1"/>
              <a:t>Avi</a:t>
            </a:r>
            <a:r>
              <a:rPr lang="en-US" dirty="0"/>
              <a:t>"}};</a:t>
            </a:r>
          </a:p>
          <a:p>
            <a:pPr algn="l" rtl="0"/>
            <a:r>
              <a:rPr lang="en-US" dirty="0" err="1" smtClean="0">
                <a:solidFill>
                  <a:srgbClr val="FF0000"/>
                </a:solidFill>
              </a:rPr>
              <a:t>Assert</a:t>
            </a:r>
            <a:r>
              <a:rPr lang="en-US" dirty="0" err="1" smtClean="0"/>
              <a:t>.Greater</a:t>
            </a:r>
            <a:r>
              <a:rPr lang="en-US" dirty="0" smtClean="0"/>
              <a:t>(</a:t>
            </a:r>
            <a:r>
              <a:rPr lang="en-US" dirty="0" err="1" smtClean="0"/>
              <a:t>list.Count</a:t>
            </a:r>
            <a:r>
              <a:rPr lang="en-US" dirty="0"/>
              <a:t>, 1);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57155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</a:t>
            </a:r>
            <a:r>
              <a:rPr lang="he-IL" dirty="0" smtClean="0"/>
              <a:t> (אובייקט מדומה)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smtClean="0"/>
              <a:t>אוביקט הנוצר ע"י ספריה, ניתן לקנפג את האוביקט להחזיר ערכים על פעולות, </a:t>
            </a:r>
            <a:r>
              <a:rPr lang="he-IL" dirty="0" smtClean="0">
                <a:solidFill>
                  <a:srgbClr val="FF0000"/>
                </a:solidFill>
              </a:rPr>
              <a:t>לוודא שפעולות מסוימות נקראו</a:t>
            </a:r>
            <a:r>
              <a:rPr lang="he-IL" dirty="0" smtClean="0"/>
              <a:t> ועוד.</a:t>
            </a:r>
          </a:p>
          <a:p>
            <a:r>
              <a:rPr lang="he-IL" dirty="0" smtClean="0"/>
              <a:t>בד"כ נרצה להשתמש בספריות, לדוגמא: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Java: </a:t>
            </a:r>
            <a:r>
              <a:rPr lang="en-US" dirty="0" err="1" smtClean="0"/>
              <a:t>mockito</a:t>
            </a:r>
            <a:r>
              <a:rPr lang="en-US" dirty="0" smtClean="0"/>
              <a:t>, </a:t>
            </a:r>
            <a:r>
              <a:rPr lang="en-US" dirty="0" err="1" smtClean="0"/>
              <a:t>jMock</a:t>
            </a:r>
            <a:r>
              <a:rPr lang="en-US" dirty="0" smtClean="0"/>
              <a:t>, </a:t>
            </a:r>
            <a:r>
              <a:rPr lang="en-US" dirty="0" err="1" smtClean="0"/>
              <a:t>EasyMock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.Net</a:t>
            </a:r>
            <a:r>
              <a:rPr lang="en-US" dirty="0" smtClean="0"/>
              <a:t>: </a:t>
            </a:r>
            <a:r>
              <a:rPr lang="en-US" dirty="0" err="1" smtClean="0"/>
              <a:t>Nmock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RhinoMock</a:t>
            </a:r>
            <a:r>
              <a:rPr lang="en-US" dirty="0" smtClean="0"/>
              <a:t>, Isolator, </a:t>
            </a:r>
            <a:r>
              <a:rPr lang="en-US" dirty="0" err="1" smtClean="0"/>
              <a:t>Nsubstitute</a:t>
            </a:r>
            <a:r>
              <a:rPr lang="en-US" dirty="0" smtClean="0"/>
              <a:t>, </a:t>
            </a:r>
            <a:r>
              <a:rPr lang="en-US" dirty="0" err="1" smtClean="0"/>
              <a:t>FakeItEasy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he-IL" dirty="0" smtClean="0">
                <a:hlinkClick r:id="rId3"/>
              </a:rPr>
              <a:t>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Python: </a:t>
            </a:r>
            <a:r>
              <a:rPr lang="en-US" dirty="0" err="1" smtClean="0"/>
              <a:t>unittest.mock</a:t>
            </a:r>
            <a:endParaRPr lang="en-US" dirty="0" smtClean="0"/>
          </a:p>
          <a:p>
            <a:r>
              <a:rPr lang="he-IL" dirty="0" smtClean="0"/>
              <a:t>בד"כ יכולות לשמש ליצירת </a:t>
            </a:r>
            <a:r>
              <a:rPr lang="en-US" dirty="0" smtClean="0"/>
              <a:t>Test Doubles</a:t>
            </a:r>
            <a:r>
              <a:rPr lang="he-IL" dirty="0" smtClean="0"/>
              <a:t> שונים</a:t>
            </a:r>
          </a:p>
          <a:p>
            <a:r>
              <a:rPr lang="en-US" dirty="0" smtClean="0"/>
              <a:t>)</a:t>
            </a:r>
            <a:r>
              <a:rPr lang="he-IL" dirty="0" smtClean="0"/>
              <a:t>עוד בתיכון מונחה עצמים</a:t>
            </a:r>
            <a:r>
              <a:rPr lang="en-US" dirty="0" smtClean="0"/>
              <a:t>(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18</a:t>
            </a:fld>
            <a:endParaRPr lang="he-IL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מה </a:t>
            </a:r>
            <a:r>
              <a:rPr lang="he-IL" b="1" dirty="0" smtClean="0"/>
              <a:t>אינה</a:t>
            </a:r>
            <a:r>
              <a:rPr lang="he-IL" dirty="0" smtClean="0"/>
              <a:t> מטרה של </a:t>
            </a:r>
            <a:r>
              <a:rPr lang="en-US" dirty="0" smtClean="0"/>
              <a:t>mock objects</a:t>
            </a:r>
            <a:r>
              <a:rPr lang="he-IL" dirty="0" smtClean="0"/>
              <a:t>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e-IL" dirty="0" smtClean="0">
                <a:solidFill>
                  <a:srgbClr val="FFC000"/>
                </a:solidFill>
              </a:rPr>
              <a:t>לבדוק אם האובייקט הנבדק מתקשר נכון עם סביבתו</a:t>
            </a:r>
            <a:endParaRPr lang="he-IL" dirty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solidFill>
                  <a:srgbClr val="00B050"/>
                </a:solidFill>
              </a:rPr>
              <a:t>לאתחל ולהריץ את התלויות של אובייקט באופן אוטומטי</a:t>
            </a:r>
            <a:endParaRPr lang="he-IL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solidFill>
                  <a:srgbClr val="FF0000"/>
                </a:solidFill>
              </a:rPr>
              <a:t>להגיע לכיסוי קוד גבוה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 smtClean="0">
                <a:solidFill>
                  <a:srgbClr val="FF0000"/>
                </a:solidFill>
              </a:rPr>
              <a:t>ע"י דימוי סביבת האובייקט</a:t>
            </a:r>
            <a:endParaRPr lang="he-I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solidFill>
                  <a:schemeClr val="tx2"/>
                </a:solidFill>
              </a:rPr>
              <a:t>לאפשר לבדוק גם כשתלויות עדיין חסרות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55168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היום?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ראינו: בדיקות -&gt; בדיקות יחידה, </a:t>
            </a:r>
            <a:r>
              <a:rPr lang="en-US" dirty="0" smtClean="0"/>
              <a:t>Test Driven Development</a:t>
            </a:r>
            <a:endParaRPr lang="he-IL" dirty="0" smtClean="0"/>
          </a:p>
          <a:p>
            <a:r>
              <a:rPr lang="he-IL" dirty="0" smtClean="0"/>
              <a:t>טיפול בתלויות</a:t>
            </a:r>
          </a:p>
          <a:p>
            <a:r>
              <a:rPr lang="he-IL" dirty="0" smtClean="0"/>
              <a:t>הדגמה \ המשך שב 4</a:t>
            </a:r>
            <a:endParaRPr lang="en-US" dirty="0"/>
          </a:p>
          <a:p>
            <a:r>
              <a:rPr lang="he-IL" dirty="0" smtClean="0"/>
              <a:t>הרצאה 3\תרגיל: סקרי סבב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smtClean="0"/>
              <a:t>)</a:t>
            </a:r>
            <a:r>
              <a:rPr lang="he-IL" dirty="0" smtClean="0"/>
              <a:t>+ בדיקות</a:t>
            </a:r>
            <a:r>
              <a:rPr lang="en-US" dirty="0" smtClean="0"/>
              <a:t>(?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</a:t>
            </a:fld>
            <a:endParaRPr lang="he-IL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 הסוגים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Stub</a:t>
            </a:r>
            <a:r>
              <a:rPr lang="he-IL" dirty="0" smtClean="0"/>
              <a:t> – מחזיר תשובה צרובה לכל </a:t>
            </a:r>
            <a:r>
              <a:rPr lang="he-IL" dirty="0" err="1" smtClean="0"/>
              <a:t>שאילתא</a:t>
            </a:r>
            <a:r>
              <a:rPr lang="he-IL" dirty="0" smtClean="0"/>
              <a:t>, ללא לוגיקה</a:t>
            </a:r>
          </a:p>
          <a:p>
            <a:pPr algn="r"/>
            <a:r>
              <a:rPr lang="en-US" dirty="0" smtClean="0"/>
              <a:t>Fake</a:t>
            </a:r>
            <a:r>
              <a:rPr lang="he-IL" dirty="0" smtClean="0"/>
              <a:t> – מימוש אמתי אך פשוט יותר</a:t>
            </a:r>
          </a:p>
          <a:p>
            <a:pPr algn="r"/>
            <a:r>
              <a:rPr lang="en-US" dirty="0" smtClean="0"/>
              <a:t>Spy</a:t>
            </a:r>
            <a:r>
              <a:rPr lang="he-IL" dirty="0" smtClean="0"/>
              <a:t> – מאפשר לבדוק מה קרה במהלך הבדיקה</a:t>
            </a:r>
          </a:p>
          <a:p>
            <a:pPr algn="r"/>
            <a:r>
              <a:rPr lang="en-US" dirty="0" smtClean="0"/>
              <a:t>Mock</a:t>
            </a:r>
            <a:r>
              <a:rPr lang="he-IL" dirty="0" smtClean="0"/>
              <a:t> – כולל את הקודמים ומשמש לבדיקת התנהגות</a:t>
            </a:r>
          </a:p>
          <a:p>
            <a:pPr algn="r"/>
            <a:r>
              <a:rPr lang="en-US" dirty="0" smtClean="0"/>
              <a:t>Dummy</a:t>
            </a:r>
            <a:r>
              <a:rPr lang="he-IL" dirty="0" smtClean="0"/>
              <a:t> – ערך שנדרש עבור קריאה לממשק, אך לא משמש את הבדיקה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2904732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האם כדאי להשתמש?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 smtClean="0"/>
              <a:t>בעד</a:t>
            </a:r>
          </a:p>
          <a:p>
            <a:pPr lvl="1"/>
            <a:r>
              <a:rPr lang="he-IL" dirty="0" smtClean="0">
                <a:solidFill>
                  <a:srgbClr val="FF0000"/>
                </a:solidFill>
              </a:rPr>
              <a:t>מהירות </a:t>
            </a:r>
            <a:r>
              <a:rPr lang="he-IL" dirty="0" smtClean="0">
                <a:solidFill>
                  <a:srgbClr val="FF0000"/>
                </a:solidFill>
              </a:rPr>
              <a:t>ריצה, בידוד מתלויות</a:t>
            </a:r>
            <a:endParaRPr lang="he-IL" dirty="0" smtClean="0">
              <a:solidFill>
                <a:srgbClr val="FF0000"/>
              </a:solidFill>
            </a:endParaRPr>
          </a:p>
          <a:p>
            <a:pPr lvl="1"/>
            <a:r>
              <a:rPr lang="he-IL" dirty="0" smtClean="0"/>
              <a:t>מא</a:t>
            </a:r>
            <a:r>
              <a:rPr lang="he-IL" dirty="0"/>
              <a:t>פ</a:t>
            </a:r>
            <a:r>
              <a:rPr lang="he-IL" dirty="0" smtClean="0"/>
              <a:t>שר תיכון מתמשך (או כשחסרים חלקים)</a:t>
            </a:r>
          </a:p>
          <a:p>
            <a:pPr lvl="2"/>
            <a:r>
              <a:rPr lang="he-IL" dirty="0" smtClean="0"/>
              <a:t>הפרדה וחלוקת אחריות</a:t>
            </a:r>
          </a:p>
          <a:p>
            <a:r>
              <a:rPr lang="he-IL" dirty="0" smtClean="0"/>
              <a:t>נגד</a:t>
            </a:r>
          </a:p>
          <a:p>
            <a:pPr lvl="1"/>
            <a:r>
              <a:rPr lang="he-IL" dirty="0" smtClean="0"/>
              <a:t>סיבוכיות וקריאות</a:t>
            </a:r>
          </a:p>
          <a:p>
            <a:pPr lvl="1"/>
            <a:r>
              <a:rPr lang="he-IL" dirty="0" smtClean="0"/>
              <a:t>לא בודקים את הדבר </a:t>
            </a:r>
            <a:r>
              <a:rPr lang="he-IL" dirty="0" err="1" smtClean="0"/>
              <a:t>האמיתי</a:t>
            </a:r>
            <a:endParaRPr lang="he-IL" dirty="0" smtClean="0"/>
          </a:p>
          <a:p>
            <a:pPr lvl="1"/>
            <a:r>
              <a:rPr lang="he-IL" dirty="0"/>
              <a:t>מצריך </a:t>
            </a:r>
            <a:r>
              <a:rPr lang="he-IL" dirty="0" err="1"/>
              <a:t>נסיון</a:t>
            </a:r>
            <a:r>
              <a:rPr lang="he-IL" dirty="0"/>
              <a:t> בתיכון</a:t>
            </a:r>
          </a:p>
          <a:p>
            <a:pPr lvl="1"/>
            <a:r>
              <a:rPr lang="he-IL" dirty="0" smtClean="0"/>
              <a:t>בקוד קיים (</a:t>
            </a:r>
            <a:r>
              <a:rPr lang="en-US" dirty="0" smtClean="0"/>
              <a:t>legacy</a:t>
            </a:r>
            <a:r>
              <a:rPr lang="he-IL" dirty="0" smtClean="0"/>
              <a:t>) לא תמיד אפשרי (אבל יותר קל בש</a:t>
            </a:r>
            <a:r>
              <a:rPr lang="he-IL" dirty="0"/>
              <a:t>פ</a:t>
            </a:r>
            <a:r>
              <a:rPr lang="he-IL" dirty="0" smtClean="0"/>
              <a:t>ות דינמיות \ מנוהלות – </a:t>
            </a:r>
            <a:r>
              <a:rPr lang="en-US" dirty="0" err="1" smtClean="0"/>
              <a:t>monkeypatching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4214703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עוד מקורות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Fowler, </a:t>
            </a:r>
            <a:r>
              <a:rPr lang="en-US" dirty="0" smtClean="0">
                <a:hlinkClick r:id="rId2"/>
              </a:rPr>
              <a:t>Mocks Aren’t Stubs</a:t>
            </a:r>
            <a:endParaRPr lang="en-US" dirty="0" smtClean="0"/>
          </a:p>
          <a:p>
            <a:pPr algn="l" rtl="0"/>
            <a:r>
              <a:rPr lang="en-US" dirty="0" smtClean="0"/>
              <a:t>Roy Osherove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Mocks and Stubs - The difference is in the flow of </a:t>
            </a:r>
            <a:r>
              <a:rPr lang="en-US" dirty="0" smtClean="0">
                <a:hlinkClick r:id="rId3"/>
              </a:rPr>
              <a:t>information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22</a:t>
            </a:fld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3352800"/>
            <a:ext cx="3781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77240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Unit Testing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Eclipse (</a:t>
            </a:r>
            <a:r>
              <a:rPr lang="en-US" dirty="0" err="1" smtClean="0"/>
              <a:t>IDE+test</a:t>
            </a:r>
            <a:r>
              <a:rPr lang="en-US" dirty="0" smtClean="0"/>
              <a:t> </a:t>
            </a:r>
            <a:r>
              <a:rPr lang="en-US" dirty="0" err="1" smtClean="0"/>
              <a:t>ruuner</a:t>
            </a:r>
            <a:r>
              <a:rPr lang="en-US" dirty="0" smtClean="0"/>
              <a:t>), </a:t>
            </a:r>
            <a:r>
              <a:rPr lang="en-US" dirty="0" err="1" smtClean="0"/>
              <a:t>Egit</a:t>
            </a:r>
            <a:r>
              <a:rPr lang="en-US" dirty="0" smtClean="0"/>
              <a:t> (Version Control)</a:t>
            </a:r>
          </a:p>
          <a:p>
            <a:pPr algn="l" rtl="0"/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 smtClean="0"/>
              <a:t>4 (unit testing), </a:t>
            </a:r>
            <a:r>
              <a:rPr lang="en-US" dirty="0" err="1" smtClean="0">
                <a:hlinkClick r:id="rId4"/>
              </a:rPr>
              <a:t>Mockito</a:t>
            </a:r>
            <a:r>
              <a:rPr lang="en-US" dirty="0" smtClean="0"/>
              <a:t> (mocking framework)</a:t>
            </a:r>
          </a:p>
          <a:p>
            <a:pPr lvl="1" algn="l" rtl="0"/>
            <a:r>
              <a:rPr lang="en-US" dirty="0" smtClean="0"/>
              <a:t>add both to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algn="l" rtl="0"/>
            <a:r>
              <a:rPr lang="en-US" dirty="0" smtClean="0"/>
              <a:t>Mocking: </a:t>
            </a:r>
            <a:r>
              <a:rPr lang="en-US" dirty="0" err="1" smtClean="0">
                <a:hlinkClick r:id="rId5"/>
              </a:rPr>
              <a:t>Mockito.LoginServiceExample</a:t>
            </a:r>
            <a:endParaRPr lang="en-US" dirty="0" smtClean="0"/>
          </a:p>
          <a:p>
            <a:pPr algn="l" rtl="0"/>
            <a:r>
              <a:rPr lang="en-US" dirty="0" smtClean="0"/>
              <a:t>String Calculator 2 -&gt;</a:t>
            </a:r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23</a:t>
            </a:fld>
            <a:endParaRPr lang="he-IL" dirty="0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82783"/>
              </p:ext>
            </p:extLst>
          </p:nvPr>
        </p:nvGraphicFramePr>
        <p:xfrm>
          <a:off x="6194425" y="5715000"/>
          <a:ext cx="2949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Packager Shell Object" showAsIcon="1" r:id="rId6" imgW="2975020" imgH="682580" progId="Package">
                  <p:embed/>
                </p:oleObj>
              </mc:Choice>
              <mc:Fallback>
                <p:oleObj name="Packager Shell Object" showAsIcon="1" r:id="rId6" imgW="2975020" imgH="682580" progId="Package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5715000"/>
                        <a:ext cx="29495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7368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Do it yourself vs. Mock library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4619338"/>
      </p:ext>
    </p:extLst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נוספות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Osherove, </a:t>
            </a:r>
            <a:r>
              <a:rPr lang="en-US" dirty="0" smtClean="0">
                <a:hlinkClick r:id="rId3"/>
              </a:rPr>
              <a:t>TDD Kata 2 – Interactions</a:t>
            </a:r>
            <a:endParaRPr lang="en-US" dirty="0" smtClean="0"/>
          </a:p>
          <a:p>
            <a:pPr lvl="1" algn="l" rtl="0"/>
            <a:r>
              <a:rPr lang="en-US" dirty="0" smtClean="0"/>
              <a:t>Mocks and stubs</a:t>
            </a:r>
            <a:endParaRPr lang="en-US" dirty="0"/>
          </a:p>
          <a:p>
            <a:pPr lvl="1" algn="l" rtl="0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repo</a:t>
            </a:r>
            <a:endParaRPr lang="en-US" dirty="0" smtClean="0">
              <a:hlinkClick r:id="rId5"/>
            </a:endParaRPr>
          </a:p>
          <a:p>
            <a:pPr lvl="1" algn="l" rtl="0"/>
            <a:r>
              <a:rPr lang="en-US" dirty="0" smtClean="0">
                <a:hlinkClick r:id="rId5"/>
              </a:rPr>
              <a:t>Kata cast</a:t>
            </a:r>
            <a:r>
              <a:rPr lang="en-US" dirty="0" smtClean="0"/>
              <a:t>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80880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נושאים נוספים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 smtClean="0"/>
              <a:t>מאפיינים שונים של </a:t>
            </a:r>
            <a:r>
              <a:rPr lang="en-US" dirty="0" err="1" smtClean="0"/>
              <a:t>xUnit</a:t>
            </a:r>
            <a:r>
              <a:rPr lang="he-IL" dirty="0" smtClean="0"/>
              <a:t> (אתחולים, חריגות, ...)</a:t>
            </a:r>
          </a:p>
          <a:p>
            <a:r>
              <a:rPr lang="he-IL" dirty="0" smtClean="0"/>
              <a:t>אינטגרציה</a:t>
            </a:r>
            <a:r>
              <a:rPr lang="en-US" dirty="0" smtClean="0"/>
              <a:t>\</a:t>
            </a:r>
            <a:r>
              <a:rPr lang="he-IL" dirty="0" smtClean="0"/>
              <a:t>ממשק משתמש</a:t>
            </a:r>
          </a:p>
          <a:p>
            <a:r>
              <a:rPr lang="he-IL" dirty="0" smtClean="0"/>
              <a:t>פרמטרים</a:t>
            </a:r>
          </a:p>
          <a:p>
            <a:r>
              <a:rPr lang="he-IL" dirty="0" smtClean="0"/>
              <a:t>כיסוי</a:t>
            </a:r>
          </a:p>
          <a:p>
            <a:r>
              <a:rPr lang="he-IL" dirty="0" smtClean="0"/>
              <a:t>אוטומציה \ </a:t>
            </a:r>
            <a:r>
              <a:rPr lang="en-US" dirty="0" smtClean="0"/>
              <a:t>Continuous Integration</a:t>
            </a:r>
            <a:endParaRPr lang="he-IL" dirty="0" smtClean="0"/>
          </a:p>
          <a:p>
            <a:r>
              <a:rPr lang="he-IL" dirty="0" smtClean="0"/>
              <a:t>בדיקות לקוד קיים</a:t>
            </a:r>
            <a:r>
              <a:rPr lang="he-IL" dirty="0"/>
              <a:t> </a:t>
            </a:r>
            <a:r>
              <a:rPr lang="he-IL" dirty="0" smtClean="0"/>
              <a:t>(</a:t>
            </a:r>
            <a:r>
              <a:rPr lang="en-US" dirty="0" smtClean="0"/>
              <a:t>Legacy Code</a:t>
            </a:r>
            <a:r>
              <a:rPr lang="he-IL" dirty="0" smtClean="0"/>
              <a:t>)</a:t>
            </a:r>
            <a:endParaRPr lang="en-US" dirty="0" smtClean="0"/>
          </a:p>
          <a:p>
            <a:r>
              <a:rPr lang="he-IL" dirty="0" smtClean="0"/>
              <a:t>קוד מובייל \ ענן \ ווב</a:t>
            </a:r>
          </a:p>
          <a:p>
            <a:r>
              <a:rPr lang="he-IL" dirty="0" smtClean="0"/>
              <a:t>כיצד להטמיע </a:t>
            </a:r>
            <a:r>
              <a:rPr lang="en-US" dirty="0" smtClean="0"/>
              <a:t>TDD</a:t>
            </a:r>
            <a:r>
              <a:rPr lang="he-IL" dirty="0" smtClean="0"/>
              <a:t> בארגון?</a:t>
            </a:r>
            <a:endParaRPr lang="en-US" dirty="0" smtClean="0"/>
          </a:p>
          <a:p>
            <a:r>
              <a:rPr lang="en-US" dirty="0" smtClean="0"/>
              <a:t>Katas, </a:t>
            </a:r>
            <a:r>
              <a:rPr lang="en-US" dirty="0" err="1" smtClean="0"/>
              <a:t>pexforfun</a:t>
            </a:r>
            <a:endParaRPr lang="en-US" dirty="0" smtClean="0"/>
          </a:p>
          <a:p>
            <a:r>
              <a:rPr lang="he-IL" dirty="0" smtClean="0"/>
              <a:t>עוד בקורס בדיקות תוכנה (אינטל)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26</a:t>
            </a:fld>
            <a:endParaRPr lang="he-IL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בשבוע הבא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 smtClean="0"/>
              <a:t>תיכון מתמשך (מבוא לתיכון מונחה עצמים)</a:t>
            </a:r>
          </a:p>
          <a:p>
            <a:r>
              <a:rPr lang="he-IL" b="1" dirty="0"/>
              <a:t>עוד </a:t>
            </a:r>
            <a:r>
              <a:rPr lang="he-IL" b="1" dirty="0" err="1"/>
              <a:t>גיט</a:t>
            </a:r>
            <a:r>
              <a:rPr lang="he-IL" b="1" dirty="0"/>
              <a:t>?</a:t>
            </a:r>
          </a:p>
          <a:p>
            <a:pPr lvl="1"/>
            <a:r>
              <a:rPr lang="he-IL" dirty="0" smtClean="0"/>
              <a:t>נושאים נוספים</a:t>
            </a:r>
          </a:p>
          <a:p>
            <a:r>
              <a:rPr lang="he-IL" dirty="0" smtClean="0"/>
              <a:t>פרויקט – סבב 2</a:t>
            </a:r>
          </a:p>
          <a:p>
            <a:pPr lvl="1"/>
            <a:r>
              <a:rPr lang="he-IL" strike="sngStrike" dirty="0" smtClean="0"/>
              <a:t>סקר בדיקות (שבוע לפני סוף הסבב)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27</a:t>
            </a:fld>
            <a:endParaRPr lang="he-IL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343400" y="274638"/>
            <a:ext cx="4343400" cy="1143000"/>
          </a:xfrm>
        </p:spPr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smtClean="0"/>
              <a:t>בדיקות בהינתן תלויות</a:t>
            </a:r>
          </a:p>
          <a:p>
            <a:r>
              <a:rPr lang="he-IL" dirty="0" smtClean="0"/>
              <a:t>בדיקת מצב מול התנהגות</a:t>
            </a:r>
          </a:p>
          <a:p>
            <a:pPr lvl="1"/>
            <a:r>
              <a:rPr lang="he-IL" dirty="0" smtClean="0"/>
              <a:t>למתחילים מומלץ להסתפק בערכים מוחזרים ומצב</a:t>
            </a:r>
            <a:endParaRPr lang="en-US" dirty="0" smtClean="0"/>
          </a:p>
          <a:p>
            <a:r>
              <a:rPr lang="he-IL" dirty="0" smtClean="0"/>
              <a:t>הקשר לתיכון</a:t>
            </a:r>
          </a:p>
          <a:p>
            <a:r>
              <a:rPr lang="he-IL" dirty="0" smtClean="0"/>
              <a:t>לוקח זמן עד שמקבלים רווח</a:t>
            </a:r>
          </a:p>
          <a:p>
            <a:pPr lvl="1"/>
            <a:r>
              <a:rPr lang="he-IL" dirty="0" smtClean="0"/>
              <a:t>תרגול ולימוד (&lt;-&gt;) מתמשכים, </a:t>
            </a:r>
            <a:r>
              <a:rPr lang="en-US" dirty="0" smtClean="0"/>
              <a:t>Code retreats</a:t>
            </a:r>
            <a:r>
              <a:rPr lang="he-IL" dirty="0" smtClean="0"/>
              <a:t>...</a:t>
            </a:r>
          </a:p>
          <a:p>
            <a:pPr lvl="1" algn="l" rtl="0"/>
            <a:r>
              <a:rPr lang="en-US" dirty="0"/>
              <a:t>Google Code, 2012: </a:t>
            </a:r>
            <a:r>
              <a:rPr lang="en-US" dirty="0">
                <a:hlinkClick r:id="rId2"/>
              </a:rPr>
              <a:t>Stop Mocking, Start Testing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video</a:t>
            </a:r>
            <a:r>
              <a:rPr lang="en-US" dirty="0"/>
              <a:t>), </a:t>
            </a:r>
            <a:r>
              <a:rPr lang="en-US" dirty="0" smtClean="0"/>
              <a:t>“Mock </a:t>
            </a:r>
            <a:r>
              <a:rPr lang="en-US" dirty="0"/>
              <a:t>objects tell you </a:t>
            </a:r>
            <a:r>
              <a:rPr lang="en-US" dirty="0" smtClean="0"/>
              <a:t>what you </a:t>
            </a:r>
            <a:r>
              <a:rPr lang="en-US" dirty="0"/>
              <a:t>want to </a:t>
            </a:r>
            <a:r>
              <a:rPr lang="en-US" dirty="0" smtClean="0"/>
              <a:t>hear”</a:t>
            </a:r>
            <a:endParaRPr lang="en-US" dirty="0"/>
          </a:p>
          <a:p>
            <a:r>
              <a:rPr lang="he-IL" dirty="0" smtClean="0"/>
              <a:t>בדיקות ואנחנו</a:t>
            </a:r>
            <a:endParaRPr lang="he-IL" dirty="0"/>
          </a:p>
          <a:p>
            <a:pPr lvl="1"/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28</a:t>
            </a:fld>
            <a:endParaRPr lang="he-IL" dirty="0"/>
          </a:p>
        </p:txBody>
      </p:sp>
      <p:pic>
        <p:nvPicPr>
          <p:cNvPr id="6" name="תמונה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4495800" cy="25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786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Unit Testing a </a:t>
            </a:r>
            <a:r>
              <a:rPr lang="en-US" dirty="0" err="1" smtClean="0"/>
              <a:t>.net</a:t>
            </a:r>
            <a:r>
              <a:rPr lang="en-US" dirty="0" smtClean="0"/>
              <a:t> Web App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Tools (&amp;methods):</a:t>
            </a:r>
          </a:p>
          <a:p>
            <a:pPr lvl="1" algn="l" rtl="0"/>
            <a:r>
              <a:rPr lang="en-US" dirty="0" smtClean="0"/>
              <a:t>MS Visual Studio (IDE - </a:t>
            </a:r>
            <a:r>
              <a:rPr lang="en-US" dirty="0" err="1" smtClean="0"/>
              <a:t>free@Dreamspark</a:t>
            </a:r>
            <a:r>
              <a:rPr lang="en-US" dirty="0" smtClean="0"/>
              <a:t>, Web/UI testing) + </a:t>
            </a:r>
            <a:r>
              <a:rPr lang="en-US" dirty="0" err="1" smtClean="0"/>
              <a:t>Resharper</a:t>
            </a:r>
            <a:r>
              <a:rPr lang="en-US" dirty="0" smtClean="0"/>
              <a:t> (productivity, test runner - </a:t>
            </a:r>
            <a:r>
              <a:rPr lang="en-US" dirty="0" err="1" smtClean="0"/>
              <a:t>jce</a:t>
            </a:r>
            <a:r>
              <a:rPr lang="en-US" dirty="0" smtClean="0"/>
              <a:t> license)</a:t>
            </a:r>
          </a:p>
          <a:p>
            <a:pPr lvl="1" algn="l" rtl="0"/>
            <a:r>
              <a:rPr lang="en-US" dirty="0" smtClean="0"/>
              <a:t>Asp.net </a:t>
            </a:r>
            <a:r>
              <a:rPr lang="en-US" dirty="0" err="1" smtClean="0"/>
              <a:t>mvc</a:t>
            </a:r>
            <a:r>
              <a:rPr lang="en-US" dirty="0" smtClean="0"/>
              <a:t> (web framework), scaffolding</a:t>
            </a:r>
          </a:p>
          <a:p>
            <a:pPr lvl="1" algn="l" rtl="0"/>
            <a:r>
              <a:rPr lang="en-US" dirty="0" smtClean="0"/>
              <a:t>VS Add-ins: </a:t>
            </a:r>
            <a:r>
              <a:rPr lang="en-US" dirty="0" err="1" smtClean="0">
                <a:hlinkClick r:id="rId3" action="ppaction://hlinkfile"/>
              </a:rPr>
              <a:t>git</a:t>
            </a:r>
            <a:r>
              <a:rPr lang="en-US" dirty="0" smtClean="0">
                <a:hlinkClick r:id="rId3" action="ppaction://hlinkfile"/>
              </a:rPr>
              <a:t> provider</a:t>
            </a:r>
            <a:r>
              <a:rPr lang="en-US" dirty="0" smtClean="0"/>
              <a:t> (</a:t>
            </a:r>
            <a:r>
              <a:rPr lang="en-US" dirty="0" err="1" smtClean="0"/>
              <a:t>vcs</a:t>
            </a:r>
            <a:r>
              <a:rPr lang="en-US" dirty="0" smtClean="0"/>
              <a:t>), </a:t>
            </a:r>
            <a:r>
              <a:rPr lang="en-US" dirty="0" err="1" smtClean="0"/>
              <a:t>MSTest</a:t>
            </a:r>
            <a:r>
              <a:rPr lang="en-US" dirty="0" smtClean="0"/>
              <a:t> (x64?)/</a:t>
            </a:r>
            <a:r>
              <a:rPr lang="en-US" dirty="0" err="1" smtClean="0"/>
              <a:t>NUnit</a:t>
            </a:r>
            <a:r>
              <a:rPr lang="en-US" dirty="0" smtClean="0"/>
              <a:t> (unit testing), </a:t>
            </a:r>
            <a:r>
              <a:rPr lang="en-US" dirty="0" err="1" smtClean="0">
                <a:hlinkClick r:id="rId4"/>
              </a:rPr>
              <a:t>NSubstitute</a:t>
            </a:r>
            <a:r>
              <a:rPr lang="en-US" dirty="0" smtClean="0"/>
              <a:t>/</a:t>
            </a:r>
            <a:r>
              <a:rPr lang="en-US" dirty="0" err="1" smtClean="0"/>
              <a:t>FakeItEesy</a:t>
            </a:r>
            <a:r>
              <a:rPr lang="en-US" dirty="0" smtClean="0"/>
              <a:t>/</a:t>
            </a:r>
            <a:r>
              <a:rPr lang="en-US" dirty="0" err="1" smtClean="0"/>
              <a:t>typemock</a:t>
            </a:r>
            <a:r>
              <a:rPr lang="en-US" dirty="0" smtClean="0"/>
              <a:t> (mock library), </a:t>
            </a:r>
            <a:r>
              <a:rPr lang="en-US" dirty="0" err="1" smtClean="0"/>
              <a:t>Ncrunch</a:t>
            </a:r>
            <a:r>
              <a:rPr lang="en-US" dirty="0" smtClean="0"/>
              <a:t>/</a:t>
            </a:r>
            <a:r>
              <a:rPr lang="en-US" dirty="0" err="1" smtClean="0"/>
              <a:t>TestView</a:t>
            </a:r>
            <a:r>
              <a:rPr lang="en-US" dirty="0" smtClean="0"/>
              <a:t> (coverage, continuous testing), </a:t>
            </a:r>
            <a:r>
              <a:rPr lang="en-US" dirty="0" err="1" smtClean="0"/>
              <a:t>nuget</a:t>
            </a:r>
            <a:r>
              <a:rPr lang="en-US" dirty="0" smtClean="0"/>
              <a:t> (package mgmt.)</a:t>
            </a:r>
          </a:p>
          <a:p>
            <a:pPr algn="l" rtl="0"/>
            <a:r>
              <a:rPr lang="en-US" dirty="0" smtClean="0"/>
              <a:t>Patterns, Principles, Practices:</a:t>
            </a:r>
          </a:p>
          <a:p>
            <a:pPr lvl="1" algn="l" rtl="0"/>
            <a:r>
              <a:rPr lang="en-US" dirty="0" smtClean="0"/>
              <a:t>MVC, Repository, SOA, TDD, DRY (views)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29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07872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מקורות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 smtClean="0"/>
              <a:t>Meszaros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 Test Patterns: Refactoring Test </a:t>
            </a:r>
            <a:r>
              <a:rPr lang="en-US" dirty="0" smtClean="0"/>
              <a:t>Code, ’07</a:t>
            </a:r>
          </a:p>
          <a:p>
            <a:pPr algn="l" rtl="0"/>
            <a:r>
              <a:rPr lang="en-US" dirty="0" smtClean="0">
                <a:hlinkClick r:id="rId3"/>
              </a:rPr>
              <a:t>Mock </a:t>
            </a:r>
            <a:r>
              <a:rPr lang="en-US" dirty="0">
                <a:hlinkClick r:id="rId3"/>
              </a:rPr>
              <a:t>Roles, not </a:t>
            </a:r>
            <a:r>
              <a:rPr lang="en-US" dirty="0" smtClean="0">
                <a:hlinkClick r:id="rId3"/>
              </a:rPr>
              <a:t>Objects</a:t>
            </a:r>
            <a:r>
              <a:rPr lang="en-US" dirty="0" smtClean="0"/>
              <a:t>, ‘04</a:t>
            </a:r>
          </a:p>
          <a:p>
            <a:pPr algn="l" rtl="0"/>
            <a:r>
              <a:rPr lang="en-US" dirty="0" smtClean="0"/>
              <a:t>Fowler, </a:t>
            </a:r>
            <a:r>
              <a:rPr lang="en-US" u="sng" dirty="0">
                <a:hlinkClick r:id="rId4"/>
              </a:rPr>
              <a:t>Mocks Aren't </a:t>
            </a:r>
            <a:r>
              <a:rPr lang="en-US" u="sng" dirty="0" smtClean="0">
                <a:hlinkClick r:id="rId4"/>
              </a:rPr>
              <a:t>Stubs</a:t>
            </a:r>
            <a:endParaRPr lang="en-US" u="sng" dirty="0" smtClean="0"/>
          </a:p>
          <a:p>
            <a:pPr algn="l" rtl="0"/>
            <a:r>
              <a:rPr lang="en-US" dirty="0"/>
              <a:t>Osherove, "Interaction testing with mock objects” The art of unit testing, </a:t>
            </a:r>
            <a:r>
              <a:rPr lang="en-US" dirty="0" smtClean="0"/>
              <a:t>’09</a:t>
            </a:r>
          </a:p>
          <a:p>
            <a:pPr algn="l" rtl="0"/>
            <a:r>
              <a:rPr lang="en-US" dirty="0"/>
              <a:t>Unit Testing with </a:t>
            </a:r>
            <a:r>
              <a:rPr lang="en-US" dirty="0" smtClean="0"/>
              <a:t>Python, </a:t>
            </a:r>
            <a:r>
              <a:rPr lang="en-US" dirty="0" err="1" smtClean="0"/>
              <a:t>Pluralsight</a:t>
            </a:r>
            <a:r>
              <a:rPr lang="en-US" dirty="0" smtClean="0"/>
              <a:t> Course, module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096000"/>
            <a:ext cx="2895600" cy="365125"/>
          </a:xfrm>
        </p:spPr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3</a:t>
            </a:fld>
            <a:endParaRPr lang="he-IL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95600"/>
            <a:ext cx="3667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 </a:t>
            </a:r>
            <a:r>
              <a:rPr lang="en-US" dirty="0" err="1" smtClean="0"/>
              <a:t>PowerTodo</a:t>
            </a:r>
            <a:r>
              <a:rPr lang="en-US" dirty="0" smtClean="0"/>
              <a:t> Steps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Unit test (after) main view</a:t>
            </a:r>
          </a:p>
          <a:p>
            <a:pPr algn="l" rtl="0"/>
            <a:r>
              <a:rPr lang="en-US" dirty="0"/>
              <a:t>S</a:t>
            </a:r>
            <a:r>
              <a:rPr lang="en-US" dirty="0" smtClean="0"/>
              <a:t>imple model test (</a:t>
            </a:r>
            <a:r>
              <a:rPr lang="en-US" dirty="0" err="1" smtClean="0"/>
              <a:t>nunit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Test controller-model logic &amp; interaction</a:t>
            </a:r>
          </a:p>
          <a:p>
            <a:pPr lvl="1" algn="l" rtl="0"/>
            <a:r>
              <a:rPr lang="en-US" dirty="0"/>
              <a:t>Scaffold </a:t>
            </a:r>
            <a:r>
              <a:rPr lang="en-US" dirty="0" smtClean="0"/>
              <a:t>controller</a:t>
            </a:r>
          </a:p>
          <a:p>
            <a:pPr lvl="1" algn="l" rtl="0"/>
            <a:r>
              <a:rPr lang="en-US" dirty="0" smtClean="0"/>
              <a:t>Against </a:t>
            </a:r>
            <a:r>
              <a:rPr lang="en-US" dirty="0" err="1" smtClean="0"/>
              <a:t>db</a:t>
            </a:r>
            <a:endParaRPr lang="en-US" dirty="0" smtClean="0"/>
          </a:p>
          <a:p>
            <a:pPr algn="l" rtl="0"/>
            <a:r>
              <a:rPr lang="en-US" dirty="0" smtClean="0"/>
              <a:t>Unit test main logic</a:t>
            </a:r>
          </a:p>
          <a:p>
            <a:pPr lvl="1" algn="l" rtl="0"/>
            <a:r>
              <a:rPr lang="en-US" dirty="0" smtClean="0"/>
              <a:t>Mock Repository</a:t>
            </a:r>
          </a:p>
          <a:p>
            <a:pPr lvl="1" algn="l" rtl="0"/>
            <a:r>
              <a:rPr lang="en-US" dirty="0" smtClean="0"/>
              <a:t>Mock DB itself (</a:t>
            </a:r>
            <a:r>
              <a:rPr lang="en-US" dirty="0" err="1" smtClean="0">
                <a:hlinkClick r:id="rId4"/>
              </a:rPr>
              <a:t>typemock</a:t>
            </a:r>
            <a:r>
              <a:rPr lang="en-US" dirty="0" smtClean="0">
                <a:hlinkClick r:id="rId4"/>
              </a:rPr>
              <a:t> isolator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UI Testing</a:t>
            </a:r>
          </a:p>
          <a:p>
            <a:pPr algn="l" rtl="0"/>
            <a:r>
              <a:rPr lang="en-US" dirty="0" smtClean="0"/>
              <a:t>External service, e.g. Facebook</a:t>
            </a:r>
          </a:p>
          <a:p>
            <a:pPr algn="l" rtl="0"/>
            <a:r>
              <a:rPr lang="en-US" dirty="0" smtClean="0"/>
              <a:t>Snippets: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gist.github.com/4361873</a:t>
            </a:r>
            <a:endParaRPr lang="en-US" dirty="0" smtClean="0"/>
          </a:p>
          <a:p>
            <a:pPr algn="l" rtl="0"/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30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62144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קישורים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dirty="0"/>
              <a:t>Exploring The Continuum Of Test Doubles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msdn.microsoft.com/en-us/magazine/cc163358.aspx</a:t>
            </a:r>
            <a:endParaRPr lang="he-IL" dirty="0" smtClean="0">
              <a:hlinkClick r:id="rId4"/>
            </a:endParaRPr>
          </a:p>
          <a:p>
            <a:pPr algn="l" rtl="0"/>
            <a:r>
              <a:rPr lang="en-US" dirty="0" smtClean="0">
                <a:hlinkClick r:id="rId4"/>
              </a:rPr>
              <a:t>Using Mock </a:t>
            </a:r>
            <a:r>
              <a:rPr lang="en-US" dirty="0">
                <a:hlinkClick r:id="rId4"/>
              </a:rPr>
              <a:t>Objects</a:t>
            </a:r>
            <a:r>
              <a:rPr lang="en-US" dirty="0"/>
              <a:t> chapter of Pragmatic Unit Testing</a:t>
            </a:r>
          </a:p>
          <a:p>
            <a:pPr algn="l" rtl="0"/>
            <a:r>
              <a:rPr lang="en-US" dirty="0"/>
              <a:t>in Java with </a:t>
            </a:r>
            <a:r>
              <a:rPr lang="en-US" dirty="0" err="1"/>
              <a:t>JUnit</a:t>
            </a:r>
            <a:endParaRPr lang="en-US" dirty="0"/>
          </a:p>
          <a:p>
            <a:pPr algn="l" rtl="0"/>
            <a:r>
              <a:rPr lang="en-US" dirty="0"/>
              <a:t>The Art of </a:t>
            </a:r>
            <a:r>
              <a:rPr lang="en-US" dirty="0" smtClean="0"/>
              <a:t>Mocking, ‘11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www.methodsandtools.com/archive/archive.php?id=122</a:t>
            </a:r>
            <a:endParaRPr lang="en-US" dirty="0" smtClean="0"/>
          </a:p>
          <a:p>
            <a:pPr algn="l" rtl="0"/>
            <a:r>
              <a:rPr lang="en-US" dirty="0" smtClean="0"/>
              <a:t>Fake </a:t>
            </a:r>
            <a:r>
              <a:rPr lang="en-US" dirty="0"/>
              <a:t>It </a:t>
            </a:r>
            <a:r>
              <a:rPr lang="en-US" dirty="0" smtClean="0"/>
              <a:t>Till </a:t>
            </a:r>
            <a:r>
              <a:rPr lang="en-US" dirty="0"/>
              <a:t>You Make It: Unit Testing Patterns With Mocks and Fakes</a:t>
            </a:r>
            <a:br>
              <a:rPr lang="en-US" dirty="0"/>
            </a:br>
            <a:r>
              <a:rPr lang="en-US" dirty="0">
                <a:hlinkClick r:id="rId6"/>
              </a:rPr>
              <a:t>http://www.testingtv.com/2012/11/07/unit-testing-patterns-with-mocks-and-fakes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algn="l" rtl="0"/>
            <a:r>
              <a:rPr lang="en-US" dirty="0" err="1" smtClean="0"/>
              <a:t>Pluralsight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unit testing MVC</a:t>
            </a:r>
            <a:r>
              <a:rPr lang="en-US" dirty="0" smtClean="0"/>
              <a:t> (faking the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Parameterized/White box automated unit testing: </a:t>
            </a:r>
            <a:r>
              <a:rPr lang="en-US" dirty="0" smtClean="0">
                <a:hlinkClick r:id="rId8"/>
              </a:rPr>
              <a:t>www.pexforfun.com</a:t>
            </a:r>
            <a:endParaRPr lang="en-US" dirty="0" smtClean="0"/>
          </a:p>
          <a:p>
            <a:pPr algn="l" rtl="0"/>
            <a:r>
              <a:rPr lang="en-US" dirty="0" smtClean="0">
                <a:hlinkClick r:id="rId9"/>
              </a:rPr>
              <a:t>Responsibility </a:t>
            </a:r>
            <a:r>
              <a:rPr lang="en-US" dirty="0">
                <a:hlinkClick r:id="rId9"/>
              </a:rPr>
              <a:t>Driven Design with Mock Objects</a:t>
            </a:r>
            <a:r>
              <a:rPr lang="en-US" dirty="0"/>
              <a:t>, </a:t>
            </a:r>
            <a:r>
              <a:rPr lang="en-US" dirty="0" err="1"/>
              <a:t>Method&amp;Tools</a:t>
            </a:r>
            <a:r>
              <a:rPr lang="en-US" dirty="0"/>
              <a:t>, 2009</a:t>
            </a:r>
          </a:p>
          <a:p>
            <a:pPr lvl="1" algn="l" rtl="0"/>
            <a:r>
              <a:rPr lang="en-US" dirty="0"/>
              <a:t>CRC, TDD and Java mock </a:t>
            </a:r>
            <a:r>
              <a:rPr lang="en-US" dirty="0" smtClean="0"/>
              <a:t>example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31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8273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TOCHECK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A </a:t>
            </a:r>
            <a:r>
              <a:rPr lang="en-US" dirty="0" smtClean="0">
                <a:hlinkClick r:id="rId2"/>
              </a:rPr>
              <a:t>repo</a:t>
            </a:r>
            <a:r>
              <a:rPr lang="en-US" dirty="0" smtClean="0"/>
              <a:t> for </a:t>
            </a:r>
            <a:r>
              <a:rPr lang="en-US" dirty="0" err="1" smtClean="0"/>
              <a:t>TDDing</a:t>
            </a:r>
            <a:r>
              <a:rPr lang="en-US" dirty="0" smtClean="0"/>
              <a:t> a search tree, following a group </a:t>
            </a:r>
            <a:r>
              <a:rPr lang="en-US" dirty="0" smtClean="0">
                <a:hlinkClick r:id="rId3"/>
              </a:rPr>
              <a:t>discussion</a:t>
            </a:r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3 </a:t>
            </a:r>
            <a:r>
              <a:rPr lang="en-US" dirty="0"/>
              <a:t> nice videos to explain mocking </a:t>
            </a:r>
            <a:r>
              <a:rPr lang="en-US" u="sng" dirty="0">
                <a:hlinkClick r:id="rId4"/>
              </a:rPr>
              <a:t>http://blog.approvaltests.com/2012/03/testing-difficult-code.html</a:t>
            </a:r>
            <a:r>
              <a:rPr lang="en-US" dirty="0"/>
              <a:t> (as part of approval tests but not directly related)</a:t>
            </a: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new Fakes (with Shims) VS12 ultimate library?</a:t>
            </a:r>
            <a:br>
              <a:rPr lang="en-US" dirty="0"/>
            </a:br>
            <a:r>
              <a:rPr lang="en-US" dirty="0"/>
              <a:t>CD with VS2012 P&amp;P guide (also a lot of testing discussion) </a:t>
            </a:r>
            <a:r>
              <a:rPr lang="en-US" u="sng" dirty="0">
                <a:hlinkClick r:id="rId5"/>
              </a:rPr>
              <a:t>http://msdn.microsoft.com/en-us/library/jj159345</a:t>
            </a:r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32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00906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Prev. TODO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e-IL" dirty="0"/>
              <a:t>האם ההרצאה חשובה?...</a:t>
            </a:r>
          </a:p>
          <a:p>
            <a:r>
              <a:rPr lang="he-IL" dirty="0"/>
              <a:t>לעדכן שקף בדיקות ב-</a:t>
            </a:r>
            <a:r>
              <a:rPr lang="en-US" dirty="0"/>
              <a:t>OSS</a:t>
            </a:r>
            <a:endParaRPr lang="he-IL" dirty="0"/>
          </a:p>
          <a:p>
            <a:r>
              <a:rPr lang="he-IL" dirty="0"/>
              <a:t>.</a:t>
            </a:r>
            <a:r>
              <a:rPr lang="he-IL" dirty="0">
                <a:solidFill>
                  <a:srgbClr val="FF0000"/>
                </a:solidFill>
              </a:rPr>
              <a:t>מה התשובה הנכונה לשאלה....2?</a:t>
            </a:r>
          </a:p>
          <a:p>
            <a:r>
              <a:rPr lang="he-IL" dirty="0"/>
              <a:t>להוסיף דוגמת </a:t>
            </a:r>
            <a:r>
              <a:rPr lang="en-US" dirty="0"/>
              <a:t>client</a:t>
            </a:r>
            <a:r>
              <a:rPr lang="he-IL" dirty="0"/>
              <a:t> שמצריך בסיס נתונים של שמות </a:t>
            </a:r>
            <a:r>
              <a:rPr lang="he-IL" dirty="0" err="1"/>
              <a:t>ואיתו</a:t>
            </a:r>
            <a:r>
              <a:rPr lang="he-IL" dirty="0"/>
              <a:t> להדגים את בשאר (</a:t>
            </a:r>
            <a:r>
              <a:rPr lang="he-IL" dirty="0" err="1"/>
              <a:t>ובג'אוה</a:t>
            </a:r>
            <a:r>
              <a:rPr lang="he-IL" dirty="0"/>
              <a:t>)</a:t>
            </a:r>
          </a:p>
          <a:p>
            <a:r>
              <a:rPr lang="he-IL" dirty="0"/>
              <a:t>דוגמא קטנה ונחמדה של דרור </a:t>
            </a:r>
            <a:r>
              <a:rPr lang="he-IL" dirty="0" err="1"/>
              <a:t>הלפר</a:t>
            </a:r>
            <a:r>
              <a:rPr lang="he-IL" dirty="0"/>
              <a:t>: כולל </a:t>
            </a:r>
            <a:r>
              <a:rPr lang="en-US" dirty="0"/>
              <a:t>mock</a:t>
            </a:r>
            <a:r>
              <a:rPr lang="he-IL" dirty="0"/>
              <a:t> כולל תוספת שמצריכה שינוי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http://blog.drorhelper.com/2013/05/how-to-write-unit-test.html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שקפים שלו בנושא מ- </a:t>
            </a:r>
            <a:r>
              <a:rPr lang="en-US" dirty="0" err="1"/>
              <a:t>ndc</a:t>
            </a:r>
            <a:r>
              <a:rPr lang="en-US" dirty="0"/>
              <a:t> London</a:t>
            </a:r>
            <a:r>
              <a:rPr lang="he-IL" dirty="0"/>
              <a:t> </a:t>
            </a:r>
            <a:r>
              <a:rPr lang="en-US" dirty="0">
                <a:hlinkClick r:id="rId3"/>
              </a:rPr>
              <a:t>https://github.com/dhelper/MockBattle</a:t>
            </a:r>
            <a:endParaRPr lang="he-IL" dirty="0"/>
          </a:p>
          <a:p>
            <a:r>
              <a:rPr lang="he-IL" dirty="0"/>
              <a:t>יש צורך לבצע הכנה\הדגמה יותר משמעותית לסקר בדיקות – אולי לקחת פרויקט קיים ולדבר עליו</a:t>
            </a:r>
          </a:p>
          <a:p>
            <a:r>
              <a:rPr lang="he-IL" dirty="0"/>
              <a:t>?לנסות להתחיל בהדגמה (אולי פשטה יותר) לפני הדיבורים על </a:t>
            </a:r>
            <a:r>
              <a:rPr lang="he-IL" dirty="0" err="1"/>
              <a:t>מוקים</a:t>
            </a:r>
            <a:r>
              <a:rPr lang="he-IL" dirty="0"/>
              <a:t> ורק כשעולה הצורך להסביר על זאת. (אולי בכלל הרצאה שניה צריכה להיות יותר </a:t>
            </a:r>
            <a:r>
              <a:rPr lang="he-IL" dirty="0" err="1"/>
              <a:t>סדנאית</a:t>
            </a:r>
            <a:r>
              <a:rPr lang="he-IL" dirty="0"/>
              <a:t> על הקוד שלהם) אם זו הדגמה ראשונה ב-</a:t>
            </a:r>
            <a:r>
              <a:rPr lang="en-US" dirty="0" err="1"/>
              <a:t>.net</a:t>
            </a:r>
            <a:r>
              <a:rPr lang="he-IL" dirty="0"/>
              <a:t> להרבה סטודנטים יש את ה-</a:t>
            </a:r>
            <a:r>
              <a:rPr lang="en-US" dirty="0"/>
              <a:t>express</a:t>
            </a:r>
            <a:r>
              <a:rPr lang="he-IL" dirty="0"/>
              <a:t> אז להתחיל ממנו עם </a:t>
            </a:r>
            <a:r>
              <a:rPr lang="en-US" dirty="0"/>
              <a:t>ref</a:t>
            </a:r>
            <a:r>
              <a:rPr lang="he-IL" dirty="0"/>
              <a:t> ל-</a:t>
            </a:r>
            <a:r>
              <a:rPr lang="en-US" dirty="0" err="1"/>
              <a:t>dll</a:t>
            </a:r>
            <a:r>
              <a:rPr lang="he-IL" dirty="0"/>
              <a:t> ו- </a:t>
            </a:r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he-IL" dirty="0"/>
              <a:t>ברקלי </a:t>
            </a:r>
            <a:r>
              <a:rPr lang="en-US" dirty="0"/>
              <a:t>cs169-2013</a:t>
            </a:r>
            <a:r>
              <a:rPr lang="he-IL" dirty="0"/>
              <a:t> יש הרצאה מפורטת על </a:t>
            </a:r>
            <a:r>
              <a:rPr lang="en-US" dirty="0"/>
              <a:t>test doubles</a:t>
            </a:r>
            <a:r>
              <a:rPr lang="he-IL" dirty="0"/>
              <a:t>! (וגם </a:t>
            </a:r>
            <a:r>
              <a:rPr lang="en-US" dirty="0"/>
              <a:t>TDD</a:t>
            </a:r>
            <a:r>
              <a:rPr lang="he-IL" dirty="0"/>
              <a:t> מפושט)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https://sites.google.com/a/eecs.berkeley.edu/cs169-sp13/lectures</a:t>
            </a:r>
            <a:endParaRPr lang="he-IL" dirty="0"/>
          </a:p>
          <a:p>
            <a:r>
              <a:rPr lang="he-IL" dirty="0"/>
              <a:t>אולי דוגמת קוד פתוח – למשל </a:t>
            </a:r>
            <a:r>
              <a:rPr lang="en-US" dirty="0">
                <a:hlinkClick r:id="rId5"/>
              </a:rPr>
              <a:t>http://kigg.codeplex.com/</a:t>
            </a:r>
            <a:r>
              <a:rPr lang="he-IL" dirty="0"/>
              <a:t>,</a:t>
            </a:r>
          </a:p>
          <a:p>
            <a:r>
              <a:rPr lang="he-IL" dirty="0"/>
              <a:t>הדפסת\תרגול תרחיש הפיתוח העיקרי (ובדיקה שהתוספים השונים עוד עובדים, במיוחד </a:t>
            </a:r>
            <a:r>
              <a:rPr lang="en-US" dirty="0" err="1"/>
              <a:t>mvcscaffolding</a:t>
            </a:r>
            <a:r>
              <a:rPr lang="he-IL" dirty="0"/>
              <a:t>)</a:t>
            </a:r>
          </a:p>
          <a:p>
            <a:r>
              <a:rPr lang="he-IL" dirty="0"/>
              <a:t>שאלות </a:t>
            </a:r>
            <a:r>
              <a:rPr lang="en-US" dirty="0"/>
              <a:t>PI</a:t>
            </a:r>
            <a:r>
              <a:rPr lang="he-IL" dirty="0"/>
              <a:t> – בעיות שיש </a:t>
            </a:r>
            <a:r>
              <a:rPr lang="he-IL" dirty="0" err="1"/>
              <a:t>במוק</a:t>
            </a:r>
            <a:r>
              <a:rPr lang="he-IL" dirty="0"/>
              <a:t>: שינוי לרכיב </a:t>
            </a:r>
            <a:r>
              <a:rPr lang="he-IL" dirty="0" err="1"/>
              <a:t>האמיתי</a:t>
            </a:r>
            <a:r>
              <a:rPr lang="he-IL" dirty="0"/>
              <a:t> שלא נתפס, ...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מה עושה </a:t>
            </a:r>
            <a:r>
              <a:rPr lang="he-IL" dirty="0" err="1"/>
              <a:t>מוק</a:t>
            </a:r>
            <a:r>
              <a:rPr lang="he-IL" dirty="0"/>
              <a:t>: מחזיר תשובות, מוודא התנהגות, שניהם, </a:t>
            </a:r>
            <a:r>
              <a:rPr lang="en-US" dirty="0"/>
              <a:t>…</a:t>
            </a:r>
            <a:br>
              <a:rPr lang="en-US" dirty="0"/>
            </a:br>
            <a:r>
              <a:rPr lang="he-IL" dirty="0"/>
              <a:t>מה הסיבה הכי פחות חשובה (או לא רלוונטית) מהבאות בטענה שאין צורך לבדוק מתודות פרטיות: הבדיקה מיותרת ממילא תוצאות הקריאה לא נצפות מבחוץ, מתודות כאלו לא יציבות – עלולות להשתנות ולשבור בדיקות, עלול לגרום לאחרים לחשוב שמותר להשתמש בהם, הקוד כבר נבדק ע"י בדיקות למתודות החיצוניות והן רק פרט מימוש.</a:t>
            </a:r>
            <a:r>
              <a:rPr lang="en-US"/>
              <a:t>”</a:t>
            </a:r>
          </a:p>
          <a:p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33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2788521"/>
      </p:ext>
    </p:extLst>
  </p:cSld>
  <p:clrMapOvr>
    <a:masterClrMapping/>
  </p:clrMapOvr>
  <p:transition spd="slow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להמשיך החלפת חומרי </a:t>
            </a:r>
            <a:r>
              <a:rPr lang="he-IL" dirty="0" err="1" smtClean="0"/>
              <a:t>פייתון</a:t>
            </a:r>
            <a:r>
              <a:rPr lang="he-IL" dirty="0" smtClean="0"/>
              <a:t> מהקורס </a:t>
            </a:r>
            <a:r>
              <a:rPr lang="he-IL" dirty="0" err="1" smtClean="0"/>
              <a:t>בפלורלסייט</a:t>
            </a:r>
            <a:r>
              <a:rPr lang="he-IL" dirty="0" smtClean="0"/>
              <a:t>? הדוגמאות שאחרי ב- </a:t>
            </a:r>
            <a:r>
              <a:rPr lang="en-US" dirty="0" err="1" smtClean="0"/>
              <a:t>dotnet</a:t>
            </a:r>
            <a:r>
              <a:rPr lang="he-IL" dirty="0"/>
              <a:t> </a:t>
            </a:r>
            <a:r>
              <a:rPr lang="he-IL" dirty="0" smtClean="0"/>
              <a:t>קצת מנותקות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34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85891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תזכורת: בדיקת יחידה טובה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בדיקת יחידה היא קוד שקורא לקוד אחר ובודק אח"כ נכונות של טענות מסוימות על ההתנהגות הלוגית של מתודה או מחלקה.</a:t>
            </a:r>
          </a:p>
          <a:p>
            <a:r>
              <a:rPr lang="he-IL" dirty="0" smtClean="0"/>
              <a:t>בדיקת יחידה תכתב בד"כ באמצעות </a:t>
            </a:r>
            <a:r>
              <a:rPr lang="en-US" dirty="0" smtClean="0"/>
              <a:t>framework</a:t>
            </a:r>
            <a:endParaRPr lang="he-IL" dirty="0" smtClean="0"/>
          </a:p>
          <a:p>
            <a:r>
              <a:rPr lang="he-IL" dirty="0" smtClean="0"/>
              <a:t>קצרה ומורצת בקלות</a:t>
            </a:r>
          </a:p>
          <a:p>
            <a:r>
              <a:rPr lang="en-US" dirty="0" smtClean="0"/>
              <a:t>FIRST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4</a:t>
            </a:fld>
            <a:endParaRPr lang="he-IL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תזכורת: </a:t>
            </a:r>
            <a:r>
              <a:rPr lang="en-US" dirty="0" smtClean="0"/>
              <a:t>TDD Cycle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5</a:t>
            </a:fld>
            <a:endParaRPr lang="he-IL" dirty="0"/>
          </a:p>
        </p:txBody>
      </p:sp>
      <p:pic>
        <p:nvPicPr>
          <p:cNvPr id="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082006"/>
            <a:ext cx="46101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איך בודקים כשיש תלות בגורמים חצוניים?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מחלקות אחרות (שעוד לא קיימות \ </a:t>
            </a:r>
            <a:r>
              <a:rPr lang="en-US" dirty="0" smtClean="0"/>
              <a:t>BDD</a:t>
            </a:r>
            <a:r>
              <a:rPr lang="he-IL" dirty="0" smtClean="0"/>
              <a:t>)</a:t>
            </a:r>
          </a:p>
          <a:p>
            <a:r>
              <a:rPr lang="he-IL" dirty="0" smtClean="0"/>
              <a:t>גורמים חיצוניים (למשל </a:t>
            </a:r>
            <a:r>
              <a:rPr lang="en-US" dirty="0" smtClean="0"/>
              <a:t>File System</a:t>
            </a:r>
            <a:r>
              <a:rPr lang="he-IL" dirty="0" smtClean="0"/>
              <a:t>, </a:t>
            </a:r>
            <a:r>
              <a:rPr lang="en-US" dirty="0" smtClean="0"/>
              <a:t>Database</a:t>
            </a:r>
            <a:r>
              <a:rPr lang="he-IL" dirty="0" smtClean="0"/>
              <a:t> , </a:t>
            </a:r>
            <a:r>
              <a:rPr lang="en-US" dirty="0" smtClean="0"/>
              <a:t>Services</a:t>
            </a:r>
            <a:r>
              <a:rPr lang="he-IL" dirty="0" smtClean="0"/>
              <a:t>): איטיים, לא עקביים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6</a:t>
            </a:fld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298337"/>
            <a:ext cx="5238750" cy="355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Isolation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 smtClean="0">
              <a:hlinkClick r:id="rId3"/>
            </a:endParaRPr>
          </a:p>
          <a:p>
            <a:pPr marL="0" indent="0" algn="l" rtl="0">
              <a:buNone/>
            </a:pPr>
            <a:endParaRPr lang="en-US" dirty="0">
              <a:hlinkClick r:id="rId3"/>
            </a:endParaRPr>
          </a:p>
          <a:p>
            <a:pPr marL="0" indent="0" algn="l" rtl="0">
              <a:buNone/>
            </a:pPr>
            <a:endParaRPr lang="en-US" dirty="0" smtClean="0">
              <a:hlinkClick r:id="rId3"/>
            </a:endParaRPr>
          </a:p>
          <a:p>
            <a:pPr marL="0" indent="0" algn="l" rtl="0">
              <a:buNone/>
            </a:pPr>
            <a:endParaRPr lang="en-US" dirty="0">
              <a:hlinkClick r:id="rId3"/>
            </a:endParaRPr>
          </a:p>
          <a:p>
            <a:pPr marL="0" indent="0" algn="l" rtl="0">
              <a:buNone/>
            </a:pPr>
            <a:endParaRPr lang="en-US" dirty="0" smtClean="0">
              <a:hlinkClick r:id="rId3"/>
            </a:endParaRPr>
          </a:p>
          <a:p>
            <a:pPr marL="0" indent="0" algn="l" rtl="0">
              <a:buNone/>
            </a:pPr>
            <a:endParaRPr lang="en-US" dirty="0">
              <a:hlinkClick r:id="rId3"/>
            </a:endParaRPr>
          </a:p>
          <a:p>
            <a:pPr marL="0" indent="0" algn="l" rtl="0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martinfowler.com/bliki/UnitTest.html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7</a:t>
            </a:fld>
            <a:endParaRPr lang="he-IL" dirty="0"/>
          </a:p>
        </p:txBody>
      </p:sp>
      <p:pic>
        <p:nvPicPr>
          <p:cNvPr id="12291" name="Picture 3" descr="C:\Users\yagel\Downloads\isol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61413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9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הדגמה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מפרויקט?: תלות בבסיס נתונים של לקוחות...</a:t>
            </a:r>
          </a:p>
          <a:p>
            <a:r>
              <a:rPr lang="he-IL" dirty="0" smtClean="0"/>
              <a:t>המשך </a:t>
            </a:r>
            <a:r>
              <a:rPr lang="he-IL" dirty="0" smtClean="0">
                <a:hlinkClick r:id="rId2"/>
              </a:rPr>
              <a:t>ש.ב.</a:t>
            </a:r>
            <a:endParaRPr lang="he-IL" dirty="0" smtClean="0"/>
          </a:p>
          <a:p>
            <a:r>
              <a:rPr lang="he-IL" dirty="0" smtClean="0"/>
              <a:t>...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07422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23349"/>
            <a:ext cx="1854320" cy="281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se15b-yagel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8375096-F3E0-450E-B8F9-D90FEBB4F33C}" type="slidenum">
              <a:rPr lang="he-IL" smtClean="0"/>
              <a:pPr algn="r"/>
              <a:t>9</a:t>
            </a:fld>
            <a:endParaRPr lang="he-IL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18853"/>
            <a:ext cx="6386632" cy="36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mARZt2KsKCF9MrA11dJj"/>
</p:tagLst>
</file>

<file path=ppt/theme/theme1.xml><?xml version="1.0" encoding="utf-8"?>
<a:theme xmlns:a="http://schemas.openxmlformats.org/drawingml/2006/main" name="se10a-04-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se10a-04-arch</Template>
  <TotalTime>22331</TotalTime>
  <Words>3262</Words>
  <Application>Microsoft Office PowerPoint</Application>
  <PresentationFormat>‫הצגה על המסך (4:3)</PresentationFormat>
  <Paragraphs>528</Paragraphs>
  <Slides>34</Slides>
  <Notes>17</Notes>
  <HiddenSlides>6</HiddenSlides>
  <MMClips>0</MMClips>
  <ScaleCrop>false</ScaleCrop>
  <HeadingPairs>
    <vt:vector size="8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38" baseType="lpstr">
      <vt:lpstr>Arial</vt:lpstr>
      <vt:lpstr>Calibri</vt:lpstr>
      <vt:lpstr>se10a-04-arch</vt:lpstr>
      <vt:lpstr>Packager Shell Object</vt:lpstr>
      <vt:lpstr>הנדסת תוכנה 9. בדיקות III Test Doubles (Mock Objects)</vt:lpstr>
      <vt:lpstr>מה היום?</vt:lpstr>
      <vt:lpstr>מקורות</vt:lpstr>
      <vt:lpstr>תזכורת: בדיקת יחידה טובה</vt:lpstr>
      <vt:lpstr>תזכורת: TDD Cycle</vt:lpstr>
      <vt:lpstr>איך בודקים כשיש תלות בגורמים חצוניים?</vt:lpstr>
      <vt:lpstr>Test Isolation</vt:lpstr>
      <vt:lpstr>הדגמה</vt:lpstr>
      <vt:lpstr>Test Doubles</vt:lpstr>
      <vt:lpstr>Test Doubles</vt:lpstr>
      <vt:lpstr>Test doubles</vt:lpstr>
      <vt:lpstr>Stub – Car Example</vt:lpstr>
      <vt:lpstr>Stub - Code</vt:lpstr>
      <vt:lpstr>Stub</vt:lpstr>
      <vt:lpstr>Fake</vt:lpstr>
      <vt:lpstr>Spy</vt:lpstr>
      <vt:lpstr>Dummy</vt:lpstr>
      <vt:lpstr>Mock Object (אובייקט מדומה)</vt:lpstr>
      <vt:lpstr>מה אינה מטרה של mock objects?</vt:lpstr>
      <vt:lpstr>סיכום הסוגים</vt:lpstr>
      <vt:lpstr>האם כדאי להשתמש?</vt:lpstr>
      <vt:lpstr>עוד מקורות</vt:lpstr>
      <vt:lpstr>Java Unit Testing</vt:lpstr>
      <vt:lpstr>Python</vt:lpstr>
      <vt:lpstr>דוגמאות נוספות</vt:lpstr>
      <vt:lpstr>נושאים נוספים</vt:lpstr>
      <vt:lpstr>בשבוע הבא</vt:lpstr>
      <vt:lpstr>סיכום</vt:lpstr>
      <vt:lpstr>Unit Testing a .net Web App</vt:lpstr>
      <vt:lpstr> PowerTodo Steps</vt:lpstr>
      <vt:lpstr>קישורים</vt:lpstr>
      <vt:lpstr>TOCHECK</vt:lpstr>
      <vt:lpstr>Prev. TODO</vt:lpstr>
      <vt:lpstr>TODO</vt:lpstr>
    </vt:vector>
  </TitlesOfParts>
  <Company>bgu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בדיקות יחידה II</dc:title>
  <dc:creator>yagel</dc:creator>
  <cp:lastModifiedBy>robi</cp:lastModifiedBy>
  <cp:revision>336</cp:revision>
  <dcterms:created xsi:type="dcterms:W3CDTF">2009-11-07T17:37:24Z</dcterms:created>
  <dcterms:modified xsi:type="dcterms:W3CDTF">2015-05-19T11:06:09Z</dcterms:modified>
</cp:coreProperties>
</file>