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0" r:id="rId2"/>
    <p:sldId id="261" r:id="rId3"/>
    <p:sldId id="257" r:id="rId4"/>
    <p:sldId id="258" r:id="rId5"/>
    <p:sldId id="259" r:id="rId6"/>
    <p:sldId id="262" r:id="rId7"/>
    <p:sldId id="263" r:id="rId8"/>
    <p:sldId id="264" r:id="rId9"/>
    <p:sldId id="266" r:id="rId10"/>
    <p:sldId id="265" r:id="rId11"/>
    <p:sldId id="271" r:id="rId12"/>
    <p:sldId id="267" r:id="rId13"/>
    <p:sldId id="268" r:id="rId14"/>
    <p:sldId id="270" r:id="rId15"/>
    <p:sldId id="269"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8" d="100"/>
          <a:sy n="118" d="100"/>
        </p:scale>
        <p:origin x="252" y="96"/>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DA371-5B53-4F61-99AE-1C71D509D01A}"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948747-C5BB-4B46-A486-97F111385BDC}" type="slidenum">
              <a:rPr lang="en-US" smtClean="0"/>
              <a:t>‹#›</a:t>
            </a:fld>
            <a:endParaRPr lang="en-US"/>
          </a:p>
        </p:txBody>
      </p:sp>
    </p:spTree>
    <p:extLst>
      <p:ext uri="{BB962C8B-B14F-4D97-AF65-F5344CB8AC3E}">
        <p14:creationId xmlns:p14="http://schemas.microsoft.com/office/powerpoint/2010/main" val="3368498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0F7FE5-A9D1-43D6-85E2-436EAF87AD01}" type="slidenum">
              <a:rPr lang="en-US" smtClean="0"/>
              <a:t>1</a:t>
            </a:fld>
            <a:endParaRPr lang="en-US"/>
          </a:p>
        </p:txBody>
      </p:sp>
    </p:spTree>
    <p:extLst>
      <p:ext uri="{BB962C8B-B14F-4D97-AF65-F5344CB8AC3E}">
        <p14:creationId xmlns:p14="http://schemas.microsoft.com/office/powerpoint/2010/main" val="551881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JO" dirty="0" smtClean="0"/>
              <a:t>قاعدة البيانات هي بالعادة</a:t>
            </a:r>
            <a:r>
              <a:rPr lang="ar-JO" baseline="0" dirty="0" smtClean="0"/>
              <a:t> ملف ضخم يحتوي على عدد ضخم من البيانات, ويوجد محرك او برنامج خادم قاعدة بيانات يسمح باسترجاع وتعديل واضافة وحذف على هذا الملف الضخم بشكل سريع جدا وفعال, خادم محرك البيانات يعمل بالخلفية وليس له واجهة استخدام, نحتاج للتفاعل مع خادم قاعدة البيانات الى برنامج زبون يشبك على الخادم ويعرض قواعد البيانات الموجودة ويسمح بتعديلها, او يكون الشبك مع الخادم من داخل برنامج المحاسبة او الاتش ار, </a:t>
            </a:r>
          </a:p>
          <a:p>
            <a:r>
              <a:rPr lang="ar-JO" baseline="0" dirty="0" smtClean="0"/>
              <a:t>بالعادة يستخدم  للتعامل مع قواعد البيانات من استرجاع واضافة وحذف يستعمل لغة الجيل الرابع اس كيو ال وهي اقرب شيء للغة البشرية الطبيعية</a:t>
            </a:r>
          </a:p>
          <a:p>
            <a:endParaRPr lang="ar-JO" baseline="0" dirty="0" smtClean="0"/>
          </a:p>
          <a:p>
            <a:r>
              <a:rPr lang="ar-JO" baseline="0" dirty="0" smtClean="0"/>
              <a:t>من قواعد البيانات المشهورة والقوية جدا هي اوراكل, اوراكل تنفرد بجميع انظمة البيانات الضخمة القديمة مثل الدوائر الحكومية والبنوك والمؤسسات الضخمة, لكنها بدات بالاندثار بعد المنافسة القوية خاصة من مايكروسوفت اس كيو ال وغيرها من قواعد البيانات, يعتبر سعر قاعدة بيانات اوراكل مرتفعا جدا, كما انها معقدة عند التنزيل وعند ادارة قواعد البيانات, ولا تدعم واجهة المستخدم الحديثة بشكل كبير</a:t>
            </a:r>
          </a:p>
          <a:p>
            <a:r>
              <a:rPr lang="ar-JO" baseline="0" dirty="0" smtClean="0"/>
              <a:t>مايكروسوفت اس كيو ال سيرفر هي تطورت بشكل كبير ونزلت منها مؤخرا نسخة مجانية تعمل على جميع انظمة التشغيل, وتضاهي بسرعتها اوراكل لدرجة كبيرة, </a:t>
            </a:r>
          </a:p>
          <a:p>
            <a:r>
              <a:rPr lang="ar-JO" baseline="0" dirty="0" smtClean="0"/>
              <a:t>بينما مع برامج المصدر المفتوح المبنية على بي اتش بي يستعملون بالعادة ماي اس كيو ال المجاني يوفر قاعدة بيانات اساسية لكن لا يتوفر الكثير من الميزات الاساسية مثل ستورد بروسيجر</a:t>
            </a:r>
          </a:p>
          <a:p>
            <a:r>
              <a:rPr lang="ar-JO" baseline="0" dirty="0" smtClean="0"/>
              <a:t>كل قواعد البيانات السابق ذكرها تعتمد على جداول معرفة مسبقا او ستراكشر معرف مسبقا ومن ثم يتم استدعاء تلك الجداول, لكن عناك نوعا جديدا من قواعد البيانات نو سيكوال, ومن اشهرها مونجو ديبي, هي تعتمد على تنخزين نيستد اوبجكتس مختلفة بشكل جيسون وليس بالضرورة بينها ريليشن, </a:t>
            </a:r>
          </a:p>
          <a:p>
            <a:r>
              <a:rPr lang="ar-JO" baseline="0" dirty="0" smtClean="0"/>
              <a:t>انتشر وارتبط استخدام مونجو مع نود جي اس, </a:t>
            </a:r>
          </a:p>
          <a:p>
            <a:r>
              <a:rPr lang="ar-JO" baseline="0" dirty="0" smtClean="0"/>
              <a:t>ومؤخرا ظهر نوع جديد من قواعد البيانات اون لاين,  حيث لا تحتاج هذه القواعد الى برنامج باك اند باي لغة حتى نستطيع التعامل معها, لكننا نستطيع التعامل معها مباشرة من الويب او من الموبايل فقط باستخدام ريكويست اتش تي تي بي مثل فايربيس من جوجل </a:t>
            </a:r>
          </a:p>
          <a:p>
            <a:endParaRPr lang="ar-JO" baseline="0" dirty="0" smtClean="0"/>
          </a:p>
          <a:p>
            <a:endParaRPr lang="ar-JO" baseline="0" dirty="0" smtClean="0"/>
          </a:p>
          <a:p>
            <a:endParaRPr lang="ar-JO" baseline="0" dirty="0" smtClean="0"/>
          </a:p>
          <a:p>
            <a:endParaRPr lang="ar-JO" baseline="0" dirty="0" smtClean="0"/>
          </a:p>
          <a:p>
            <a:endParaRPr lang="ar-JO" baseline="0" dirty="0" smtClean="0"/>
          </a:p>
          <a:p>
            <a:endParaRPr lang="ar-JO" baseline="0" dirty="0" smtClean="0"/>
          </a:p>
        </p:txBody>
      </p:sp>
      <p:sp>
        <p:nvSpPr>
          <p:cNvPr id="4" name="Slide Number Placeholder 3"/>
          <p:cNvSpPr>
            <a:spLocks noGrp="1"/>
          </p:cNvSpPr>
          <p:nvPr>
            <p:ph type="sldNum" sz="quarter" idx="10"/>
          </p:nvPr>
        </p:nvSpPr>
        <p:spPr/>
        <p:txBody>
          <a:bodyPr/>
          <a:lstStyle/>
          <a:p>
            <a:fld id="{1BAC5B62-83B2-4F8C-A1D1-B0D8CEBF0FED}" type="slidenum">
              <a:rPr lang="en-US" smtClean="0"/>
              <a:t>5</a:t>
            </a:fld>
            <a:endParaRPr lang="en-US"/>
          </a:p>
        </p:txBody>
      </p:sp>
    </p:spTree>
    <p:extLst>
      <p:ext uri="{BB962C8B-B14F-4D97-AF65-F5344CB8AC3E}">
        <p14:creationId xmlns:p14="http://schemas.microsoft.com/office/powerpoint/2010/main" val="3364695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F99A3C-CBD3-4A81-8900-44854E96776A}"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789051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99A3C-CBD3-4A81-8900-44854E96776A}"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90065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99A3C-CBD3-4A81-8900-44854E96776A}"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61720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99A3C-CBD3-4A81-8900-44854E96776A}"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404450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99A3C-CBD3-4A81-8900-44854E96776A}"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235633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F99A3C-CBD3-4A81-8900-44854E96776A}"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2268951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F99A3C-CBD3-4A81-8900-44854E96776A}"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908313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F99A3C-CBD3-4A81-8900-44854E96776A}"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347898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99A3C-CBD3-4A81-8900-44854E96776A}"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2222809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99A3C-CBD3-4A81-8900-44854E96776A}"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25532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99A3C-CBD3-4A81-8900-44854E96776A}"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64062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99A3C-CBD3-4A81-8900-44854E96776A}" type="datetimeFigureOut">
              <a:rPr lang="en-US" smtClean="0"/>
              <a:t>1/21/2020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F7B91-2AC0-4A72-B708-60E0940D7490}" type="slidenum">
              <a:rPr lang="en-US" smtClean="0"/>
              <a:t>‹#›</a:t>
            </a:fld>
            <a:endParaRPr lang="en-US"/>
          </a:p>
        </p:txBody>
      </p:sp>
    </p:spTree>
    <p:extLst>
      <p:ext uri="{BB962C8B-B14F-4D97-AF65-F5344CB8AC3E}">
        <p14:creationId xmlns:p14="http://schemas.microsoft.com/office/powerpoint/2010/main" val="29596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860108" y="1367315"/>
            <a:ext cx="9695089" cy="199637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ar-JO" sz="4000" dirty="0" smtClean="0">
                <a:solidFill>
                  <a:prstClr val="black"/>
                </a:solidFill>
              </a:rPr>
              <a:t>(سلسلة اساسيات البرمجة)</a:t>
            </a:r>
            <a:br>
              <a:rPr lang="ar-JO" sz="4000" dirty="0" smtClean="0">
                <a:solidFill>
                  <a:prstClr val="black"/>
                </a:solidFill>
              </a:rPr>
            </a:br>
            <a:r>
              <a:rPr lang="en-US" sz="2800" dirty="0" smtClean="0">
                <a:solidFill>
                  <a:prstClr val="black"/>
                </a:solidFill>
              </a:rPr>
              <a:t/>
            </a:r>
            <a:br>
              <a:rPr lang="en-US" sz="2800" dirty="0" smtClean="0">
                <a:solidFill>
                  <a:prstClr val="black"/>
                </a:solidFill>
              </a:rPr>
            </a:br>
            <a:r>
              <a:rPr lang="ar-JO" sz="6600" b="1"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قواعد البيانات</a:t>
            </a:r>
            <a:endParaRPr lang="en-US" sz="6600" b="1"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a:p>
            <a:pPr algn="ctr"/>
            <a:endParaRPr lang="en-US" sz="6600" dirty="0"/>
          </a:p>
        </p:txBody>
      </p:sp>
      <p:sp>
        <p:nvSpPr>
          <p:cNvPr id="3" name="TextBox 2"/>
          <p:cNvSpPr txBox="1"/>
          <p:nvPr/>
        </p:nvSpPr>
        <p:spPr>
          <a:xfrm>
            <a:off x="8458944" y="6249279"/>
            <a:ext cx="1367762" cy="369332"/>
          </a:xfrm>
          <a:prstGeom prst="rect">
            <a:avLst/>
          </a:prstGeom>
          <a:noFill/>
        </p:spPr>
        <p:txBody>
          <a:bodyPr wrap="square" rtlCol="0">
            <a:spAutoFit/>
          </a:bodyPr>
          <a:lstStyle/>
          <a:p>
            <a:pPr algn="ctr"/>
            <a:r>
              <a:rPr lang="ar-JO" dirty="0" smtClean="0">
                <a:solidFill>
                  <a:prstClr val="black"/>
                </a:solidFill>
              </a:rPr>
              <a:t>أنس قطيشات</a:t>
            </a:r>
            <a:endParaRPr lang="en-US" dirty="0">
              <a:solidFill>
                <a:prstClr val="black"/>
              </a:solidFill>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7184" t="9799" r="8010" b="18876"/>
          <a:stretch/>
        </p:blipFill>
        <p:spPr>
          <a:xfrm>
            <a:off x="8317266" y="4471584"/>
            <a:ext cx="1509440" cy="1777695"/>
          </a:xfrm>
          <a:prstGeom prst="rect">
            <a:avLst/>
          </a:prstGeom>
        </p:spPr>
      </p:pic>
    </p:spTree>
    <p:extLst>
      <p:ext uri="{BB962C8B-B14F-4D97-AF65-F5344CB8AC3E}">
        <p14:creationId xmlns:p14="http://schemas.microsoft.com/office/powerpoint/2010/main" val="1029339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4680338" y="139048"/>
            <a:ext cx="2831353"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Entity Framework</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14" name="TextBox 13"/>
          <p:cNvSpPr txBox="1"/>
          <p:nvPr/>
        </p:nvSpPr>
        <p:spPr>
          <a:xfrm>
            <a:off x="6036658" y="2188773"/>
            <a:ext cx="5336455" cy="2862322"/>
          </a:xfrm>
          <a:prstGeom prst="rect">
            <a:avLst/>
          </a:prstGeom>
          <a:noFill/>
        </p:spPr>
        <p:txBody>
          <a:bodyPr wrap="square" rtlCol="0">
            <a:spAutoFit/>
          </a:bodyPr>
          <a:lstStyle/>
          <a:p>
            <a:pPr algn="r" rtl="1"/>
            <a:endParaRPr lang="en-US" dirty="0" smtClean="0"/>
          </a:p>
          <a:p>
            <a:pPr algn="r" rtl="1"/>
            <a:r>
              <a:rPr lang="ar-JO" b="1" dirty="0" smtClean="0"/>
              <a:t>1- </a:t>
            </a:r>
            <a:r>
              <a:rPr lang="en-US" b="1" dirty="0" smtClean="0"/>
              <a:t> </a:t>
            </a:r>
            <a:r>
              <a:rPr lang="en-US" b="1" dirty="0" smtClean="0"/>
              <a:t>Code First</a:t>
            </a:r>
          </a:p>
          <a:p>
            <a:pPr algn="r" rtl="1"/>
            <a:r>
              <a:rPr lang="ar-JO" dirty="0" smtClean="0"/>
              <a:t>       اضافة ملف </a:t>
            </a:r>
            <a:r>
              <a:rPr lang="en-US" dirty="0" err="1" smtClean="0"/>
              <a:t>DBContext</a:t>
            </a:r>
            <a:r>
              <a:rPr lang="ar-JO" dirty="0" smtClean="0"/>
              <a:t> </a:t>
            </a:r>
            <a:endParaRPr lang="en-US" dirty="0" smtClean="0"/>
          </a:p>
          <a:p>
            <a:pPr algn="r" rtl="1"/>
            <a:endParaRPr lang="en-US" dirty="0" smtClean="0"/>
          </a:p>
          <a:p>
            <a:pPr algn="r" rtl="1"/>
            <a:r>
              <a:rPr lang="ar-JO" b="1" dirty="0" smtClean="0"/>
              <a:t>2- </a:t>
            </a:r>
            <a:r>
              <a:rPr lang="en-US" b="1" dirty="0" smtClean="0"/>
              <a:t> </a:t>
            </a:r>
            <a:r>
              <a:rPr lang="en-US" b="1" dirty="0" err="1" smtClean="0"/>
              <a:t>DatbaseFirst</a:t>
            </a:r>
            <a:endParaRPr lang="en-US" b="1" dirty="0" smtClean="0"/>
          </a:p>
          <a:p>
            <a:pPr algn="r" rtl="1"/>
            <a:r>
              <a:rPr lang="ar-JO" dirty="0"/>
              <a:t> </a:t>
            </a:r>
            <a:r>
              <a:rPr lang="ar-JO" dirty="0" smtClean="0"/>
              <a:t>     اضافة </a:t>
            </a:r>
            <a:r>
              <a:rPr lang="ar-JO" dirty="0"/>
              <a:t>ملف </a:t>
            </a:r>
            <a:r>
              <a:rPr lang="ar-JO" dirty="0" smtClean="0"/>
              <a:t> </a:t>
            </a:r>
            <a:r>
              <a:rPr lang="en-US" dirty="0" err="1" smtClean="0"/>
              <a:t>edmx</a:t>
            </a:r>
            <a:r>
              <a:rPr lang="en-US" dirty="0" smtClean="0"/>
              <a:t> + </a:t>
            </a:r>
            <a:r>
              <a:rPr lang="en-US" dirty="0" err="1" smtClean="0"/>
              <a:t>DBContext</a:t>
            </a:r>
            <a:endParaRPr lang="en-US" dirty="0" smtClean="0"/>
          </a:p>
          <a:p>
            <a:pPr algn="r" rtl="1"/>
            <a:endParaRPr lang="en-US" dirty="0" smtClean="0"/>
          </a:p>
          <a:p>
            <a:pPr algn="r" rtl="1"/>
            <a:r>
              <a:rPr lang="ar-JO" b="1" dirty="0" smtClean="0"/>
              <a:t>3- </a:t>
            </a:r>
            <a:r>
              <a:rPr lang="en-US" b="1" dirty="0" smtClean="0"/>
              <a:t> Model First</a:t>
            </a:r>
          </a:p>
          <a:p>
            <a:pPr algn="r" rtl="1"/>
            <a:r>
              <a:rPr lang="ar-JO" dirty="0" smtClean="0"/>
              <a:t>    </a:t>
            </a:r>
            <a:r>
              <a:rPr lang="ar-JO" dirty="0"/>
              <a:t>اضافة ملف </a:t>
            </a:r>
            <a:r>
              <a:rPr lang="en-US" dirty="0" err="1"/>
              <a:t>edmx</a:t>
            </a:r>
            <a:r>
              <a:rPr lang="en-US" dirty="0"/>
              <a:t> </a:t>
            </a:r>
            <a:r>
              <a:rPr lang="en-US" dirty="0" smtClean="0"/>
              <a:t>+ </a:t>
            </a:r>
            <a:r>
              <a:rPr lang="en-US" dirty="0" err="1" smtClean="0"/>
              <a:t>DBContext</a:t>
            </a:r>
            <a:endParaRPr lang="en-US" dirty="0" smtClean="0"/>
          </a:p>
          <a:p>
            <a:pPr algn="r" rtl="1"/>
            <a:endParaRPr lang="en-US" dirty="0" smtClean="0"/>
          </a:p>
        </p:txBody>
      </p:sp>
      <p:sp>
        <p:nvSpPr>
          <p:cNvPr id="5" name="TextBox 4"/>
          <p:cNvSpPr txBox="1"/>
          <p:nvPr/>
        </p:nvSpPr>
        <p:spPr>
          <a:xfrm>
            <a:off x="6534559" y="1451979"/>
            <a:ext cx="5445457" cy="461665"/>
          </a:xfrm>
          <a:prstGeom prst="rect">
            <a:avLst/>
          </a:prstGeom>
          <a:noFill/>
        </p:spPr>
        <p:txBody>
          <a:bodyPr wrap="square" rtlCol="0">
            <a:spAutoFit/>
          </a:bodyPr>
          <a:lstStyle/>
          <a:p>
            <a:pPr algn="r" rtl="1"/>
            <a:r>
              <a:rPr lang="ar-JO" sz="2400" b="1" dirty="0"/>
              <a:t>طرق </a:t>
            </a:r>
            <a:r>
              <a:rPr lang="ar-JO" sz="2400" b="1" dirty="0" smtClean="0"/>
              <a:t>البدء بمشروع </a:t>
            </a:r>
            <a:r>
              <a:rPr lang="en-US" sz="2400" b="1" dirty="0" smtClean="0"/>
              <a:t>Entity </a:t>
            </a:r>
            <a:r>
              <a:rPr lang="en-US" sz="2400" b="1" dirty="0" err="1"/>
              <a:t>Framwork</a:t>
            </a:r>
            <a:endParaRPr lang="en-US" sz="2400" b="1" dirty="0"/>
          </a:p>
        </p:txBody>
      </p:sp>
    </p:spTree>
    <p:extLst>
      <p:ext uri="{BB962C8B-B14F-4D97-AF65-F5344CB8AC3E}">
        <p14:creationId xmlns:p14="http://schemas.microsoft.com/office/powerpoint/2010/main" val="3715656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4680338" y="139048"/>
            <a:ext cx="2831353"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Entity Framework</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14" name="TextBox 13"/>
          <p:cNvSpPr txBox="1"/>
          <p:nvPr/>
        </p:nvSpPr>
        <p:spPr>
          <a:xfrm>
            <a:off x="6036658" y="2188773"/>
            <a:ext cx="5336455" cy="646331"/>
          </a:xfrm>
          <a:prstGeom prst="rect">
            <a:avLst/>
          </a:prstGeom>
          <a:noFill/>
        </p:spPr>
        <p:txBody>
          <a:bodyPr wrap="square" rtlCol="0">
            <a:spAutoFit/>
          </a:bodyPr>
          <a:lstStyle/>
          <a:p>
            <a:pPr algn="r" rtl="1"/>
            <a:r>
              <a:rPr lang="ar-JO" b="1" dirty="0" smtClean="0"/>
              <a:t>2- </a:t>
            </a:r>
            <a:r>
              <a:rPr lang="en-US" b="1" dirty="0" smtClean="0"/>
              <a:t> </a:t>
            </a:r>
            <a:r>
              <a:rPr lang="en-US" b="1" dirty="0" err="1" smtClean="0"/>
              <a:t>DatbaseFirst</a:t>
            </a:r>
            <a:endParaRPr lang="en-US" b="1" dirty="0" smtClean="0"/>
          </a:p>
          <a:p>
            <a:pPr algn="r" rtl="1"/>
            <a:r>
              <a:rPr lang="ar-JO" dirty="0"/>
              <a:t> </a:t>
            </a:r>
            <a:r>
              <a:rPr lang="ar-JO" dirty="0" smtClean="0"/>
              <a:t>     اضافة </a:t>
            </a:r>
            <a:r>
              <a:rPr lang="ar-JO" dirty="0"/>
              <a:t>ملف </a:t>
            </a:r>
            <a:r>
              <a:rPr lang="ar-JO" dirty="0" smtClean="0"/>
              <a:t> </a:t>
            </a:r>
            <a:r>
              <a:rPr lang="en-US" dirty="0" smtClean="0"/>
              <a:t>DBML </a:t>
            </a:r>
            <a:r>
              <a:rPr lang="en-US" dirty="0" smtClean="0"/>
              <a:t>+ </a:t>
            </a:r>
            <a:r>
              <a:rPr lang="en-US" dirty="0" err="1" smtClean="0"/>
              <a:t>DBContext</a:t>
            </a:r>
            <a:endParaRPr lang="en-US" dirty="0" smtClean="0"/>
          </a:p>
        </p:txBody>
      </p:sp>
      <p:sp>
        <p:nvSpPr>
          <p:cNvPr id="5" name="TextBox 4"/>
          <p:cNvSpPr txBox="1"/>
          <p:nvPr/>
        </p:nvSpPr>
        <p:spPr>
          <a:xfrm>
            <a:off x="6534559" y="1451979"/>
            <a:ext cx="5445457" cy="461665"/>
          </a:xfrm>
          <a:prstGeom prst="rect">
            <a:avLst/>
          </a:prstGeom>
          <a:noFill/>
        </p:spPr>
        <p:txBody>
          <a:bodyPr wrap="square" rtlCol="0">
            <a:spAutoFit/>
          </a:bodyPr>
          <a:lstStyle/>
          <a:p>
            <a:pPr algn="r" rtl="1"/>
            <a:r>
              <a:rPr lang="ar-JO" sz="2400" b="1" dirty="0"/>
              <a:t>طرق </a:t>
            </a:r>
            <a:r>
              <a:rPr lang="ar-JO" sz="2400" b="1" dirty="0" smtClean="0"/>
              <a:t>البدء بمشروع </a:t>
            </a:r>
            <a:r>
              <a:rPr lang="en-US" sz="2400" b="1" dirty="0" smtClean="0"/>
              <a:t>Entity </a:t>
            </a:r>
            <a:r>
              <a:rPr lang="en-US" sz="2400" b="1" dirty="0" err="1"/>
              <a:t>Framwork</a:t>
            </a:r>
            <a:endParaRPr lang="en-US" sz="2400" b="1" dirty="0"/>
          </a:p>
        </p:txBody>
      </p:sp>
      <p:sp>
        <p:nvSpPr>
          <p:cNvPr id="2" name="Rectangle 1"/>
          <p:cNvSpPr/>
          <p:nvPr/>
        </p:nvSpPr>
        <p:spPr>
          <a:xfrm>
            <a:off x="438559" y="1280832"/>
            <a:ext cx="7216506" cy="1815882"/>
          </a:xfrm>
          <a:prstGeom prst="rect">
            <a:avLst/>
          </a:prstGeom>
        </p:spPr>
        <p:txBody>
          <a:bodyPr wrap="square">
            <a:spAutoFit/>
          </a:bodyPr>
          <a:lstStyle/>
          <a:p>
            <a:r>
              <a:rPr lang="en-US" sz="1400" b="1" dirty="0">
                <a:solidFill>
                  <a:srgbClr val="171717"/>
                </a:solidFill>
                <a:latin typeface="Segoe UI" panose="020B0502040204020203" pitchFamily="34" charset="0"/>
              </a:rPr>
              <a:t>Reverse Engineer Model</a:t>
            </a:r>
          </a:p>
          <a:p>
            <a:r>
              <a:rPr lang="en-US" sz="1400" dirty="0">
                <a:solidFill>
                  <a:srgbClr val="171717"/>
                </a:solidFill>
                <a:latin typeface="Segoe UI" panose="020B0502040204020203" pitchFamily="34" charset="0"/>
              </a:rPr>
              <a:t>We’re going to make use of Entity Framework Designer, which is included as part of Visual Studio, to create our model.</a:t>
            </a:r>
          </a:p>
          <a:p>
            <a:pPr lvl="1">
              <a:buFont typeface="Arial" panose="020B0604020202020204" pitchFamily="34" charset="0"/>
              <a:buChar char="•"/>
            </a:pPr>
            <a:r>
              <a:rPr lang="en-US" sz="1400" b="1" dirty="0">
                <a:solidFill>
                  <a:srgbClr val="171717"/>
                </a:solidFill>
                <a:latin typeface="Segoe UI" panose="020B0502040204020203" pitchFamily="34" charset="0"/>
              </a:rPr>
              <a:t>Project -&gt; Add New Item…</a:t>
            </a:r>
            <a:endParaRPr lang="en-US" sz="1400" dirty="0">
              <a:solidFill>
                <a:srgbClr val="171717"/>
              </a:solidFill>
              <a:latin typeface="Segoe UI" panose="020B0502040204020203" pitchFamily="34" charset="0"/>
            </a:endParaRPr>
          </a:p>
          <a:p>
            <a:pPr lvl="1">
              <a:buFont typeface="Arial" panose="020B0604020202020204" pitchFamily="34" charset="0"/>
              <a:buChar char="•"/>
            </a:pPr>
            <a:r>
              <a:rPr lang="en-US" sz="1400" dirty="0">
                <a:solidFill>
                  <a:srgbClr val="171717"/>
                </a:solidFill>
                <a:latin typeface="Segoe UI" panose="020B0502040204020203" pitchFamily="34" charset="0"/>
              </a:rPr>
              <a:t>Select </a:t>
            </a:r>
            <a:r>
              <a:rPr lang="en-US" sz="1400" b="1" dirty="0">
                <a:solidFill>
                  <a:srgbClr val="171717"/>
                </a:solidFill>
                <a:latin typeface="Segoe UI" panose="020B0502040204020203" pitchFamily="34" charset="0"/>
              </a:rPr>
              <a:t>Data</a:t>
            </a:r>
            <a:r>
              <a:rPr lang="en-US" sz="1400" dirty="0">
                <a:solidFill>
                  <a:srgbClr val="171717"/>
                </a:solidFill>
                <a:latin typeface="Segoe UI" panose="020B0502040204020203" pitchFamily="34" charset="0"/>
              </a:rPr>
              <a:t> from the left menu and then </a:t>
            </a:r>
            <a:r>
              <a:rPr lang="en-US" sz="1400" b="1" dirty="0">
                <a:solidFill>
                  <a:srgbClr val="171717"/>
                </a:solidFill>
                <a:latin typeface="Segoe UI" panose="020B0502040204020203" pitchFamily="34" charset="0"/>
              </a:rPr>
              <a:t>ADO.NET Entity Data Model</a:t>
            </a:r>
            <a:endParaRPr lang="en-US" sz="1400" dirty="0">
              <a:solidFill>
                <a:srgbClr val="171717"/>
              </a:solidFill>
              <a:latin typeface="Segoe UI" panose="020B0502040204020203" pitchFamily="34" charset="0"/>
            </a:endParaRPr>
          </a:p>
          <a:p>
            <a:pPr lvl="1">
              <a:buFont typeface="Arial" panose="020B0604020202020204" pitchFamily="34" charset="0"/>
              <a:buChar char="•"/>
            </a:pPr>
            <a:r>
              <a:rPr lang="en-US" sz="1400" dirty="0">
                <a:solidFill>
                  <a:srgbClr val="171717"/>
                </a:solidFill>
                <a:latin typeface="Segoe UI" panose="020B0502040204020203" pitchFamily="34" charset="0"/>
              </a:rPr>
              <a:t>Enter </a:t>
            </a:r>
            <a:r>
              <a:rPr lang="en-US" sz="1400" b="1" dirty="0" err="1">
                <a:solidFill>
                  <a:srgbClr val="171717"/>
                </a:solidFill>
                <a:latin typeface="Segoe UI" panose="020B0502040204020203" pitchFamily="34" charset="0"/>
              </a:rPr>
              <a:t>BloggingModel</a:t>
            </a:r>
            <a:r>
              <a:rPr lang="en-US" sz="1400" dirty="0">
                <a:solidFill>
                  <a:srgbClr val="171717"/>
                </a:solidFill>
                <a:latin typeface="Segoe UI" panose="020B0502040204020203" pitchFamily="34" charset="0"/>
              </a:rPr>
              <a:t> as the name and click </a:t>
            </a:r>
            <a:r>
              <a:rPr lang="en-US" sz="1400" b="1" dirty="0">
                <a:solidFill>
                  <a:srgbClr val="171717"/>
                </a:solidFill>
                <a:latin typeface="Segoe UI" panose="020B0502040204020203" pitchFamily="34" charset="0"/>
              </a:rPr>
              <a:t>OK</a:t>
            </a:r>
            <a:endParaRPr lang="en-US" sz="1400" dirty="0">
              <a:solidFill>
                <a:srgbClr val="171717"/>
              </a:solidFill>
              <a:latin typeface="Segoe UI" panose="020B0502040204020203" pitchFamily="34" charset="0"/>
            </a:endParaRPr>
          </a:p>
          <a:p>
            <a:pPr lvl="1">
              <a:buFont typeface="Arial" panose="020B0604020202020204" pitchFamily="34" charset="0"/>
              <a:buChar char="•"/>
            </a:pPr>
            <a:r>
              <a:rPr lang="en-US" sz="1400" dirty="0">
                <a:solidFill>
                  <a:srgbClr val="171717"/>
                </a:solidFill>
                <a:latin typeface="Segoe UI" panose="020B0502040204020203" pitchFamily="34" charset="0"/>
              </a:rPr>
              <a:t>This launches the </a:t>
            </a:r>
            <a:r>
              <a:rPr lang="en-US" sz="1400" b="1" dirty="0">
                <a:solidFill>
                  <a:srgbClr val="171717"/>
                </a:solidFill>
                <a:latin typeface="Segoe UI" panose="020B0502040204020203" pitchFamily="34" charset="0"/>
              </a:rPr>
              <a:t>Entity Data Model Wizard</a:t>
            </a:r>
            <a:endParaRPr lang="en-US" sz="1400" dirty="0">
              <a:solidFill>
                <a:srgbClr val="171717"/>
              </a:solidFill>
              <a:latin typeface="Segoe UI" panose="020B0502040204020203" pitchFamily="34" charset="0"/>
            </a:endParaRPr>
          </a:p>
          <a:p>
            <a:pPr lvl="1">
              <a:buFont typeface="Arial" panose="020B0604020202020204" pitchFamily="34" charset="0"/>
              <a:buChar char="•"/>
            </a:pPr>
            <a:r>
              <a:rPr lang="en-US" sz="1400" dirty="0">
                <a:solidFill>
                  <a:srgbClr val="171717"/>
                </a:solidFill>
                <a:latin typeface="Segoe UI" panose="020B0502040204020203" pitchFamily="34" charset="0"/>
              </a:rPr>
              <a:t>Select </a:t>
            </a:r>
            <a:r>
              <a:rPr lang="en-US" sz="1400" b="1" dirty="0" smtClean="0">
                <a:solidFill>
                  <a:srgbClr val="171717"/>
                </a:solidFill>
                <a:latin typeface="Segoe UI" panose="020B0502040204020203" pitchFamily="34" charset="0"/>
              </a:rPr>
              <a:t>EF Designer From </a:t>
            </a:r>
            <a:r>
              <a:rPr lang="en-US" sz="1400" b="1" dirty="0">
                <a:solidFill>
                  <a:srgbClr val="171717"/>
                </a:solidFill>
                <a:latin typeface="Segoe UI" panose="020B0502040204020203" pitchFamily="34" charset="0"/>
              </a:rPr>
              <a:t>Database</a:t>
            </a:r>
            <a:r>
              <a:rPr lang="en-US" sz="1400" dirty="0">
                <a:solidFill>
                  <a:srgbClr val="171717"/>
                </a:solidFill>
                <a:latin typeface="Segoe UI" panose="020B0502040204020203" pitchFamily="34" charset="0"/>
              </a:rPr>
              <a:t> and click </a:t>
            </a:r>
            <a:r>
              <a:rPr lang="en-US" sz="1400" b="1" dirty="0">
                <a:solidFill>
                  <a:srgbClr val="171717"/>
                </a:solidFill>
                <a:latin typeface="Segoe UI" panose="020B0502040204020203" pitchFamily="34" charset="0"/>
              </a:rPr>
              <a:t>Next</a:t>
            </a:r>
            <a:endParaRPr lang="en-US" sz="1400" b="0" i="0" dirty="0">
              <a:solidFill>
                <a:srgbClr val="171717"/>
              </a:solidFill>
              <a:effectLst/>
              <a:latin typeface="Segoe UI" panose="020B0502040204020203" pitchFamily="34" charset="0"/>
            </a:endParaRPr>
          </a:p>
        </p:txBody>
      </p:sp>
      <p:pic>
        <p:nvPicPr>
          <p:cNvPr id="5124" name="Picture 4" descr="Wizard Step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9306" y="3096714"/>
            <a:ext cx="4383789" cy="390289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entityframeworktutorial.net/images/EF5/model-first-f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39" y="3068080"/>
            <a:ext cx="4489253" cy="400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933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4680338" y="139048"/>
            <a:ext cx="2831353"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Entity Framework</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graphicFrame>
        <p:nvGraphicFramePr>
          <p:cNvPr id="10" name="Table 9"/>
          <p:cNvGraphicFramePr>
            <a:graphicFrameLocks noGrp="1"/>
          </p:cNvGraphicFramePr>
          <p:nvPr>
            <p:extLst>
              <p:ext uri="{D42A27DB-BD31-4B8C-83A1-F6EECF244321}">
                <p14:modId xmlns:p14="http://schemas.microsoft.com/office/powerpoint/2010/main" val="2064992094"/>
              </p:ext>
            </p:extLst>
          </p:nvPr>
        </p:nvGraphicFramePr>
        <p:xfrm>
          <a:off x="1293085" y="1546803"/>
          <a:ext cx="3018906" cy="1264920"/>
        </p:xfrm>
        <a:graphic>
          <a:graphicData uri="http://schemas.openxmlformats.org/drawingml/2006/table">
            <a:tbl>
              <a:tblPr/>
              <a:tblGrid>
                <a:gridCol w="1006302"/>
                <a:gridCol w="1006302"/>
                <a:gridCol w="1006302"/>
              </a:tblGrid>
              <a:tr h="0">
                <a:tc>
                  <a:txBody>
                    <a:bodyPr/>
                    <a:lstStyle/>
                    <a:p>
                      <a:pPr rtl="0" fontAlgn="t">
                        <a:spcBef>
                          <a:spcPts val="0"/>
                        </a:spcBef>
                        <a:spcAft>
                          <a:spcPts val="0"/>
                        </a:spcAft>
                      </a:pPr>
                      <a:r>
                        <a:rPr lang="en-US" sz="1100" b="0" i="0" u="none" strike="noStrike" dirty="0" err="1">
                          <a:solidFill>
                            <a:srgbClr val="000000"/>
                          </a:solidFill>
                          <a:effectLst/>
                          <a:latin typeface="Arial" panose="020B0604020202020204" pitchFamily="34" charset="0"/>
                        </a:rPr>
                        <a:t>EmpId</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EmpName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DepID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anas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Rectangle 4"/>
          <p:cNvSpPr>
            <a:spLocks noChangeArrowheads="1"/>
          </p:cNvSpPr>
          <p:nvPr/>
        </p:nvSpPr>
        <p:spPr bwMode="auto">
          <a:xfrm>
            <a:off x="2617124" y="41370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416557878"/>
              </p:ext>
            </p:extLst>
          </p:nvPr>
        </p:nvGraphicFramePr>
        <p:xfrm>
          <a:off x="8387540" y="1583571"/>
          <a:ext cx="2506046" cy="1264920"/>
        </p:xfrm>
        <a:graphic>
          <a:graphicData uri="http://schemas.openxmlformats.org/drawingml/2006/table">
            <a:tbl>
              <a:tblPr/>
              <a:tblGrid>
                <a:gridCol w="1253023"/>
                <a:gridCol w="1253023"/>
              </a:tblGrid>
              <a:tr h="0">
                <a:tc>
                  <a:txBody>
                    <a:bodyPr/>
                    <a:lstStyle/>
                    <a:p>
                      <a:pPr rtl="0" fontAlgn="t">
                        <a:spcBef>
                          <a:spcPts val="0"/>
                        </a:spcBef>
                        <a:spcAft>
                          <a:spcPts val="0"/>
                        </a:spcAft>
                      </a:pPr>
                      <a:r>
                        <a:rPr lang="en-US" sz="1100" b="0" i="0" u="none" strike="noStrike" dirty="0" err="1">
                          <a:solidFill>
                            <a:srgbClr val="000000"/>
                          </a:solidFill>
                          <a:effectLst/>
                          <a:latin typeface="Arial" panose="020B0604020202020204" pitchFamily="34" charset="0"/>
                        </a:rPr>
                        <a:t>DepID</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Name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HR</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743363041"/>
              </p:ext>
            </p:extLst>
          </p:nvPr>
        </p:nvGraphicFramePr>
        <p:xfrm>
          <a:off x="2927480" y="3733188"/>
          <a:ext cx="5943600" cy="1264920"/>
        </p:xfrm>
        <a:graphic>
          <a:graphicData uri="http://schemas.openxmlformats.org/drawingml/2006/table">
            <a:tbl>
              <a:tblPr/>
              <a:tblGrid>
                <a:gridCol w="1485900"/>
                <a:gridCol w="1485900"/>
                <a:gridCol w="1485900"/>
                <a:gridCol w="1485900"/>
              </a:tblGrid>
              <a:tr h="0">
                <a:tc>
                  <a:txBody>
                    <a:bodyPr/>
                    <a:lstStyle/>
                    <a:p>
                      <a:pPr rtl="0" fontAlgn="t">
                        <a:spcBef>
                          <a:spcPts val="0"/>
                        </a:spcBef>
                        <a:spcAft>
                          <a:spcPts val="0"/>
                        </a:spcAft>
                      </a:pPr>
                      <a:r>
                        <a:rPr lang="en-US" sz="1100" b="0" i="0" u="none" strike="noStrike" dirty="0" err="1">
                          <a:solidFill>
                            <a:srgbClr val="000000"/>
                          </a:solidFill>
                          <a:effectLst/>
                          <a:latin typeface="Arial" panose="020B0604020202020204" pitchFamily="34" charset="0"/>
                        </a:rPr>
                        <a:t>EmpID</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err="1">
                          <a:solidFill>
                            <a:srgbClr val="000000"/>
                          </a:solidFill>
                          <a:effectLst/>
                          <a:latin typeface="Arial" panose="020B0604020202020204" pitchFamily="34" charset="0"/>
                        </a:rPr>
                        <a:t>EmpName</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DepID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DepName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Anas</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HR</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fontAlgn="t"/>
                      <a:r>
                        <a:rPr lang="en-US">
                          <a:effectLst/>
                        </a:rPr>
                        <a:t/>
                      </a:r>
                      <a:br>
                        <a:rPr lang="en-US">
                          <a:effectLst/>
                        </a:rPr>
                      </a:b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Rectangle 6"/>
          <p:cNvSpPr>
            <a:spLocks noChangeArrowheads="1"/>
          </p:cNvSpPr>
          <p:nvPr/>
        </p:nvSpPr>
        <p:spPr bwMode="auto">
          <a:xfrm>
            <a:off x="3124200" y="33686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7" name="Rectangle 16"/>
          <p:cNvSpPr/>
          <p:nvPr/>
        </p:nvSpPr>
        <p:spPr>
          <a:xfrm>
            <a:off x="4635307" y="1354012"/>
            <a:ext cx="6096000" cy="2308324"/>
          </a:xfrm>
          <a:prstGeom prst="rect">
            <a:avLst/>
          </a:prstGeom>
        </p:spPr>
        <p:txBody>
          <a:bodyPr>
            <a:spAutoFit/>
          </a:bodyPr>
          <a:lstStyle/>
          <a:p>
            <a:r>
              <a:rPr lang="en-US" dirty="0">
                <a:solidFill>
                  <a:srgbClr val="000000"/>
                </a:solidFill>
                <a:latin typeface="Arial" panose="020B0604020202020204" pitchFamily="34" charset="0"/>
              </a:rPr>
              <a:t>Select </a:t>
            </a:r>
            <a:endParaRPr lang="en-US" dirty="0" smtClean="0">
              <a:solidFill>
                <a:srgbClr val="000000"/>
              </a:solidFill>
              <a:latin typeface="Arial" panose="020B0604020202020204" pitchFamily="34" charset="0"/>
            </a:endParaRPr>
          </a:p>
          <a:p>
            <a:r>
              <a:rPr lang="en-US" dirty="0" smtClean="0">
                <a:solidFill>
                  <a:srgbClr val="000000"/>
                </a:solidFill>
                <a:latin typeface="Arial" panose="020B0604020202020204" pitchFamily="34" charset="0"/>
              </a:rPr>
              <a:t>       </a:t>
            </a:r>
            <a:r>
              <a:rPr lang="en-US" dirty="0" err="1" smtClean="0">
                <a:solidFill>
                  <a:srgbClr val="000000"/>
                </a:solidFill>
                <a:latin typeface="Arial" panose="020B0604020202020204" pitchFamily="34" charset="0"/>
              </a:rPr>
              <a:t>EmpID</a:t>
            </a:r>
            <a:r>
              <a:rPr lang="en-US" dirty="0">
                <a:solidFill>
                  <a:srgbClr val="000000"/>
                </a:solidFill>
                <a:latin typeface="Arial" panose="020B0604020202020204" pitchFamily="34" charset="0"/>
              </a:rPr>
              <a:t>, </a:t>
            </a:r>
            <a:endParaRPr lang="en-US" dirty="0" smtClean="0">
              <a:solidFill>
                <a:srgbClr val="000000"/>
              </a:solidFill>
              <a:latin typeface="Arial" panose="020B0604020202020204" pitchFamily="34" charset="0"/>
            </a:endParaRPr>
          </a:p>
          <a:p>
            <a:r>
              <a:rPr lang="en-US" dirty="0" smtClean="0">
                <a:solidFill>
                  <a:srgbClr val="000000"/>
                </a:solidFill>
                <a:latin typeface="Arial" panose="020B0604020202020204" pitchFamily="34" charset="0"/>
              </a:rPr>
              <a:t>       </a:t>
            </a:r>
            <a:r>
              <a:rPr lang="en-US" dirty="0" err="1" smtClean="0">
                <a:solidFill>
                  <a:srgbClr val="000000"/>
                </a:solidFill>
                <a:latin typeface="Arial" panose="020B0604020202020204" pitchFamily="34" charset="0"/>
              </a:rPr>
              <a:t>EmpName</a:t>
            </a:r>
            <a:r>
              <a:rPr lang="en-US" dirty="0">
                <a:solidFill>
                  <a:srgbClr val="000000"/>
                </a:solidFill>
                <a:latin typeface="Arial" panose="020B0604020202020204" pitchFamily="34" charset="0"/>
              </a:rPr>
              <a:t>, </a:t>
            </a:r>
            <a:endParaRPr lang="en-US" dirty="0" smtClean="0">
              <a:solidFill>
                <a:srgbClr val="000000"/>
              </a:solidFill>
              <a:latin typeface="Arial" panose="020B0604020202020204" pitchFamily="34" charset="0"/>
            </a:endParaRPr>
          </a:p>
          <a:p>
            <a:r>
              <a:rPr lang="en-US" dirty="0" smtClean="0">
                <a:solidFill>
                  <a:srgbClr val="000000"/>
                </a:solidFill>
                <a:latin typeface="Arial" panose="020B0604020202020204" pitchFamily="34" charset="0"/>
              </a:rPr>
              <a:t>       </a:t>
            </a:r>
            <a:r>
              <a:rPr lang="en-US" dirty="0" err="1" smtClean="0">
                <a:solidFill>
                  <a:srgbClr val="000000"/>
                </a:solidFill>
                <a:latin typeface="Arial" panose="020B0604020202020204" pitchFamily="34" charset="0"/>
              </a:rPr>
              <a:t>DepId</a:t>
            </a:r>
            <a:r>
              <a:rPr lang="en-US" dirty="0">
                <a:solidFill>
                  <a:srgbClr val="000000"/>
                </a:solidFill>
                <a:latin typeface="Arial" panose="020B0604020202020204" pitchFamily="34" charset="0"/>
              </a:rPr>
              <a:t>, </a:t>
            </a:r>
            <a:endParaRPr lang="en-US" dirty="0" smtClean="0">
              <a:solidFill>
                <a:srgbClr val="000000"/>
              </a:solidFill>
              <a:latin typeface="Arial" panose="020B0604020202020204" pitchFamily="34" charset="0"/>
            </a:endParaRPr>
          </a:p>
          <a:p>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      </a:t>
            </a:r>
            <a:r>
              <a:rPr lang="en-US" dirty="0" err="1" smtClean="0">
                <a:solidFill>
                  <a:srgbClr val="000000"/>
                </a:solidFill>
                <a:latin typeface="Arial" panose="020B0604020202020204" pitchFamily="34" charset="0"/>
              </a:rPr>
              <a:t>DepName</a:t>
            </a:r>
            <a:r>
              <a:rPr lang="en-US" dirty="0" smtClean="0">
                <a:solidFill>
                  <a:srgbClr val="000000"/>
                </a:solidFill>
                <a:latin typeface="Arial" panose="020B0604020202020204" pitchFamily="34" charset="0"/>
              </a:rPr>
              <a:t> </a:t>
            </a:r>
          </a:p>
          <a:p>
            <a:r>
              <a:rPr lang="en-US" dirty="0" smtClean="0">
                <a:solidFill>
                  <a:srgbClr val="000000"/>
                </a:solidFill>
                <a:latin typeface="Arial" panose="020B0604020202020204" pitchFamily="34" charset="0"/>
              </a:rPr>
              <a:t>from </a:t>
            </a:r>
          </a:p>
          <a:p>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    </a:t>
            </a:r>
            <a:r>
              <a:rPr lang="en-US" dirty="0" err="1" smtClean="0">
                <a:solidFill>
                  <a:srgbClr val="000000"/>
                </a:solidFill>
                <a:latin typeface="Arial" panose="020B0604020202020204" pitchFamily="34" charset="0"/>
              </a:rPr>
              <a:t>Emp</a:t>
            </a:r>
            <a:r>
              <a:rPr lang="en-US" dirty="0" smtClean="0">
                <a:solidFill>
                  <a:srgbClr val="000000"/>
                </a:solidFill>
                <a:latin typeface="Arial" panose="020B0604020202020204" pitchFamily="34" charset="0"/>
              </a:rPr>
              <a:t>  </a:t>
            </a:r>
          </a:p>
          <a:p>
            <a:r>
              <a:rPr lang="en-US" dirty="0" smtClean="0">
                <a:solidFill>
                  <a:srgbClr val="000000"/>
                </a:solidFill>
                <a:latin typeface="Arial" panose="020B0604020202020204" pitchFamily="34" charset="0"/>
              </a:rPr>
              <a:t>join </a:t>
            </a:r>
            <a:r>
              <a:rPr lang="en-US" dirty="0" err="1">
                <a:solidFill>
                  <a:srgbClr val="000000"/>
                </a:solidFill>
                <a:latin typeface="Arial" panose="020B0604020202020204" pitchFamily="34" charset="0"/>
              </a:rPr>
              <a:t>dep</a:t>
            </a:r>
            <a:r>
              <a:rPr lang="en-US" dirty="0">
                <a:solidFill>
                  <a:srgbClr val="000000"/>
                </a:solidFill>
                <a:latin typeface="Arial" panose="020B0604020202020204" pitchFamily="34" charset="0"/>
              </a:rPr>
              <a:t> on </a:t>
            </a:r>
            <a:r>
              <a:rPr lang="en-US" dirty="0" err="1">
                <a:solidFill>
                  <a:srgbClr val="000000"/>
                </a:solidFill>
                <a:latin typeface="Arial" panose="020B0604020202020204" pitchFamily="34" charset="0"/>
              </a:rPr>
              <a:t>emp.depID</a:t>
            </a:r>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dep.depid</a:t>
            </a:r>
            <a:endParaRPr lang="en-US" dirty="0"/>
          </a:p>
        </p:txBody>
      </p:sp>
      <p:sp>
        <p:nvSpPr>
          <p:cNvPr id="18" name="Rectangle 17"/>
          <p:cNvSpPr/>
          <p:nvPr/>
        </p:nvSpPr>
        <p:spPr>
          <a:xfrm>
            <a:off x="699532" y="4713209"/>
            <a:ext cx="4516826" cy="1754326"/>
          </a:xfrm>
          <a:prstGeom prst="rect">
            <a:avLst/>
          </a:prstGeom>
        </p:spPr>
        <p:txBody>
          <a:bodyPr wrap="square">
            <a:spAutoFit/>
          </a:bodyPr>
          <a:lstStyle/>
          <a:p>
            <a:r>
              <a:rPr lang="en-US" dirty="0">
                <a:solidFill>
                  <a:schemeClr val="accent1"/>
                </a:solidFill>
                <a:latin typeface="Arial" panose="020B0604020202020204" pitchFamily="34" charset="0"/>
              </a:rPr>
              <a:t>Public</a:t>
            </a:r>
            <a:r>
              <a:rPr lang="en-US" dirty="0">
                <a:solidFill>
                  <a:srgbClr val="000000"/>
                </a:solidFill>
                <a:latin typeface="Arial" panose="020B0604020202020204" pitchFamily="34" charset="0"/>
              </a:rPr>
              <a:t> </a:t>
            </a:r>
            <a:r>
              <a:rPr lang="en-US" dirty="0">
                <a:solidFill>
                  <a:schemeClr val="accent1"/>
                </a:solidFill>
                <a:latin typeface="Arial" panose="020B0604020202020204" pitchFamily="34" charset="0"/>
              </a:rPr>
              <a:t>class</a:t>
            </a:r>
            <a:r>
              <a:rPr lang="en-US" dirty="0">
                <a:solidFill>
                  <a:srgbClr val="000000"/>
                </a:solidFill>
                <a:latin typeface="Arial" panose="020B0604020202020204" pitchFamily="34" charset="0"/>
              </a:rPr>
              <a:t> </a:t>
            </a:r>
            <a:r>
              <a:rPr lang="en-US" dirty="0" err="1">
                <a:solidFill>
                  <a:schemeClr val="accent6"/>
                </a:solidFill>
                <a:latin typeface="Arial" panose="020B0604020202020204" pitchFamily="34" charset="0"/>
              </a:rPr>
              <a:t>Emp</a:t>
            </a:r>
            <a:r>
              <a:rPr lang="en-US" dirty="0">
                <a:solidFill>
                  <a:schemeClr val="accent6"/>
                </a:solidFill>
                <a:latin typeface="Arial" panose="020B0604020202020204" pitchFamily="34" charset="0"/>
              </a:rPr>
              <a:t> </a:t>
            </a:r>
            <a:r>
              <a:rPr lang="en-US" dirty="0">
                <a:solidFill>
                  <a:srgbClr val="000000"/>
                </a:solidFill>
                <a:latin typeface="Arial" panose="020B0604020202020204" pitchFamily="34" charset="0"/>
              </a:rPr>
              <a:t>{</a:t>
            </a:r>
            <a:endParaRPr lang="en-US" dirty="0"/>
          </a:p>
          <a:p>
            <a:r>
              <a:rPr lang="en-US" dirty="0" smtClean="0">
                <a:solidFill>
                  <a:srgbClr val="000000"/>
                </a:solidFill>
                <a:latin typeface="Arial" panose="020B0604020202020204" pitchFamily="34" charset="0"/>
              </a:rPr>
              <a:t>        </a:t>
            </a:r>
            <a:r>
              <a:rPr lang="en-US" dirty="0" smtClean="0">
                <a:solidFill>
                  <a:schemeClr val="accent1"/>
                </a:solidFill>
                <a:latin typeface="Arial" panose="020B0604020202020204" pitchFamily="34" charset="0"/>
              </a:rPr>
              <a:t>Public</a:t>
            </a:r>
            <a:r>
              <a:rPr lang="en-US" dirty="0" smtClean="0">
                <a:solidFill>
                  <a:srgbClr val="000000"/>
                </a:solidFill>
                <a:latin typeface="Arial" panose="020B0604020202020204" pitchFamily="34" charset="0"/>
              </a:rPr>
              <a:t> </a:t>
            </a:r>
            <a:r>
              <a:rPr lang="en-US" dirty="0" err="1">
                <a:solidFill>
                  <a:schemeClr val="accent1"/>
                </a:solidFill>
                <a:latin typeface="Arial" panose="020B0604020202020204" pitchFamily="34" charset="0"/>
              </a:rPr>
              <a:t>int</a:t>
            </a:r>
            <a:r>
              <a:rPr lang="en-US" dirty="0">
                <a:solidFill>
                  <a:schemeClr val="accent1"/>
                </a:solidFill>
                <a:latin typeface="Arial" panose="020B0604020202020204" pitchFamily="34" charset="0"/>
              </a:rPr>
              <a:t> </a:t>
            </a:r>
            <a:r>
              <a:rPr lang="en-US" dirty="0" err="1">
                <a:solidFill>
                  <a:srgbClr val="000000"/>
                </a:solidFill>
                <a:latin typeface="Arial" panose="020B0604020202020204" pitchFamily="34" charset="0"/>
              </a:rPr>
              <a:t>EmpId</a:t>
            </a:r>
            <a:r>
              <a:rPr lang="en-US" dirty="0">
                <a:solidFill>
                  <a:srgbClr val="000000"/>
                </a:solidFill>
                <a:latin typeface="Arial" panose="020B0604020202020204" pitchFamily="34" charset="0"/>
              </a:rPr>
              <a:t> {</a:t>
            </a:r>
            <a:r>
              <a:rPr lang="en-US" dirty="0">
                <a:solidFill>
                  <a:schemeClr val="accent1"/>
                </a:solidFill>
                <a:latin typeface="Arial" panose="020B0604020202020204" pitchFamily="34" charset="0"/>
              </a:rPr>
              <a:t>get set</a:t>
            </a:r>
            <a:r>
              <a:rPr lang="en-US" dirty="0">
                <a:solidFill>
                  <a:srgbClr val="000000"/>
                </a:solidFill>
                <a:latin typeface="Arial" panose="020B0604020202020204" pitchFamily="34" charset="0"/>
              </a:rPr>
              <a:t>}</a:t>
            </a:r>
            <a:endParaRPr lang="en-US" dirty="0"/>
          </a:p>
          <a:p>
            <a:r>
              <a:rPr lang="en-US" dirty="0" smtClean="0">
                <a:solidFill>
                  <a:srgbClr val="000000"/>
                </a:solidFill>
                <a:latin typeface="Arial" panose="020B0604020202020204" pitchFamily="34" charset="0"/>
              </a:rPr>
              <a:t>        </a:t>
            </a:r>
            <a:r>
              <a:rPr lang="en-US" dirty="0" smtClean="0">
                <a:solidFill>
                  <a:schemeClr val="accent1"/>
                </a:solidFill>
                <a:latin typeface="Arial" panose="020B0604020202020204" pitchFamily="34" charset="0"/>
              </a:rPr>
              <a:t>Public</a:t>
            </a:r>
            <a:r>
              <a:rPr lang="en-US" dirty="0" smtClean="0">
                <a:solidFill>
                  <a:srgbClr val="000000"/>
                </a:solidFill>
                <a:latin typeface="Arial" panose="020B0604020202020204" pitchFamily="34" charset="0"/>
              </a:rPr>
              <a:t> </a:t>
            </a:r>
            <a:r>
              <a:rPr lang="en-US" dirty="0">
                <a:solidFill>
                  <a:schemeClr val="accent1"/>
                </a:solidFill>
                <a:latin typeface="Arial" panose="020B0604020202020204" pitchFamily="34" charset="0"/>
              </a:rPr>
              <a:t>string</a:t>
            </a:r>
            <a:r>
              <a:rPr lang="en-US" dirty="0">
                <a:solidFill>
                  <a:srgbClr val="000000"/>
                </a:solidFill>
                <a:latin typeface="Arial" panose="020B0604020202020204" pitchFamily="34" charset="0"/>
              </a:rPr>
              <a:t> Name { </a:t>
            </a:r>
            <a:r>
              <a:rPr lang="en-US" dirty="0">
                <a:solidFill>
                  <a:schemeClr val="accent1"/>
                </a:solidFill>
                <a:latin typeface="Arial" panose="020B0604020202020204" pitchFamily="34" charset="0"/>
              </a:rPr>
              <a:t>get; set;</a:t>
            </a:r>
            <a:r>
              <a:rPr lang="en-US" dirty="0">
                <a:solidFill>
                  <a:srgbClr val="000000"/>
                </a:solidFill>
                <a:latin typeface="Arial" panose="020B0604020202020204" pitchFamily="34" charset="0"/>
              </a:rPr>
              <a:t>}</a:t>
            </a:r>
            <a:endParaRPr lang="en-US" dirty="0"/>
          </a:p>
          <a:p>
            <a:r>
              <a:rPr lang="en-US" dirty="0" smtClean="0">
                <a:solidFill>
                  <a:srgbClr val="000000"/>
                </a:solidFill>
                <a:latin typeface="Arial" panose="020B0604020202020204" pitchFamily="34" charset="0"/>
              </a:rPr>
              <a:t>        </a:t>
            </a:r>
            <a:r>
              <a:rPr lang="en-US" dirty="0" smtClean="0">
                <a:solidFill>
                  <a:schemeClr val="accent1"/>
                </a:solidFill>
                <a:latin typeface="Arial" panose="020B0604020202020204" pitchFamily="34" charset="0"/>
              </a:rPr>
              <a:t>Public</a:t>
            </a:r>
            <a:r>
              <a:rPr lang="en-US" dirty="0" smtClean="0">
                <a:solidFill>
                  <a:srgbClr val="000000"/>
                </a:solidFill>
                <a:latin typeface="Arial" panose="020B0604020202020204" pitchFamily="34" charset="0"/>
              </a:rPr>
              <a:t> </a:t>
            </a:r>
            <a:r>
              <a:rPr lang="en-US" dirty="0" err="1">
                <a:solidFill>
                  <a:schemeClr val="accent1"/>
                </a:solidFill>
                <a:latin typeface="Arial" panose="020B0604020202020204" pitchFamily="34" charset="0"/>
              </a:rPr>
              <a:t>int</a:t>
            </a:r>
            <a:r>
              <a:rPr lang="en-US" dirty="0">
                <a:solidFill>
                  <a:schemeClr val="accent1"/>
                </a:solidFill>
                <a:latin typeface="Arial" panose="020B0604020202020204" pitchFamily="34" charset="0"/>
              </a:rPr>
              <a:t> </a:t>
            </a:r>
            <a:r>
              <a:rPr lang="en-US" dirty="0" err="1">
                <a:solidFill>
                  <a:srgbClr val="000000"/>
                </a:solidFill>
                <a:latin typeface="Arial" panose="020B0604020202020204" pitchFamily="34" charset="0"/>
              </a:rPr>
              <a:t>DepID</a:t>
            </a:r>
            <a:r>
              <a:rPr lang="en-US" dirty="0">
                <a:solidFill>
                  <a:srgbClr val="000000"/>
                </a:solidFill>
                <a:latin typeface="Arial" panose="020B0604020202020204" pitchFamily="34" charset="0"/>
              </a:rPr>
              <a:t> {</a:t>
            </a:r>
            <a:r>
              <a:rPr lang="en-US" dirty="0">
                <a:solidFill>
                  <a:schemeClr val="accent1"/>
                </a:solidFill>
                <a:latin typeface="Arial" panose="020B0604020202020204" pitchFamily="34" charset="0"/>
              </a:rPr>
              <a:t>Get, set</a:t>
            </a:r>
            <a:r>
              <a:rPr lang="en-US" dirty="0">
                <a:solidFill>
                  <a:srgbClr val="000000"/>
                </a:solidFill>
                <a:latin typeface="Arial" panose="020B0604020202020204" pitchFamily="34" charset="0"/>
              </a:rPr>
              <a:t>}</a:t>
            </a:r>
            <a:endParaRPr lang="en-US" dirty="0"/>
          </a:p>
          <a:p>
            <a:r>
              <a:rPr lang="en-US" b="1" dirty="0" smtClean="0">
                <a:solidFill>
                  <a:srgbClr val="000000"/>
                </a:solidFill>
                <a:latin typeface="Arial" panose="020B0604020202020204" pitchFamily="34" charset="0"/>
              </a:rPr>
              <a:t>        </a:t>
            </a:r>
            <a:r>
              <a:rPr lang="en-US" b="1" dirty="0" smtClean="0">
                <a:solidFill>
                  <a:schemeClr val="accent1"/>
                </a:solidFill>
                <a:latin typeface="Arial" panose="020B0604020202020204" pitchFamily="34" charset="0"/>
              </a:rPr>
              <a:t>Public</a:t>
            </a:r>
            <a:r>
              <a:rPr lang="en-US" b="1" dirty="0" smtClean="0">
                <a:solidFill>
                  <a:srgbClr val="000000"/>
                </a:solidFill>
                <a:latin typeface="Arial" panose="020B0604020202020204" pitchFamily="34" charset="0"/>
              </a:rPr>
              <a:t> </a:t>
            </a:r>
            <a:r>
              <a:rPr lang="en-US" b="1" dirty="0">
                <a:solidFill>
                  <a:schemeClr val="accent1"/>
                </a:solidFill>
                <a:latin typeface="Arial" panose="020B0604020202020204" pitchFamily="34" charset="0"/>
              </a:rPr>
              <a:t>virtual </a:t>
            </a:r>
            <a:r>
              <a:rPr lang="en-US" b="1" dirty="0" err="1">
                <a:solidFill>
                  <a:schemeClr val="accent1"/>
                </a:solidFill>
                <a:latin typeface="Arial" panose="020B0604020202020204" pitchFamily="34" charset="0"/>
              </a:rPr>
              <a:t>Dep</a:t>
            </a:r>
            <a:r>
              <a:rPr lang="en-US" b="1" dirty="0">
                <a:solidFill>
                  <a:schemeClr val="accent1"/>
                </a:solidFill>
                <a:latin typeface="Arial" panose="020B0604020202020204" pitchFamily="34" charset="0"/>
              </a:rPr>
              <a:t> </a:t>
            </a:r>
            <a:r>
              <a:rPr lang="en-US" b="1" dirty="0" err="1">
                <a:solidFill>
                  <a:srgbClr val="000000"/>
                </a:solidFill>
                <a:latin typeface="Arial" panose="020B0604020202020204" pitchFamily="34" charset="0"/>
              </a:rPr>
              <a:t>Dep</a:t>
            </a:r>
            <a:r>
              <a:rPr lang="en-US" b="1" dirty="0">
                <a:solidFill>
                  <a:srgbClr val="000000"/>
                </a:solidFill>
                <a:latin typeface="Arial" panose="020B0604020202020204" pitchFamily="34" charset="0"/>
              </a:rPr>
              <a:t> {</a:t>
            </a:r>
            <a:r>
              <a:rPr lang="en-US" b="1" dirty="0">
                <a:solidFill>
                  <a:schemeClr val="accent1"/>
                </a:solidFill>
                <a:latin typeface="Arial" panose="020B0604020202020204" pitchFamily="34" charset="0"/>
              </a:rPr>
              <a:t>get; set</a:t>
            </a:r>
            <a:r>
              <a:rPr lang="en-US" b="1" dirty="0">
                <a:solidFill>
                  <a:srgbClr val="000000"/>
                </a:solidFill>
                <a:latin typeface="Arial" panose="020B0604020202020204" pitchFamily="34" charset="0"/>
              </a:rPr>
              <a:t> }</a:t>
            </a:r>
            <a:endParaRPr lang="en-US" dirty="0"/>
          </a:p>
          <a:p>
            <a:r>
              <a:rPr lang="en-US" dirty="0" smtClean="0">
                <a:solidFill>
                  <a:srgbClr val="000000"/>
                </a:solidFill>
                <a:latin typeface="Arial" panose="020B0604020202020204" pitchFamily="34" charset="0"/>
              </a:rPr>
              <a:t>}</a:t>
            </a:r>
            <a:endParaRPr lang="en-US" dirty="0"/>
          </a:p>
        </p:txBody>
      </p:sp>
      <p:sp>
        <p:nvSpPr>
          <p:cNvPr id="19" name="Rectangle 18"/>
          <p:cNvSpPr/>
          <p:nvPr/>
        </p:nvSpPr>
        <p:spPr>
          <a:xfrm>
            <a:off x="6134100" y="5440743"/>
            <a:ext cx="3422059" cy="1200329"/>
          </a:xfrm>
          <a:prstGeom prst="rect">
            <a:avLst/>
          </a:prstGeom>
        </p:spPr>
        <p:txBody>
          <a:bodyPr wrap="square">
            <a:spAutoFit/>
          </a:bodyPr>
          <a:lstStyle/>
          <a:p>
            <a:r>
              <a:rPr lang="en-US" dirty="0">
                <a:solidFill>
                  <a:schemeClr val="accent1"/>
                </a:solidFill>
                <a:latin typeface="Arial" panose="020B0604020202020204" pitchFamily="34" charset="0"/>
              </a:rPr>
              <a:t>Public</a:t>
            </a:r>
            <a:r>
              <a:rPr lang="en-US" dirty="0">
                <a:solidFill>
                  <a:srgbClr val="000000"/>
                </a:solidFill>
                <a:latin typeface="Arial" panose="020B0604020202020204" pitchFamily="34" charset="0"/>
              </a:rPr>
              <a:t> </a:t>
            </a:r>
            <a:r>
              <a:rPr lang="en-US" dirty="0">
                <a:solidFill>
                  <a:schemeClr val="accent1"/>
                </a:solidFill>
                <a:latin typeface="Arial" panose="020B0604020202020204" pitchFamily="34" charset="0"/>
              </a:rPr>
              <a:t>class</a:t>
            </a:r>
            <a:r>
              <a:rPr lang="en-US" dirty="0">
                <a:solidFill>
                  <a:srgbClr val="000000"/>
                </a:solidFill>
                <a:latin typeface="Arial" panose="020B0604020202020204" pitchFamily="34" charset="0"/>
              </a:rPr>
              <a:t> </a:t>
            </a:r>
            <a:r>
              <a:rPr lang="en-US" dirty="0" err="1">
                <a:solidFill>
                  <a:schemeClr val="accent6"/>
                </a:solidFill>
                <a:latin typeface="Arial" panose="020B0604020202020204" pitchFamily="34" charset="0"/>
              </a:rPr>
              <a:t>Dep</a:t>
            </a:r>
            <a:r>
              <a:rPr lang="en-US" dirty="0">
                <a:solidFill>
                  <a:schemeClr val="accent6"/>
                </a:solidFill>
                <a:latin typeface="Arial" panose="020B0604020202020204" pitchFamily="34" charset="0"/>
              </a:rPr>
              <a:t> </a:t>
            </a:r>
            <a:r>
              <a:rPr lang="en-US" dirty="0">
                <a:solidFill>
                  <a:srgbClr val="000000"/>
                </a:solidFill>
                <a:latin typeface="Arial" panose="020B0604020202020204" pitchFamily="34" charset="0"/>
              </a:rPr>
              <a:t>{</a:t>
            </a:r>
            <a:endParaRPr lang="en-US" dirty="0"/>
          </a:p>
          <a:p>
            <a:r>
              <a:rPr lang="en-US" dirty="0">
                <a:solidFill>
                  <a:srgbClr val="000000"/>
                </a:solidFill>
                <a:latin typeface="Arial" panose="020B0604020202020204" pitchFamily="34" charset="0"/>
              </a:rPr>
              <a:t>          </a:t>
            </a:r>
            <a:r>
              <a:rPr lang="en-US" dirty="0">
                <a:solidFill>
                  <a:schemeClr val="accent1"/>
                </a:solidFill>
                <a:latin typeface="Arial" panose="020B0604020202020204" pitchFamily="34" charset="0"/>
              </a:rPr>
              <a:t>Public</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DepID</a:t>
            </a:r>
            <a:r>
              <a:rPr lang="en-US" dirty="0">
                <a:solidFill>
                  <a:srgbClr val="000000"/>
                </a:solidFill>
                <a:latin typeface="Arial" panose="020B0604020202020204" pitchFamily="34" charset="0"/>
              </a:rPr>
              <a:t> {</a:t>
            </a:r>
            <a:r>
              <a:rPr lang="en-US" dirty="0">
                <a:solidFill>
                  <a:schemeClr val="accent1"/>
                </a:solidFill>
                <a:latin typeface="Arial" panose="020B0604020202020204" pitchFamily="34" charset="0"/>
              </a:rPr>
              <a:t>get; set</a:t>
            </a:r>
            <a:r>
              <a:rPr lang="en-US" dirty="0">
                <a:solidFill>
                  <a:srgbClr val="000000"/>
                </a:solidFill>
                <a:latin typeface="Arial" panose="020B0604020202020204" pitchFamily="34" charset="0"/>
              </a:rPr>
              <a:t>;}</a:t>
            </a:r>
            <a:endParaRPr lang="en-US" dirty="0"/>
          </a:p>
          <a:p>
            <a:r>
              <a:rPr lang="en-US" dirty="0">
                <a:solidFill>
                  <a:srgbClr val="000000"/>
                </a:solidFill>
                <a:latin typeface="Arial" panose="020B0604020202020204" pitchFamily="34" charset="0"/>
              </a:rPr>
              <a:t>          </a:t>
            </a:r>
            <a:r>
              <a:rPr lang="en-US" dirty="0">
                <a:solidFill>
                  <a:schemeClr val="accent1"/>
                </a:solidFill>
                <a:latin typeface="Arial" panose="020B0604020202020204" pitchFamily="34" charset="0"/>
              </a:rPr>
              <a:t>Public</a:t>
            </a:r>
            <a:r>
              <a:rPr lang="en-US" dirty="0">
                <a:solidFill>
                  <a:srgbClr val="000000"/>
                </a:solidFill>
                <a:latin typeface="Arial" panose="020B0604020202020204" pitchFamily="34" charset="0"/>
              </a:rPr>
              <a:t> Name {</a:t>
            </a:r>
            <a:r>
              <a:rPr lang="en-US" dirty="0">
                <a:solidFill>
                  <a:schemeClr val="accent1"/>
                </a:solidFill>
                <a:latin typeface="Arial" panose="020B0604020202020204" pitchFamily="34" charset="0"/>
              </a:rPr>
              <a:t>get; set</a:t>
            </a:r>
            <a:r>
              <a:rPr lang="en-US" dirty="0">
                <a:solidFill>
                  <a:srgbClr val="000000"/>
                </a:solidFill>
                <a:latin typeface="Arial" panose="020B0604020202020204" pitchFamily="34" charset="0"/>
              </a:rPr>
              <a:t>}</a:t>
            </a:r>
          </a:p>
          <a:p>
            <a:r>
              <a:rPr lang="en-US" dirty="0">
                <a:solidFill>
                  <a:srgbClr val="000000"/>
                </a:solidFill>
                <a:latin typeface="Arial" panose="020B0604020202020204" pitchFamily="34" charset="0"/>
              </a:rPr>
              <a:t>}</a:t>
            </a:r>
            <a:endParaRPr lang="en-US" dirty="0"/>
          </a:p>
        </p:txBody>
      </p:sp>
      <p:sp>
        <p:nvSpPr>
          <p:cNvPr id="20" name="Title"/>
          <p:cNvSpPr/>
          <p:nvPr/>
        </p:nvSpPr>
        <p:spPr>
          <a:xfrm>
            <a:off x="4508720" y="711831"/>
            <a:ext cx="3174587"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Navigation Property</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949246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4680338" y="139048"/>
            <a:ext cx="2831353"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Entity Framework</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pic>
        <p:nvPicPr>
          <p:cNvPr id="2050" name="Picture 2" descr="https://lh3.googleusercontent.com/8oNdtb12JRX7evlcl0G_eYXEGzttgP01iNVfcu96-lSJdkDaUGhQOpnDgLmaU1Re7IZaBIAdJoDLbY_4yX6ZkiOKchtl6pl3y8vWW3cdAXhSdRAWnqwmO9H_erwY1vNnl5SPaq1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885" y="1766915"/>
            <a:ext cx="5943600" cy="303847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p:cNvSpPr/>
          <p:nvPr/>
        </p:nvSpPr>
        <p:spPr>
          <a:xfrm>
            <a:off x="4508720" y="711831"/>
            <a:ext cx="3174587"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Navigation Property</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802955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4680338" y="139048"/>
            <a:ext cx="2831353"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Entity Framework</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5" name="Title"/>
          <p:cNvSpPr/>
          <p:nvPr/>
        </p:nvSpPr>
        <p:spPr>
          <a:xfrm>
            <a:off x="5060027" y="711831"/>
            <a:ext cx="2071977"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Lazy Loading</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graphicFrame>
        <p:nvGraphicFramePr>
          <p:cNvPr id="6" name="Table 5"/>
          <p:cNvGraphicFramePr>
            <a:graphicFrameLocks noGrp="1"/>
          </p:cNvGraphicFramePr>
          <p:nvPr>
            <p:extLst>
              <p:ext uri="{D42A27DB-BD31-4B8C-83A1-F6EECF244321}">
                <p14:modId xmlns:p14="http://schemas.microsoft.com/office/powerpoint/2010/main" val="230746380"/>
              </p:ext>
            </p:extLst>
          </p:nvPr>
        </p:nvGraphicFramePr>
        <p:xfrm>
          <a:off x="4768491" y="2118678"/>
          <a:ext cx="2743200" cy="1559560"/>
        </p:xfrm>
        <a:graphic>
          <a:graphicData uri="http://schemas.openxmlformats.org/drawingml/2006/table">
            <a:tbl>
              <a:tblPr/>
              <a:tblGrid>
                <a:gridCol w="447675"/>
                <a:gridCol w="1685925"/>
                <a:gridCol w="609600"/>
              </a:tblGrid>
              <a:tr h="0">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ID</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Name</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a:effectLst/>
                        </a:rPr>
                        <a:t/>
                      </a:r>
                      <a:br>
                        <a:rPr lang="en-US">
                          <a:effectLst/>
                        </a:rPr>
                      </a:b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Anas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sng">
                          <a:solidFill>
                            <a:srgbClr val="0000FF"/>
                          </a:solidFill>
                          <a:effectLst/>
                          <a:latin typeface="Arial" panose="020B0604020202020204" pitchFamily="34" charset="0"/>
                        </a:rPr>
                        <a:t>Edit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627">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10</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Ahmad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sng" dirty="0">
                          <a:solidFill>
                            <a:srgbClr val="0000FF"/>
                          </a:solidFill>
                          <a:effectLst/>
                          <a:latin typeface="Arial" panose="020B0604020202020204" pitchFamily="34" charset="0"/>
                        </a:rPr>
                        <a:t>Edit</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94868393"/>
              </p:ext>
            </p:extLst>
          </p:nvPr>
        </p:nvGraphicFramePr>
        <p:xfrm>
          <a:off x="3919537" y="4327323"/>
          <a:ext cx="4429125" cy="1940560"/>
        </p:xfrm>
        <a:graphic>
          <a:graphicData uri="http://schemas.openxmlformats.org/drawingml/2006/table">
            <a:tbl>
              <a:tblPr/>
              <a:tblGrid>
                <a:gridCol w="447675"/>
                <a:gridCol w="1685925"/>
                <a:gridCol w="1685925"/>
                <a:gridCol w="609600"/>
              </a:tblGrid>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ID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Name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Department Name</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a:effectLst/>
                        </a:rPr>
                        <a:t/>
                      </a:r>
                      <a:br>
                        <a:rPr lang="en-US">
                          <a:effectLst/>
                        </a:rPr>
                      </a:b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Anas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Accountant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sng">
                          <a:solidFill>
                            <a:srgbClr val="0000FF"/>
                          </a:solidFill>
                          <a:effectLst/>
                          <a:latin typeface="Arial" panose="020B0604020202020204" pitchFamily="34" charset="0"/>
                        </a:rPr>
                        <a:t>Edit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a:effectLst/>
                        </a:rPr>
                        <a:t/>
                      </a:r>
                      <a:br>
                        <a:rPr lang="en-US">
                          <a:effectLst/>
                        </a:rPr>
                      </a:b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Ahmad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HR</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sng" dirty="0">
                          <a:solidFill>
                            <a:srgbClr val="0000FF"/>
                          </a:solidFill>
                          <a:effectLst/>
                          <a:latin typeface="Arial" panose="020B0604020202020204" pitchFamily="34" charset="0"/>
                        </a:rPr>
                        <a:t>Edit</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97673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4680338" y="139048"/>
            <a:ext cx="2831353"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Entity Framework</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5" name="Title"/>
          <p:cNvSpPr/>
          <p:nvPr/>
        </p:nvSpPr>
        <p:spPr>
          <a:xfrm>
            <a:off x="5060027" y="711831"/>
            <a:ext cx="2071977"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Lazy Loading</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pic>
        <p:nvPicPr>
          <p:cNvPr id="3074" name="Picture 2" descr="https://lh3.googleusercontent.com/TS3Oo4FQ1rxW4qIE21FRtOF-NWS09GP0YQCvmy5e4pC4GqqAz-w0MFdFyQiTvyRC63ZCW_wgBcI73-Tk-Q8c722bo-lcZrnZuXJdpJ9MI_xHixD4o-ll6nLCsr2HW2ZFp1GbGRk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032" y="1508363"/>
            <a:ext cx="5943600" cy="463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35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4680338" y="139048"/>
            <a:ext cx="2831353"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Entity Framework</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14" name="TextBox 13"/>
          <p:cNvSpPr txBox="1"/>
          <p:nvPr/>
        </p:nvSpPr>
        <p:spPr>
          <a:xfrm>
            <a:off x="6259716" y="2909803"/>
            <a:ext cx="5336455" cy="2585323"/>
          </a:xfrm>
          <a:prstGeom prst="rect">
            <a:avLst/>
          </a:prstGeom>
          <a:noFill/>
        </p:spPr>
        <p:txBody>
          <a:bodyPr wrap="square" rtlCol="0">
            <a:spAutoFit/>
          </a:bodyPr>
          <a:lstStyle/>
          <a:p>
            <a:pPr algn="r" rtl="1"/>
            <a:r>
              <a:rPr lang="ar-JO" b="1" dirty="0" smtClean="0"/>
              <a:t>ثم طباعة هذه الاوامر</a:t>
            </a:r>
            <a:endParaRPr lang="en-US" b="1" dirty="0" smtClean="0"/>
          </a:p>
          <a:p>
            <a:pPr algn="r" rtl="1"/>
            <a:r>
              <a:rPr lang="ar-JO" b="1" dirty="0" smtClean="0"/>
              <a:t>1- </a:t>
            </a:r>
            <a:r>
              <a:rPr lang="en-US" b="1" dirty="0" smtClean="0"/>
              <a:t> </a:t>
            </a:r>
            <a:r>
              <a:rPr lang="en-US" b="1" dirty="0"/>
              <a:t>enable-migrations</a:t>
            </a:r>
            <a:endParaRPr lang="en-US" b="1" dirty="0" smtClean="0"/>
          </a:p>
          <a:p>
            <a:pPr algn="r" rtl="1"/>
            <a:r>
              <a:rPr lang="ar-JO" dirty="0" smtClean="0"/>
              <a:t>       إضافة مجلد </a:t>
            </a:r>
            <a:r>
              <a:rPr lang="en-US" dirty="0" smtClean="0"/>
              <a:t>Migrations</a:t>
            </a:r>
            <a:r>
              <a:rPr lang="ar-JO" dirty="0" smtClean="0"/>
              <a:t> مع كلاس </a:t>
            </a:r>
            <a:r>
              <a:rPr lang="en-US" dirty="0" smtClean="0"/>
              <a:t>Configuration</a:t>
            </a:r>
            <a:r>
              <a:rPr lang="ar-JO" dirty="0"/>
              <a:t> </a:t>
            </a:r>
            <a:r>
              <a:rPr lang="ar-JO" dirty="0" smtClean="0"/>
              <a:t>يحتوي على </a:t>
            </a:r>
            <a:r>
              <a:rPr lang="en-US" dirty="0" smtClean="0"/>
              <a:t>Seeding Function</a:t>
            </a:r>
            <a:endParaRPr lang="en-US" dirty="0" smtClean="0"/>
          </a:p>
          <a:p>
            <a:pPr algn="r" rtl="1"/>
            <a:r>
              <a:rPr lang="ar-JO" b="1" dirty="0" smtClean="0"/>
              <a:t>2- </a:t>
            </a:r>
            <a:r>
              <a:rPr lang="en-US" b="1" dirty="0"/>
              <a:t>Add-Migration </a:t>
            </a:r>
            <a:r>
              <a:rPr lang="en-US" b="1" dirty="0" smtClean="0"/>
              <a:t>“Name"</a:t>
            </a:r>
            <a:endParaRPr lang="en-US" b="1" dirty="0" smtClean="0"/>
          </a:p>
          <a:p>
            <a:pPr lvl="1" algn="r" rtl="1"/>
            <a:r>
              <a:rPr lang="ar-JO" dirty="0" smtClean="0"/>
              <a:t>لإضافة </a:t>
            </a:r>
            <a:r>
              <a:rPr lang="en-US" dirty="0" err="1" smtClean="0"/>
              <a:t>Migraiton</a:t>
            </a:r>
            <a:r>
              <a:rPr lang="en-US" dirty="0" smtClean="0"/>
              <a:t> </a:t>
            </a:r>
            <a:r>
              <a:rPr lang="ar-JO" dirty="0"/>
              <a:t> </a:t>
            </a:r>
            <a:r>
              <a:rPr lang="ar-JO" dirty="0" smtClean="0"/>
              <a:t>جديد</a:t>
            </a:r>
          </a:p>
          <a:p>
            <a:pPr algn="r" rtl="1"/>
            <a:r>
              <a:rPr lang="ar-JO" b="1" dirty="0" smtClean="0"/>
              <a:t>3- </a:t>
            </a:r>
            <a:r>
              <a:rPr lang="en-US" b="1" dirty="0" smtClean="0"/>
              <a:t> </a:t>
            </a:r>
            <a:r>
              <a:rPr lang="en-US" b="1" dirty="0"/>
              <a:t>update-database</a:t>
            </a:r>
            <a:endParaRPr lang="en-US" b="1" dirty="0" smtClean="0"/>
          </a:p>
          <a:p>
            <a:pPr lvl="1" algn="r" rtl="1"/>
            <a:r>
              <a:rPr lang="ar-JO" dirty="0" smtClean="0"/>
              <a:t>لتحديث قاعدة البيانات لاخر </a:t>
            </a:r>
            <a:r>
              <a:rPr lang="en-US" dirty="0" smtClean="0"/>
              <a:t>migration</a:t>
            </a:r>
            <a:endParaRPr lang="en-US" dirty="0" smtClean="0"/>
          </a:p>
          <a:p>
            <a:pPr algn="r" rtl="1"/>
            <a:endParaRPr lang="en-US" dirty="0" smtClean="0"/>
          </a:p>
        </p:txBody>
      </p:sp>
      <p:sp>
        <p:nvSpPr>
          <p:cNvPr id="6" name="TextBox 5"/>
          <p:cNvSpPr txBox="1"/>
          <p:nvPr/>
        </p:nvSpPr>
        <p:spPr>
          <a:xfrm>
            <a:off x="7622980" y="1651496"/>
            <a:ext cx="3973191" cy="923330"/>
          </a:xfrm>
          <a:prstGeom prst="rect">
            <a:avLst/>
          </a:prstGeom>
          <a:noFill/>
        </p:spPr>
        <p:txBody>
          <a:bodyPr wrap="square" rtlCol="0">
            <a:spAutoFit/>
          </a:bodyPr>
          <a:lstStyle/>
          <a:p>
            <a:pPr algn="r" rtl="1"/>
            <a:r>
              <a:rPr lang="ar-JO" b="1" dirty="0" smtClean="0"/>
              <a:t>لفتح اوامر </a:t>
            </a:r>
            <a:r>
              <a:rPr lang="en-US" b="1" dirty="0" smtClean="0"/>
              <a:t>Migrations</a:t>
            </a:r>
            <a:endParaRPr lang="en-US" dirty="0"/>
          </a:p>
          <a:p>
            <a:pPr algn="r" rtl="1"/>
            <a:r>
              <a:rPr lang="en-US" dirty="0" smtClean="0"/>
              <a:t>Tools -&gt; </a:t>
            </a:r>
            <a:r>
              <a:rPr lang="en-US" dirty="0" err="1" smtClean="0"/>
              <a:t>Nuget</a:t>
            </a:r>
            <a:r>
              <a:rPr lang="en-US" dirty="0" smtClean="0"/>
              <a:t> Package Manager -&gt; Package Manager Console </a:t>
            </a:r>
            <a:endParaRPr lang="ar-JO" dirty="0" smtClean="0"/>
          </a:p>
        </p:txBody>
      </p:sp>
      <p:sp>
        <p:nvSpPr>
          <p:cNvPr id="7" name="Title"/>
          <p:cNvSpPr/>
          <p:nvPr/>
        </p:nvSpPr>
        <p:spPr>
          <a:xfrm>
            <a:off x="5306832" y="662268"/>
            <a:ext cx="1792478"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Migrations</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8" name="TextBox 7"/>
          <p:cNvSpPr txBox="1"/>
          <p:nvPr/>
        </p:nvSpPr>
        <p:spPr>
          <a:xfrm>
            <a:off x="278352" y="1524717"/>
            <a:ext cx="5336455" cy="4524315"/>
          </a:xfrm>
          <a:prstGeom prst="rect">
            <a:avLst/>
          </a:prstGeom>
          <a:noFill/>
        </p:spPr>
        <p:txBody>
          <a:bodyPr wrap="square" rtlCol="0">
            <a:spAutoFit/>
          </a:bodyPr>
          <a:lstStyle/>
          <a:p>
            <a:pPr algn="r" rtl="1"/>
            <a:r>
              <a:rPr lang="ar-JO" b="1" dirty="0" smtClean="0"/>
              <a:t>ملاحظات:</a:t>
            </a:r>
            <a:endParaRPr lang="ar-JO" dirty="0" smtClean="0"/>
          </a:p>
          <a:p>
            <a:pPr marL="285750" indent="-285750" algn="r" rtl="1">
              <a:buFont typeface="Arial" panose="020B0604020202020204" pitchFamily="34" charset="0"/>
              <a:buChar char="•"/>
            </a:pPr>
            <a:r>
              <a:rPr lang="ar-JO" dirty="0" smtClean="0"/>
              <a:t>اذا عملت </a:t>
            </a:r>
            <a:r>
              <a:rPr lang="en-US" dirty="0" smtClean="0"/>
              <a:t>Add Migration </a:t>
            </a:r>
            <a:r>
              <a:rPr lang="ar-JO" dirty="0" smtClean="0"/>
              <a:t> فقط ولم يعجبك, بامكانك  حذف الكلاس الناتج</a:t>
            </a:r>
          </a:p>
          <a:p>
            <a:pPr marL="285750" indent="-285750" algn="r" rtl="1">
              <a:buFont typeface="Arial" panose="020B0604020202020204" pitchFamily="34" charset="0"/>
              <a:buChar char="•"/>
            </a:pPr>
            <a:r>
              <a:rPr lang="ar-JO" dirty="0" smtClean="0"/>
              <a:t>اذا عملت </a:t>
            </a:r>
            <a:r>
              <a:rPr lang="en-US" dirty="0" smtClean="0"/>
              <a:t>Add Migration </a:t>
            </a:r>
            <a:r>
              <a:rPr lang="ar-JO" dirty="0"/>
              <a:t> </a:t>
            </a:r>
            <a:r>
              <a:rPr lang="ar-JO" dirty="0" smtClean="0"/>
              <a:t>ثم </a:t>
            </a:r>
            <a:r>
              <a:rPr lang="en-US" dirty="0" smtClean="0"/>
              <a:t>Update </a:t>
            </a:r>
            <a:r>
              <a:rPr lang="en-US" dirty="0" err="1" smtClean="0"/>
              <a:t>Datbase</a:t>
            </a:r>
            <a:r>
              <a:rPr lang="en-US" dirty="0" smtClean="0"/>
              <a:t> </a:t>
            </a:r>
            <a:r>
              <a:rPr lang="ar-JO" dirty="0"/>
              <a:t> </a:t>
            </a:r>
            <a:r>
              <a:rPr lang="ar-JO" dirty="0" smtClean="0"/>
              <a:t>ثم لم يعجبك, بامكانك اما العودة للميجريشن السابق باستخدام </a:t>
            </a:r>
          </a:p>
          <a:p>
            <a:pPr lvl="1" algn="r" rtl="1"/>
            <a:r>
              <a:rPr lang="en-US" dirty="0"/>
              <a:t>update-database   -</a:t>
            </a:r>
            <a:r>
              <a:rPr lang="en-US" dirty="0" err="1"/>
              <a:t>TargetMigration</a:t>
            </a:r>
            <a:r>
              <a:rPr lang="en-US" dirty="0"/>
              <a:t>:"</a:t>
            </a:r>
            <a:r>
              <a:rPr lang="en-US" dirty="0" err="1" smtClean="0"/>
              <a:t>name_of_migration</a:t>
            </a:r>
            <a:r>
              <a:rPr lang="en-US" dirty="0" smtClean="0"/>
              <a:t>«</a:t>
            </a:r>
            <a:endParaRPr lang="ar-JO" dirty="0" smtClean="0"/>
          </a:p>
          <a:p>
            <a:pPr lvl="1" algn="r" rtl="1"/>
            <a:r>
              <a:rPr lang="ar-JO" dirty="0" smtClean="0"/>
              <a:t>ثم حذف الكلاس الناتج او حذف الداتا بيس كاملة ثم حذف الكلاس الناتج </a:t>
            </a:r>
          </a:p>
          <a:p>
            <a:pPr marL="285750" indent="-285750" algn="r" rtl="1">
              <a:buFont typeface="Arial" panose="020B0604020202020204" pitchFamily="34" charset="0"/>
              <a:buChar char="•"/>
            </a:pPr>
            <a:r>
              <a:rPr lang="ar-JO" dirty="0" smtClean="0"/>
              <a:t>اذا عملت </a:t>
            </a:r>
            <a:r>
              <a:rPr lang="en-US" dirty="0" smtClean="0"/>
              <a:t>Add Migration </a:t>
            </a:r>
            <a:r>
              <a:rPr lang="ar-JO" dirty="0"/>
              <a:t> </a:t>
            </a:r>
            <a:r>
              <a:rPr lang="ar-JO" dirty="0" smtClean="0"/>
              <a:t>ثم عملت </a:t>
            </a:r>
            <a:r>
              <a:rPr lang="en-US" dirty="0" smtClean="0"/>
              <a:t>commit and push </a:t>
            </a:r>
            <a:r>
              <a:rPr lang="ar-JO" dirty="0"/>
              <a:t> </a:t>
            </a:r>
            <a:r>
              <a:rPr lang="ar-JO" dirty="0" smtClean="0"/>
              <a:t>للكود على ال </a:t>
            </a:r>
            <a:r>
              <a:rPr lang="en-US" dirty="0" err="1" smtClean="0"/>
              <a:t>Git</a:t>
            </a:r>
            <a:r>
              <a:rPr lang="ar-JO" dirty="0" smtClean="0"/>
              <a:t>, لا يمكن ابدا حذف اخر </a:t>
            </a:r>
            <a:r>
              <a:rPr lang="en-US" dirty="0" smtClean="0"/>
              <a:t>migration </a:t>
            </a:r>
            <a:r>
              <a:rPr lang="ar-JO" dirty="0" smtClean="0"/>
              <a:t>او الكلاس الناتج, اياك ثم اياك</a:t>
            </a:r>
          </a:p>
          <a:p>
            <a:pPr marL="285750" indent="-285750" algn="r" rtl="1">
              <a:buFont typeface="Arial" panose="020B0604020202020204" pitchFamily="34" charset="0"/>
              <a:buChar char="•"/>
            </a:pPr>
            <a:endParaRPr lang="ar-JO" dirty="0" smtClean="0"/>
          </a:p>
          <a:p>
            <a:pPr marL="285750" indent="-285750" algn="r" rtl="1">
              <a:buFont typeface="Arial" panose="020B0604020202020204" pitchFamily="34" charset="0"/>
              <a:buChar char="•"/>
            </a:pPr>
            <a:r>
              <a:rPr lang="ar-JO" dirty="0"/>
              <a:t>يمكن استخدام </a:t>
            </a:r>
            <a:r>
              <a:rPr lang="en-US" dirty="0"/>
              <a:t>     Update-Database –Script </a:t>
            </a:r>
            <a:r>
              <a:rPr lang="ar-JO" dirty="0"/>
              <a:t>لعمل ملف </a:t>
            </a:r>
            <a:r>
              <a:rPr lang="en-US" dirty="0"/>
              <a:t>SQL </a:t>
            </a:r>
            <a:r>
              <a:rPr lang="ar-JO" dirty="0"/>
              <a:t>بدلا من تحديث قاعدة البانات بشكل مباشر</a:t>
            </a:r>
            <a:endParaRPr lang="en-US" dirty="0"/>
          </a:p>
          <a:p>
            <a:pPr marL="285750" indent="-285750" algn="r" rtl="1">
              <a:buFont typeface="Arial" panose="020B0604020202020204" pitchFamily="34" charset="0"/>
              <a:buChar char="•"/>
            </a:pPr>
            <a:r>
              <a:rPr lang="ar-JO" dirty="0" smtClean="0"/>
              <a:t>يرجى </a:t>
            </a:r>
            <a:r>
              <a:rPr lang="ar-JO" dirty="0"/>
              <a:t>الانتباه الى جدول </a:t>
            </a:r>
            <a:r>
              <a:rPr lang="en-US" dirty="0"/>
              <a:t>__</a:t>
            </a:r>
            <a:r>
              <a:rPr lang="en-US" dirty="0" err="1"/>
              <a:t>MigrationHistory</a:t>
            </a:r>
            <a:r>
              <a:rPr lang="ar-JO" dirty="0"/>
              <a:t> في قاعدة </a:t>
            </a:r>
            <a:r>
              <a:rPr lang="ar-JO" dirty="0" smtClean="0"/>
              <a:t>البيانات</a:t>
            </a:r>
          </a:p>
        </p:txBody>
      </p:sp>
    </p:spTree>
    <p:extLst>
      <p:ext uri="{BB962C8B-B14F-4D97-AF65-F5344CB8AC3E}">
        <p14:creationId xmlns:p14="http://schemas.microsoft.com/office/powerpoint/2010/main" val="913368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5171719" y="139048"/>
            <a:ext cx="1848584" cy="523220"/>
          </a:xfrm>
          <a:prstGeom prst="rect">
            <a:avLst/>
          </a:prstGeom>
          <a:noFill/>
          <a:ln>
            <a:solidFill>
              <a:schemeClr val="tx1"/>
            </a:solidFill>
            <a:prstDash val="dash"/>
          </a:ln>
        </p:spPr>
        <p:txBody>
          <a:bodyPr wrap="none" lIns="91440" tIns="45720" rIns="91440" bIns="45720">
            <a:spAutoFit/>
          </a:bodyPr>
          <a:lstStyle/>
          <a:p>
            <a:pPr algn="ctr"/>
            <a:r>
              <a:rPr lang="ar-JO"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انظمة البرمجة</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5" name="TextBox 4"/>
          <p:cNvSpPr txBox="1"/>
          <p:nvPr/>
        </p:nvSpPr>
        <p:spPr>
          <a:xfrm>
            <a:off x="6645132" y="2475205"/>
            <a:ext cx="5277134" cy="400110"/>
          </a:xfrm>
          <a:prstGeom prst="rect">
            <a:avLst/>
          </a:prstGeom>
          <a:noFill/>
        </p:spPr>
        <p:txBody>
          <a:bodyPr wrap="square" rtlCol="0">
            <a:spAutoFit/>
          </a:bodyPr>
          <a:lstStyle/>
          <a:p>
            <a:pPr algn="r" rtl="1"/>
            <a:r>
              <a:rPr lang="ar-JO" sz="2000" b="1" dirty="0" smtClean="0"/>
              <a:t>اي برنامج يحتاج الى </a:t>
            </a:r>
            <a:r>
              <a:rPr lang="en-US" sz="2000" b="1" dirty="0" smtClean="0"/>
              <a:t>Entities </a:t>
            </a:r>
            <a:r>
              <a:rPr lang="ar-JO" sz="2000" b="1" dirty="0" smtClean="0"/>
              <a:t>  ليشتغل عليها</a:t>
            </a:r>
          </a:p>
        </p:txBody>
      </p:sp>
      <p:sp>
        <p:nvSpPr>
          <p:cNvPr id="6" name="TextBox 5"/>
          <p:cNvSpPr txBox="1"/>
          <p:nvPr/>
        </p:nvSpPr>
        <p:spPr>
          <a:xfrm>
            <a:off x="5290503" y="2919424"/>
            <a:ext cx="6342585" cy="369332"/>
          </a:xfrm>
          <a:prstGeom prst="rect">
            <a:avLst/>
          </a:prstGeom>
          <a:noFill/>
        </p:spPr>
        <p:txBody>
          <a:bodyPr wrap="square" rtlCol="0">
            <a:spAutoFit/>
          </a:bodyPr>
          <a:lstStyle/>
          <a:p>
            <a:pPr algn="r" rtl="1"/>
            <a:r>
              <a:rPr lang="ar-JO" b="1" dirty="0" smtClean="0"/>
              <a:t>برنامج المدرسة: </a:t>
            </a:r>
            <a:r>
              <a:rPr lang="ar-JO" dirty="0" smtClean="0"/>
              <a:t>الانتيتيز هي (الطالب, المدرس, الصفوف)</a:t>
            </a:r>
            <a:endParaRPr lang="en-US" dirty="0"/>
          </a:p>
        </p:txBody>
      </p:sp>
      <p:sp>
        <p:nvSpPr>
          <p:cNvPr id="11" name="TextBox 10"/>
          <p:cNvSpPr txBox="1"/>
          <p:nvPr/>
        </p:nvSpPr>
        <p:spPr>
          <a:xfrm>
            <a:off x="5290503" y="3364341"/>
            <a:ext cx="6342585" cy="369332"/>
          </a:xfrm>
          <a:prstGeom prst="rect">
            <a:avLst/>
          </a:prstGeom>
          <a:noFill/>
        </p:spPr>
        <p:txBody>
          <a:bodyPr wrap="square" rtlCol="0">
            <a:spAutoFit/>
          </a:bodyPr>
          <a:lstStyle/>
          <a:p>
            <a:pPr algn="r" rtl="1"/>
            <a:r>
              <a:rPr lang="ar-JO" b="1" dirty="0" smtClean="0"/>
              <a:t>برنامج تاجير سيارات: </a:t>
            </a:r>
            <a:r>
              <a:rPr lang="ar-JO" dirty="0" smtClean="0"/>
              <a:t>الانتيتيز هي (السيارة , الزبون)</a:t>
            </a:r>
            <a:endParaRPr lang="en-US" dirty="0"/>
          </a:p>
        </p:txBody>
      </p:sp>
      <p:sp>
        <p:nvSpPr>
          <p:cNvPr id="12" name="TextBox 11"/>
          <p:cNvSpPr txBox="1"/>
          <p:nvPr/>
        </p:nvSpPr>
        <p:spPr>
          <a:xfrm>
            <a:off x="5353890" y="3809258"/>
            <a:ext cx="6342585" cy="369332"/>
          </a:xfrm>
          <a:prstGeom prst="rect">
            <a:avLst/>
          </a:prstGeom>
          <a:noFill/>
        </p:spPr>
        <p:txBody>
          <a:bodyPr wrap="square" rtlCol="0">
            <a:spAutoFit/>
          </a:bodyPr>
          <a:lstStyle/>
          <a:p>
            <a:pPr algn="r" rtl="1"/>
            <a:r>
              <a:rPr lang="ar-JO" b="1" dirty="0" smtClean="0"/>
              <a:t>برنامج تاجير مطعم: </a:t>
            </a:r>
            <a:r>
              <a:rPr lang="ar-JO" dirty="0" smtClean="0"/>
              <a:t>الانتيتيز هي (الوجبة, الزبون, الفاتورة)</a:t>
            </a:r>
            <a:endParaRPr lang="en-US" dirty="0"/>
          </a:p>
        </p:txBody>
      </p:sp>
      <p:sp>
        <p:nvSpPr>
          <p:cNvPr id="13" name="TextBox 12"/>
          <p:cNvSpPr txBox="1"/>
          <p:nvPr/>
        </p:nvSpPr>
        <p:spPr>
          <a:xfrm>
            <a:off x="6813716" y="993699"/>
            <a:ext cx="5277134" cy="400110"/>
          </a:xfrm>
          <a:prstGeom prst="rect">
            <a:avLst/>
          </a:prstGeom>
          <a:noFill/>
        </p:spPr>
        <p:txBody>
          <a:bodyPr wrap="square" rtlCol="0">
            <a:spAutoFit/>
          </a:bodyPr>
          <a:lstStyle/>
          <a:p>
            <a:pPr algn="r" rtl="1"/>
            <a:r>
              <a:rPr lang="ar-JO" sz="2000" b="1" dirty="0" smtClean="0"/>
              <a:t>ال (</a:t>
            </a:r>
            <a:r>
              <a:rPr lang="en-US" sz="2000" b="1" dirty="0" smtClean="0"/>
              <a:t>Entity</a:t>
            </a:r>
            <a:r>
              <a:rPr lang="ar-JO" sz="2000" b="1" dirty="0" smtClean="0"/>
              <a:t>) هو</a:t>
            </a:r>
          </a:p>
        </p:txBody>
      </p:sp>
      <p:sp>
        <p:nvSpPr>
          <p:cNvPr id="14" name="TextBox 13"/>
          <p:cNvSpPr txBox="1"/>
          <p:nvPr/>
        </p:nvSpPr>
        <p:spPr>
          <a:xfrm>
            <a:off x="5513596" y="1363031"/>
            <a:ext cx="6342585" cy="369332"/>
          </a:xfrm>
          <a:prstGeom prst="rect">
            <a:avLst/>
          </a:prstGeom>
          <a:noFill/>
        </p:spPr>
        <p:txBody>
          <a:bodyPr wrap="square" rtlCol="0">
            <a:spAutoFit/>
          </a:bodyPr>
          <a:lstStyle/>
          <a:p>
            <a:pPr algn="r" rtl="1"/>
            <a:r>
              <a:rPr lang="ar-JO" dirty="0" smtClean="0"/>
              <a:t>كيان يعبر عن اي شيء ما او كينونة ما</a:t>
            </a:r>
            <a:endParaRPr lang="en-US" dirty="0"/>
          </a:p>
        </p:txBody>
      </p:sp>
      <p:sp>
        <p:nvSpPr>
          <p:cNvPr id="16" name="TextBox 15"/>
          <p:cNvSpPr txBox="1"/>
          <p:nvPr/>
        </p:nvSpPr>
        <p:spPr>
          <a:xfrm>
            <a:off x="5513595" y="1704778"/>
            <a:ext cx="6342585" cy="369332"/>
          </a:xfrm>
          <a:prstGeom prst="rect">
            <a:avLst/>
          </a:prstGeom>
          <a:noFill/>
        </p:spPr>
        <p:txBody>
          <a:bodyPr wrap="square" rtlCol="0">
            <a:spAutoFit/>
          </a:bodyPr>
          <a:lstStyle/>
          <a:p>
            <a:pPr algn="r" rtl="1"/>
            <a:r>
              <a:rPr lang="ar-JO" dirty="0" smtClean="0"/>
              <a:t>لكل كيان مجموعة خصائص, مثلا طالب خصائصه (اسم, عمر, علامة, ...)</a:t>
            </a:r>
            <a:endParaRPr lang="en-US" dirty="0"/>
          </a:p>
        </p:txBody>
      </p:sp>
      <p:sp>
        <p:nvSpPr>
          <p:cNvPr id="17" name="TextBox 16"/>
          <p:cNvSpPr txBox="1"/>
          <p:nvPr/>
        </p:nvSpPr>
        <p:spPr>
          <a:xfrm>
            <a:off x="6526348" y="4477212"/>
            <a:ext cx="5277134" cy="400110"/>
          </a:xfrm>
          <a:prstGeom prst="rect">
            <a:avLst/>
          </a:prstGeom>
          <a:noFill/>
        </p:spPr>
        <p:txBody>
          <a:bodyPr wrap="square" rtlCol="0">
            <a:spAutoFit/>
          </a:bodyPr>
          <a:lstStyle/>
          <a:p>
            <a:pPr algn="r" rtl="1"/>
            <a:r>
              <a:rPr lang="ar-JO" sz="2000" b="1" dirty="0" smtClean="0"/>
              <a:t>ويحتاج البرنامج ايضا لشاشتين اساسيتين على الاقل</a:t>
            </a:r>
          </a:p>
        </p:txBody>
      </p:sp>
      <p:sp>
        <p:nvSpPr>
          <p:cNvPr id="18" name="TextBox 17"/>
          <p:cNvSpPr txBox="1"/>
          <p:nvPr/>
        </p:nvSpPr>
        <p:spPr>
          <a:xfrm>
            <a:off x="5171719" y="4921431"/>
            <a:ext cx="6342585" cy="646331"/>
          </a:xfrm>
          <a:prstGeom prst="rect">
            <a:avLst/>
          </a:prstGeom>
          <a:noFill/>
        </p:spPr>
        <p:txBody>
          <a:bodyPr wrap="square" rtlCol="0">
            <a:spAutoFit/>
          </a:bodyPr>
          <a:lstStyle/>
          <a:p>
            <a:pPr algn="r" rtl="1"/>
            <a:r>
              <a:rPr lang="ar-JO" b="1" dirty="0" smtClean="0"/>
              <a:t>شاشة ال </a:t>
            </a:r>
            <a:r>
              <a:rPr lang="en-US" b="1" dirty="0" smtClean="0"/>
              <a:t>List</a:t>
            </a:r>
            <a:r>
              <a:rPr lang="ar-JO" b="1" dirty="0" smtClean="0"/>
              <a:t>: </a:t>
            </a:r>
            <a:r>
              <a:rPr lang="ar-JO" dirty="0" smtClean="0"/>
              <a:t>لعرض قائمة من الانتيتيز سواء بشكل جدول او مربعات او سجلات, وتحتوي عادة على فلاتر وبحث و</a:t>
            </a:r>
            <a:r>
              <a:rPr lang="en-US" dirty="0" smtClean="0"/>
              <a:t> Pager</a:t>
            </a:r>
            <a:endParaRPr lang="en-US" dirty="0"/>
          </a:p>
        </p:txBody>
      </p:sp>
      <p:sp>
        <p:nvSpPr>
          <p:cNvPr id="19" name="TextBox 18"/>
          <p:cNvSpPr txBox="1"/>
          <p:nvPr/>
        </p:nvSpPr>
        <p:spPr>
          <a:xfrm>
            <a:off x="5171719" y="5632817"/>
            <a:ext cx="6342585" cy="646331"/>
          </a:xfrm>
          <a:prstGeom prst="rect">
            <a:avLst/>
          </a:prstGeom>
          <a:noFill/>
        </p:spPr>
        <p:txBody>
          <a:bodyPr wrap="square" rtlCol="0">
            <a:spAutoFit/>
          </a:bodyPr>
          <a:lstStyle/>
          <a:p>
            <a:pPr algn="r" rtl="1"/>
            <a:r>
              <a:rPr lang="ar-JO" b="1" dirty="0" smtClean="0"/>
              <a:t>شاشة ال </a:t>
            </a:r>
            <a:r>
              <a:rPr lang="en-US" b="1" dirty="0" smtClean="0"/>
              <a:t>Add\Edit</a:t>
            </a:r>
            <a:r>
              <a:rPr lang="ar-JO" b="1" dirty="0" smtClean="0"/>
              <a:t>:</a:t>
            </a:r>
            <a:r>
              <a:rPr lang="ar-JO" dirty="0" smtClean="0"/>
              <a:t> نموذج يحتوي على حقول لادخال معلومات ال </a:t>
            </a:r>
            <a:r>
              <a:rPr lang="en-US" dirty="0" smtClean="0"/>
              <a:t>Entity </a:t>
            </a:r>
            <a:r>
              <a:rPr lang="ar-JO" dirty="0" smtClean="0"/>
              <a:t>او لتعديل معلوماته</a:t>
            </a:r>
            <a:endParaRPr lang="en-US" dirty="0"/>
          </a:p>
        </p:txBody>
      </p:sp>
    </p:spTree>
    <p:extLst>
      <p:ext uri="{BB962C8B-B14F-4D97-AF65-F5344CB8AC3E}">
        <p14:creationId xmlns:p14="http://schemas.microsoft.com/office/powerpoint/2010/main" val="2626817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5577279" y="139048"/>
            <a:ext cx="1037463"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CRUD</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5" name="TextBox 4"/>
          <p:cNvSpPr txBox="1"/>
          <p:nvPr/>
        </p:nvSpPr>
        <p:spPr>
          <a:xfrm>
            <a:off x="818866" y="1153271"/>
            <a:ext cx="5277134" cy="369332"/>
          </a:xfrm>
          <a:prstGeom prst="rect">
            <a:avLst/>
          </a:prstGeom>
          <a:noFill/>
        </p:spPr>
        <p:txBody>
          <a:bodyPr wrap="square" rtlCol="0">
            <a:spAutoFit/>
          </a:bodyPr>
          <a:lstStyle/>
          <a:p>
            <a:r>
              <a:rPr lang="en-US" b="1" dirty="0" smtClean="0"/>
              <a:t>The 4 basic operations on any database entity are:</a:t>
            </a:r>
            <a:endParaRPr lang="en-US" b="1" dirty="0"/>
          </a:p>
        </p:txBody>
      </p:sp>
      <p:sp>
        <p:nvSpPr>
          <p:cNvPr id="6" name="TextBox 5"/>
          <p:cNvSpPr txBox="1"/>
          <p:nvPr/>
        </p:nvSpPr>
        <p:spPr>
          <a:xfrm>
            <a:off x="818866" y="1815222"/>
            <a:ext cx="3166280" cy="369332"/>
          </a:xfrm>
          <a:prstGeom prst="rect">
            <a:avLst/>
          </a:prstGeom>
          <a:noFill/>
        </p:spPr>
        <p:txBody>
          <a:bodyPr wrap="square" rtlCol="0">
            <a:spAutoFit/>
          </a:bodyPr>
          <a:lstStyle/>
          <a:p>
            <a:r>
              <a:rPr lang="en-US" b="1" dirty="0" smtClean="0"/>
              <a:t>1-</a:t>
            </a:r>
            <a:r>
              <a:rPr lang="en-US" dirty="0" smtClean="0"/>
              <a:t> Create (Post)</a:t>
            </a:r>
            <a:endParaRPr lang="en-US" dirty="0"/>
          </a:p>
        </p:txBody>
      </p:sp>
      <p:sp>
        <p:nvSpPr>
          <p:cNvPr id="8" name="TextBox 7"/>
          <p:cNvSpPr txBox="1"/>
          <p:nvPr/>
        </p:nvSpPr>
        <p:spPr>
          <a:xfrm>
            <a:off x="818866" y="2484032"/>
            <a:ext cx="3166280" cy="369332"/>
          </a:xfrm>
          <a:prstGeom prst="rect">
            <a:avLst/>
          </a:prstGeom>
          <a:noFill/>
        </p:spPr>
        <p:txBody>
          <a:bodyPr wrap="square" rtlCol="0">
            <a:spAutoFit/>
          </a:bodyPr>
          <a:lstStyle/>
          <a:p>
            <a:r>
              <a:rPr lang="en-US" b="1" dirty="0" smtClean="0"/>
              <a:t>2- </a:t>
            </a:r>
            <a:r>
              <a:rPr lang="en-US" dirty="0" smtClean="0"/>
              <a:t>Read (GET)</a:t>
            </a:r>
            <a:endParaRPr lang="en-US" dirty="0"/>
          </a:p>
        </p:txBody>
      </p:sp>
      <p:sp>
        <p:nvSpPr>
          <p:cNvPr id="9" name="TextBox 8"/>
          <p:cNvSpPr txBox="1"/>
          <p:nvPr/>
        </p:nvSpPr>
        <p:spPr>
          <a:xfrm>
            <a:off x="818866" y="3152842"/>
            <a:ext cx="3166280" cy="369332"/>
          </a:xfrm>
          <a:prstGeom prst="rect">
            <a:avLst/>
          </a:prstGeom>
          <a:noFill/>
        </p:spPr>
        <p:txBody>
          <a:bodyPr wrap="square" rtlCol="0">
            <a:spAutoFit/>
          </a:bodyPr>
          <a:lstStyle/>
          <a:p>
            <a:r>
              <a:rPr lang="en-US" b="1" dirty="0" smtClean="0"/>
              <a:t>3- </a:t>
            </a:r>
            <a:r>
              <a:rPr lang="en-US" dirty="0" smtClean="0"/>
              <a:t>Update (Update)</a:t>
            </a:r>
            <a:endParaRPr lang="en-US" dirty="0"/>
          </a:p>
        </p:txBody>
      </p:sp>
      <p:sp>
        <p:nvSpPr>
          <p:cNvPr id="10" name="TextBox 9"/>
          <p:cNvSpPr txBox="1"/>
          <p:nvPr/>
        </p:nvSpPr>
        <p:spPr>
          <a:xfrm>
            <a:off x="818866" y="3821652"/>
            <a:ext cx="3166280" cy="369332"/>
          </a:xfrm>
          <a:prstGeom prst="rect">
            <a:avLst/>
          </a:prstGeom>
          <a:noFill/>
        </p:spPr>
        <p:txBody>
          <a:bodyPr wrap="square" rtlCol="0">
            <a:spAutoFit/>
          </a:bodyPr>
          <a:lstStyle/>
          <a:p>
            <a:r>
              <a:rPr lang="en-US" b="1" dirty="0" smtClean="0"/>
              <a:t>4-</a:t>
            </a:r>
            <a:r>
              <a:rPr lang="en-US" dirty="0" smtClean="0"/>
              <a:t> Delete (Delete)</a:t>
            </a:r>
            <a:endParaRPr lang="en-US" dirty="0"/>
          </a:p>
        </p:txBody>
      </p:sp>
    </p:spTree>
    <p:extLst>
      <p:ext uri="{BB962C8B-B14F-4D97-AF65-F5344CB8AC3E}">
        <p14:creationId xmlns:p14="http://schemas.microsoft.com/office/powerpoint/2010/main" val="3762060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5190954" y="139048"/>
            <a:ext cx="1810111" cy="523220"/>
          </a:xfrm>
          <a:prstGeom prst="rect">
            <a:avLst/>
          </a:prstGeom>
          <a:noFill/>
          <a:ln>
            <a:solidFill>
              <a:schemeClr val="tx1"/>
            </a:solidFill>
            <a:prstDash val="dash"/>
          </a:ln>
        </p:spPr>
        <p:txBody>
          <a:bodyPr wrap="none" lIns="91440" tIns="45720" rIns="91440" bIns="45720">
            <a:spAutoFit/>
          </a:bodyPr>
          <a:lstStyle/>
          <a:p>
            <a:pPr algn="ctr"/>
            <a:r>
              <a:rPr lang="ar-JO"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قواعد البيانات</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5" name="TextBox 4"/>
          <p:cNvSpPr txBox="1"/>
          <p:nvPr/>
        </p:nvSpPr>
        <p:spPr>
          <a:xfrm>
            <a:off x="6421271" y="545671"/>
            <a:ext cx="5445457" cy="461665"/>
          </a:xfrm>
          <a:prstGeom prst="rect">
            <a:avLst/>
          </a:prstGeom>
          <a:noFill/>
        </p:spPr>
        <p:txBody>
          <a:bodyPr wrap="square" rtlCol="0">
            <a:spAutoFit/>
          </a:bodyPr>
          <a:lstStyle/>
          <a:p>
            <a:pPr algn="r"/>
            <a:r>
              <a:rPr lang="ar-JO" sz="2400" b="1" dirty="0" smtClean="0"/>
              <a:t>قاعدة البيانات هي عبارة عن:</a:t>
            </a:r>
          </a:p>
        </p:txBody>
      </p:sp>
      <p:grpSp>
        <p:nvGrpSpPr>
          <p:cNvPr id="12" name="Group 11"/>
          <p:cNvGrpSpPr/>
          <p:nvPr/>
        </p:nvGrpSpPr>
        <p:grpSpPr>
          <a:xfrm>
            <a:off x="2309567" y="1752439"/>
            <a:ext cx="809175" cy="495734"/>
            <a:chOff x="2309567" y="1752439"/>
            <a:chExt cx="809175" cy="495734"/>
          </a:xfrm>
        </p:grpSpPr>
        <p:cxnSp>
          <p:nvCxnSpPr>
            <p:cNvPr id="14" name="Straight Arrow Connector 13"/>
            <p:cNvCxnSpPr/>
            <p:nvPr/>
          </p:nvCxnSpPr>
          <p:spPr>
            <a:xfrm flipH="1">
              <a:off x="2309567" y="1789584"/>
              <a:ext cx="13365" cy="4585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flipV="1">
              <a:off x="2383611" y="1752439"/>
              <a:ext cx="23619" cy="4957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p:cNvSpPr txBox="1"/>
            <p:nvPr/>
          </p:nvSpPr>
          <p:spPr>
            <a:xfrm>
              <a:off x="2316249" y="1853627"/>
              <a:ext cx="802493" cy="369332"/>
            </a:xfrm>
            <a:prstGeom prst="rect">
              <a:avLst/>
            </a:prstGeom>
            <a:noFill/>
          </p:spPr>
          <p:txBody>
            <a:bodyPr wrap="square" rtlCol="0">
              <a:spAutoFit/>
            </a:bodyPr>
            <a:lstStyle/>
            <a:p>
              <a:r>
                <a:rPr lang="en-US" b="1" dirty="0" smtClean="0">
                  <a:solidFill>
                    <a:schemeClr val="accent1">
                      <a:lumMod val="50000"/>
                    </a:schemeClr>
                  </a:solidFill>
                </a:rPr>
                <a:t>CRUD</a:t>
              </a:r>
              <a:endParaRPr lang="en-US" b="1" dirty="0">
                <a:solidFill>
                  <a:schemeClr val="accent1">
                    <a:lumMod val="50000"/>
                  </a:schemeClr>
                </a:solidFill>
              </a:endParaRPr>
            </a:p>
          </p:txBody>
        </p:sp>
      </p:grpSp>
      <p:grpSp>
        <p:nvGrpSpPr>
          <p:cNvPr id="21" name="Group 20"/>
          <p:cNvGrpSpPr/>
          <p:nvPr/>
        </p:nvGrpSpPr>
        <p:grpSpPr>
          <a:xfrm>
            <a:off x="2373523" y="3047810"/>
            <a:ext cx="1326952" cy="827056"/>
            <a:chOff x="2373523" y="3047810"/>
            <a:chExt cx="1326952" cy="827056"/>
          </a:xfrm>
        </p:grpSpPr>
        <p:cxnSp>
          <p:nvCxnSpPr>
            <p:cNvPr id="19" name="Straight Arrow Connector 18"/>
            <p:cNvCxnSpPr/>
            <p:nvPr/>
          </p:nvCxnSpPr>
          <p:spPr>
            <a:xfrm>
              <a:off x="2373523" y="3047810"/>
              <a:ext cx="0" cy="8270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flipV="1">
              <a:off x="2444488" y="3047810"/>
              <a:ext cx="0" cy="8270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TextBox 21"/>
            <p:cNvSpPr txBox="1"/>
            <p:nvPr/>
          </p:nvSpPr>
          <p:spPr>
            <a:xfrm>
              <a:off x="2480432" y="3336928"/>
              <a:ext cx="1220043" cy="369332"/>
            </a:xfrm>
            <a:prstGeom prst="rect">
              <a:avLst/>
            </a:prstGeom>
            <a:noFill/>
          </p:spPr>
          <p:txBody>
            <a:bodyPr wrap="square" rtlCol="0">
              <a:spAutoFit/>
            </a:bodyPr>
            <a:lstStyle/>
            <a:p>
              <a:r>
                <a:rPr lang="en-US" b="1" dirty="0" smtClean="0">
                  <a:solidFill>
                    <a:schemeClr val="accent1">
                      <a:lumMod val="50000"/>
                    </a:schemeClr>
                  </a:solidFill>
                </a:rPr>
                <a:t>TCP / SQL</a:t>
              </a:r>
              <a:endParaRPr lang="en-US" b="1" dirty="0">
                <a:solidFill>
                  <a:schemeClr val="accent1">
                    <a:lumMod val="50000"/>
                  </a:schemeClr>
                </a:solidFill>
              </a:endParaRPr>
            </a:p>
          </p:txBody>
        </p:sp>
      </p:grpSp>
      <p:grpSp>
        <p:nvGrpSpPr>
          <p:cNvPr id="13" name="Group 12"/>
          <p:cNvGrpSpPr/>
          <p:nvPr/>
        </p:nvGrpSpPr>
        <p:grpSpPr>
          <a:xfrm>
            <a:off x="1558657" y="662268"/>
            <a:ext cx="2918578" cy="1242554"/>
            <a:chOff x="1558657" y="662268"/>
            <a:chExt cx="2918578" cy="1242554"/>
          </a:xfrm>
        </p:grpSpPr>
        <p:sp>
          <p:nvSpPr>
            <p:cNvPr id="11" name="Oval 10"/>
            <p:cNvSpPr/>
            <p:nvPr/>
          </p:nvSpPr>
          <p:spPr>
            <a:xfrm>
              <a:off x="1558657" y="913643"/>
              <a:ext cx="1528551" cy="9911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1558657" y="730337"/>
              <a:ext cx="1528551" cy="9911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5647" y="662268"/>
              <a:ext cx="1127316" cy="1127316"/>
            </a:xfrm>
            <a:prstGeom prst="rect">
              <a:avLst/>
            </a:prstGeom>
          </p:spPr>
        </p:pic>
        <p:sp>
          <p:nvSpPr>
            <p:cNvPr id="18" name="TextBox 17"/>
            <p:cNvSpPr txBox="1"/>
            <p:nvPr/>
          </p:nvSpPr>
          <p:spPr>
            <a:xfrm>
              <a:off x="3030572" y="1062215"/>
              <a:ext cx="1446663" cy="369332"/>
            </a:xfrm>
            <a:prstGeom prst="rect">
              <a:avLst/>
            </a:prstGeom>
            <a:noFill/>
          </p:spPr>
          <p:txBody>
            <a:bodyPr wrap="square" rtlCol="0">
              <a:spAutoFit/>
            </a:bodyPr>
            <a:lstStyle/>
            <a:p>
              <a:r>
                <a:rPr lang="en-US" dirty="0" smtClean="0"/>
                <a:t>Database File</a:t>
              </a:r>
              <a:endParaRPr lang="en-US" dirty="0"/>
            </a:p>
          </p:txBody>
        </p:sp>
      </p:grpSp>
      <p:grpSp>
        <p:nvGrpSpPr>
          <p:cNvPr id="15" name="Group 14"/>
          <p:cNvGrpSpPr/>
          <p:nvPr/>
        </p:nvGrpSpPr>
        <p:grpSpPr>
          <a:xfrm>
            <a:off x="1944090" y="2186005"/>
            <a:ext cx="2839847" cy="898999"/>
            <a:chOff x="1944090" y="2186005"/>
            <a:chExt cx="2839847" cy="898999"/>
          </a:xfrm>
        </p:grpSpPr>
        <p:pic>
          <p:nvPicPr>
            <p:cNvPr id="1026" name="Picture 2" descr="Image result for database engin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4090" y="2186005"/>
              <a:ext cx="906732" cy="89899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2823317" y="2396768"/>
              <a:ext cx="1960620" cy="369332"/>
            </a:xfrm>
            <a:prstGeom prst="rect">
              <a:avLst/>
            </a:prstGeom>
            <a:noFill/>
          </p:spPr>
          <p:txBody>
            <a:bodyPr wrap="square" rtlCol="0">
              <a:spAutoFit/>
            </a:bodyPr>
            <a:lstStyle/>
            <a:p>
              <a:r>
                <a:rPr lang="en-US" dirty="0" smtClean="0"/>
                <a:t>Database Engine</a:t>
              </a:r>
              <a:endParaRPr lang="en-US" dirty="0"/>
            </a:p>
          </p:txBody>
        </p:sp>
      </p:grpSp>
      <p:grpSp>
        <p:nvGrpSpPr>
          <p:cNvPr id="23" name="Group 22"/>
          <p:cNvGrpSpPr/>
          <p:nvPr/>
        </p:nvGrpSpPr>
        <p:grpSpPr>
          <a:xfrm>
            <a:off x="263700" y="3835265"/>
            <a:ext cx="6303412" cy="2846269"/>
            <a:chOff x="263700" y="3835265"/>
            <a:chExt cx="6303412" cy="2846269"/>
          </a:xfrm>
        </p:grpSpPr>
        <p:pic>
          <p:nvPicPr>
            <p:cNvPr id="1028" name="Picture 4" descr="Image result for SQL Management studi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700" y="3835265"/>
              <a:ext cx="4374287" cy="2846269"/>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4606492" y="5268849"/>
              <a:ext cx="1960620" cy="369332"/>
            </a:xfrm>
            <a:prstGeom prst="rect">
              <a:avLst/>
            </a:prstGeom>
            <a:noFill/>
          </p:spPr>
          <p:txBody>
            <a:bodyPr wrap="square" rtlCol="0">
              <a:spAutoFit/>
            </a:bodyPr>
            <a:lstStyle/>
            <a:p>
              <a:r>
                <a:rPr lang="en-US" dirty="0" smtClean="0"/>
                <a:t>Database Client</a:t>
              </a:r>
              <a:endParaRPr lang="en-US" dirty="0"/>
            </a:p>
          </p:txBody>
        </p:sp>
      </p:grpSp>
      <p:sp>
        <p:nvSpPr>
          <p:cNvPr id="26" name="TextBox 25"/>
          <p:cNvSpPr txBox="1"/>
          <p:nvPr/>
        </p:nvSpPr>
        <p:spPr>
          <a:xfrm>
            <a:off x="6286615" y="1197174"/>
            <a:ext cx="5388327" cy="369332"/>
          </a:xfrm>
          <a:prstGeom prst="rect">
            <a:avLst/>
          </a:prstGeom>
          <a:noFill/>
        </p:spPr>
        <p:txBody>
          <a:bodyPr wrap="square" rtlCol="0">
            <a:spAutoFit/>
          </a:bodyPr>
          <a:lstStyle/>
          <a:p>
            <a:pPr algn="r"/>
            <a:r>
              <a:rPr lang="ar-JO" b="1" dirty="0"/>
              <a:t>1- </a:t>
            </a:r>
            <a:r>
              <a:rPr lang="ar-JO" dirty="0"/>
              <a:t>ملف لتخزين البيانات بشكل ذات تركيب معين </a:t>
            </a:r>
          </a:p>
        </p:txBody>
      </p:sp>
      <p:sp>
        <p:nvSpPr>
          <p:cNvPr id="27" name="Rectangle 26"/>
          <p:cNvSpPr/>
          <p:nvPr/>
        </p:nvSpPr>
        <p:spPr>
          <a:xfrm>
            <a:off x="5578942" y="2144829"/>
            <a:ext cx="6096000" cy="1754326"/>
          </a:xfrm>
          <a:prstGeom prst="rect">
            <a:avLst/>
          </a:prstGeom>
        </p:spPr>
        <p:txBody>
          <a:bodyPr>
            <a:spAutoFit/>
          </a:bodyPr>
          <a:lstStyle/>
          <a:p>
            <a:pPr algn="r"/>
            <a:r>
              <a:rPr lang="ar-JO" b="1" dirty="0"/>
              <a:t>2- </a:t>
            </a:r>
            <a:r>
              <a:rPr lang="ar-JO" dirty="0"/>
              <a:t>محرك قواعد بيانات (برنامج) لقراءة والاضافة والتعديل على ملف قواعد البيانات بافضل واسرع اداء ممكن , وهو يعمل بالخلفية ولا يوجد واجهة لو ويتم التواصل معه عن طريق ارسال رسائل </a:t>
            </a:r>
            <a:endParaRPr lang="en-US" dirty="0" smtClean="0"/>
          </a:p>
          <a:p>
            <a:pPr algn="r"/>
            <a:r>
              <a:rPr lang="en-US" dirty="0" smtClean="0"/>
              <a:t>SQL</a:t>
            </a:r>
          </a:p>
          <a:p>
            <a:pPr algn="r"/>
            <a:r>
              <a:rPr lang="ar-JO" dirty="0" smtClean="0"/>
              <a:t>باستخدام </a:t>
            </a:r>
            <a:r>
              <a:rPr lang="ar-JO" dirty="0"/>
              <a:t>بروتوكل</a:t>
            </a:r>
          </a:p>
          <a:p>
            <a:pPr algn="r"/>
            <a:r>
              <a:rPr lang="en-US" dirty="0"/>
              <a:t>TCP</a:t>
            </a:r>
            <a:endParaRPr lang="ar-JO" dirty="0"/>
          </a:p>
        </p:txBody>
      </p:sp>
      <p:sp>
        <p:nvSpPr>
          <p:cNvPr id="28" name="Rectangle 27"/>
          <p:cNvSpPr/>
          <p:nvPr/>
        </p:nvSpPr>
        <p:spPr>
          <a:xfrm>
            <a:off x="5586802" y="4154312"/>
            <a:ext cx="6096000" cy="646331"/>
          </a:xfrm>
          <a:prstGeom prst="rect">
            <a:avLst/>
          </a:prstGeom>
        </p:spPr>
        <p:txBody>
          <a:bodyPr>
            <a:spAutoFit/>
          </a:bodyPr>
          <a:lstStyle/>
          <a:p>
            <a:pPr algn="r"/>
            <a:r>
              <a:rPr lang="ar-JO" b="1" dirty="0"/>
              <a:t>3- </a:t>
            </a:r>
            <a:r>
              <a:rPr lang="ar-JO" dirty="0"/>
              <a:t>واجهة لاستخدام قواعد البيانات او مكتبة لاستخدام  قواعد البيانات يتم استخدامها من خلال برنامج , للتواصل مع محرك قاعدة البيانات</a:t>
            </a:r>
          </a:p>
        </p:txBody>
      </p:sp>
    </p:spTree>
    <p:extLst>
      <p:ext uri="{BB962C8B-B14F-4D97-AF65-F5344CB8AC3E}">
        <p14:creationId xmlns:p14="http://schemas.microsoft.com/office/powerpoint/2010/main" val="39490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1100"/>
                                        <p:tgtEl>
                                          <p:spTgt spid="26"/>
                                        </p:tgtEl>
                                      </p:cBhvr>
                                    </p:animEffect>
                                  </p:childTnLst>
                                </p:cTn>
                              </p:par>
                            </p:childTnLst>
                          </p:cTn>
                        </p:par>
                        <p:par>
                          <p:cTn id="8" fill="hold">
                            <p:stCondLst>
                              <p:cond delay="1100"/>
                            </p:stCondLst>
                            <p:childTnLst>
                              <p:par>
                                <p:cTn id="9" presetID="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100" fill="hold"/>
                                        <p:tgtEl>
                                          <p:spTgt spid="13"/>
                                        </p:tgtEl>
                                        <p:attrNameLst>
                                          <p:attrName>ppt_x</p:attrName>
                                        </p:attrNameLst>
                                      </p:cBhvr>
                                      <p:tavLst>
                                        <p:tav tm="0">
                                          <p:val>
                                            <p:strVal val="0-#ppt_w/2"/>
                                          </p:val>
                                        </p:tav>
                                        <p:tav tm="100000">
                                          <p:val>
                                            <p:strVal val="#ppt_x"/>
                                          </p:val>
                                        </p:tav>
                                      </p:tavLst>
                                    </p:anim>
                                    <p:anim calcmode="lin" valueType="num">
                                      <p:cBhvr additive="base">
                                        <p:cTn id="12" dur="11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1000"/>
                                        <p:tgtEl>
                                          <p:spTgt spid="27"/>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par>
                          <p:cTn id="22" fill="hold">
                            <p:stCondLst>
                              <p:cond delay="1500"/>
                            </p:stCondLst>
                            <p:childTnLst>
                              <p:par>
                                <p:cTn id="23" presetID="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1200" fill="hold"/>
                                        <p:tgtEl>
                                          <p:spTgt spid="15"/>
                                        </p:tgtEl>
                                        <p:attrNameLst>
                                          <p:attrName>ppt_x</p:attrName>
                                        </p:attrNameLst>
                                      </p:cBhvr>
                                      <p:tavLst>
                                        <p:tav tm="0">
                                          <p:val>
                                            <p:strVal val="0-#ppt_w/2"/>
                                          </p:val>
                                        </p:tav>
                                        <p:tav tm="100000">
                                          <p:val>
                                            <p:strVal val="#ppt_x"/>
                                          </p:val>
                                        </p:tav>
                                      </p:tavLst>
                                    </p:anim>
                                    <p:anim calcmode="lin" valueType="num">
                                      <p:cBhvr additive="base">
                                        <p:cTn id="26" dur="12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up)">
                                      <p:cBhvr>
                                        <p:cTn id="31" dur="1100"/>
                                        <p:tgtEl>
                                          <p:spTgt spid="28"/>
                                        </p:tgtEl>
                                      </p:cBhvr>
                                    </p:animEffect>
                                  </p:childTnLst>
                                </p:cTn>
                              </p:par>
                            </p:childTnLst>
                          </p:cTn>
                        </p:par>
                        <p:par>
                          <p:cTn id="32" fill="hold">
                            <p:stCondLst>
                              <p:cond delay="1100"/>
                            </p:stCondLst>
                            <p:childTnLst>
                              <p:par>
                                <p:cTn id="33" presetID="22" presetClass="entr" presetSubtype="1"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par>
                          <p:cTn id="36" fill="hold">
                            <p:stCondLst>
                              <p:cond delay="1600"/>
                            </p:stCondLst>
                            <p:childTnLst>
                              <p:par>
                                <p:cTn id="37" presetID="2" presetClass="entr" presetSubtype="8"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1500" fill="hold"/>
                                        <p:tgtEl>
                                          <p:spTgt spid="23"/>
                                        </p:tgtEl>
                                        <p:attrNameLst>
                                          <p:attrName>ppt_x</p:attrName>
                                        </p:attrNameLst>
                                      </p:cBhvr>
                                      <p:tavLst>
                                        <p:tav tm="0">
                                          <p:val>
                                            <p:strVal val="0-#ppt_w/2"/>
                                          </p:val>
                                        </p:tav>
                                        <p:tav tm="100000">
                                          <p:val>
                                            <p:strVal val="#ppt_x"/>
                                          </p:val>
                                        </p:tav>
                                      </p:tavLst>
                                    </p:anim>
                                    <p:anim calcmode="lin" valueType="num">
                                      <p:cBhvr additive="base">
                                        <p:cTn id="40" dur="1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p:nvPr/>
        </p:nvSpPr>
        <p:spPr>
          <a:xfrm>
            <a:off x="5190954" y="139048"/>
            <a:ext cx="1810111" cy="523220"/>
          </a:xfrm>
          <a:prstGeom prst="rect">
            <a:avLst/>
          </a:prstGeom>
          <a:noFill/>
          <a:ln>
            <a:solidFill>
              <a:schemeClr val="tx1"/>
            </a:solidFill>
            <a:prstDash val="dash"/>
          </a:ln>
        </p:spPr>
        <p:txBody>
          <a:bodyPr wrap="none" lIns="91440" tIns="45720" rIns="91440" bIns="45720">
            <a:spAutoFit/>
          </a:bodyPr>
          <a:lstStyle/>
          <a:p>
            <a:pPr algn="ctr"/>
            <a:r>
              <a:rPr lang="ar-JO"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قواعد البيانات</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pic>
        <p:nvPicPr>
          <p:cNvPr id="8194" name="Mysql" descr="Image result for sql serve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622" y="3756651"/>
            <a:ext cx="3510525" cy="1820364"/>
          </a:xfrm>
          <a:prstGeom prst="rect">
            <a:avLst/>
          </a:prstGeom>
          <a:noFill/>
          <a:extLst>
            <a:ext uri="{909E8E84-426E-40DD-AFC4-6F175D3DCCD1}">
              <a14:hiddenFill xmlns:a14="http://schemas.microsoft.com/office/drawing/2010/main">
                <a:solidFill>
                  <a:srgbClr val="FFFFFF"/>
                </a:solidFill>
              </a14:hiddenFill>
            </a:ext>
          </a:extLst>
        </p:spPr>
      </p:pic>
      <p:pic>
        <p:nvPicPr>
          <p:cNvPr id="8196" name="SQL Server" descr="Image result for sql server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8533" y="1018507"/>
            <a:ext cx="2857500" cy="2314575"/>
          </a:xfrm>
          <a:prstGeom prst="rect">
            <a:avLst/>
          </a:prstGeom>
          <a:noFill/>
          <a:extLst>
            <a:ext uri="{909E8E84-426E-40DD-AFC4-6F175D3DCCD1}">
              <a14:hiddenFill xmlns:a14="http://schemas.microsoft.com/office/drawing/2010/main">
                <a:solidFill>
                  <a:srgbClr val="FFFFFF"/>
                </a:solidFill>
              </a14:hiddenFill>
            </a:ext>
          </a:extLst>
        </p:spPr>
      </p:pic>
      <p:pic>
        <p:nvPicPr>
          <p:cNvPr id="8198" name="Oracle" descr="Image result for oracl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9431" y="2175794"/>
            <a:ext cx="4853579" cy="1756630"/>
          </a:xfrm>
          <a:prstGeom prst="rect">
            <a:avLst/>
          </a:prstGeom>
          <a:noFill/>
          <a:extLst>
            <a:ext uri="{909E8E84-426E-40DD-AFC4-6F175D3DCCD1}">
              <a14:hiddenFill xmlns:a14="http://schemas.microsoft.com/office/drawing/2010/main">
                <a:solidFill>
                  <a:srgbClr val="FFFFFF"/>
                </a:solidFill>
              </a14:hiddenFill>
            </a:ext>
          </a:extLst>
        </p:spPr>
      </p:pic>
      <p:pic>
        <p:nvPicPr>
          <p:cNvPr id="8200" name="MongoDb" descr="Image result for mongodb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55201" y="3846957"/>
            <a:ext cx="3384738" cy="1243526"/>
          </a:xfrm>
          <a:prstGeom prst="rect">
            <a:avLst/>
          </a:prstGeom>
          <a:noFill/>
          <a:extLst>
            <a:ext uri="{909E8E84-426E-40DD-AFC4-6F175D3DCCD1}">
              <a14:hiddenFill xmlns:a14="http://schemas.microsoft.com/office/drawing/2010/main">
                <a:solidFill>
                  <a:srgbClr val="FFFFFF"/>
                </a:solidFill>
              </a14:hiddenFill>
            </a:ext>
          </a:extLst>
        </p:spPr>
      </p:pic>
      <p:pic>
        <p:nvPicPr>
          <p:cNvPr id="8202" name="Firebase" descr="Image result for firebase database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89274" y="5308476"/>
            <a:ext cx="3340754" cy="1081768"/>
          </a:xfrm>
          <a:prstGeom prst="rect">
            <a:avLst/>
          </a:prstGeom>
          <a:noFill/>
          <a:extLst>
            <a:ext uri="{909E8E84-426E-40DD-AFC4-6F175D3DCCD1}">
              <a14:hiddenFill xmlns:a14="http://schemas.microsoft.com/office/drawing/2010/main">
                <a:solidFill>
                  <a:srgbClr val="FFFFFF"/>
                </a:solidFill>
              </a14:hiddenFill>
            </a:ext>
          </a:extLst>
        </p:spPr>
      </p:pic>
      <p:pic>
        <p:nvPicPr>
          <p:cNvPr id="8" name="Database"/>
          <p:cNvPicPr>
            <a:picLocks noChangeAspect="1"/>
          </p:cNvPicPr>
          <p:nvPr/>
        </p:nvPicPr>
        <p:blipFill rotWithShape="1">
          <a:blip r:embed="rId8" cstate="print">
            <a:extLst>
              <a:ext uri="{28A0092B-C50C-407E-A947-70E740481C1C}">
                <a14:useLocalDpi xmlns:a14="http://schemas.microsoft.com/office/drawing/2010/main" val="0"/>
              </a:ext>
            </a:extLst>
          </a:blip>
          <a:srcRect l="26568" r="27060"/>
          <a:stretch/>
        </p:blipFill>
        <p:spPr>
          <a:xfrm flipH="1">
            <a:off x="5373068" y="897104"/>
            <a:ext cx="1445864" cy="1801490"/>
          </a:xfrm>
          <a:prstGeom prst="rect">
            <a:avLst/>
          </a:prstGeom>
        </p:spPr>
      </p:pic>
    </p:spTree>
    <p:extLst>
      <p:ext uri="{BB962C8B-B14F-4D97-AF65-F5344CB8AC3E}">
        <p14:creationId xmlns:p14="http://schemas.microsoft.com/office/powerpoint/2010/main" val="49512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wipe(down)">
                                      <p:cBhvr>
                                        <p:cTn id="7" dur="580">
                                          <p:stCondLst>
                                            <p:cond delay="0"/>
                                          </p:stCondLst>
                                        </p:cTn>
                                        <p:tgtEl>
                                          <p:spTgt spid="8198"/>
                                        </p:tgtEl>
                                      </p:cBhvr>
                                    </p:animEffect>
                                    <p:anim calcmode="lin" valueType="num">
                                      <p:cBhvr>
                                        <p:cTn id="8" dur="1822" tmFilter="0,0; 0.14,0.36; 0.43,0.73; 0.71,0.91; 1.0,1.0">
                                          <p:stCondLst>
                                            <p:cond delay="0"/>
                                          </p:stCondLst>
                                        </p:cTn>
                                        <p:tgtEl>
                                          <p:spTgt spid="819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19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19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19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198"/>
                                        </p:tgtEl>
                                        <p:attrNameLst>
                                          <p:attrName>ppt_y</p:attrName>
                                        </p:attrNameLst>
                                      </p:cBhvr>
                                      <p:tavLst>
                                        <p:tav tm="0" fmla="#ppt_y-sin(pi*$)/81">
                                          <p:val>
                                            <p:fltVal val="0"/>
                                          </p:val>
                                        </p:tav>
                                        <p:tav tm="100000">
                                          <p:val>
                                            <p:fltVal val="1"/>
                                          </p:val>
                                        </p:tav>
                                      </p:tavLst>
                                    </p:anim>
                                    <p:animScale>
                                      <p:cBhvr>
                                        <p:cTn id="13" dur="26">
                                          <p:stCondLst>
                                            <p:cond delay="650"/>
                                          </p:stCondLst>
                                        </p:cTn>
                                        <p:tgtEl>
                                          <p:spTgt spid="8198"/>
                                        </p:tgtEl>
                                      </p:cBhvr>
                                      <p:to x="100000" y="60000"/>
                                    </p:animScale>
                                    <p:animScale>
                                      <p:cBhvr>
                                        <p:cTn id="14" dur="166" decel="50000">
                                          <p:stCondLst>
                                            <p:cond delay="676"/>
                                          </p:stCondLst>
                                        </p:cTn>
                                        <p:tgtEl>
                                          <p:spTgt spid="8198"/>
                                        </p:tgtEl>
                                      </p:cBhvr>
                                      <p:to x="100000" y="100000"/>
                                    </p:animScale>
                                    <p:animScale>
                                      <p:cBhvr>
                                        <p:cTn id="15" dur="26">
                                          <p:stCondLst>
                                            <p:cond delay="1312"/>
                                          </p:stCondLst>
                                        </p:cTn>
                                        <p:tgtEl>
                                          <p:spTgt spid="8198"/>
                                        </p:tgtEl>
                                      </p:cBhvr>
                                      <p:to x="100000" y="80000"/>
                                    </p:animScale>
                                    <p:animScale>
                                      <p:cBhvr>
                                        <p:cTn id="16" dur="166" decel="50000">
                                          <p:stCondLst>
                                            <p:cond delay="1338"/>
                                          </p:stCondLst>
                                        </p:cTn>
                                        <p:tgtEl>
                                          <p:spTgt spid="8198"/>
                                        </p:tgtEl>
                                      </p:cBhvr>
                                      <p:to x="100000" y="100000"/>
                                    </p:animScale>
                                    <p:animScale>
                                      <p:cBhvr>
                                        <p:cTn id="17" dur="26">
                                          <p:stCondLst>
                                            <p:cond delay="1642"/>
                                          </p:stCondLst>
                                        </p:cTn>
                                        <p:tgtEl>
                                          <p:spTgt spid="8198"/>
                                        </p:tgtEl>
                                      </p:cBhvr>
                                      <p:to x="100000" y="90000"/>
                                    </p:animScale>
                                    <p:animScale>
                                      <p:cBhvr>
                                        <p:cTn id="18" dur="166" decel="50000">
                                          <p:stCondLst>
                                            <p:cond delay="1668"/>
                                          </p:stCondLst>
                                        </p:cTn>
                                        <p:tgtEl>
                                          <p:spTgt spid="8198"/>
                                        </p:tgtEl>
                                      </p:cBhvr>
                                      <p:to x="100000" y="100000"/>
                                    </p:animScale>
                                    <p:animScale>
                                      <p:cBhvr>
                                        <p:cTn id="19" dur="26">
                                          <p:stCondLst>
                                            <p:cond delay="1808"/>
                                          </p:stCondLst>
                                        </p:cTn>
                                        <p:tgtEl>
                                          <p:spTgt spid="8198"/>
                                        </p:tgtEl>
                                      </p:cBhvr>
                                      <p:to x="100000" y="95000"/>
                                    </p:animScale>
                                    <p:animScale>
                                      <p:cBhvr>
                                        <p:cTn id="20" dur="166" decel="50000">
                                          <p:stCondLst>
                                            <p:cond delay="1834"/>
                                          </p:stCondLst>
                                        </p:cTn>
                                        <p:tgtEl>
                                          <p:spTgt spid="819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8196"/>
                                        </p:tgtEl>
                                        <p:attrNameLst>
                                          <p:attrName>style.visibility</p:attrName>
                                        </p:attrNameLst>
                                      </p:cBhvr>
                                      <p:to>
                                        <p:strVal val="visible"/>
                                      </p:to>
                                    </p:set>
                                    <p:animEffect transition="in" filter="fade">
                                      <p:cBhvr>
                                        <p:cTn id="25" dur="2000"/>
                                        <p:tgtEl>
                                          <p:spTgt spid="8196"/>
                                        </p:tgtEl>
                                      </p:cBhvr>
                                    </p:animEffect>
                                    <p:anim calcmode="lin" valueType="num">
                                      <p:cBhvr>
                                        <p:cTn id="26" dur="2000" fill="hold"/>
                                        <p:tgtEl>
                                          <p:spTgt spid="8196"/>
                                        </p:tgtEl>
                                        <p:attrNameLst>
                                          <p:attrName>ppt_w</p:attrName>
                                        </p:attrNameLst>
                                      </p:cBhvr>
                                      <p:tavLst>
                                        <p:tav tm="0" fmla="#ppt_w*sin(2.5*pi*$)">
                                          <p:val>
                                            <p:fltVal val="0"/>
                                          </p:val>
                                        </p:tav>
                                        <p:tav tm="100000">
                                          <p:val>
                                            <p:fltVal val="1"/>
                                          </p:val>
                                        </p:tav>
                                      </p:tavLst>
                                    </p:anim>
                                    <p:anim calcmode="lin" valueType="num">
                                      <p:cBhvr>
                                        <p:cTn id="27" dur="2000" fill="hold"/>
                                        <p:tgtEl>
                                          <p:spTgt spid="8196"/>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194"/>
                                        </p:tgtEl>
                                        <p:attrNameLst>
                                          <p:attrName>style.visibility</p:attrName>
                                        </p:attrNameLst>
                                      </p:cBhvr>
                                      <p:to>
                                        <p:strVal val="visible"/>
                                      </p:to>
                                    </p:set>
                                    <p:anim calcmode="lin" valueType="num">
                                      <p:cBhvr additive="base">
                                        <p:cTn id="32" dur="500" fill="hold"/>
                                        <p:tgtEl>
                                          <p:spTgt spid="8194"/>
                                        </p:tgtEl>
                                        <p:attrNameLst>
                                          <p:attrName>ppt_x</p:attrName>
                                        </p:attrNameLst>
                                      </p:cBhvr>
                                      <p:tavLst>
                                        <p:tav tm="0">
                                          <p:val>
                                            <p:strVal val="#ppt_x"/>
                                          </p:val>
                                        </p:tav>
                                        <p:tav tm="100000">
                                          <p:val>
                                            <p:strVal val="#ppt_x"/>
                                          </p:val>
                                        </p:tav>
                                      </p:tavLst>
                                    </p:anim>
                                    <p:anim calcmode="lin" valueType="num">
                                      <p:cBhvr additive="base">
                                        <p:cTn id="33"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8200"/>
                                        </p:tgtEl>
                                        <p:attrNameLst>
                                          <p:attrName>style.visibility</p:attrName>
                                        </p:attrNameLst>
                                      </p:cBhvr>
                                      <p:to>
                                        <p:strVal val="visible"/>
                                      </p:to>
                                    </p:set>
                                    <p:anim calcmode="lin" valueType="num">
                                      <p:cBhvr additive="base">
                                        <p:cTn id="38" dur="500" fill="hold"/>
                                        <p:tgtEl>
                                          <p:spTgt spid="8200"/>
                                        </p:tgtEl>
                                        <p:attrNameLst>
                                          <p:attrName>ppt_x</p:attrName>
                                        </p:attrNameLst>
                                      </p:cBhvr>
                                      <p:tavLst>
                                        <p:tav tm="0">
                                          <p:val>
                                            <p:strVal val="1+#ppt_w/2"/>
                                          </p:val>
                                        </p:tav>
                                        <p:tav tm="100000">
                                          <p:val>
                                            <p:strVal val="#ppt_x"/>
                                          </p:val>
                                        </p:tav>
                                      </p:tavLst>
                                    </p:anim>
                                    <p:anim calcmode="lin" valueType="num">
                                      <p:cBhvr additive="base">
                                        <p:cTn id="39" dur="500" fill="hold"/>
                                        <p:tgtEl>
                                          <p:spTgt spid="8200"/>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8202"/>
                                        </p:tgtEl>
                                        <p:attrNameLst>
                                          <p:attrName>style.visibility</p:attrName>
                                        </p:attrNameLst>
                                      </p:cBhvr>
                                      <p:to>
                                        <p:strVal val="visible"/>
                                      </p:to>
                                    </p:set>
                                    <p:animEffect transition="in" filter="randombar(horizontal)">
                                      <p:cBhvr>
                                        <p:cTn id="44" dur="500"/>
                                        <p:tgtEl>
                                          <p:spTgt spid="8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5344685" y="139048"/>
            <a:ext cx="1502655" cy="523220"/>
          </a:xfrm>
          <a:prstGeom prst="rect">
            <a:avLst/>
          </a:prstGeom>
          <a:noFill/>
          <a:ln>
            <a:solidFill>
              <a:schemeClr val="tx1"/>
            </a:solidFill>
            <a:prstDash val="dash"/>
          </a:ln>
        </p:spPr>
        <p:txBody>
          <a:bodyPr wrap="none" lIns="91440" tIns="45720" rIns="91440" bIns="45720">
            <a:spAutoFit/>
          </a:bodyPr>
          <a:lstStyle/>
          <a:p>
            <a:pPr algn="ctr"/>
            <a:r>
              <a:rPr lang="en-US" sz="2800" b="1" dirty="0" err="1"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ADO.Net</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14" name="TextBox 13"/>
          <p:cNvSpPr txBox="1"/>
          <p:nvPr/>
        </p:nvSpPr>
        <p:spPr>
          <a:xfrm>
            <a:off x="861699" y="719961"/>
            <a:ext cx="10909413" cy="2031325"/>
          </a:xfrm>
          <a:prstGeom prst="rect">
            <a:avLst/>
          </a:prstGeom>
          <a:noFill/>
        </p:spPr>
        <p:txBody>
          <a:bodyPr wrap="square" rtlCol="0">
            <a:spAutoFit/>
          </a:bodyPr>
          <a:lstStyle/>
          <a:p>
            <a:pPr algn="r" rtl="1"/>
            <a:r>
              <a:rPr lang="ar-JO" dirty="0" smtClean="0"/>
              <a:t>هو مكتبة موجودة داخل </a:t>
            </a:r>
            <a:r>
              <a:rPr lang="en-US" b="1" dirty="0" err="1" smtClean="0"/>
              <a:t>.Net</a:t>
            </a:r>
            <a:r>
              <a:rPr lang="en-US" b="1" dirty="0" smtClean="0"/>
              <a:t> </a:t>
            </a:r>
            <a:r>
              <a:rPr lang="en-US" b="1" dirty="0" err="1" smtClean="0"/>
              <a:t>Freamework</a:t>
            </a:r>
            <a:r>
              <a:rPr lang="en-US" b="1" dirty="0" smtClean="0"/>
              <a:t> </a:t>
            </a:r>
            <a:r>
              <a:rPr lang="ar-JO" b="1" dirty="0" smtClean="0"/>
              <a:t> </a:t>
            </a:r>
            <a:r>
              <a:rPr lang="ar-JO" dirty="0" smtClean="0"/>
              <a:t>للتواصل مع الداتا بيس بارسال رسائل </a:t>
            </a:r>
            <a:r>
              <a:rPr lang="en-US" b="1" dirty="0" smtClean="0"/>
              <a:t>TCP</a:t>
            </a:r>
          </a:p>
          <a:p>
            <a:pPr algn="r" rtl="1"/>
            <a:r>
              <a:rPr lang="ar-JO" dirty="0" smtClean="0"/>
              <a:t>يحتوي على الاوبجكتس التالية </a:t>
            </a:r>
          </a:p>
          <a:p>
            <a:pPr marL="285750" indent="-285750" algn="r" rtl="1">
              <a:buFont typeface="Arial" panose="020B0604020202020204" pitchFamily="34" charset="0"/>
              <a:buChar char="•"/>
            </a:pPr>
            <a:r>
              <a:rPr lang="en-US" dirty="0" err="1" smtClean="0">
                <a:solidFill>
                  <a:schemeClr val="accent1">
                    <a:lumMod val="75000"/>
                  </a:schemeClr>
                </a:solidFill>
              </a:rPr>
              <a:t>SQLConnection</a:t>
            </a:r>
            <a:endParaRPr lang="ar-JO" dirty="0" smtClean="0">
              <a:solidFill>
                <a:schemeClr val="accent1">
                  <a:lumMod val="75000"/>
                </a:schemeClr>
              </a:solidFill>
            </a:endParaRPr>
          </a:p>
          <a:p>
            <a:pPr marL="285750" indent="-285750" algn="r" rtl="1">
              <a:buFont typeface="Arial" panose="020B0604020202020204" pitchFamily="34" charset="0"/>
              <a:buChar char="•"/>
            </a:pPr>
            <a:r>
              <a:rPr lang="en-US" dirty="0" smtClean="0">
                <a:solidFill>
                  <a:schemeClr val="accent1">
                    <a:lumMod val="75000"/>
                  </a:schemeClr>
                </a:solidFill>
              </a:rPr>
              <a:t>Command </a:t>
            </a:r>
          </a:p>
          <a:p>
            <a:pPr marL="285750" indent="-285750" algn="r" rtl="1">
              <a:buFont typeface="Arial" panose="020B0604020202020204" pitchFamily="34" charset="0"/>
              <a:buChar char="•"/>
            </a:pPr>
            <a:r>
              <a:rPr lang="en-US" dirty="0" err="1" smtClean="0">
                <a:solidFill>
                  <a:schemeClr val="accent1">
                    <a:lumMod val="75000"/>
                  </a:schemeClr>
                </a:solidFill>
              </a:rPr>
              <a:t>DataReader</a:t>
            </a:r>
            <a:endParaRPr lang="en-US" dirty="0" smtClean="0">
              <a:solidFill>
                <a:schemeClr val="accent1">
                  <a:lumMod val="75000"/>
                </a:schemeClr>
              </a:solidFill>
            </a:endParaRPr>
          </a:p>
          <a:p>
            <a:pPr marL="285750" indent="-285750" algn="r" rtl="1">
              <a:buFont typeface="Arial" panose="020B0604020202020204" pitchFamily="34" charset="0"/>
              <a:buChar char="•"/>
            </a:pPr>
            <a:r>
              <a:rPr lang="en-US" dirty="0" err="1" smtClean="0">
                <a:solidFill>
                  <a:schemeClr val="accent1">
                    <a:lumMod val="75000"/>
                  </a:schemeClr>
                </a:solidFill>
              </a:rPr>
              <a:t>DataAdapter</a:t>
            </a:r>
            <a:endParaRPr lang="en-US" dirty="0" smtClean="0">
              <a:solidFill>
                <a:schemeClr val="accent1">
                  <a:lumMod val="75000"/>
                </a:schemeClr>
              </a:solidFill>
            </a:endParaRPr>
          </a:p>
          <a:p>
            <a:pPr marL="285750" indent="-285750" algn="r" rtl="1">
              <a:buFont typeface="Arial" panose="020B0604020202020204" pitchFamily="34" charset="0"/>
              <a:buChar char="•"/>
            </a:pPr>
            <a:r>
              <a:rPr lang="en-US" dirty="0" err="1" smtClean="0">
                <a:solidFill>
                  <a:schemeClr val="accent1">
                    <a:lumMod val="75000"/>
                  </a:schemeClr>
                </a:solidFill>
              </a:rPr>
              <a:t>DataTable</a:t>
            </a:r>
            <a:endParaRPr lang="en-US" dirty="0" smtClean="0">
              <a:solidFill>
                <a:schemeClr val="accent1">
                  <a:lumMod val="75000"/>
                </a:schemeClr>
              </a:solidFill>
            </a:endParaRPr>
          </a:p>
        </p:txBody>
      </p:sp>
      <p:sp>
        <p:nvSpPr>
          <p:cNvPr id="15" name="TextBox 14"/>
          <p:cNvSpPr txBox="1"/>
          <p:nvPr/>
        </p:nvSpPr>
        <p:spPr>
          <a:xfrm>
            <a:off x="861699" y="2889901"/>
            <a:ext cx="10909413" cy="3693319"/>
          </a:xfrm>
          <a:prstGeom prst="rect">
            <a:avLst/>
          </a:prstGeom>
          <a:noFill/>
        </p:spPr>
        <p:txBody>
          <a:bodyPr wrap="square" rtlCol="0">
            <a:spAutoFit/>
          </a:bodyPr>
          <a:lstStyle/>
          <a:p>
            <a:pPr algn="r" rtl="1"/>
            <a:r>
              <a:rPr lang="ar-JO" dirty="0" smtClean="0"/>
              <a:t>عادة نقوم بعمل كلاس لكل انتيتي تقوم بكل عمليات ال </a:t>
            </a:r>
            <a:r>
              <a:rPr lang="en-US" dirty="0" smtClean="0"/>
              <a:t>CRUD </a:t>
            </a:r>
            <a:r>
              <a:rPr lang="ar-JO" dirty="0" smtClean="0"/>
              <a:t>اوبيرشن على ذلك الكلاس وذلك بال </a:t>
            </a:r>
            <a:r>
              <a:rPr lang="en-US" b="1" dirty="0" smtClean="0"/>
              <a:t>DAL</a:t>
            </a:r>
            <a:endParaRPr lang="ar-JO" b="1" dirty="0" smtClean="0"/>
          </a:p>
          <a:p>
            <a:pPr algn="r" rtl="1"/>
            <a:endParaRPr lang="en-US" dirty="0" smtClean="0"/>
          </a:p>
          <a:p>
            <a:pPr algn="r" rtl="1"/>
            <a:r>
              <a:rPr lang="ar-JO" dirty="0" smtClean="0"/>
              <a:t>مثلا اذا كنا نعمل كلاس </a:t>
            </a:r>
            <a:r>
              <a:rPr lang="en-US" dirty="0" smtClean="0"/>
              <a:t>DAL </a:t>
            </a:r>
            <a:r>
              <a:rPr lang="ar-JO" dirty="0" smtClean="0"/>
              <a:t> لانتيتي الطلاب, يحتوي ذلك الكلاس مثلا على فانكشن </a:t>
            </a:r>
            <a:r>
              <a:rPr lang="en-US" b="1" dirty="0" err="1" smtClean="0"/>
              <a:t>GetList</a:t>
            </a:r>
            <a:r>
              <a:rPr lang="en-US" dirty="0" smtClean="0"/>
              <a:t> </a:t>
            </a:r>
            <a:r>
              <a:rPr lang="ar-JO" dirty="0"/>
              <a:t> </a:t>
            </a:r>
            <a:r>
              <a:rPr lang="ar-JO" dirty="0" smtClean="0"/>
              <a:t>ويقوم بتنفيذ جملة </a:t>
            </a:r>
            <a:r>
              <a:rPr lang="en-US" dirty="0" smtClean="0">
                <a:solidFill>
                  <a:schemeClr val="accent6"/>
                </a:solidFill>
              </a:rPr>
              <a:t>SELECT</a:t>
            </a:r>
            <a:r>
              <a:rPr lang="ar-JO" dirty="0" smtClean="0">
                <a:solidFill>
                  <a:schemeClr val="accent6"/>
                </a:solidFill>
              </a:rPr>
              <a:t> </a:t>
            </a:r>
            <a:r>
              <a:rPr lang="ar-JO" dirty="0" smtClean="0"/>
              <a:t>من ذلك قاعدة البيانات من جدول </a:t>
            </a:r>
            <a:r>
              <a:rPr lang="en-US" dirty="0" smtClean="0"/>
              <a:t>)</a:t>
            </a:r>
            <a:r>
              <a:rPr lang="ar-JO" dirty="0" smtClean="0"/>
              <a:t>الطلاب</a:t>
            </a:r>
            <a:r>
              <a:rPr lang="en-US" dirty="0" smtClean="0"/>
              <a:t>(</a:t>
            </a:r>
            <a:r>
              <a:rPr lang="ar-JO" dirty="0" smtClean="0"/>
              <a:t> مثلا ,</a:t>
            </a:r>
            <a:endParaRPr lang="en-US" dirty="0" smtClean="0"/>
          </a:p>
          <a:p>
            <a:pPr algn="r" rtl="1"/>
            <a:r>
              <a:rPr lang="ar-JO" dirty="0" smtClean="0"/>
              <a:t> ولكي يقوم بذلك ينشيء ويعرف اوبجكت </a:t>
            </a:r>
            <a:r>
              <a:rPr lang="en-US" dirty="0" err="1" smtClean="0">
                <a:solidFill>
                  <a:schemeClr val="accent1">
                    <a:lumMod val="75000"/>
                  </a:schemeClr>
                </a:solidFill>
              </a:rPr>
              <a:t>SQLConnection</a:t>
            </a:r>
            <a:r>
              <a:rPr lang="en-US" dirty="0" smtClean="0">
                <a:solidFill>
                  <a:schemeClr val="accent1">
                    <a:lumMod val="75000"/>
                  </a:schemeClr>
                </a:solidFill>
              </a:rPr>
              <a:t> </a:t>
            </a:r>
            <a:r>
              <a:rPr lang="ar-JO" dirty="0">
                <a:solidFill>
                  <a:schemeClr val="accent1">
                    <a:lumMod val="75000"/>
                  </a:schemeClr>
                </a:solidFill>
              </a:rPr>
              <a:t> </a:t>
            </a:r>
            <a:r>
              <a:rPr lang="ar-JO" dirty="0" smtClean="0"/>
              <a:t>ثم يستخدمه لتعريف </a:t>
            </a:r>
            <a:r>
              <a:rPr lang="en-US" dirty="0" smtClean="0">
                <a:solidFill>
                  <a:schemeClr val="accent1">
                    <a:lumMod val="75000"/>
                  </a:schemeClr>
                </a:solidFill>
              </a:rPr>
              <a:t>Command</a:t>
            </a:r>
            <a:r>
              <a:rPr lang="en-US" dirty="0" smtClean="0"/>
              <a:t> </a:t>
            </a:r>
            <a:r>
              <a:rPr lang="ar-JO" dirty="0">
                <a:solidFill>
                  <a:schemeClr val="accent1">
                    <a:lumMod val="75000"/>
                  </a:schemeClr>
                </a:solidFill>
              </a:rPr>
              <a:t> </a:t>
            </a:r>
            <a:r>
              <a:rPr lang="ar-JO" dirty="0" smtClean="0"/>
              <a:t>ويعطيه ال </a:t>
            </a:r>
            <a:r>
              <a:rPr lang="en-US" dirty="0" smtClean="0">
                <a:solidFill>
                  <a:schemeClr val="accent6"/>
                </a:solidFill>
              </a:rPr>
              <a:t>SELECT</a:t>
            </a:r>
            <a:r>
              <a:rPr lang="en-US" dirty="0" smtClean="0"/>
              <a:t> </a:t>
            </a:r>
            <a:r>
              <a:rPr lang="ar-JO" dirty="0" smtClean="0">
                <a:solidFill>
                  <a:schemeClr val="accent6"/>
                </a:solidFill>
              </a:rPr>
              <a:t> </a:t>
            </a:r>
            <a:r>
              <a:rPr lang="ar-JO" dirty="0" smtClean="0"/>
              <a:t>ثم يستخدم ال </a:t>
            </a:r>
            <a:r>
              <a:rPr lang="en-US" dirty="0" smtClean="0">
                <a:solidFill>
                  <a:schemeClr val="accent1">
                    <a:lumMod val="75000"/>
                  </a:schemeClr>
                </a:solidFill>
              </a:rPr>
              <a:t>Command</a:t>
            </a:r>
            <a:r>
              <a:rPr lang="en-US" dirty="0" smtClean="0"/>
              <a:t> </a:t>
            </a:r>
            <a:r>
              <a:rPr lang="ar-JO" dirty="0">
                <a:solidFill>
                  <a:schemeClr val="accent1">
                    <a:lumMod val="75000"/>
                  </a:schemeClr>
                </a:solidFill>
              </a:rPr>
              <a:t> </a:t>
            </a:r>
            <a:r>
              <a:rPr lang="ar-JO" dirty="0" smtClean="0"/>
              <a:t>في </a:t>
            </a:r>
            <a:r>
              <a:rPr lang="en-US" dirty="0" err="1" smtClean="0">
                <a:solidFill>
                  <a:schemeClr val="accent1">
                    <a:lumMod val="75000"/>
                  </a:schemeClr>
                </a:solidFill>
              </a:rPr>
              <a:t>DataAdapter</a:t>
            </a:r>
            <a:r>
              <a:rPr lang="en-US" dirty="0" smtClean="0">
                <a:solidFill>
                  <a:schemeClr val="accent1">
                    <a:lumMod val="75000"/>
                  </a:schemeClr>
                </a:solidFill>
              </a:rPr>
              <a:t> </a:t>
            </a:r>
            <a:r>
              <a:rPr lang="ar-JO" dirty="0">
                <a:solidFill>
                  <a:schemeClr val="accent1">
                    <a:lumMod val="75000"/>
                  </a:schemeClr>
                </a:solidFill>
              </a:rPr>
              <a:t> </a:t>
            </a:r>
            <a:r>
              <a:rPr lang="ar-JO" dirty="0" smtClean="0"/>
              <a:t>ليقوم بالنهاية بتعبئة </a:t>
            </a:r>
            <a:r>
              <a:rPr lang="en-US" dirty="0" err="1" smtClean="0">
                <a:solidFill>
                  <a:schemeClr val="accent1">
                    <a:lumMod val="75000"/>
                  </a:schemeClr>
                </a:solidFill>
              </a:rPr>
              <a:t>DataTable</a:t>
            </a:r>
            <a:r>
              <a:rPr lang="en-US" dirty="0" smtClean="0">
                <a:solidFill>
                  <a:schemeClr val="accent1">
                    <a:lumMod val="75000"/>
                  </a:schemeClr>
                </a:solidFill>
              </a:rPr>
              <a:t> </a:t>
            </a:r>
            <a:r>
              <a:rPr lang="ar-JO" dirty="0" smtClean="0">
                <a:solidFill>
                  <a:schemeClr val="accent1">
                    <a:lumMod val="75000"/>
                  </a:schemeClr>
                </a:solidFill>
              </a:rPr>
              <a:t> </a:t>
            </a:r>
            <a:r>
              <a:rPr lang="ar-JO" dirty="0" smtClean="0"/>
              <a:t>بالبيانات من قاعدة البيانات, </a:t>
            </a:r>
          </a:p>
          <a:p>
            <a:pPr algn="r" rtl="1"/>
            <a:endParaRPr lang="ar-JO" dirty="0" smtClean="0"/>
          </a:p>
          <a:p>
            <a:pPr algn="r" rtl="1"/>
            <a:r>
              <a:rPr lang="ar-JO" dirty="0" smtClean="0"/>
              <a:t>اذا كنا نقوم بعمل كلاس </a:t>
            </a:r>
            <a:r>
              <a:rPr lang="en-US" dirty="0" smtClean="0"/>
              <a:t>DAL </a:t>
            </a:r>
            <a:r>
              <a:rPr lang="ar-JO" dirty="0" smtClean="0"/>
              <a:t>لانتيتي </a:t>
            </a:r>
            <a:r>
              <a:rPr lang="en-US" dirty="0" smtClean="0"/>
              <a:t>)</a:t>
            </a:r>
            <a:r>
              <a:rPr lang="ar-JO" dirty="0" smtClean="0"/>
              <a:t>الاساتذة</a:t>
            </a:r>
            <a:r>
              <a:rPr lang="en-US" dirty="0" smtClean="0"/>
              <a:t>(</a:t>
            </a:r>
            <a:r>
              <a:rPr lang="ar-JO" dirty="0" smtClean="0"/>
              <a:t> مثلا فسوف يحتوي على نفس الفانكشنز الاساسية بكلاس </a:t>
            </a:r>
            <a:r>
              <a:rPr lang="en-US" dirty="0" smtClean="0"/>
              <a:t>)</a:t>
            </a:r>
            <a:r>
              <a:rPr lang="ar-JO" dirty="0" smtClean="0"/>
              <a:t>الطلاب</a:t>
            </a:r>
            <a:r>
              <a:rPr lang="en-US" dirty="0" smtClean="0"/>
              <a:t>(</a:t>
            </a:r>
            <a:r>
              <a:rPr lang="ar-JO" dirty="0" smtClean="0"/>
              <a:t> وسيكون الكود لفانكشن </a:t>
            </a:r>
            <a:r>
              <a:rPr lang="en-US" b="1" dirty="0" err="1" smtClean="0"/>
              <a:t>GetList</a:t>
            </a:r>
            <a:r>
              <a:rPr lang="en-US" dirty="0" smtClean="0"/>
              <a:t> </a:t>
            </a:r>
            <a:r>
              <a:rPr lang="ar-JO" dirty="0"/>
              <a:t> </a:t>
            </a:r>
            <a:r>
              <a:rPr lang="ar-JO" dirty="0" smtClean="0"/>
              <a:t>نفس الموجود بكلاس الطلاب مع اختلاف ال </a:t>
            </a:r>
            <a:r>
              <a:rPr lang="en-US" dirty="0" smtClean="0"/>
              <a:t>columns</a:t>
            </a:r>
            <a:r>
              <a:rPr lang="ar-JO" dirty="0" smtClean="0"/>
              <a:t> والجدول . هناك كود مكرر كثير </a:t>
            </a:r>
          </a:p>
          <a:p>
            <a:pPr algn="r" rtl="1"/>
            <a:endParaRPr lang="ar-JO" dirty="0"/>
          </a:p>
          <a:p>
            <a:pPr algn="r" rtl="1"/>
            <a:r>
              <a:rPr lang="ar-JO" dirty="0" smtClean="0"/>
              <a:t>ولكن باقي طبقات البرنامج لا يجب ان تعرف عن </a:t>
            </a:r>
            <a:r>
              <a:rPr lang="en-US" dirty="0" err="1" smtClean="0">
                <a:solidFill>
                  <a:schemeClr val="accent1">
                    <a:lumMod val="75000"/>
                  </a:schemeClr>
                </a:solidFill>
              </a:rPr>
              <a:t>DataTable</a:t>
            </a:r>
            <a:r>
              <a:rPr lang="en-US" dirty="0" smtClean="0">
                <a:solidFill>
                  <a:schemeClr val="accent1">
                    <a:lumMod val="75000"/>
                  </a:schemeClr>
                </a:solidFill>
              </a:rPr>
              <a:t> </a:t>
            </a:r>
            <a:r>
              <a:rPr lang="ar-JO" dirty="0" smtClean="0"/>
              <a:t>, هي تعرف فقط </a:t>
            </a:r>
            <a:r>
              <a:rPr lang="en-US" dirty="0" smtClean="0"/>
              <a:t>Structure </a:t>
            </a:r>
            <a:r>
              <a:rPr lang="ar-JO" dirty="0" smtClean="0"/>
              <a:t>موجود عندها اسمه </a:t>
            </a:r>
            <a:r>
              <a:rPr lang="en-US" dirty="0" err="1" smtClean="0"/>
              <a:t>StudentModel</a:t>
            </a:r>
            <a:r>
              <a:rPr lang="en-US" dirty="0" smtClean="0"/>
              <a:t> </a:t>
            </a:r>
            <a:r>
              <a:rPr lang="ar-JO" dirty="0" smtClean="0"/>
              <a:t>مثلا , اذا عندما تقوم باقي طبقات البرنامج باستدعاء فانكشن  بال</a:t>
            </a:r>
            <a:r>
              <a:rPr lang="en-US" dirty="0" smtClean="0"/>
              <a:t>DAL</a:t>
            </a:r>
            <a:r>
              <a:rPr lang="ar-JO" dirty="0" smtClean="0"/>
              <a:t>, تتوقع ان ترجع تلك الفانكشن </a:t>
            </a:r>
            <a:r>
              <a:rPr lang="en-US" dirty="0" smtClean="0">
                <a:solidFill>
                  <a:schemeClr val="accent6"/>
                </a:solidFill>
              </a:rPr>
              <a:t>List&lt;</a:t>
            </a:r>
            <a:r>
              <a:rPr lang="en-US" dirty="0" err="1" smtClean="0">
                <a:solidFill>
                  <a:schemeClr val="accent6"/>
                </a:solidFill>
              </a:rPr>
              <a:t>StudentModel</a:t>
            </a:r>
            <a:r>
              <a:rPr lang="en-US" dirty="0" smtClean="0">
                <a:solidFill>
                  <a:schemeClr val="accent6"/>
                </a:solidFill>
              </a:rPr>
              <a:t>&gt; </a:t>
            </a:r>
            <a:r>
              <a:rPr lang="ar-JO" dirty="0" smtClean="0">
                <a:solidFill>
                  <a:schemeClr val="accent6"/>
                </a:solidFill>
              </a:rPr>
              <a:t> </a:t>
            </a:r>
            <a:r>
              <a:rPr lang="ar-JO" dirty="0" smtClean="0"/>
              <a:t>وليس </a:t>
            </a:r>
            <a:r>
              <a:rPr lang="en-US" dirty="0" err="1" smtClean="0">
                <a:solidFill>
                  <a:schemeClr val="accent1">
                    <a:lumMod val="75000"/>
                  </a:schemeClr>
                </a:solidFill>
              </a:rPr>
              <a:t>DataTable</a:t>
            </a:r>
            <a:endParaRPr lang="ar-JO" dirty="0">
              <a:solidFill>
                <a:schemeClr val="accent1">
                  <a:lumMod val="75000"/>
                </a:schemeClr>
              </a:solidFill>
            </a:endParaRPr>
          </a:p>
          <a:p>
            <a:pPr algn="r" rtl="1"/>
            <a:r>
              <a:rPr lang="ar-JO" dirty="0"/>
              <a:t>اذا هناك عملية </a:t>
            </a:r>
            <a:r>
              <a:rPr lang="en-US" b="1" dirty="0"/>
              <a:t>Mapping</a:t>
            </a:r>
            <a:r>
              <a:rPr lang="en-US" dirty="0"/>
              <a:t> </a:t>
            </a:r>
            <a:r>
              <a:rPr lang="ar-JO" dirty="0"/>
              <a:t> وهي عمل </a:t>
            </a:r>
            <a:r>
              <a:rPr lang="en-US" dirty="0"/>
              <a:t>Loop </a:t>
            </a:r>
            <a:r>
              <a:rPr lang="ar-JO" dirty="0"/>
              <a:t> على كل سطور </a:t>
            </a:r>
            <a:r>
              <a:rPr lang="en-US" dirty="0" err="1" smtClean="0">
                <a:solidFill>
                  <a:schemeClr val="accent1">
                    <a:lumMod val="75000"/>
                  </a:schemeClr>
                </a:solidFill>
              </a:rPr>
              <a:t>DataTable</a:t>
            </a:r>
            <a:r>
              <a:rPr lang="en-US" dirty="0" smtClean="0">
                <a:solidFill>
                  <a:schemeClr val="accent1">
                    <a:lumMod val="75000"/>
                  </a:schemeClr>
                </a:solidFill>
              </a:rPr>
              <a:t> </a:t>
            </a:r>
            <a:r>
              <a:rPr lang="ar-JO" dirty="0" smtClean="0">
                <a:solidFill>
                  <a:schemeClr val="accent1">
                    <a:lumMod val="75000"/>
                  </a:schemeClr>
                </a:solidFill>
              </a:rPr>
              <a:t> </a:t>
            </a:r>
            <a:r>
              <a:rPr lang="ar-JO" dirty="0"/>
              <a:t>وتفريغها ب</a:t>
            </a:r>
            <a:r>
              <a:rPr lang="ar-JO" dirty="0" smtClean="0">
                <a:solidFill>
                  <a:schemeClr val="accent1">
                    <a:lumMod val="75000"/>
                  </a:schemeClr>
                </a:solidFill>
              </a:rPr>
              <a:t> </a:t>
            </a:r>
            <a:r>
              <a:rPr lang="en-US" dirty="0">
                <a:solidFill>
                  <a:schemeClr val="accent6"/>
                </a:solidFill>
              </a:rPr>
              <a:t>List&lt;</a:t>
            </a:r>
            <a:r>
              <a:rPr lang="en-US" dirty="0" err="1">
                <a:solidFill>
                  <a:schemeClr val="accent6"/>
                </a:solidFill>
              </a:rPr>
              <a:t>StudentModel</a:t>
            </a:r>
            <a:r>
              <a:rPr lang="en-US" dirty="0">
                <a:solidFill>
                  <a:schemeClr val="accent6"/>
                </a:solidFill>
              </a:rPr>
              <a:t>&gt;</a:t>
            </a:r>
            <a:endParaRPr lang="ar-JO" dirty="0">
              <a:solidFill>
                <a:schemeClr val="accent1">
                  <a:lumMod val="75000"/>
                </a:schemeClr>
              </a:solidFill>
            </a:endParaRPr>
          </a:p>
        </p:txBody>
      </p:sp>
    </p:spTree>
    <p:extLst>
      <p:ext uri="{BB962C8B-B14F-4D97-AF65-F5344CB8AC3E}">
        <p14:creationId xmlns:p14="http://schemas.microsoft.com/office/powerpoint/2010/main" val="1187815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5344685" y="139048"/>
            <a:ext cx="1502655" cy="523220"/>
          </a:xfrm>
          <a:prstGeom prst="rect">
            <a:avLst/>
          </a:prstGeom>
          <a:noFill/>
          <a:ln>
            <a:solidFill>
              <a:schemeClr val="tx1"/>
            </a:solidFill>
            <a:prstDash val="dash"/>
          </a:ln>
        </p:spPr>
        <p:txBody>
          <a:bodyPr wrap="none" lIns="91440" tIns="45720" rIns="91440" bIns="45720">
            <a:spAutoFit/>
          </a:bodyPr>
          <a:lstStyle/>
          <a:p>
            <a:pPr algn="ctr"/>
            <a:r>
              <a:rPr lang="en-US" sz="2800" b="1" dirty="0" err="1"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ADO.Net</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14" name="TextBox 13"/>
          <p:cNvSpPr txBox="1"/>
          <p:nvPr/>
        </p:nvSpPr>
        <p:spPr>
          <a:xfrm>
            <a:off x="861699" y="736146"/>
            <a:ext cx="10909413" cy="5078313"/>
          </a:xfrm>
          <a:prstGeom prst="rect">
            <a:avLst/>
          </a:prstGeom>
          <a:noFill/>
        </p:spPr>
        <p:txBody>
          <a:bodyPr wrap="square" rtlCol="0">
            <a:spAutoFit/>
          </a:bodyPr>
          <a:lstStyle/>
          <a:p>
            <a:pPr algn="r" rtl="1"/>
            <a:r>
              <a:rPr lang="ar-JO" dirty="0" smtClean="0"/>
              <a:t>عند تكرار كود كثير بكل كلاس بال </a:t>
            </a:r>
            <a:r>
              <a:rPr lang="en-US" dirty="0" smtClean="0"/>
              <a:t>DAL</a:t>
            </a:r>
            <a:r>
              <a:rPr lang="ar-JO" dirty="0" smtClean="0"/>
              <a:t>, مع العلم ان الاختلافات فقط بكل الكود هي في اسم الجدول فقط والحقول, قام الانسان بعمل </a:t>
            </a:r>
            <a:r>
              <a:rPr lang="en-US" dirty="0" smtClean="0"/>
              <a:t>Base Class </a:t>
            </a:r>
            <a:r>
              <a:rPr lang="ar-JO" dirty="0" smtClean="0"/>
              <a:t>او اي حلول برمجية اخرى لوضع التكرار بمكان واحد, ثم قام باختراع عدة انماط برمجية متخصصة بحل المشكلة مثل نمط </a:t>
            </a:r>
            <a:r>
              <a:rPr lang="en-US" dirty="0" smtClean="0"/>
              <a:t>FACADE </a:t>
            </a:r>
            <a:r>
              <a:rPr lang="ar-JO" dirty="0" smtClean="0"/>
              <a:t>المشهور</a:t>
            </a:r>
          </a:p>
          <a:p>
            <a:pPr algn="r" rtl="1"/>
            <a:endParaRPr lang="ar-JO" dirty="0"/>
          </a:p>
          <a:p>
            <a:pPr algn="r" rtl="1"/>
            <a:r>
              <a:rPr lang="ar-JO" dirty="0" smtClean="0"/>
              <a:t>وقامت مايكروسوفت باصدار عدة مكتبات لحل الموضوع , بدات باصدار كود عبارة عن كلاس واحد لتخفيف الكود عند استخدام </a:t>
            </a:r>
            <a:r>
              <a:rPr lang="en-US" dirty="0" smtClean="0"/>
              <a:t>ADO </a:t>
            </a:r>
            <a:r>
              <a:rPr lang="ar-JO" dirty="0"/>
              <a:t> </a:t>
            </a:r>
            <a:r>
              <a:rPr lang="ar-JO" dirty="0" smtClean="0"/>
              <a:t>واسم هذا الكلاس هو </a:t>
            </a:r>
            <a:r>
              <a:rPr lang="en-US" dirty="0" err="1" smtClean="0"/>
              <a:t>SQLHelper.cs</a:t>
            </a:r>
            <a:r>
              <a:rPr lang="ar-JO" dirty="0" smtClean="0"/>
              <a:t> ثم اصدرت مثلا </a:t>
            </a:r>
            <a:r>
              <a:rPr lang="en-US" dirty="0" smtClean="0"/>
              <a:t>Typed Dataset </a:t>
            </a:r>
            <a:r>
              <a:rPr lang="ar-JO" dirty="0" smtClean="0"/>
              <a:t> ثم ال </a:t>
            </a:r>
            <a:r>
              <a:rPr lang="en-US" dirty="0" smtClean="0"/>
              <a:t>DBML Files </a:t>
            </a:r>
            <a:r>
              <a:rPr lang="ar-JO" dirty="0"/>
              <a:t> </a:t>
            </a:r>
            <a:r>
              <a:rPr lang="ar-JO" dirty="0" smtClean="0"/>
              <a:t>وغيرها, الى ان وصلت لاصدار المكتبة الافضل بالنهاية وهي </a:t>
            </a:r>
            <a:r>
              <a:rPr lang="en-US" dirty="0" smtClean="0"/>
              <a:t>Entity Framework</a:t>
            </a:r>
          </a:p>
          <a:p>
            <a:pPr algn="r" rtl="1"/>
            <a:r>
              <a:rPr lang="ar-JO" dirty="0" smtClean="0"/>
              <a:t>يجدر الاشارة ان هناك مكتبة عريقة ممتازة لها نفس استخدام </a:t>
            </a:r>
            <a:r>
              <a:rPr lang="en-US" dirty="0" smtClean="0"/>
              <a:t>EF </a:t>
            </a:r>
            <a:r>
              <a:rPr lang="ar-JO" dirty="0" smtClean="0"/>
              <a:t>بالزبط وقبل اصدار </a:t>
            </a:r>
            <a:r>
              <a:rPr lang="en-US" dirty="0" smtClean="0"/>
              <a:t>EF </a:t>
            </a:r>
            <a:r>
              <a:rPr lang="ar-JO" dirty="0" smtClean="0"/>
              <a:t>بزمن كبير وهي </a:t>
            </a:r>
            <a:r>
              <a:rPr lang="en-US" dirty="0" err="1" smtClean="0"/>
              <a:t>nHypernate</a:t>
            </a:r>
            <a:r>
              <a:rPr lang="en-US" dirty="0" smtClean="0"/>
              <a:t> </a:t>
            </a:r>
            <a:r>
              <a:rPr lang="ar-JO" dirty="0"/>
              <a:t> </a:t>
            </a:r>
            <a:r>
              <a:rPr lang="ar-JO" dirty="0" smtClean="0"/>
              <a:t>لكنها الان متضخمة وعجوز</a:t>
            </a:r>
          </a:p>
          <a:p>
            <a:pPr algn="r" rtl="1"/>
            <a:endParaRPr lang="ar-JO" dirty="0"/>
          </a:p>
          <a:p>
            <a:pPr algn="r" rtl="1"/>
            <a:r>
              <a:rPr lang="ar-JO" dirty="0" smtClean="0"/>
              <a:t>لاحظ ايضا انك عند القيام بعمل </a:t>
            </a:r>
            <a:r>
              <a:rPr lang="en-US" dirty="0" smtClean="0"/>
              <a:t>DAL</a:t>
            </a:r>
            <a:r>
              <a:rPr lang="ar-JO" dirty="0" smtClean="0"/>
              <a:t> </a:t>
            </a:r>
            <a:r>
              <a:rPr lang="en-US" dirty="0" smtClean="0"/>
              <a:t> </a:t>
            </a:r>
            <a:r>
              <a:rPr lang="ar-JO" dirty="0" smtClean="0"/>
              <a:t>وعند كل تعديل على قاعدة البيانات تضطر للعودة والتعديل على ال </a:t>
            </a:r>
            <a:r>
              <a:rPr lang="en-US" dirty="0" smtClean="0"/>
              <a:t>DAL </a:t>
            </a:r>
            <a:r>
              <a:rPr lang="ar-JO" dirty="0" smtClean="0"/>
              <a:t> لابقاءهما متزامنين</a:t>
            </a:r>
          </a:p>
          <a:p>
            <a:pPr algn="r" rtl="1"/>
            <a:endParaRPr lang="ar-JO" dirty="0" smtClean="0"/>
          </a:p>
          <a:p>
            <a:pPr algn="r" rtl="1"/>
            <a:r>
              <a:rPr lang="ar-JO" dirty="0" smtClean="0"/>
              <a:t>تهدف </a:t>
            </a:r>
            <a:r>
              <a:rPr lang="en-US" dirty="0" smtClean="0"/>
              <a:t>Entity Framework </a:t>
            </a:r>
            <a:r>
              <a:rPr lang="ar-JO" dirty="0" smtClean="0"/>
              <a:t> لتوفير طبقة </a:t>
            </a:r>
            <a:r>
              <a:rPr lang="en-US" dirty="0" smtClean="0"/>
              <a:t>DAL </a:t>
            </a:r>
            <a:r>
              <a:rPr lang="ar-JO" dirty="0" smtClean="0"/>
              <a:t>جاهزة للاستخدام, وتهدف لابعاد المبرمج عن التعامل مع قاعدة البيانات بشكل مباشر حيث تقوم بانشاء وتعديل تركيبة قاعدة البيانات بشكل اوتوماتيكي, وتقوم ايضا بعملية ال </a:t>
            </a:r>
            <a:r>
              <a:rPr lang="en-US" dirty="0" smtClean="0"/>
              <a:t>Mapping </a:t>
            </a:r>
            <a:r>
              <a:rPr lang="ar-JO" dirty="0"/>
              <a:t> </a:t>
            </a:r>
            <a:r>
              <a:rPr lang="ar-JO" dirty="0" smtClean="0"/>
              <a:t>بين كلاسات البرنامج والبيانات القادمة من قاعدة البيانات ولا يضطر المبرمج ابدا الى التعامل مع </a:t>
            </a:r>
            <a:r>
              <a:rPr lang="en-US" dirty="0" err="1" smtClean="0"/>
              <a:t>DataTable</a:t>
            </a:r>
            <a:r>
              <a:rPr lang="ar-JO" dirty="0" smtClean="0"/>
              <a:t> , عند استخدام </a:t>
            </a:r>
            <a:r>
              <a:rPr lang="en-US" dirty="0" smtClean="0"/>
              <a:t>EF </a:t>
            </a:r>
            <a:r>
              <a:rPr lang="ar-JO" dirty="0" smtClean="0"/>
              <a:t>يلتغي وجود طبقة </a:t>
            </a:r>
            <a:r>
              <a:rPr lang="en-US" dirty="0" smtClean="0"/>
              <a:t>DAL </a:t>
            </a:r>
            <a:r>
              <a:rPr lang="ar-JO" dirty="0"/>
              <a:t> </a:t>
            </a:r>
          </a:p>
          <a:p>
            <a:pPr algn="r" rtl="1"/>
            <a:endParaRPr lang="ar-JO" dirty="0" smtClean="0"/>
          </a:p>
          <a:p>
            <a:pPr algn="r" rtl="1"/>
            <a:r>
              <a:rPr lang="ar-JO" dirty="0" smtClean="0"/>
              <a:t>وبالاتحاد مع مكتبة </a:t>
            </a:r>
            <a:r>
              <a:rPr lang="en-US" dirty="0" err="1" smtClean="0"/>
              <a:t>Linq</a:t>
            </a:r>
            <a:r>
              <a:rPr lang="en-US" dirty="0" smtClean="0"/>
              <a:t> to SQL</a:t>
            </a:r>
            <a:r>
              <a:rPr lang="ar-JO" dirty="0" smtClean="0"/>
              <a:t>, تقوم </a:t>
            </a:r>
            <a:r>
              <a:rPr lang="en-US" dirty="0" smtClean="0"/>
              <a:t>EF </a:t>
            </a:r>
            <a:r>
              <a:rPr lang="ar-JO" dirty="0" smtClean="0"/>
              <a:t>بتوفير طريقة استعلام داخل </a:t>
            </a:r>
            <a:r>
              <a:rPr lang="en-US" dirty="0" smtClean="0"/>
              <a:t>C# </a:t>
            </a:r>
            <a:r>
              <a:rPr lang="ar-JO" dirty="0" smtClean="0"/>
              <a:t> مباشرة وسهلة وتتحول الاستعلامات الى جمل </a:t>
            </a:r>
            <a:r>
              <a:rPr lang="en-US" dirty="0" smtClean="0"/>
              <a:t>Select Queries </a:t>
            </a:r>
            <a:r>
              <a:rPr lang="ar-JO" dirty="0" smtClean="0"/>
              <a:t> تنفذ على قاعدة البيانت , وتتميز بوجود </a:t>
            </a:r>
            <a:r>
              <a:rPr lang="en-US" dirty="0" err="1"/>
              <a:t>Intellisense</a:t>
            </a:r>
            <a:r>
              <a:rPr lang="en-US" dirty="0"/>
              <a:t> auto-complete </a:t>
            </a:r>
            <a:r>
              <a:rPr lang="en-US" dirty="0" smtClean="0"/>
              <a:t>and error validation</a:t>
            </a:r>
            <a:r>
              <a:rPr lang="ar-JO" dirty="0" smtClean="0"/>
              <a:t> مقارنة باستخدام جمل استعلام نصية من داخل </a:t>
            </a:r>
            <a:r>
              <a:rPr lang="en-US" dirty="0" smtClean="0"/>
              <a:t>C#</a:t>
            </a:r>
          </a:p>
          <a:p>
            <a:pPr algn="r" rtl="1"/>
            <a:r>
              <a:rPr lang="ar-JO" dirty="0" smtClean="0"/>
              <a:t>وايضا تتميز بابقاء ال </a:t>
            </a:r>
            <a:r>
              <a:rPr lang="en-US" dirty="0" smtClean="0"/>
              <a:t>Business </a:t>
            </a:r>
            <a:r>
              <a:rPr lang="ar-JO" dirty="0" smtClean="0"/>
              <a:t>كله في مكان واحد داخل كود ال </a:t>
            </a:r>
            <a:r>
              <a:rPr lang="en-US" dirty="0" smtClean="0"/>
              <a:t>C# </a:t>
            </a:r>
            <a:r>
              <a:rPr lang="ar-JO" dirty="0" smtClean="0"/>
              <a:t>بدلا من توزيعه داخل </a:t>
            </a:r>
            <a:r>
              <a:rPr lang="en-US" dirty="0" smtClean="0"/>
              <a:t>stored procedures </a:t>
            </a:r>
            <a:r>
              <a:rPr lang="ar-JO" dirty="0" smtClean="0"/>
              <a:t> بقاعدة البيانات</a:t>
            </a:r>
            <a:endParaRPr lang="en-US" dirty="0" smtClean="0"/>
          </a:p>
        </p:txBody>
      </p:sp>
    </p:spTree>
    <p:extLst>
      <p:ext uri="{BB962C8B-B14F-4D97-AF65-F5344CB8AC3E}">
        <p14:creationId xmlns:p14="http://schemas.microsoft.com/office/powerpoint/2010/main" val="1217429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5344685" y="139048"/>
            <a:ext cx="1502655" cy="523220"/>
          </a:xfrm>
          <a:prstGeom prst="rect">
            <a:avLst/>
          </a:prstGeom>
          <a:noFill/>
          <a:ln>
            <a:solidFill>
              <a:schemeClr val="tx1"/>
            </a:solidFill>
            <a:prstDash val="dash"/>
          </a:ln>
        </p:spPr>
        <p:txBody>
          <a:bodyPr wrap="none" lIns="91440" tIns="45720" rIns="91440" bIns="45720">
            <a:spAutoFit/>
          </a:bodyPr>
          <a:lstStyle/>
          <a:p>
            <a:pPr algn="ctr"/>
            <a:r>
              <a:rPr lang="en-US" sz="2800" b="1" dirty="0" err="1"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ADO.Net</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14" name="TextBox 13"/>
          <p:cNvSpPr txBox="1"/>
          <p:nvPr/>
        </p:nvSpPr>
        <p:spPr>
          <a:xfrm>
            <a:off x="861699" y="736146"/>
            <a:ext cx="10909413" cy="5078313"/>
          </a:xfrm>
          <a:prstGeom prst="rect">
            <a:avLst/>
          </a:prstGeom>
          <a:noFill/>
        </p:spPr>
        <p:txBody>
          <a:bodyPr wrap="square" rtlCol="0">
            <a:spAutoFit/>
          </a:bodyPr>
          <a:lstStyle/>
          <a:p>
            <a:pPr algn="r" rtl="1"/>
            <a:r>
              <a:rPr lang="ar-JO" dirty="0" smtClean="0"/>
              <a:t>عند تكرار كود كثير بكل كلاس بال </a:t>
            </a:r>
            <a:r>
              <a:rPr lang="en-US" dirty="0" smtClean="0"/>
              <a:t>DAL</a:t>
            </a:r>
            <a:r>
              <a:rPr lang="ar-JO" dirty="0" smtClean="0"/>
              <a:t>, مع العلم ان الاختلافات فقط بكل الكود هي في اسم الجدول فقط والحقول, قام الانسان بعمل </a:t>
            </a:r>
            <a:r>
              <a:rPr lang="en-US" dirty="0" smtClean="0"/>
              <a:t>Base Class </a:t>
            </a:r>
            <a:r>
              <a:rPr lang="ar-JO" dirty="0" smtClean="0"/>
              <a:t>او اي حلول برمجية اخرى لوضع التكرار بمكان واحد, ثم قام باختراع عدة انماط برمجية متخصصة بحل المشكلة مثل نمط </a:t>
            </a:r>
            <a:r>
              <a:rPr lang="en-US" dirty="0" smtClean="0"/>
              <a:t>FACADE </a:t>
            </a:r>
            <a:r>
              <a:rPr lang="ar-JO" dirty="0" smtClean="0"/>
              <a:t>المشهور</a:t>
            </a:r>
          </a:p>
          <a:p>
            <a:pPr algn="r" rtl="1"/>
            <a:endParaRPr lang="ar-JO" dirty="0"/>
          </a:p>
          <a:p>
            <a:pPr algn="r" rtl="1"/>
            <a:r>
              <a:rPr lang="ar-JO" dirty="0" smtClean="0"/>
              <a:t>وقامت مايكروسوفت باصدار عدة مكتبات لحل الموضوع , بدات باصدار كود عبارة عن كلاس واحد لتخفيف الكود عند استخدام </a:t>
            </a:r>
            <a:r>
              <a:rPr lang="en-US" dirty="0" smtClean="0"/>
              <a:t>ADO </a:t>
            </a:r>
            <a:r>
              <a:rPr lang="ar-JO" dirty="0"/>
              <a:t> </a:t>
            </a:r>
            <a:r>
              <a:rPr lang="ar-JO" dirty="0" smtClean="0"/>
              <a:t>واسم هذا الكلاس هو </a:t>
            </a:r>
            <a:r>
              <a:rPr lang="en-US" dirty="0" err="1" smtClean="0"/>
              <a:t>SQLHelper.cs</a:t>
            </a:r>
            <a:r>
              <a:rPr lang="ar-JO" dirty="0" smtClean="0"/>
              <a:t> ثم اصدرت مثلا </a:t>
            </a:r>
            <a:r>
              <a:rPr lang="en-US" dirty="0" smtClean="0"/>
              <a:t>Typed Dataset </a:t>
            </a:r>
            <a:r>
              <a:rPr lang="ar-JO" dirty="0" smtClean="0"/>
              <a:t> ثم ال </a:t>
            </a:r>
            <a:r>
              <a:rPr lang="en-US" dirty="0" smtClean="0"/>
              <a:t>DBML Files </a:t>
            </a:r>
            <a:r>
              <a:rPr lang="ar-JO" dirty="0"/>
              <a:t> </a:t>
            </a:r>
            <a:r>
              <a:rPr lang="ar-JO" dirty="0" smtClean="0"/>
              <a:t>وغيرها, الى ان وصلت لاصدار المكتبة الافضل بالنهاية وهي </a:t>
            </a:r>
            <a:r>
              <a:rPr lang="en-US" dirty="0" smtClean="0"/>
              <a:t>Entity Framework</a:t>
            </a:r>
          </a:p>
          <a:p>
            <a:pPr algn="r" rtl="1"/>
            <a:r>
              <a:rPr lang="ar-JO" dirty="0" smtClean="0"/>
              <a:t>يجدر الاشارة ان هناك مكتبة عريقة ممتازة لها نفس استخدام </a:t>
            </a:r>
            <a:r>
              <a:rPr lang="en-US" dirty="0" smtClean="0"/>
              <a:t>EF </a:t>
            </a:r>
            <a:r>
              <a:rPr lang="ar-JO" dirty="0" smtClean="0"/>
              <a:t>بالزبط وقبل اصدار </a:t>
            </a:r>
            <a:r>
              <a:rPr lang="en-US" dirty="0" smtClean="0"/>
              <a:t>EF </a:t>
            </a:r>
            <a:r>
              <a:rPr lang="ar-JO" dirty="0" smtClean="0"/>
              <a:t>بزمن كبير وهي </a:t>
            </a:r>
            <a:r>
              <a:rPr lang="en-US" dirty="0" err="1" smtClean="0"/>
              <a:t>nHypernate</a:t>
            </a:r>
            <a:r>
              <a:rPr lang="en-US" dirty="0" smtClean="0"/>
              <a:t> </a:t>
            </a:r>
            <a:r>
              <a:rPr lang="ar-JO" dirty="0"/>
              <a:t> </a:t>
            </a:r>
            <a:r>
              <a:rPr lang="ar-JO" dirty="0" smtClean="0"/>
              <a:t>لكنها الان متضخمة وعجوز</a:t>
            </a:r>
          </a:p>
          <a:p>
            <a:pPr algn="r" rtl="1"/>
            <a:endParaRPr lang="ar-JO" dirty="0"/>
          </a:p>
          <a:p>
            <a:pPr algn="r" rtl="1"/>
            <a:r>
              <a:rPr lang="ar-JO" dirty="0" smtClean="0"/>
              <a:t>لاحظ ايضا انك عند القيام بعمل </a:t>
            </a:r>
            <a:r>
              <a:rPr lang="en-US" dirty="0" smtClean="0"/>
              <a:t>DAL</a:t>
            </a:r>
            <a:r>
              <a:rPr lang="ar-JO" dirty="0" smtClean="0"/>
              <a:t> </a:t>
            </a:r>
            <a:r>
              <a:rPr lang="en-US" dirty="0" smtClean="0"/>
              <a:t> </a:t>
            </a:r>
            <a:r>
              <a:rPr lang="ar-JO" dirty="0" smtClean="0"/>
              <a:t>وعند كل تعديل على قاعدة البيانات تضطر للعودة والتعديل على ال </a:t>
            </a:r>
            <a:r>
              <a:rPr lang="en-US" dirty="0" smtClean="0"/>
              <a:t>DAL </a:t>
            </a:r>
            <a:r>
              <a:rPr lang="ar-JO" dirty="0" smtClean="0"/>
              <a:t> لابقاءهما متزامنين</a:t>
            </a:r>
          </a:p>
          <a:p>
            <a:pPr algn="r" rtl="1"/>
            <a:endParaRPr lang="ar-JO" dirty="0" smtClean="0"/>
          </a:p>
          <a:p>
            <a:pPr algn="r" rtl="1"/>
            <a:r>
              <a:rPr lang="ar-JO" dirty="0" smtClean="0"/>
              <a:t>تهدف </a:t>
            </a:r>
            <a:r>
              <a:rPr lang="en-US" dirty="0" smtClean="0"/>
              <a:t>Entity Framework </a:t>
            </a:r>
            <a:r>
              <a:rPr lang="ar-JO" dirty="0" smtClean="0"/>
              <a:t> لتوفير طبقة </a:t>
            </a:r>
            <a:r>
              <a:rPr lang="en-US" dirty="0" smtClean="0"/>
              <a:t>DAL </a:t>
            </a:r>
            <a:r>
              <a:rPr lang="ar-JO" dirty="0" smtClean="0"/>
              <a:t>جاهزة للاستخدام, وتهدف لابعاد المبرمج عن التعامل مع قاعدة البيانات بشكل مباشر حيث تقوم بانشاء وتعديل تركيبة قاعدة البيانات بشكل اوتوماتيكي, وتقوم ايضا بعملية ال </a:t>
            </a:r>
            <a:r>
              <a:rPr lang="en-US" dirty="0" smtClean="0"/>
              <a:t>Mapping </a:t>
            </a:r>
            <a:r>
              <a:rPr lang="ar-JO" dirty="0"/>
              <a:t> </a:t>
            </a:r>
            <a:r>
              <a:rPr lang="ar-JO" dirty="0" smtClean="0"/>
              <a:t>بين كلاسات البرنامج والبيانات القادمة من قاعدة البيانات ولا يضطر المبرمج ابدا الى التعامل مع </a:t>
            </a:r>
            <a:r>
              <a:rPr lang="en-US" dirty="0" err="1" smtClean="0"/>
              <a:t>DataTable</a:t>
            </a:r>
            <a:r>
              <a:rPr lang="ar-JO" dirty="0" smtClean="0"/>
              <a:t> , عند استخدام </a:t>
            </a:r>
            <a:r>
              <a:rPr lang="en-US" dirty="0" smtClean="0"/>
              <a:t>EF </a:t>
            </a:r>
            <a:r>
              <a:rPr lang="ar-JO" dirty="0" smtClean="0"/>
              <a:t>يلتغي وجود طبقة </a:t>
            </a:r>
            <a:r>
              <a:rPr lang="en-US" dirty="0" smtClean="0"/>
              <a:t>DAL </a:t>
            </a:r>
            <a:r>
              <a:rPr lang="ar-JO" dirty="0"/>
              <a:t> </a:t>
            </a:r>
          </a:p>
          <a:p>
            <a:pPr algn="r" rtl="1"/>
            <a:endParaRPr lang="ar-JO" dirty="0" smtClean="0"/>
          </a:p>
          <a:p>
            <a:pPr algn="r" rtl="1"/>
            <a:r>
              <a:rPr lang="ar-JO" dirty="0" smtClean="0"/>
              <a:t>وبالاتحاد مع مكتبة </a:t>
            </a:r>
            <a:r>
              <a:rPr lang="en-US" dirty="0" err="1" smtClean="0"/>
              <a:t>Linq</a:t>
            </a:r>
            <a:r>
              <a:rPr lang="en-US" dirty="0" smtClean="0"/>
              <a:t> to SQL</a:t>
            </a:r>
            <a:r>
              <a:rPr lang="ar-JO" dirty="0" smtClean="0"/>
              <a:t>, تقوم </a:t>
            </a:r>
            <a:r>
              <a:rPr lang="en-US" dirty="0" smtClean="0"/>
              <a:t>EF </a:t>
            </a:r>
            <a:r>
              <a:rPr lang="ar-JO" dirty="0" smtClean="0"/>
              <a:t>بتوفير طريقة استعلام داخل </a:t>
            </a:r>
            <a:r>
              <a:rPr lang="en-US" dirty="0" smtClean="0"/>
              <a:t>C# </a:t>
            </a:r>
            <a:r>
              <a:rPr lang="ar-JO" dirty="0" smtClean="0"/>
              <a:t> مباشرة وسهلة وتتحول الاستعلامات الى جمل </a:t>
            </a:r>
            <a:r>
              <a:rPr lang="en-US" dirty="0" smtClean="0"/>
              <a:t>Select Queries </a:t>
            </a:r>
            <a:r>
              <a:rPr lang="ar-JO" dirty="0" smtClean="0"/>
              <a:t> تنفذ على قاعدة البيانت , وتتميز بوجود </a:t>
            </a:r>
            <a:r>
              <a:rPr lang="en-US" dirty="0" err="1"/>
              <a:t>Intellisense</a:t>
            </a:r>
            <a:r>
              <a:rPr lang="en-US" dirty="0"/>
              <a:t> auto-complete </a:t>
            </a:r>
            <a:r>
              <a:rPr lang="en-US" dirty="0" smtClean="0"/>
              <a:t>and error validation</a:t>
            </a:r>
            <a:r>
              <a:rPr lang="ar-JO" dirty="0" smtClean="0"/>
              <a:t> مقارنة باستخدام جمل استعلام نصية من داخل </a:t>
            </a:r>
            <a:r>
              <a:rPr lang="en-US" dirty="0" smtClean="0"/>
              <a:t>C#</a:t>
            </a:r>
          </a:p>
          <a:p>
            <a:pPr algn="r" rtl="1"/>
            <a:r>
              <a:rPr lang="ar-JO" dirty="0" smtClean="0"/>
              <a:t>وايضا تتميز بابقاء ال </a:t>
            </a:r>
            <a:r>
              <a:rPr lang="en-US" dirty="0" smtClean="0"/>
              <a:t>Business </a:t>
            </a:r>
            <a:r>
              <a:rPr lang="ar-JO" dirty="0" smtClean="0"/>
              <a:t>كله في مكان واحد داخل كود ال </a:t>
            </a:r>
            <a:r>
              <a:rPr lang="en-US" dirty="0" smtClean="0"/>
              <a:t>C# </a:t>
            </a:r>
            <a:r>
              <a:rPr lang="ar-JO" dirty="0" smtClean="0"/>
              <a:t>بدلا من توزيعه داخل </a:t>
            </a:r>
            <a:r>
              <a:rPr lang="en-US" dirty="0" smtClean="0"/>
              <a:t>stored procedures </a:t>
            </a:r>
            <a:r>
              <a:rPr lang="ar-JO" dirty="0" smtClean="0"/>
              <a:t> بقاعدة البيانات</a:t>
            </a:r>
            <a:endParaRPr lang="en-US" dirty="0" smtClean="0"/>
          </a:p>
        </p:txBody>
      </p:sp>
    </p:spTree>
    <p:extLst>
      <p:ext uri="{BB962C8B-B14F-4D97-AF65-F5344CB8AC3E}">
        <p14:creationId xmlns:p14="http://schemas.microsoft.com/office/powerpoint/2010/main" val="33409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4680338" y="139048"/>
            <a:ext cx="2831353"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Entity Framework</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14" name="TextBox 13"/>
          <p:cNvSpPr txBox="1"/>
          <p:nvPr/>
        </p:nvSpPr>
        <p:spPr>
          <a:xfrm>
            <a:off x="2087745" y="1423969"/>
            <a:ext cx="9014529" cy="3970318"/>
          </a:xfrm>
          <a:prstGeom prst="rect">
            <a:avLst/>
          </a:prstGeom>
          <a:noFill/>
        </p:spPr>
        <p:txBody>
          <a:bodyPr wrap="square" rtlCol="0">
            <a:spAutoFit/>
          </a:bodyPr>
          <a:lstStyle/>
          <a:p>
            <a:pPr marL="342900" indent="-342900" algn="r" rtl="1">
              <a:buFont typeface="+mj-lt"/>
              <a:buAutoNum type="arabicPeriod"/>
            </a:pPr>
            <a:r>
              <a:rPr lang="ar-JO" dirty="0" smtClean="0"/>
              <a:t>كيف نبدأ </a:t>
            </a:r>
            <a:r>
              <a:rPr lang="ar-JO" dirty="0" smtClean="0"/>
              <a:t>بانشاء مشروع </a:t>
            </a:r>
            <a:r>
              <a:rPr lang="en-US" dirty="0" smtClean="0"/>
              <a:t>Entity framework</a:t>
            </a:r>
          </a:p>
          <a:p>
            <a:pPr marL="342900" indent="-342900" algn="r" rtl="1">
              <a:buFont typeface="+mj-lt"/>
              <a:buAutoNum type="arabicPeriod"/>
            </a:pPr>
            <a:r>
              <a:rPr lang="ar-JO" dirty="0" smtClean="0"/>
              <a:t>القيام ب </a:t>
            </a:r>
            <a:r>
              <a:rPr lang="en-US" dirty="0" smtClean="0"/>
              <a:t>Crud Operations</a:t>
            </a:r>
            <a:r>
              <a:rPr lang="ar-JO" dirty="0" smtClean="0"/>
              <a:t> اساسية</a:t>
            </a:r>
            <a:endParaRPr lang="en-US" dirty="0" smtClean="0"/>
          </a:p>
          <a:p>
            <a:pPr marL="342900" indent="-342900" algn="r" rtl="1">
              <a:buFont typeface="+mj-lt"/>
              <a:buAutoNum type="arabicPeriod"/>
            </a:pPr>
            <a:r>
              <a:rPr lang="en-US" dirty="0" err="1" smtClean="0">
                <a:solidFill>
                  <a:schemeClr val="accent1"/>
                </a:solidFill>
              </a:rPr>
              <a:t>ToList</a:t>
            </a:r>
            <a:r>
              <a:rPr lang="en-US" dirty="0" smtClean="0">
                <a:solidFill>
                  <a:schemeClr val="accent1"/>
                </a:solidFill>
              </a:rPr>
              <a:t> </a:t>
            </a:r>
            <a:r>
              <a:rPr lang="en-US" dirty="0" smtClean="0"/>
              <a:t>VS </a:t>
            </a:r>
            <a:r>
              <a:rPr lang="en-US" dirty="0" smtClean="0">
                <a:solidFill>
                  <a:schemeClr val="accent1"/>
                </a:solidFill>
              </a:rPr>
              <a:t>First</a:t>
            </a:r>
            <a:r>
              <a:rPr lang="en-US" dirty="0" smtClean="0"/>
              <a:t> </a:t>
            </a:r>
            <a:r>
              <a:rPr lang="en-US" dirty="0"/>
              <a:t>VS </a:t>
            </a:r>
            <a:r>
              <a:rPr lang="en-US" dirty="0" smtClean="0">
                <a:solidFill>
                  <a:schemeClr val="accent1"/>
                </a:solidFill>
              </a:rPr>
              <a:t>Single</a:t>
            </a:r>
            <a:r>
              <a:rPr lang="en-US" dirty="0" smtClean="0"/>
              <a:t> </a:t>
            </a:r>
            <a:r>
              <a:rPr lang="en-US" dirty="0"/>
              <a:t>VS </a:t>
            </a:r>
            <a:r>
              <a:rPr lang="en-US" dirty="0" err="1" smtClean="0">
                <a:solidFill>
                  <a:schemeClr val="accent1"/>
                </a:solidFill>
              </a:rPr>
              <a:t>FirstORDefault</a:t>
            </a:r>
            <a:r>
              <a:rPr lang="en-US" dirty="0" smtClean="0">
                <a:solidFill>
                  <a:schemeClr val="accent1"/>
                </a:solidFill>
              </a:rPr>
              <a:t> </a:t>
            </a:r>
            <a:r>
              <a:rPr lang="en-US" dirty="0" smtClean="0"/>
              <a:t>VS </a:t>
            </a:r>
            <a:r>
              <a:rPr lang="en-US" dirty="0" err="1" smtClean="0">
                <a:solidFill>
                  <a:schemeClr val="accent1"/>
                </a:solidFill>
              </a:rPr>
              <a:t>SingleORDefault</a:t>
            </a:r>
            <a:endParaRPr lang="ar-JO" dirty="0" smtClean="0">
              <a:solidFill>
                <a:schemeClr val="accent1"/>
              </a:solidFill>
            </a:endParaRPr>
          </a:p>
          <a:p>
            <a:pPr marL="342900" indent="-342900" algn="r" rtl="1">
              <a:buFont typeface="+mj-lt"/>
              <a:buAutoNum type="arabicPeriod"/>
            </a:pPr>
            <a:r>
              <a:rPr lang="ar-JO" dirty="0" smtClean="0"/>
              <a:t>طرق انشاء مشروع </a:t>
            </a:r>
            <a:r>
              <a:rPr lang="en-US" dirty="0" smtClean="0"/>
              <a:t>Entity Framework </a:t>
            </a:r>
            <a:r>
              <a:rPr lang="ar-JO" dirty="0"/>
              <a:t> </a:t>
            </a:r>
            <a:r>
              <a:rPr lang="ar-JO" dirty="0" smtClean="0"/>
              <a:t>المختلفة</a:t>
            </a:r>
            <a:endParaRPr lang="ar-JO" dirty="0" smtClean="0"/>
          </a:p>
          <a:p>
            <a:pPr marL="342900" indent="-342900" algn="r" rtl="1">
              <a:buFont typeface="+mj-lt"/>
              <a:buAutoNum type="arabicPeriod"/>
            </a:pPr>
            <a:r>
              <a:rPr lang="en-US" dirty="0" err="1">
                <a:solidFill>
                  <a:schemeClr val="accent1"/>
                </a:solidFill>
              </a:rPr>
              <a:t>Iquerable</a:t>
            </a:r>
            <a:r>
              <a:rPr lang="en-US" dirty="0">
                <a:solidFill>
                  <a:schemeClr val="accent1"/>
                </a:solidFill>
              </a:rPr>
              <a:t> </a:t>
            </a:r>
            <a:r>
              <a:rPr lang="en-US" dirty="0" err="1"/>
              <a:t>Vs</a:t>
            </a:r>
            <a:r>
              <a:rPr lang="en-US" dirty="0"/>
              <a:t> </a:t>
            </a:r>
            <a:r>
              <a:rPr lang="en-US" dirty="0" err="1">
                <a:solidFill>
                  <a:schemeClr val="accent1"/>
                </a:solidFill>
              </a:rPr>
              <a:t>Ienumerable</a:t>
            </a:r>
            <a:endParaRPr lang="en-US" dirty="0">
              <a:solidFill>
                <a:schemeClr val="accent1"/>
              </a:solidFill>
            </a:endParaRPr>
          </a:p>
          <a:p>
            <a:pPr marL="342900" indent="-342900" algn="r" rtl="1">
              <a:buFont typeface="+mj-lt"/>
              <a:buAutoNum type="arabicPeriod"/>
            </a:pPr>
            <a:r>
              <a:rPr lang="ar-JO" dirty="0" smtClean="0"/>
              <a:t>تعريف </a:t>
            </a:r>
            <a:r>
              <a:rPr lang="ar-JO" dirty="0" smtClean="0"/>
              <a:t>طريقة انشاء الداتا بيس </a:t>
            </a:r>
          </a:p>
          <a:p>
            <a:pPr marL="800100" lvl="1" indent="-342900" algn="r" rtl="1">
              <a:buFont typeface="+mj-lt"/>
              <a:buAutoNum type="arabicPeriod"/>
            </a:pPr>
            <a:r>
              <a:rPr lang="en-US" dirty="0" smtClean="0"/>
              <a:t>Convention</a:t>
            </a:r>
          </a:p>
          <a:p>
            <a:pPr marL="800100" lvl="1" indent="-342900" algn="r" rtl="1">
              <a:buFont typeface="+mj-lt"/>
              <a:buAutoNum type="arabicPeriod"/>
            </a:pPr>
            <a:r>
              <a:rPr lang="en-US" dirty="0" smtClean="0"/>
              <a:t>Annotation</a:t>
            </a:r>
            <a:endParaRPr lang="en-US" dirty="0" smtClean="0"/>
          </a:p>
          <a:p>
            <a:pPr marL="800100" lvl="1" indent="-342900" algn="r" rtl="1">
              <a:buFont typeface="+mj-lt"/>
              <a:buAutoNum type="arabicPeriod"/>
            </a:pPr>
            <a:r>
              <a:rPr lang="en-US" dirty="0" smtClean="0"/>
              <a:t>Fluent</a:t>
            </a:r>
          </a:p>
          <a:p>
            <a:pPr marL="342900" indent="-342900" algn="r" rtl="1">
              <a:buFont typeface="+mj-lt"/>
              <a:buAutoNum type="arabicPeriod"/>
            </a:pPr>
            <a:r>
              <a:rPr lang="en-US" dirty="0" smtClean="0"/>
              <a:t>Navigation Properties</a:t>
            </a:r>
          </a:p>
          <a:p>
            <a:pPr marL="342900" indent="-342900" algn="r" rtl="1">
              <a:buFont typeface="+mj-lt"/>
              <a:buAutoNum type="arabicPeriod"/>
            </a:pPr>
            <a:r>
              <a:rPr lang="en-US" dirty="0" smtClean="0"/>
              <a:t>Lazy </a:t>
            </a:r>
            <a:r>
              <a:rPr lang="en-US" dirty="0" smtClean="0"/>
              <a:t>Loading</a:t>
            </a:r>
          </a:p>
          <a:p>
            <a:pPr marL="342900" indent="-342900" algn="r" rtl="1">
              <a:buFont typeface="+mj-lt"/>
              <a:buAutoNum type="arabicPeriod"/>
            </a:pPr>
            <a:r>
              <a:rPr lang="en-US" dirty="0" smtClean="0"/>
              <a:t>Migrations</a:t>
            </a:r>
            <a:endParaRPr lang="en-US" dirty="0" smtClean="0"/>
          </a:p>
          <a:p>
            <a:pPr marL="342900" indent="-342900" algn="r" rtl="1">
              <a:buFont typeface="+mj-lt"/>
              <a:buAutoNum type="arabicPeriod"/>
            </a:pPr>
            <a:r>
              <a:rPr lang="en-US" dirty="0"/>
              <a:t>Caching </a:t>
            </a:r>
            <a:endParaRPr lang="en-US" dirty="0" smtClean="0"/>
          </a:p>
          <a:p>
            <a:pPr marL="342900" indent="-342900" algn="r" rtl="1">
              <a:buFont typeface="+mj-lt"/>
              <a:buAutoNum type="arabicPeriod"/>
            </a:pPr>
            <a:r>
              <a:rPr lang="en-US" dirty="0" smtClean="0"/>
              <a:t>Repository</a:t>
            </a:r>
            <a:endParaRPr lang="en-US" dirty="0" smtClean="0"/>
          </a:p>
        </p:txBody>
      </p:sp>
      <p:sp>
        <p:nvSpPr>
          <p:cNvPr id="5" name="TextBox 4"/>
          <p:cNvSpPr txBox="1"/>
          <p:nvPr/>
        </p:nvSpPr>
        <p:spPr>
          <a:xfrm>
            <a:off x="6405086" y="962304"/>
            <a:ext cx="5445457" cy="461665"/>
          </a:xfrm>
          <a:prstGeom prst="rect">
            <a:avLst/>
          </a:prstGeom>
          <a:noFill/>
        </p:spPr>
        <p:txBody>
          <a:bodyPr wrap="square" rtlCol="0">
            <a:spAutoFit/>
          </a:bodyPr>
          <a:lstStyle/>
          <a:p>
            <a:pPr algn="r" rtl="1"/>
            <a:r>
              <a:rPr lang="ar-JO" sz="2400" b="1" dirty="0"/>
              <a:t>طرق </a:t>
            </a:r>
            <a:r>
              <a:rPr lang="ar-JO" sz="2400" b="1" dirty="0" smtClean="0"/>
              <a:t>البدء بمشروع </a:t>
            </a:r>
            <a:r>
              <a:rPr lang="en-US" sz="2400" b="1" dirty="0" smtClean="0"/>
              <a:t>Entity </a:t>
            </a:r>
            <a:r>
              <a:rPr lang="en-US" sz="2400" b="1" dirty="0" err="1"/>
              <a:t>Framwork</a:t>
            </a:r>
            <a:endParaRPr lang="en-US" sz="2400" b="1" dirty="0"/>
          </a:p>
        </p:txBody>
      </p:sp>
    </p:spTree>
    <p:extLst>
      <p:ext uri="{BB962C8B-B14F-4D97-AF65-F5344CB8AC3E}">
        <p14:creationId xmlns:p14="http://schemas.microsoft.com/office/powerpoint/2010/main" val="3543382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1039</TotalTime>
  <Words>1723</Words>
  <Application>Microsoft Office PowerPoint</Application>
  <PresentationFormat>Widescreen</PresentationFormat>
  <Paragraphs>232</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Anas Qutaishat</dc:creator>
  <cp:lastModifiedBy>Anas Qutaishat</cp:lastModifiedBy>
  <cp:revision>43</cp:revision>
  <dcterms:created xsi:type="dcterms:W3CDTF">2020-01-20T19:07:05Z</dcterms:created>
  <dcterms:modified xsi:type="dcterms:W3CDTF">2020-01-21T22:15:28Z</dcterms:modified>
</cp:coreProperties>
</file>