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9" r:id="rId2"/>
    <p:sldId id="261" r:id="rId3"/>
    <p:sldId id="262" r:id="rId4"/>
    <p:sldId id="263" r:id="rId5"/>
    <p:sldId id="258" r:id="rId6"/>
    <p:sldId id="257" r:id="rId7"/>
    <p:sldId id="265" r:id="rId8"/>
    <p:sldId id="267" r:id="rId9"/>
    <p:sldId id="272" r:id="rId10"/>
    <p:sldId id="269" r:id="rId11"/>
    <p:sldId id="270" r:id="rId12"/>
    <p:sldId id="271"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3DB8F-7BA9-4377-BF43-F352F0E3C955}" type="datetimeFigureOut">
              <a:rPr lang="en-AU" smtClean="0"/>
              <a:t>21/01/2021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8045-F2FD-4727-A180-7D16837FBBED}" type="slidenum">
              <a:rPr lang="en-AU" smtClean="0"/>
              <a:t>‹#›</a:t>
            </a:fld>
            <a:endParaRPr lang="en-AU"/>
          </a:p>
        </p:txBody>
      </p:sp>
    </p:spTree>
    <p:extLst>
      <p:ext uri="{BB962C8B-B14F-4D97-AF65-F5344CB8AC3E}">
        <p14:creationId xmlns:p14="http://schemas.microsoft.com/office/powerpoint/2010/main" val="143781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8744-6D46-4AED-88A6-7052E88D69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7E10860-3586-43DD-9859-492FBAF3FD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D3FA746-7514-4268-BF2C-76145E9C1F97}"/>
              </a:ext>
            </a:extLst>
          </p:cNvPr>
          <p:cNvSpPr>
            <a:spLocks noGrp="1"/>
          </p:cNvSpPr>
          <p:nvPr>
            <p:ph type="dt" sz="half" idx="10"/>
          </p:nvPr>
        </p:nvSpPr>
        <p:spPr/>
        <p:txBody>
          <a:bodyPr/>
          <a:lstStyle/>
          <a:p>
            <a:fld id="{FAEA6AAD-3CE8-4827-A1C5-AE4D29CCBB82}" type="datetimeFigureOut">
              <a:rPr lang="en-AU" smtClean="0"/>
              <a:t>21/01/2021</a:t>
            </a:fld>
            <a:endParaRPr lang="en-AU"/>
          </a:p>
        </p:txBody>
      </p:sp>
      <p:sp>
        <p:nvSpPr>
          <p:cNvPr id="5" name="Footer Placeholder 4">
            <a:extLst>
              <a:ext uri="{FF2B5EF4-FFF2-40B4-BE49-F238E27FC236}">
                <a16:creationId xmlns:a16="http://schemas.microsoft.com/office/drawing/2014/main" id="{02393D1B-0789-4E23-89B4-2CC3983679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7AA99B4-3C88-43C3-AD6F-80B0903A9963}"/>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29400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552B-AD99-464D-90B1-C67D16BC0FF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5DC3081-91FC-4617-96C9-833D537A54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A94002A-CCAC-405E-B913-AC895C747E08}"/>
              </a:ext>
            </a:extLst>
          </p:cNvPr>
          <p:cNvSpPr>
            <a:spLocks noGrp="1"/>
          </p:cNvSpPr>
          <p:nvPr>
            <p:ph type="dt" sz="half" idx="10"/>
          </p:nvPr>
        </p:nvSpPr>
        <p:spPr/>
        <p:txBody>
          <a:bodyPr/>
          <a:lstStyle/>
          <a:p>
            <a:fld id="{FAEA6AAD-3CE8-4827-A1C5-AE4D29CCBB82}" type="datetimeFigureOut">
              <a:rPr lang="en-AU" smtClean="0"/>
              <a:t>21/01/2021</a:t>
            </a:fld>
            <a:endParaRPr lang="en-AU"/>
          </a:p>
        </p:txBody>
      </p:sp>
      <p:sp>
        <p:nvSpPr>
          <p:cNvPr id="5" name="Footer Placeholder 4">
            <a:extLst>
              <a:ext uri="{FF2B5EF4-FFF2-40B4-BE49-F238E27FC236}">
                <a16:creationId xmlns:a16="http://schemas.microsoft.com/office/drawing/2014/main" id="{A17B29F9-10D6-46DC-BFD3-57571B35413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0EF3CA6-4E5F-40FC-90DB-9E919389F560}"/>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2327555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00DDC5-C3F8-434E-B71A-318320D066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1823211-48DF-46D5-94D7-FA84FF4DB0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32C72EA-6F29-4B6A-AB77-1BAEC3EA74AA}"/>
              </a:ext>
            </a:extLst>
          </p:cNvPr>
          <p:cNvSpPr>
            <a:spLocks noGrp="1"/>
          </p:cNvSpPr>
          <p:nvPr>
            <p:ph type="dt" sz="half" idx="10"/>
          </p:nvPr>
        </p:nvSpPr>
        <p:spPr/>
        <p:txBody>
          <a:bodyPr/>
          <a:lstStyle/>
          <a:p>
            <a:fld id="{FAEA6AAD-3CE8-4827-A1C5-AE4D29CCBB82}" type="datetimeFigureOut">
              <a:rPr lang="en-AU" smtClean="0"/>
              <a:t>21/01/2021</a:t>
            </a:fld>
            <a:endParaRPr lang="en-AU"/>
          </a:p>
        </p:txBody>
      </p:sp>
      <p:sp>
        <p:nvSpPr>
          <p:cNvPr id="5" name="Footer Placeholder 4">
            <a:extLst>
              <a:ext uri="{FF2B5EF4-FFF2-40B4-BE49-F238E27FC236}">
                <a16:creationId xmlns:a16="http://schemas.microsoft.com/office/drawing/2014/main" id="{2F3AA2F5-70B6-4680-B3C5-1C39FD3A617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83F3B88-8610-4858-9DCA-BDEE28BFB5A7}"/>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283297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3E6D-11E3-4505-ADFE-A5F99B6E3FD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1AE45EB-E9ED-4369-876A-F1145E9C3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3561855-FA0A-493E-847C-83AF223B7CF3}"/>
              </a:ext>
            </a:extLst>
          </p:cNvPr>
          <p:cNvSpPr>
            <a:spLocks noGrp="1"/>
          </p:cNvSpPr>
          <p:nvPr>
            <p:ph type="dt" sz="half" idx="10"/>
          </p:nvPr>
        </p:nvSpPr>
        <p:spPr/>
        <p:txBody>
          <a:bodyPr/>
          <a:lstStyle/>
          <a:p>
            <a:fld id="{FAEA6AAD-3CE8-4827-A1C5-AE4D29CCBB82}" type="datetimeFigureOut">
              <a:rPr lang="en-AU" smtClean="0"/>
              <a:t>21/01/2021</a:t>
            </a:fld>
            <a:endParaRPr lang="en-AU"/>
          </a:p>
        </p:txBody>
      </p:sp>
      <p:sp>
        <p:nvSpPr>
          <p:cNvPr id="5" name="Footer Placeholder 4">
            <a:extLst>
              <a:ext uri="{FF2B5EF4-FFF2-40B4-BE49-F238E27FC236}">
                <a16:creationId xmlns:a16="http://schemas.microsoft.com/office/drawing/2014/main" id="{074D99F5-5600-4C4E-9DD3-20E182BE980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1189F5F-EC4F-4191-852C-497242A74EBC}"/>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331044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ADCD1-5251-4DA4-92E0-050B7D3060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241ED12-0561-4225-B6B1-A0DF7BD4B8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5A56C5-9885-46C0-8125-2C1C8D621367}"/>
              </a:ext>
            </a:extLst>
          </p:cNvPr>
          <p:cNvSpPr>
            <a:spLocks noGrp="1"/>
          </p:cNvSpPr>
          <p:nvPr>
            <p:ph type="dt" sz="half" idx="10"/>
          </p:nvPr>
        </p:nvSpPr>
        <p:spPr/>
        <p:txBody>
          <a:bodyPr/>
          <a:lstStyle/>
          <a:p>
            <a:fld id="{FAEA6AAD-3CE8-4827-A1C5-AE4D29CCBB82}" type="datetimeFigureOut">
              <a:rPr lang="en-AU" smtClean="0"/>
              <a:t>21/01/2021</a:t>
            </a:fld>
            <a:endParaRPr lang="en-AU"/>
          </a:p>
        </p:txBody>
      </p:sp>
      <p:sp>
        <p:nvSpPr>
          <p:cNvPr id="5" name="Footer Placeholder 4">
            <a:extLst>
              <a:ext uri="{FF2B5EF4-FFF2-40B4-BE49-F238E27FC236}">
                <a16:creationId xmlns:a16="http://schemas.microsoft.com/office/drawing/2014/main" id="{D335DDCD-1942-4AD1-A928-01A3377ED48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DB02672-C905-411B-90AD-EFA60ED3ED29}"/>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664092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EA2D-0EA2-4DFA-B27C-B1ABD3E9358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8A74DD1-4020-4B9A-BA71-76EBE1A0D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38C6B36-BE40-4395-9D22-9EB1D93B98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E6CEE56-065B-447B-A058-6018046CD3C2}"/>
              </a:ext>
            </a:extLst>
          </p:cNvPr>
          <p:cNvSpPr>
            <a:spLocks noGrp="1"/>
          </p:cNvSpPr>
          <p:nvPr>
            <p:ph type="dt" sz="half" idx="10"/>
          </p:nvPr>
        </p:nvSpPr>
        <p:spPr/>
        <p:txBody>
          <a:bodyPr/>
          <a:lstStyle/>
          <a:p>
            <a:fld id="{FAEA6AAD-3CE8-4827-A1C5-AE4D29CCBB82}" type="datetimeFigureOut">
              <a:rPr lang="en-AU" smtClean="0"/>
              <a:t>21/01/2021</a:t>
            </a:fld>
            <a:endParaRPr lang="en-AU"/>
          </a:p>
        </p:txBody>
      </p:sp>
      <p:sp>
        <p:nvSpPr>
          <p:cNvPr id="6" name="Footer Placeholder 5">
            <a:extLst>
              <a:ext uri="{FF2B5EF4-FFF2-40B4-BE49-F238E27FC236}">
                <a16:creationId xmlns:a16="http://schemas.microsoft.com/office/drawing/2014/main" id="{7FA84932-5A91-4D31-9231-EDFE80133DF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C729222-0820-4A7D-9804-115FD0834C7F}"/>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155876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6D39E-E95F-40BB-993C-47A5B78D04E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254D1C7-1393-43AB-BE4D-8D23F3A22B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CB40F3-1F56-40C9-AE23-CBBFDAC31C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091629E-92BC-4130-9776-2E3945F739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D279AC-8FD5-406B-8148-4B92A055D3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FEB3F9A-5F36-4CA3-A76D-EA556290ABF9}"/>
              </a:ext>
            </a:extLst>
          </p:cNvPr>
          <p:cNvSpPr>
            <a:spLocks noGrp="1"/>
          </p:cNvSpPr>
          <p:nvPr>
            <p:ph type="dt" sz="half" idx="10"/>
          </p:nvPr>
        </p:nvSpPr>
        <p:spPr/>
        <p:txBody>
          <a:bodyPr/>
          <a:lstStyle/>
          <a:p>
            <a:fld id="{FAEA6AAD-3CE8-4827-A1C5-AE4D29CCBB82}" type="datetimeFigureOut">
              <a:rPr lang="en-AU" smtClean="0"/>
              <a:t>21/01/2021</a:t>
            </a:fld>
            <a:endParaRPr lang="en-AU"/>
          </a:p>
        </p:txBody>
      </p:sp>
      <p:sp>
        <p:nvSpPr>
          <p:cNvPr id="8" name="Footer Placeholder 7">
            <a:extLst>
              <a:ext uri="{FF2B5EF4-FFF2-40B4-BE49-F238E27FC236}">
                <a16:creationId xmlns:a16="http://schemas.microsoft.com/office/drawing/2014/main" id="{2D46B6DC-F878-4591-9863-8B939E24F6B1}"/>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B45844A-7BCE-499C-B0D9-1E8E2C26884C}"/>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4106287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6DF89-EC59-4E68-8ADE-EAC7C002A56F}"/>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DBD230BA-341C-4991-80BB-C079950C5613}"/>
              </a:ext>
            </a:extLst>
          </p:cNvPr>
          <p:cNvSpPr>
            <a:spLocks noGrp="1"/>
          </p:cNvSpPr>
          <p:nvPr>
            <p:ph type="dt" sz="half" idx="10"/>
          </p:nvPr>
        </p:nvSpPr>
        <p:spPr/>
        <p:txBody>
          <a:bodyPr/>
          <a:lstStyle/>
          <a:p>
            <a:fld id="{FAEA6AAD-3CE8-4827-A1C5-AE4D29CCBB82}" type="datetimeFigureOut">
              <a:rPr lang="en-AU" smtClean="0"/>
              <a:t>21/01/2021</a:t>
            </a:fld>
            <a:endParaRPr lang="en-AU"/>
          </a:p>
        </p:txBody>
      </p:sp>
      <p:sp>
        <p:nvSpPr>
          <p:cNvPr id="4" name="Footer Placeholder 3">
            <a:extLst>
              <a:ext uri="{FF2B5EF4-FFF2-40B4-BE49-F238E27FC236}">
                <a16:creationId xmlns:a16="http://schemas.microsoft.com/office/drawing/2014/main" id="{D51BB690-0A20-4200-A5F6-5389208998F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A28DB149-F8C6-4644-A37A-2F133D3BE912}"/>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263918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1C024D-ABB0-41ED-A16C-9B682175BD51}"/>
              </a:ext>
            </a:extLst>
          </p:cNvPr>
          <p:cNvSpPr>
            <a:spLocks noGrp="1"/>
          </p:cNvSpPr>
          <p:nvPr>
            <p:ph type="dt" sz="half" idx="10"/>
          </p:nvPr>
        </p:nvSpPr>
        <p:spPr/>
        <p:txBody>
          <a:bodyPr/>
          <a:lstStyle/>
          <a:p>
            <a:fld id="{FAEA6AAD-3CE8-4827-A1C5-AE4D29CCBB82}" type="datetimeFigureOut">
              <a:rPr lang="en-AU" smtClean="0"/>
              <a:t>21/01/2021</a:t>
            </a:fld>
            <a:endParaRPr lang="en-AU"/>
          </a:p>
        </p:txBody>
      </p:sp>
      <p:sp>
        <p:nvSpPr>
          <p:cNvPr id="3" name="Footer Placeholder 2">
            <a:extLst>
              <a:ext uri="{FF2B5EF4-FFF2-40B4-BE49-F238E27FC236}">
                <a16:creationId xmlns:a16="http://schemas.microsoft.com/office/drawing/2014/main" id="{9CFB7A71-7FA3-4E52-B3BB-5854A07C028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8A5C223-7DB4-4203-8B00-01B638C4F10B}"/>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820285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A5FB-2684-41DA-A74E-3FC115A67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629BD92-D25B-4C4D-9E89-E411E1C947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231C07C-DA83-4718-B9B9-CC137BB9DC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7ADA39-69AF-4C2E-91B3-AA451A505E8E}"/>
              </a:ext>
            </a:extLst>
          </p:cNvPr>
          <p:cNvSpPr>
            <a:spLocks noGrp="1"/>
          </p:cNvSpPr>
          <p:nvPr>
            <p:ph type="dt" sz="half" idx="10"/>
          </p:nvPr>
        </p:nvSpPr>
        <p:spPr/>
        <p:txBody>
          <a:bodyPr/>
          <a:lstStyle/>
          <a:p>
            <a:fld id="{FAEA6AAD-3CE8-4827-A1C5-AE4D29CCBB82}" type="datetimeFigureOut">
              <a:rPr lang="en-AU" smtClean="0"/>
              <a:t>21/01/2021</a:t>
            </a:fld>
            <a:endParaRPr lang="en-AU"/>
          </a:p>
        </p:txBody>
      </p:sp>
      <p:sp>
        <p:nvSpPr>
          <p:cNvPr id="6" name="Footer Placeholder 5">
            <a:extLst>
              <a:ext uri="{FF2B5EF4-FFF2-40B4-BE49-F238E27FC236}">
                <a16:creationId xmlns:a16="http://schemas.microsoft.com/office/drawing/2014/main" id="{1084ADCE-B22E-4B5A-8216-19E70EC135B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E37A7B7-25F5-4995-855E-55C38B3CBC3B}"/>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144131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AC4B0-7BFC-4FD5-88F2-99458D5360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0D3A47B-B350-4E3C-B67D-EBEF163B67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26EE860-23E0-4F52-B122-7ACD8946F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789087-0F43-42DD-9065-A8DD2DAA2C68}"/>
              </a:ext>
            </a:extLst>
          </p:cNvPr>
          <p:cNvSpPr>
            <a:spLocks noGrp="1"/>
          </p:cNvSpPr>
          <p:nvPr>
            <p:ph type="dt" sz="half" idx="10"/>
          </p:nvPr>
        </p:nvSpPr>
        <p:spPr/>
        <p:txBody>
          <a:bodyPr/>
          <a:lstStyle/>
          <a:p>
            <a:fld id="{FAEA6AAD-3CE8-4827-A1C5-AE4D29CCBB82}" type="datetimeFigureOut">
              <a:rPr lang="en-AU" smtClean="0"/>
              <a:t>21/01/2021</a:t>
            </a:fld>
            <a:endParaRPr lang="en-AU"/>
          </a:p>
        </p:txBody>
      </p:sp>
      <p:sp>
        <p:nvSpPr>
          <p:cNvPr id="6" name="Footer Placeholder 5">
            <a:extLst>
              <a:ext uri="{FF2B5EF4-FFF2-40B4-BE49-F238E27FC236}">
                <a16:creationId xmlns:a16="http://schemas.microsoft.com/office/drawing/2014/main" id="{E3EA6467-BEE2-4634-BA1F-010BCE1C28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1D1A2FB-9528-4F51-B048-FB2F1EC88146}"/>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426900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B06AD-427F-4C06-BEBA-6757C3A520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60A766A-F77B-491B-BBFD-D0C035793F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99DD20A-188D-458C-90AB-C1785F06B4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A6AAD-3CE8-4827-A1C5-AE4D29CCBB82}" type="datetimeFigureOut">
              <a:rPr lang="en-AU" smtClean="0"/>
              <a:t>21/01/2021</a:t>
            </a:fld>
            <a:endParaRPr lang="en-AU"/>
          </a:p>
        </p:txBody>
      </p:sp>
      <p:sp>
        <p:nvSpPr>
          <p:cNvPr id="5" name="Footer Placeholder 4">
            <a:extLst>
              <a:ext uri="{FF2B5EF4-FFF2-40B4-BE49-F238E27FC236}">
                <a16:creationId xmlns:a16="http://schemas.microsoft.com/office/drawing/2014/main" id="{FEA4A80E-05CB-4DFC-9F50-8E8202ACA3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E1887751-94F3-49C0-88F4-95025A0396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CED51-5473-47EE-942A-5511DA6D6573}" type="slidenum">
              <a:rPr lang="en-AU" smtClean="0"/>
              <a:t>‹#›</a:t>
            </a:fld>
            <a:endParaRPr lang="en-AU"/>
          </a:p>
        </p:txBody>
      </p:sp>
    </p:spTree>
    <p:extLst>
      <p:ext uri="{BB962C8B-B14F-4D97-AF65-F5344CB8AC3E}">
        <p14:creationId xmlns:p14="http://schemas.microsoft.com/office/powerpoint/2010/main" val="1325345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127.0.0.1:5000/abou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openweathermap.org/api"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simplemaps.com/data/au-cities"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127.0.0.1:5000/index"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127.0.0.1:5000/historical"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2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5523D8-CAEC-4DFB-B084-BC8DD40E99DD}"/>
              </a:ext>
            </a:extLst>
          </p:cNvPr>
          <p:cNvSpPr txBox="1"/>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kern="1200" dirty="0">
                <a:solidFill>
                  <a:schemeClr val="tx1"/>
                </a:solidFill>
                <a:latin typeface="+mj-lt"/>
                <a:ea typeface="+mj-ea"/>
                <a:cs typeface="+mj-cs"/>
              </a:rPr>
              <a:t>Western Australia UV Index</a:t>
            </a:r>
          </a:p>
          <a:p>
            <a:pPr>
              <a:lnSpc>
                <a:spcPct val="90000"/>
              </a:lnSpc>
              <a:spcBef>
                <a:spcPct val="0"/>
              </a:spcBef>
              <a:spcAft>
                <a:spcPts val="600"/>
              </a:spcAft>
            </a:pPr>
            <a:r>
              <a:rPr lang="en-US" sz="3700" b="1" kern="1200" dirty="0">
                <a:solidFill>
                  <a:schemeClr val="tx1"/>
                </a:solidFill>
                <a:latin typeface="+mj-lt"/>
                <a:ea typeface="+mj-ea"/>
                <a:cs typeface="+mj-cs"/>
              </a:rPr>
              <a:t>Analysis</a:t>
            </a:r>
          </a:p>
        </p:txBody>
      </p:sp>
      <p:sp>
        <p:nvSpPr>
          <p:cNvPr id="49" name="Rectangle 2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2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DB0D936-97DC-4DEA-B660-7BB2B3153632}"/>
              </a:ext>
            </a:extLst>
          </p:cNvPr>
          <p:cNvPicPr>
            <a:picLocks noChangeAspect="1"/>
          </p:cNvPicPr>
          <p:nvPr/>
        </p:nvPicPr>
        <p:blipFill>
          <a:blip r:embed="rId2"/>
          <a:stretch>
            <a:fillRect/>
          </a:stretch>
        </p:blipFill>
        <p:spPr>
          <a:xfrm>
            <a:off x="539249" y="172081"/>
            <a:ext cx="7608304" cy="4869313"/>
          </a:xfrm>
          <a:prstGeom prst="rect">
            <a:avLst/>
          </a:prstGeom>
        </p:spPr>
      </p:pic>
      <p:sp>
        <p:nvSpPr>
          <p:cNvPr id="51" name="Rectangle 3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9CF56E5-D876-4650-9081-3BAB179E4F0A}"/>
              </a:ext>
            </a:extLst>
          </p:cNvPr>
          <p:cNvSpPr txBox="1"/>
          <p:nvPr/>
        </p:nvSpPr>
        <p:spPr>
          <a:xfrm>
            <a:off x="529847" y="4869180"/>
            <a:ext cx="7149247" cy="923330"/>
          </a:xfrm>
          <a:prstGeom prst="rect">
            <a:avLst/>
          </a:prstGeom>
          <a:noFill/>
        </p:spPr>
        <p:txBody>
          <a:bodyPr wrap="square" rtlCol="0">
            <a:spAutoFit/>
          </a:bodyPr>
          <a:lstStyle/>
          <a:p>
            <a:r>
              <a:rPr lang="en-US" i="1" dirty="0"/>
              <a:t>Tourism WA has engaged our small firm to present the UV index and the temperature weather data for residents and tourists to increase the use of sunscreen and to prevent skin cancer.</a:t>
            </a:r>
            <a:endParaRPr lang="en-AU" i="1" dirty="0"/>
          </a:p>
        </p:txBody>
      </p:sp>
    </p:spTree>
    <p:extLst>
      <p:ext uri="{BB962C8B-B14F-4D97-AF65-F5344CB8AC3E}">
        <p14:creationId xmlns:p14="http://schemas.microsoft.com/office/powerpoint/2010/main" val="1366429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5523D8-CAEC-4DFB-B084-BC8DD40E99DD}"/>
              </a:ext>
            </a:extLst>
          </p:cNvPr>
          <p:cNvSpPr txBox="1"/>
          <p:nvPr/>
        </p:nvSpPr>
        <p:spPr>
          <a:xfrm>
            <a:off x="1522098" y="66275"/>
            <a:ext cx="8865120" cy="1754326"/>
          </a:xfrm>
          <a:prstGeom prst="rect">
            <a:avLst/>
          </a:prstGeom>
          <a:noFill/>
        </p:spPr>
        <p:txBody>
          <a:bodyPr wrap="none" rtlCol="0">
            <a:spAutoFit/>
          </a:bodyPr>
          <a:lstStyle/>
          <a:p>
            <a:pPr algn="ctr"/>
            <a:r>
              <a:rPr lang="en-AU" sz="5400" b="1" dirty="0">
                <a:solidFill>
                  <a:schemeClr val="accent6">
                    <a:lumMod val="75000"/>
                  </a:schemeClr>
                </a:solidFill>
              </a:rPr>
              <a:t>Western Australia UV Index</a:t>
            </a:r>
          </a:p>
          <a:p>
            <a:pPr algn="ctr"/>
            <a:r>
              <a:rPr lang="en-AU" sz="5400" b="1" dirty="0">
                <a:solidFill>
                  <a:schemeClr val="accent6">
                    <a:lumMod val="75000"/>
                  </a:schemeClr>
                </a:solidFill>
              </a:rPr>
              <a:t>Analysis Conclusion/Summary</a:t>
            </a:r>
          </a:p>
        </p:txBody>
      </p:sp>
      <p:sp>
        <p:nvSpPr>
          <p:cNvPr id="7" name="TextBox 6">
            <a:extLst>
              <a:ext uri="{FF2B5EF4-FFF2-40B4-BE49-F238E27FC236}">
                <a16:creationId xmlns:a16="http://schemas.microsoft.com/office/drawing/2014/main" id="{9606B31D-BF23-403C-9DF1-B9C735320B41}"/>
              </a:ext>
            </a:extLst>
          </p:cNvPr>
          <p:cNvSpPr txBox="1"/>
          <p:nvPr/>
        </p:nvSpPr>
        <p:spPr>
          <a:xfrm>
            <a:off x="3786299" y="1929131"/>
            <a:ext cx="4589070" cy="3231654"/>
          </a:xfrm>
          <a:prstGeom prst="rect">
            <a:avLst/>
          </a:prstGeom>
          <a:noFill/>
          <a:ln>
            <a:solidFill>
              <a:schemeClr val="accent1"/>
            </a:solidFill>
          </a:ln>
        </p:spPr>
        <p:txBody>
          <a:bodyPr wrap="square" rtlCol="0">
            <a:spAutoFit/>
          </a:bodyPr>
          <a:lstStyle/>
          <a:p>
            <a:r>
              <a:rPr lang="en-AU" sz="2400" b="1" dirty="0"/>
              <a:t>The highest UV Index in Year 2020</a:t>
            </a:r>
          </a:p>
          <a:p>
            <a:r>
              <a:rPr lang="en-AU" dirty="0"/>
              <a:t>City:             Halls Creek</a:t>
            </a:r>
          </a:p>
          <a:p>
            <a:r>
              <a:rPr lang="en-AU" dirty="0"/>
              <a:t>UV index:   18.21</a:t>
            </a:r>
          </a:p>
          <a:p>
            <a:r>
              <a:rPr lang="en-AU" dirty="0"/>
              <a:t>Date:           20</a:t>
            </a:r>
            <a:r>
              <a:rPr lang="en-AU" baseline="30000" dirty="0"/>
              <a:t>th</a:t>
            </a:r>
            <a:r>
              <a:rPr lang="en-AU" dirty="0"/>
              <a:t> December 2020</a:t>
            </a:r>
          </a:p>
          <a:p>
            <a:endParaRPr lang="en-AU" dirty="0"/>
          </a:p>
          <a:p>
            <a:r>
              <a:rPr lang="en-AU" i="1" u="sng" dirty="0"/>
              <a:t>Average UV index in Halls Creek:</a:t>
            </a:r>
          </a:p>
          <a:p>
            <a:r>
              <a:rPr lang="en-AU" dirty="0"/>
              <a:t>Average:  11.74</a:t>
            </a:r>
          </a:p>
          <a:p>
            <a:r>
              <a:rPr lang="en-AU" dirty="0"/>
              <a:t>Winter:    7.6</a:t>
            </a:r>
          </a:p>
          <a:p>
            <a:r>
              <a:rPr lang="en-AU" dirty="0"/>
              <a:t>Spring:     13.43</a:t>
            </a:r>
          </a:p>
          <a:p>
            <a:r>
              <a:rPr lang="en-AU" dirty="0"/>
              <a:t>Summer: 15.30</a:t>
            </a:r>
          </a:p>
          <a:p>
            <a:r>
              <a:rPr lang="en-AU" dirty="0"/>
              <a:t>Autumn:  10.71</a:t>
            </a:r>
          </a:p>
        </p:txBody>
      </p:sp>
      <p:pic>
        <p:nvPicPr>
          <p:cNvPr id="2" name="Picture 1">
            <a:extLst>
              <a:ext uri="{FF2B5EF4-FFF2-40B4-BE49-F238E27FC236}">
                <a16:creationId xmlns:a16="http://schemas.microsoft.com/office/drawing/2014/main" id="{60AE3730-15EF-42FC-B236-D1C3BA55B583}"/>
              </a:ext>
            </a:extLst>
          </p:cNvPr>
          <p:cNvPicPr>
            <a:picLocks noChangeAspect="1"/>
          </p:cNvPicPr>
          <p:nvPr/>
        </p:nvPicPr>
        <p:blipFill>
          <a:blip r:embed="rId2"/>
          <a:stretch>
            <a:fillRect/>
          </a:stretch>
        </p:blipFill>
        <p:spPr>
          <a:xfrm>
            <a:off x="0" y="5309032"/>
            <a:ext cx="5617018" cy="1548968"/>
          </a:xfrm>
          <a:prstGeom prst="rect">
            <a:avLst/>
          </a:prstGeom>
        </p:spPr>
      </p:pic>
      <p:pic>
        <p:nvPicPr>
          <p:cNvPr id="3" name="Picture 2">
            <a:extLst>
              <a:ext uri="{FF2B5EF4-FFF2-40B4-BE49-F238E27FC236}">
                <a16:creationId xmlns:a16="http://schemas.microsoft.com/office/drawing/2014/main" id="{96BAB319-8EEB-416F-B40C-A26130B75340}"/>
              </a:ext>
            </a:extLst>
          </p:cNvPr>
          <p:cNvPicPr>
            <a:picLocks noChangeAspect="1"/>
          </p:cNvPicPr>
          <p:nvPr/>
        </p:nvPicPr>
        <p:blipFill>
          <a:blip r:embed="rId3"/>
          <a:stretch>
            <a:fillRect/>
          </a:stretch>
        </p:blipFill>
        <p:spPr>
          <a:xfrm>
            <a:off x="1835963" y="2103936"/>
            <a:ext cx="1733550" cy="2638425"/>
          </a:xfrm>
          <a:prstGeom prst="rect">
            <a:avLst/>
          </a:prstGeom>
        </p:spPr>
      </p:pic>
    </p:spTree>
    <p:extLst>
      <p:ext uri="{BB962C8B-B14F-4D97-AF65-F5344CB8AC3E}">
        <p14:creationId xmlns:p14="http://schemas.microsoft.com/office/powerpoint/2010/main" val="506925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5523D8-CAEC-4DFB-B084-BC8DD40E99DD}"/>
              </a:ext>
            </a:extLst>
          </p:cNvPr>
          <p:cNvSpPr txBox="1"/>
          <p:nvPr/>
        </p:nvSpPr>
        <p:spPr>
          <a:xfrm>
            <a:off x="1625555" y="-25097"/>
            <a:ext cx="8865119" cy="1754326"/>
          </a:xfrm>
          <a:prstGeom prst="rect">
            <a:avLst/>
          </a:prstGeom>
          <a:noFill/>
        </p:spPr>
        <p:txBody>
          <a:bodyPr wrap="none" rtlCol="0">
            <a:spAutoFit/>
          </a:bodyPr>
          <a:lstStyle/>
          <a:p>
            <a:pPr algn="ctr"/>
            <a:r>
              <a:rPr lang="en-AU" sz="5400" b="1" dirty="0">
                <a:solidFill>
                  <a:schemeClr val="accent6">
                    <a:lumMod val="75000"/>
                  </a:schemeClr>
                </a:solidFill>
              </a:rPr>
              <a:t>Western Australia UV Index</a:t>
            </a:r>
          </a:p>
          <a:p>
            <a:pPr algn="ctr"/>
            <a:r>
              <a:rPr lang="en-AU" sz="5400" b="1" dirty="0">
                <a:solidFill>
                  <a:schemeClr val="accent6">
                    <a:lumMod val="75000"/>
                  </a:schemeClr>
                </a:solidFill>
              </a:rPr>
              <a:t>Analysis Conclusion/Summary</a:t>
            </a:r>
          </a:p>
        </p:txBody>
      </p:sp>
      <p:sp>
        <p:nvSpPr>
          <p:cNvPr id="7" name="TextBox 6">
            <a:extLst>
              <a:ext uri="{FF2B5EF4-FFF2-40B4-BE49-F238E27FC236}">
                <a16:creationId xmlns:a16="http://schemas.microsoft.com/office/drawing/2014/main" id="{9606B31D-BF23-403C-9DF1-B9C735320B41}"/>
              </a:ext>
            </a:extLst>
          </p:cNvPr>
          <p:cNvSpPr txBox="1"/>
          <p:nvPr/>
        </p:nvSpPr>
        <p:spPr>
          <a:xfrm>
            <a:off x="4007780" y="1929131"/>
            <a:ext cx="4589070" cy="3231654"/>
          </a:xfrm>
          <a:prstGeom prst="rect">
            <a:avLst/>
          </a:prstGeom>
          <a:noFill/>
          <a:ln>
            <a:solidFill>
              <a:schemeClr val="accent1"/>
            </a:solidFill>
          </a:ln>
        </p:spPr>
        <p:txBody>
          <a:bodyPr wrap="square" rtlCol="0">
            <a:spAutoFit/>
          </a:bodyPr>
          <a:lstStyle/>
          <a:p>
            <a:r>
              <a:rPr lang="en-AU" sz="2400" b="1" dirty="0"/>
              <a:t>The lowest UV Index in Year 2020</a:t>
            </a:r>
          </a:p>
          <a:p>
            <a:r>
              <a:rPr lang="en-AU" dirty="0"/>
              <a:t>City:            Albany</a:t>
            </a:r>
          </a:p>
          <a:p>
            <a:r>
              <a:rPr lang="en-AU" dirty="0"/>
              <a:t>UV index:   1.87</a:t>
            </a:r>
          </a:p>
          <a:p>
            <a:r>
              <a:rPr lang="en-AU" dirty="0"/>
              <a:t>Date:           13</a:t>
            </a:r>
            <a:r>
              <a:rPr lang="en-AU" baseline="30000" dirty="0"/>
              <a:t>th</a:t>
            </a:r>
            <a:r>
              <a:rPr lang="en-AU" dirty="0"/>
              <a:t> June 2020</a:t>
            </a:r>
          </a:p>
          <a:p>
            <a:endParaRPr lang="en-AU" dirty="0"/>
          </a:p>
          <a:p>
            <a:r>
              <a:rPr lang="en-AU" i="1" u="sng" dirty="0"/>
              <a:t>Average UV index in Albany:</a:t>
            </a:r>
          </a:p>
          <a:p>
            <a:r>
              <a:rPr lang="en-AU" dirty="0"/>
              <a:t>Average:  6.92</a:t>
            </a:r>
          </a:p>
          <a:p>
            <a:r>
              <a:rPr lang="en-AU" dirty="0"/>
              <a:t>Winter:    2.64</a:t>
            </a:r>
          </a:p>
          <a:p>
            <a:r>
              <a:rPr lang="en-AU" dirty="0"/>
              <a:t>Spring:     7.82</a:t>
            </a:r>
          </a:p>
          <a:p>
            <a:r>
              <a:rPr lang="en-AU" dirty="0"/>
              <a:t>Summer: 11.98</a:t>
            </a:r>
          </a:p>
          <a:p>
            <a:r>
              <a:rPr lang="en-AU" dirty="0"/>
              <a:t>Autumn:  5.37</a:t>
            </a:r>
          </a:p>
        </p:txBody>
      </p:sp>
      <p:pic>
        <p:nvPicPr>
          <p:cNvPr id="2" name="Picture 1">
            <a:extLst>
              <a:ext uri="{FF2B5EF4-FFF2-40B4-BE49-F238E27FC236}">
                <a16:creationId xmlns:a16="http://schemas.microsoft.com/office/drawing/2014/main" id="{60AE3730-15EF-42FC-B236-D1C3BA55B583}"/>
              </a:ext>
            </a:extLst>
          </p:cNvPr>
          <p:cNvPicPr>
            <a:picLocks noChangeAspect="1"/>
          </p:cNvPicPr>
          <p:nvPr/>
        </p:nvPicPr>
        <p:blipFill>
          <a:blip r:embed="rId2"/>
          <a:stretch>
            <a:fillRect/>
          </a:stretch>
        </p:blipFill>
        <p:spPr>
          <a:xfrm>
            <a:off x="1878490" y="5206402"/>
            <a:ext cx="5617018" cy="1548968"/>
          </a:xfrm>
          <a:prstGeom prst="rect">
            <a:avLst/>
          </a:prstGeom>
        </p:spPr>
      </p:pic>
      <p:pic>
        <p:nvPicPr>
          <p:cNvPr id="5" name="Picture 4">
            <a:extLst>
              <a:ext uri="{FF2B5EF4-FFF2-40B4-BE49-F238E27FC236}">
                <a16:creationId xmlns:a16="http://schemas.microsoft.com/office/drawing/2014/main" id="{B639BF47-B381-4A22-A71D-7742A9AA03D0}"/>
              </a:ext>
            </a:extLst>
          </p:cNvPr>
          <p:cNvPicPr>
            <a:picLocks noChangeAspect="1"/>
          </p:cNvPicPr>
          <p:nvPr/>
        </p:nvPicPr>
        <p:blipFill>
          <a:blip r:embed="rId3"/>
          <a:stretch>
            <a:fillRect/>
          </a:stretch>
        </p:blipFill>
        <p:spPr>
          <a:xfrm>
            <a:off x="2002197" y="2206587"/>
            <a:ext cx="1733550" cy="2638425"/>
          </a:xfrm>
          <a:prstGeom prst="rect">
            <a:avLst/>
          </a:prstGeom>
        </p:spPr>
      </p:pic>
    </p:spTree>
    <p:extLst>
      <p:ext uri="{BB962C8B-B14F-4D97-AF65-F5344CB8AC3E}">
        <p14:creationId xmlns:p14="http://schemas.microsoft.com/office/powerpoint/2010/main" val="1733113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5523D8-CAEC-4DFB-B084-BC8DD40E99DD}"/>
              </a:ext>
            </a:extLst>
          </p:cNvPr>
          <p:cNvSpPr txBox="1"/>
          <p:nvPr/>
        </p:nvSpPr>
        <p:spPr>
          <a:xfrm>
            <a:off x="1522099" y="5984"/>
            <a:ext cx="8865119" cy="1754326"/>
          </a:xfrm>
          <a:prstGeom prst="rect">
            <a:avLst/>
          </a:prstGeom>
          <a:noFill/>
        </p:spPr>
        <p:txBody>
          <a:bodyPr wrap="none" rtlCol="0">
            <a:spAutoFit/>
          </a:bodyPr>
          <a:lstStyle/>
          <a:p>
            <a:pPr algn="ctr"/>
            <a:r>
              <a:rPr lang="en-AU" sz="5400" b="1" dirty="0">
                <a:solidFill>
                  <a:schemeClr val="accent6">
                    <a:lumMod val="75000"/>
                  </a:schemeClr>
                </a:solidFill>
              </a:rPr>
              <a:t>Western Australia UV Index</a:t>
            </a:r>
          </a:p>
          <a:p>
            <a:pPr algn="ctr"/>
            <a:r>
              <a:rPr lang="en-AU" sz="5400" b="1" dirty="0">
                <a:solidFill>
                  <a:schemeClr val="accent6">
                    <a:lumMod val="75000"/>
                  </a:schemeClr>
                </a:solidFill>
              </a:rPr>
              <a:t>Analysis Conclusion/Summary</a:t>
            </a:r>
          </a:p>
        </p:txBody>
      </p:sp>
      <p:pic>
        <p:nvPicPr>
          <p:cNvPr id="2" name="Picture 1">
            <a:extLst>
              <a:ext uri="{FF2B5EF4-FFF2-40B4-BE49-F238E27FC236}">
                <a16:creationId xmlns:a16="http://schemas.microsoft.com/office/drawing/2014/main" id="{60AE3730-15EF-42FC-B236-D1C3BA55B583}"/>
              </a:ext>
            </a:extLst>
          </p:cNvPr>
          <p:cNvPicPr>
            <a:picLocks noChangeAspect="1"/>
          </p:cNvPicPr>
          <p:nvPr/>
        </p:nvPicPr>
        <p:blipFill>
          <a:blip r:embed="rId2"/>
          <a:stretch>
            <a:fillRect/>
          </a:stretch>
        </p:blipFill>
        <p:spPr>
          <a:xfrm>
            <a:off x="1878490" y="5206402"/>
            <a:ext cx="5617018" cy="1548968"/>
          </a:xfrm>
          <a:prstGeom prst="rect">
            <a:avLst/>
          </a:prstGeom>
        </p:spPr>
      </p:pic>
      <p:pic>
        <p:nvPicPr>
          <p:cNvPr id="5" name="Picture 4">
            <a:extLst>
              <a:ext uri="{FF2B5EF4-FFF2-40B4-BE49-F238E27FC236}">
                <a16:creationId xmlns:a16="http://schemas.microsoft.com/office/drawing/2014/main" id="{B639BF47-B381-4A22-A71D-7742A9AA03D0}"/>
              </a:ext>
            </a:extLst>
          </p:cNvPr>
          <p:cNvPicPr>
            <a:picLocks noChangeAspect="1"/>
          </p:cNvPicPr>
          <p:nvPr/>
        </p:nvPicPr>
        <p:blipFill>
          <a:blip r:embed="rId3"/>
          <a:stretch>
            <a:fillRect/>
          </a:stretch>
        </p:blipFill>
        <p:spPr>
          <a:xfrm>
            <a:off x="8752558" y="2432651"/>
            <a:ext cx="1733550" cy="2638425"/>
          </a:xfrm>
          <a:prstGeom prst="rect">
            <a:avLst/>
          </a:prstGeom>
        </p:spPr>
      </p:pic>
      <p:pic>
        <p:nvPicPr>
          <p:cNvPr id="13" name="Picture 12">
            <a:extLst>
              <a:ext uri="{FF2B5EF4-FFF2-40B4-BE49-F238E27FC236}">
                <a16:creationId xmlns:a16="http://schemas.microsoft.com/office/drawing/2014/main" id="{32D8171F-C973-4E79-8D9C-EF985E4EF4BE}"/>
              </a:ext>
            </a:extLst>
          </p:cNvPr>
          <p:cNvPicPr>
            <a:picLocks noChangeAspect="1"/>
          </p:cNvPicPr>
          <p:nvPr/>
        </p:nvPicPr>
        <p:blipFill>
          <a:blip r:embed="rId4"/>
          <a:stretch>
            <a:fillRect/>
          </a:stretch>
        </p:blipFill>
        <p:spPr>
          <a:xfrm>
            <a:off x="979626" y="2459266"/>
            <a:ext cx="1733550" cy="2638425"/>
          </a:xfrm>
          <a:prstGeom prst="rect">
            <a:avLst/>
          </a:prstGeom>
        </p:spPr>
      </p:pic>
      <p:graphicFrame>
        <p:nvGraphicFramePr>
          <p:cNvPr id="3" name="Table 2">
            <a:extLst>
              <a:ext uri="{FF2B5EF4-FFF2-40B4-BE49-F238E27FC236}">
                <a16:creationId xmlns:a16="http://schemas.microsoft.com/office/drawing/2014/main" id="{928D7A59-54A9-4C40-8859-70549BB0D289}"/>
              </a:ext>
            </a:extLst>
          </p:cNvPr>
          <p:cNvGraphicFramePr>
            <a:graphicFrameLocks noGrp="1"/>
          </p:cNvGraphicFramePr>
          <p:nvPr>
            <p:extLst>
              <p:ext uri="{D42A27DB-BD31-4B8C-83A1-F6EECF244321}">
                <p14:modId xmlns:p14="http://schemas.microsoft.com/office/powerpoint/2010/main" val="2573354863"/>
              </p:ext>
            </p:extLst>
          </p:nvPr>
        </p:nvGraphicFramePr>
        <p:xfrm>
          <a:off x="3782911" y="2582980"/>
          <a:ext cx="4343493" cy="2165232"/>
        </p:xfrm>
        <a:graphic>
          <a:graphicData uri="http://schemas.openxmlformats.org/drawingml/2006/table">
            <a:tbl>
              <a:tblPr/>
              <a:tblGrid>
                <a:gridCol w="1213048">
                  <a:extLst>
                    <a:ext uri="{9D8B030D-6E8A-4147-A177-3AD203B41FA5}">
                      <a16:colId xmlns:a16="http://schemas.microsoft.com/office/drawing/2014/main" val="2083262426"/>
                    </a:ext>
                  </a:extLst>
                </a:gridCol>
                <a:gridCol w="1134786">
                  <a:extLst>
                    <a:ext uri="{9D8B030D-6E8A-4147-A177-3AD203B41FA5}">
                      <a16:colId xmlns:a16="http://schemas.microsoft.com/office/drawing/2014/main" val="2946479267"/>
                    </a:ext>
                  </a:extLst>
                </a:gridCol>
                <a:gridCol w="939134">
                  <a:extLst>
                    <a:ext uri="{9D8B030D-6E8A-4147-A177-3AD203B41FA5}">
                      <a16:colId xmlns:a16="http://schemas.microsoft.com/office/drawing/2014/main" val="1913380603"/>
                    </a:ext>
                  </a:extLst>
                </a:gridCol>
                <a:gridCol w="1056525">
                  <a:extLst>
                    <a:ext uri="{9D8B030D-6E8A-4147-A177-3AD203B41FA5}">
                      <a16:colId xmlns:a16="http://schemas.microsoft.com/office/drawing/2014/main" val="2190761959"/>
                    </a:ext>
                  </a:extLst>
                </a:gridCol>
              </a:tblGrid>
              <a:tr h="360872">
                <a:tc>
                  <a:txBody>
                    <a:bodyPr/>
                    <a:lstStyle/>
                    <a:p>
                      <a:pPr algn="l" fontAlgn="b"/>
                      <a:r>
                        <a:rPr lang="en-AU"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1" i="0" u="none" strike="noStrike">
                          <a:solidFill>
                            <a:srgbClr val="000000"/>
                          </a:solidFill>
                          <a:effectLst/>
                          <a:latin typeface="Calibri" panose="020F0502020204030204" pitchFamily="34" charset="0"/>
                        </a:rPr>
                        <a:t>Halls Creek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1" i="0" u="none" strike="noStrike">
                          <a:solidFill>
                            <a:srgbClr val="000000"/>
                          </a:solidFill>
                          <a:effectLst/>
                          <a:latin typeface="Calibri" panose="020F0502020204030204" pitchFamily="34" charset="0"/>
                        </a:rPr>
                        <a:t>Albany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1" i="0" u="none" strike="noStrike" dirty="0">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6042856"/>
                  </a:ext>
                </a:extLst>
              </a:tr>
              <a:tr h="360872">
                <a:tc>
                  <a:txBody>
                    <a:bodyPr/>
                    <a:lstStyle/>
                    <a:p>
                      <a:pPr algn="ctr" fontAlgn="b"/>
                      <a:r>
                        <a:rPr lang="en-AU" sz="1100" b="0" i="0" u="none" strike="noStrike" dirty="0">
                          <a:solidFill>
                            <a:srgbClr val="000000"/>
                          </a:solidFill>
                          <a:effectLst/>
                          <a:latin typeface="Calibri" panose="020F0502020204030204" pitchFamily="34" charset="0"/>
                        </a:rPr>
                        <a:t>Average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dirty="0">
                          <a:solidFill>
                            <a:srgbClr val="000000"/>
                          </a:solidFill>
                          <a:effectLst/>
                          <a:latin typeface="Calibri" panose="020F0502020204030204" pitchFamily="34" charset="0"/>
                        </a:rPr>
                        <a:t>11.74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a:solidFill>
                            <a:srgbClr val="000000"/>
                          </a:solidFill>
                          <a:effectLst/>
                          <a:latin typeface="Calibri" panose="020F0502020204030204" pitchFamily="34" charset="0"/>
                        </a:rPr>
                        <a:t>6.92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a:solidFill>
                            <a:srgbClr val="000000"/>
                          </a:solidFill>
                          <a:effectLst/>
                          <a:latin typeface="Calibri" panose="020F0502020204030204" pitchFamily="34" charset="0"/>
                        </a:rPr>
                        <a:t>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5572765"/>
                  </a:ext>
                </a:extLst>
              </a:tr>
              <a:tr h="360872">
                <a:tc>
                  <a:txBody>
                    <a:bodyPr/>
                    <a:lstStyle/>
                    <a:p>
                      <a:pPr algn="ctr" fontAlgn="b"/>
                      <a:r>
                        <a:rPr lang="en-AU" sz="1100" b="0" i="0" u="none" strike="noStrike">
                          <a:solidFill>
                            <a:srgbClr val="000000"/>
                          </a:solidFill>
                          <a:effectLst/>
                          <a:latin typeface="Calibri" panose="020F0502020204030204" pitchFamily="34" charset="0"/>
                        </a:rPr>
                        <a:t>Winter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dirty="0">
                          <a:solidFill>
                            <a:srgbClr val="000000"/>
                          </a:solidFill>
                          <a:effectLst/>
                          <a:latin typeface="Calibri" panose="020F0502020204030204" pitchFamily="34" charset="0"/>
                        </a:rPr>
                        <a:t>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dirty="0">
                          <a:solidFill>
                            <a:srgbClr val="000000"/>
                          </a:solidFill>
                          <a:effectLst/>
                          <a:latin typeface="Calibri" panose="020F0502020204030204" pitchFamily="34" charset="0"/>
                        </a:rPr>
                        <a:t>2.64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a:solidFill>
                            <a:srgbClr val="000000"/>
                          </a:solidFill>
                          <a:effectLst/>
                          <a:latin typeface="Calibri" panose="020F0502020204030204" pitchFamily="34" charset="0"/>
                        </a:rPr>
                        <a:t>188%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9291094"/>
                  </a:ext>
                </a:extLst>
              </a:tr>
              <a:tr h="360872">
                <a:tc>
                  <a:txBody>
                    <a:bodyPr/>
                    <a:lstStyle/>
                    <a:p>
                      <a:pPr algn="ctr" fontAlgn="b"/>
                      <a:r>
                        <a:rPr lang="en-AU" sz="1100" b="0" i="0" u="none" strike="noStrike">
                          <a:solidFill>
                            <a:srgbClr val="000000"/>
                          </a:solidFill>
                          <a:effectLst/>
                          <a:latin typeface="Calibri" panose="020F0502020204030204" pitchFamily="34" charset="0"/>
                        </a:rPr>
                        <a:t>Spring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a:solidFill>
                            <a:srgbClr val="000000"/>
                          </a:solidFill>
                          <a:effectLst/>
                          <a:latin typeface="Calibri" panose="020F0502020204030204" pitchFamily="34" charset="0"/>
                        </a:rPr>
                        <a:t>13.43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dirty="0">
                          <a:solidFill>
                            <a:srgbClr val="000000"/>
                          </a:solidFill>
                          <a:effectLst/>
                          <a:latin typeface="Calibri" panose="020F0502020204030204" pitchFamily="34" charset="0"/>
                        </a:rPr>
                        <a:t>7.82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dirty="0">
                          <a:solidFill>
                            <a:srgbClr val="000000"/>
                          </a:solidFill>
                          <a:effectLst/>
                          <a:latin typeface="Calibri" panose="020F0502020204030204" pitchFamily="34" charset="0"/>
                        </a:rPr>
                        <a:t>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186620"/>
                  </a:ext>
                </a:extLst>
              </a:tr>
              <a:tr h="360872">
                <a:tc>
                  <a:txBody>
                    <a:bodyPr/>
                    <a:lstStyle/>
                    <a:p>
                      <a:pPr algn="ctr" fontAlgn="b"/>
                      <a:r>
                        <a:rPr lang="en-AU" sz="1100" b="0" i="0" u="none" strike="noStrike">
                          <a:solidFill>
                            <a:srgbClr val="000000"/>
                          </a:solidFill>
                          <a:effectLst/>
                          <a:latin typeface="Calibri" panose="020F0502020204030204" pitchFamily="34" charset="0"/>
                        </a:rPr>
                        <a:t>Summer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a:solidFill>
                            <a:srgbClr val="000000"/>
                          </a:solidFill>
                          <a:effectLst/>
                          <a:latin typeface="Calibri" panose="020F0502020204030204" pitchFamily="34" charset="0"/>
                        </a:rPr>
                        <a:t>15.3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a:solidFill>
                            <a:srgbClr val="000000"/>
                          </a:solidFill>
                          <a:effectLst/>
                          <a:latin typeface="Calibri" panose="020F0502020204030204" pitchFamily="34" charset="0"/>
                        </a:rPr>
                        <a:t>11.98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dirty="0">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2116195"/>
                  </a:ext>
                </a:extLst>
              </a:tr>
              <a:tr h="360872">
                <a:tc>
                  <a:txBody>
                    <a:bodyPr/>
                    <a:lstStyle/>
                    <a:p>
                      <a:pPr algn="ctr" fontAlgn="b"/>
                      <a:r>
                        <a:rPr lang="en-AU" sz="1100" b="0" i="0" u="none" strike="noStrike">
                          <a:solidFill>
                            <a:srgbClr val="000000"/>
                          </a:solidFill>
                          <a:effectLst/>
                          <a:latin typeface="Calibri" panose="020F0502020204030204" pitchFamily="34" charset="0"/>
                        </a:rPr>
                        <a:t>Autumn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a:solidFill>
                            <a:srgbClr val="000000"/>
                          </a:solidFill>
                          <a:effectLst/>
                          <a:latin typeface="Calibri" panose="020F0502020204030204" pitchFamily="34" charset="0"/>
                        </a:rPr>
                        <a:t>10.71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a:solidFill>
                            <a:srgbClr val="000000"/>
                          </a:solidFill>
                          <a:effectLst/>
                          <a:latin typeface="Calibri" panose="020F0502020204030204" pitchFamily="34" charset="0"/>
                        </a:rPr>
                        <a:t>5.37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dirty="0">
                          <a:solidFill>
                            <a:srgbClr val="000000"/>
                          </a:solidFill>
                          <a:effectLst/>
                          <a:latin typeface="Calibri" panose="020F0502020204030204" pitchFamily="34" charset="0"/>
                        </a:rPr>
                        <a:t>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9897389"/>
                  </a:ext>
                </a:extLst>
              </a:tr>
            </a:tbl>
          </a:graphicData>
        </a:graphic>
      </p:graphicFrame>
      <p:sp>
        <p:nvSpPr>
          <p:cNvPr id="6" name="TextBox 5">
            <a:extLst>
              <a:ext uri="{FF2B5EF4-FFF2-40B4-BE49-F238E27FC236}">
                <a16:creationId xmlns:a16="http://schemas.microsoft.com/office/drawing/2014/main" id="{48E93124-CD5A-4E4B-B864-8A7D53EDEF45}"/>
              </a:ext>
            </a:extLst>
          </p:cNvPr>
          <p:cNvSpPr txBox="1"/>
          <p:nvPr/>
        </p:nvSpPr>
        <p:spPr>
          <a:xfrm>
            <a:off x="3359716" y="2063319"/>
            <a:ext cx="5189882" cy="369332"/>
          </a:xfrm>
          <a:prstGeom prst="rect">
            <a:avLst/>
          </a:prstGeom>
          <a:noFill/>
        </p:spPr>
        <p:txBody>
          <a:bodyPr wrap="none" rtlCol="0">
            <a:spAutoFit/>
          </a:bodyPr>
          <a:lstStyle/>
          <a:p>
            <a:r>
              <a:rPr lang="en-AU" dirty="0"/>
              <a:t>Average UV Index Comparison (Halls Creek vs Albany)</a:t>
            </a:r>
          </a:p>
        </p:txBody>
      </p:sp>
    </p:spTree>
    <p:extLst>
      <p:ext uri="{BB962C8B-B14F-4D97-AF65-F5344CB8AC3E}">
        <p14:creationId xmlns:p14="http://schemas.microsoft.com/office/powerpoint/2010/main" val="4045537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5523D8-CAEC-4DFB-B084-BC8DD40E99DD}"/>
              </a:ext>
            </a:extLst>
          </p:cNvPr>
          <p:cNvSpPr txBox="1"/>
          <p:nvPr/>
        </p:nvSpPr>
        <p:spPr>
          <a:xfrm>
            <a:off x="1546185" y="174805"/>
            <a:ext cx="8865119" cy="1754326"/>
          </a:xfrm>
          <a:prstGeom prst="rect">
            <a:avLst/>
          </a:prstGeom>
          <a:noFill/>
        </p:spPr>
        <p:txBody>
          <a:bodyPr wrap="none" rtlCol="0">
            <a:spAutoFit/>
          </a:bodyPr>
          <a:lstStyle/>
          <a:p>
            <a:pPr algn="ctr"/>
            <a:r>
              <a:rPr lang="en-AU" sz="5400" b="1" dirty="0">
                <a:solidFill>
                  <a:schemeClr val="accent6">
                    <a:lumMod val="75000"/>
                  </a:schemeClr>
                </a:solidFill>
              </a:rPr>
              <a:t>Western Australia UV Index</a:t>
            </a:r>
          </a:p>
          <a:p>
            <a:pPr algn="ctr"/>
            <a:r>
              <a:rPr lang="en-AU" sz="5400" b="1" dirty="0">
                <a:solidFill>
                  <a:schemeClr val="accent6">
                    <a:lumMod val="75000"/>
                  </a:schemeClr>
                </a:solidFill>
              </a:rPr>
              <a:t>Analysis Conclusion/Summary</a:t>
            </a:r>
          </a:p>
        </p:txBody>
      </p:sp>
      <p:sp>
        <p:nvSpPr>
          <p:cNvPr id="7" name="TextBox 6">
            <a:extLst>
              <a:ext uri="{FF2B5EF4-FFF2-40B4-BE49-F238E27FC236}">
                <a16:creationId xmlns:a16="http://schemas.microsoft.com/office/drawing/2014/main" id="{9606B31D-BF23-403C-9DF1-B9C735320B41}"/>
              </a:ext>
            </a:extLst>
          </p:cNvPr>
          <p:cNvSpPr txBox="1"/>
          <p:nvPr/>
        </p:nvSpPr>
        <p:spPr>
          <a:xfrm>
            <a:off x="1618599" y="2503722"/>
            <a:ext cx="8282502" cy="1754326"/>
          </a:xfrm>
          <a:prstGeom prst="rect">
            <a:avLst/>
          </a:prstGeom>
          <a:noFill/>
        </p:spPr>
        <p:txBody>
          <a:bodyPr wrap="square" rtlCol="0">
            <a:spAutoFit/>
          </a:bodyPr>
          <a:lstStyle/>
          <a:p>
            <a:endParaRPr lang="en-AU" dirty="0"/>
          </a:p>
          <a:p>
            <a:pPr marL="285750" indent="-285750">
              <a:buFont typeface="Arial" panose="020B0604020202020204" pitchFamily="34" charset="0"/>
              <a:buChar char="•"/>
            </a:pPr>
            <a:r>
              <a:rPr lang="en-AU" dirty="0"/>
              <a:t>Through this analysis, we hope that we have raised awareness of the high UV index in WA throughout the year. </a:t>
            </a:r>
          </a:p>
          <a:p>
            <a:endParaRPr lang="en-AU" dirty="0"/>
          </a:p>
          <a:p>
            <a:pPr marL="285750" indent="-285750">
              <a:buFont typeface="Arial" panose="020B0604020202020204" pitchFamily="34" charset="0"/>
              <a:buChar char="•"/>
            </a:pPr>
            <a:r>
              <a:rPr lang="en-AU" dirty="0"/>
              <a:t>In general, WA has very high UV index. Therefore it is important that we always remember Slip, Slop, Slap, Seek and Slide.</a:t>
            </a:r>
          </a:p>
        </p:txBody>
      </p:sp>
      <p:pic>
        <p:nvPicPr>
          <p:cNvPr id="2" name="Picture 1">
            <a:extLst>
              <a:ext uri="{FF2B5EF4-FFF2-40B4-BE49-F238E27FC236}">
                <a16:creationId xmlns:a16="http://schemas.microsoft.com/office/drawing/2014/main" id="{60AE3730-15EF-42FC-B236-D1C3BA55B583}"/>
              </a:ext>
            </a:extLst>
          </p:cNvPr>
          <p:cNvPicPr>
            <a:picLocks noChangeAspect="1"/>
          </p:cNvPicPr>
          <p:nvPr/>
        </p:nvPicPr>
        <p:blipFill>
          <a:blip r:embed="rId2"/>
          <a:stretch>
            <a:fillRect/>
          </a:stretch>
        </p:blipFill>
        <p:spPr>
          <a:xfrm>
            <a:off x="1360618" y="5197071"/>
            <a:ext cx="5617018" cy="1548968"/>
          </a:xfrm>
          <a:prstGeom prst="rect">
            <a:avLst/>
          </a:prstGeom>
        </p:spPr>
      </p:pic>
    </p:spTree>
    <p:extLst>
      <p:ext uri="{BB962C8B-B14F-4D97-AF65-F5344CB8AC3E}">
        <p14:creationId xmlns:p14="http://schemas.microsoft.com/office/powerpoint/2010/main" val="399432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0A26737-E374-464B-9D91-A9C70094714D}"/>
              </a:ext>
            </a:extLst>
          </p:cNvPr>
          <p:cNvSpPr txBox="1"/>
          <p:nvPr/>
        </p:nvSpPr>
        <p:spPr>
          <a:xfrm>
            <a:off x="1887819" y="214046"/>
            <a:ext cx="7715610" cy="1569660"/>
          </a:xfrm>
          <a:prstGeom prst="rect">
            <a:avLst/>
          </a:prstGeom>
          <a:noFill/>
        </p:spPr>
        <p:txBody>
          <a:bodyPr wrap="square" rtlCol="0">
            <a:spAutoFit/>
          </a:bodyPr>
          <a:lstStyle/>
          <a:p>
            <a:pPr algn="ctr"/>
            <a:r>
              <a:rPr lang="en-AU" sz="4800" b="1" dirty="0">
                <a:solidFill>
                  <a:schemeClr val="accent6">
                    <a:lumMod val="75000"/>
                  </a:schemeClr>
                </a:solidFill>
                <a:latin typeface="+mj-lt"/>
              </a:rPr>
              <a:t>Western Australia UV Index Analysis</a:t>
            </a:r>
          </a:p>
        </p:txBody>
      </p:sp>
      <p:sp>
        <p:nvSpPr>
          <p:cNvPr id="4" name="TextBox 3">
            <a:extLst>
              <a:ext uri="{FF2B5EF4-FFF2-40B4-BE49-F238E27FC236}">
                <a16:creationId xmlns:a16="http://schemas.microsoft.com/office/drawing/2014/main" id="{AA65DA0C-B12F-4154-9476-BE1479B0E523}"/>
              </a:ext>
            </a:extLst>
          </p:cNvPr>
          <p:cNvSpPr txBox="1"/>
          <p:nvPr/>
        </p:nvSpPr>
        <p:spPr>
          <a:xfrm>
            <a:off x="2010106" y="3056986"/>
            <a:ext cx="4684296" cy="1200329"/>
          </a:xfrm>
          <a:prstGeom prst="rect">
            <a:avLst/>
          </a:prstGeom>
          <a:noFill/>
        </p:spPr>
        <p:txBody>
          <a:bodyPr wrap="none" rtlCol="0">
            <a:spAutoFit/>
          </a:bodyPr>
          <a:lstStyle/>
          <a:p>
            <a:r>
              <a:rPr lang="en-AU" b="1" i="1" dirty="0"/>
              <a:t>The purpose of this analysis:</a:t>
            </a:r>
          </a:p>
          <a:p>
            <a:pPr marL="285750" indent="-285750">
              <a:buFont typeface="Arial" panose="020B0604020202020204" pitchFamily="34" charset="0"/>
              <a:buChar char="•"/>
            </a:pPr>
            <a:r>
              <a:rPr lang="en-AU" dirty="0"/>
              <a:t>Analysing UV index across Western Australia</a:t>
            </a:r>
          </a:p>
          <a:p>
            <a:pPr marL="285750" indent="-285750">
              <a:buFont typeface="Arial" panose="020B0604020202020204" pitchFamily="34" charset="0"/>
              <a:buChar char="•"/>
            </a:pPr>
            <a:r>
              <a:rPr lang="en-AU" dirty="0"/>
              <a:t>Help planning a trip within Western Australia</a:t>
            </a:r>
          </a:p>
          <a:p>
            <a:pPr marL="285750" indent="-285750">
              <a:buFont typeface="Arial" panose="020B0604020202020204" pitchFamily="34" charset="0"/>
              <a:buChar char="•"/>
            </a:pPr>
            <a:endParaRPr lang="en-AU" dirty="0"/>
          </a:p>
        </p:txBody>
      </p:sp>
      <p:sp>
        <p:nvSpPr>
          <p:cNvPr id="25" name="TextBox 24">
            <a:extLst>
              <a:ext uri="{FF2B5EF4-FFF2-40B4-BE49-F238E27FC236}">
                <a16:creationId xmlns:a16="http://schemas.microsoft.com/office/drawing/2014/main" id="{149D1B90-064E-4720-A2DC-1A5D0844F85A}"/>
              </a:ext>
            </a:extLst>
          </p:cNvPr>
          <p:cNvSpPr txBox="1"/>
          <p:nvPr/>
        </p:nvSpPr>
        <p:spPr>
          <a:xfrm>
            <a:off x="2026455" y="4473059"/>
            <a:ext cx="6221806" cy="923330"/>
          </a:xfrm>
          <a:prstGeom prst="rect">
            <a:avLst/>
          </a:prstGeom>
          <a:noFill/>
        </p:spPr>
        <p:txBody>
          <a:bodyPr wrap="square" rtlCol="0">
            <a:spAutoFit/>
          </a:bodyPr>
          <a:lstStyle/>
          <a:p>
            <a:r>
              <a:rPr lang="en-AU" b="1" i="1" dirty="0"/>
              <a:t>Why only Western Australia?</a:t>
            </a:r>
          </a:p>
          <a:p>
            <a:pPr marL="285750" indent="-285750">
              <a:buFont typeface="Arial" panose="020B0604020202020204" pitchFamily="34" charset="0"/>
              <a:buChar char="•"/>
            </a:pPr>
            <a:r>
              <a:rPr lang="en-AU" dirty="0"/>
              <a:t>Tourism WA has engaged us to do an analysis on WA UV index</a:t>
            </a:r>
          </a:p>
          <a:p>
            <a:pPr marL="285750" indent="-285750">
              <a:buFont typeface="Arial" panose="020B0604020202020204" pitchFamily="34" charset="0"/>
              <a:buChar char="•"/>
            </a:pPr>
            <a:r>
              <a:rPr lang="en-AU" dirty="0"/>
              <a:t>Plus, where else we can go during Covid-19 😝 </a:t>
            </a:r>
          </a:p>
        </p:txBody>
      </p:sp>
      <p:sp>
        <p:nvSpPr>
          <p:cNvPr id="26" name="TextBox 25">
            <a:extLst>
              <a:ext uri="{FF2B5EF4-FFF2-40B4-BE49-F238E27FC236}">
                <a16:creationId xmlns:a16="http://schemas.microsoft.com/office/drawing/2014/main" id="{281B2796-E90C-4691-B40F-81539B76310B}"/>
              </a:ext>
            </a:extLst>
          </p:cNvPr>
          <p:cNvSpPr txBox="1"/>
          <p:nvPr/>
        </p:nvSpPr>
        <p:spPr>
          <a:xfrm>
            <a:off x="2026455" y="2133656"/>
            <a:ext cx="3151888" cy="923330"/>
          </a:xfrm>
          <a:prstGeom prst="rect">
            <a:avLst/>
          </a:prstGeom>
          <a:noFill/>
        </p:spPr>
        <p:txBody>
          <a:bodyPr wrap="none" rtlCol="0">
            <a:spAutoFit/>
          </a:bodyPr>
          <a:lstStyle/>
          <a:p>
            <a:r>
              <a:rPr lang="en-AU" b="1" i="1" dirty="0"/>
              <a:t>Our Team (SASA)</a:t>
            </a:r>
          </a:p>
          <a:p>
            <a:pPr marL="285750" indent="-285750">
              <a:buFont typeface="Arial" panose="020B0604020202020204" pitchFamily="34" charset="0"/>
              <a:buChar char="•"/>
            </a:pPr>
            <a:r>
              <a:rPr lang="en-AU" dirty="0">
                <a:hlinkClick r:id="rId2"/>
              </a:rPr>
              <a:t>http://127.0.0.1:5000/about</a:t>
            </a:r>
            <a:endParaRPr lang="en-AU" dirty="0"/>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173217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0A26737-E374-464B-9D91-A9C70094714D}"/>
              </a:ext>
            </a:extLst>
          </p:cNvPr>
          <p:cNvSpPr txBox="1"/>
          <p:nvPr/>
        </p:nvSpPr>
        <p:spPr>
          <a:xfrm>
            <a:off x="1887819" y="214046"/>
            <a:ext cx="7715610" cy="1569660"/>
          </a:xfrm>
          <a:prstGeom prst="rect">
            <a:avLst/>
          </a:prstGeom>
          <a:noFill/>
        </p:spPr>
        <p:txBody>
          <a:bodyPr wrap="square" rtlCol="0">
            <a:spAutoFit/>
          </a:bodyPr>
          <a:lstStyle/>
          <a:p>
            <a:pPr algn="ctr"/>
            <a:r>
              <a:rPr lang="en-AU" sz="4800" b="1" dirty="0">
                <a:solidFill>
                  <a:schemeClr val="accent6">
                    <a:lumMod val="75000"/>
                  </a:schemeClr>
                </a:solidFill>
                <a:latin typeface="+mj-lt"/>
              </a:rPr>
              <a:t>Western Australia UV Index</a:t>
            </a:r>
          </a:p>
          <a:p>
            <a:pPr algn="ctr"/>
            <a:r>
              <a:rPr lang="en-AU" sz="4800" b="1" dirty="0">
                <a:solidFill>
                  <a:schemeClr val="accent6">
                    <a:lumMod val="75000"/>
                  </a:schemeClr>
                </a:solidFill>
                <a:latin typeface="+mj-lt"/>
              </a:rPr>
              <a:t>Data Source</a:t>
            </a:r>
          </a:p>
        </p:txBody>
      </p:sp>
      <p:pic>
        <p:nvPicPr>
          <p:cNvPr id="5" name="Picture 4">
            <a:extLst>
              <a:ext uri="{FF2B5EF4-FFF2-40B4-BE49-F238E27FC236}">
                <a16:creationId xmlns:a16="http://schemas.microsoft.com/office/drawing/2014/main" id="{663DC63E-FBEE-465E-BB75-CEF05A941CE7}"/>
              </a:ext>
            </a:extLst>
          </p:cNvPr>
          <p:cNvPicPr>
            <a:picLocks noChangeAspect="1"/>
          </p:cNvPicPr>
          <p:nvPr/>
        </p:nvPicPr>
        <p:blipFill>
          <a:blip r:embed="rId2"/>
          <a:stretch>
            <a:fillRect/>
          </a:stretch>
        </p:blipFill>
        <p:spPr>
          <a:xfrm>
            <a:off x="879278" y="2644571"/>
            <a:ext cx="1638300" cy="695325"/>
          </a:xfrm>
          <a:prstGeom prst="rect">
            <a:avLst/>
          </a:prstGeom>
        </p:spPr>
      </p:pic>
      <p:sp>
        <p:nvSpPr>
          <p:cNvPr id="6" name="TextBox 5">
            <a:extLst>
              <a:ext uri="{FF2B5EF4-FFF2-40B4-BE49-F238E27FC236}">
                <a16:creationId xmlns:a16="http://schemas.microsoft.com/office/drawing/2014/main" id="{4457FC75-4281-45C0-BD21-21CE22C97314}"/>
              </a:ext>
            </a:extLst>
          </p:cNvPr>
          <p:cNvSpPr txBox="1"/>
          <p:nvPr/>
        </p:nvSpPr>
        <p:spPr>
          <a:xfrm>
            <a:off x="2612571" y="2782669"/>
            <a:ext cx="3325590" cy="646331"/>
          </a:xfrm>
          <a:prstGeom prst="rect">
            <a:avLst/>
          </a:prstGeom>
          <a:noFill/>
        </p:spPr>
        <p:txBody>
          <a:bodyPr wrap="none" rtlCol="0">
            <a:spAutoFit/>
          </a:bodyPr>
          <a:lstStyle/>
          <a:p>
            <a:r>
              <a:rPr lang="en-AU" dirty="0">
                <a:hlinkClick r:id="rId3"/>
              </a:rPr>
              <a:t>https://openweathermap.org/api</a:t>
            </a:r>
            <a:endParaRPr lang="en-AU" dirty="0"/>
          </a:p>
          <a:p>
            <a:endParaRPr lang="en-AU" dirty="0"/>
          </a:p>
        </p:txBody>
      </p:sp>
      <p:sp>
        <p:nvSpPr>
          <p:cNvPr id="7" name="TextBox 6">
            <a:extLst>
              <a:ext uri="{FF2B5EF4-FFF2-40B4-BE49-F238E27FC236}">
                <a16:creationId xmlns:a16="http://schemas.microsoft.com/office/drawing/2014/main" id="{EC9D340F-8313-4726-81D2-E31DE834E3F8}"/>
              </a:ext>
            </a:extLst>
          </p:cNvPr>
          <p:cNvSpPr txBox="1"/>
          <p:nvPr/>
        </p:nvSpPr>
        <p:spPr>
          <a:xfrm>
            <a:off x="879278" y="2248912"/>
            <a:ext cx="3130665" cy="369332"/>
          </a:xfrm>
          <a:prstGeom prst="rect">
            <a:avLst/>
          </a:prstGeom>
          <a:noFill/>
        </p:spPr>
        <p:txBody>
          <a:bodyPr wrap="none" rtlCol="0">
            <a:spAutoFit/>
          </a:bodyPr>
          <a:lstStyle/>
          <a:p>
            <a:r>
              <a:rPr lang="en-AU" dirty="0"/>
              <a:t>UV Index for Western Australia:</a:t>
            </a:r>
          </a:p>
        </p:txBody>
      </p:sp>
      <p:sp>
        <p:nvSpPr>
          <p:cNvPr id="17" name="TextBox 16">
            <a:extLst>
              <a:ext uri="{FF2B5EF4-FFF2-40B4-BE49-F238E27FC236}">
                <a16:creationId xmlns:a16="http://schemas.microsoft.com/office/drawing/2014/main" id="{5CE1D36F-7779-40E6-B66A-44F2BD3DDA2E}"/>
              </a:ext>
            </a:extLst>
          </p:cNvPr>
          <p:cNvSpPr txBox="1"/>
          <p:nvPr/>
        </p:nvSpPr>
        <p:spPr>
          <a:xfrm>
            <a:off x="879278" y="3875627"/>
            <a:ext cx="2895536" cy="369332"/>
          </a:xfrm>
          <a:prstGeom prst="rect">
            <a:avLst/>
          </a:prstGeom>
          <a:noFill/>
        </p:spPr>
        <p:txBody>
          <a:bodyPr wrap="none" rtlCol="0">
            <a:spAutoFit/>
          </a:bodyPr>
          <a:lstStyle/>
          <a:p>
            <a:r>
              <a:rPr lang="en-AU" dirty="0"/>
              <a:t>Western Australia Cities Info:</a:t>
            </a:r>
          </a:p>
        </p:txBody>
      </p:sp>
      <p:pic>
        <p:nvPicPr>
          <p:cNvPr id="9" name="Picture 8">
            <a:extLst>
              <a:ext uri="{FF2B5EF4-FFF2-40B4-BE49-F238E27FC236}">
                <a16:creationId xmlns:a16="http://schemas.microsoft.com/office/drawing/2014/main" id="{1DD14F8D-FF30-4312-9802-5B725D590466}"/>
              </a:ext>
            </a:extLst>
          </p:cNvPr>
          <p:cNvPicPr>
            <a:picLocks noChangeAspect="1"/>
          </p:cNvPicPr>
          <p:nvPr/>
        </p:nvPicPr>
        <p:blipFill>
          <a:blip r:embed="rId4"/>
          <a:stretch>
            <a:fillRect/>
          </a:stretch>
        </p:blipFill>
        <p:spPr>
          <a:xfrm>
            <a:off x="912517" y="4360093"/>
            <a:ext cx="2151330" cy="507064"/>
          </a:xfrm>
          <a:prstGeom prst="rect">
            <a:avLst/>
          </a:prstGeom>
        </p:spPr>
      </p:pic>
      <p:sp>
        <p:nvSpPr>
          <p:cNvPr id="11" name="TextBox 10">
            <a:extLst>
              <a:ext uri="{FF2B5EF4-FFF2-40B4-BE49-F238E27FC236}">
                <a16:creationId xmlns:a16="http://schemas.microsoft.com/office/drawing/2014/main" id="{410C3525-9B0E-4668-9720-E68B99D2CE8B}"/>
              </a:ext>
            </a:extLst>
          </p:cNvPr>
          <p:cNvSpPr txBox="1"/>
          <p:nvPr/>
        </p:nvSpPr>
        <p:spPr>
          <a:xfrm>
            <a:off x="3167910" y="4404741"/>
            <a:ext cx="3864456" cy="646331"/>
          </a:xfrm>
          <a:prstGeom prst="rect">
            <a:avLst/>
          </a:prstGeom>
          <a:noFill/>
        </p:spPr>
        <p:txBody>
          <a:bodyPr wrap="none" rtlCol="0">
            <a:spAutoFit/>
          </a:bodyPr>
          <a:lstStyle/>
          <a:p>
            <a:r>
              <a:rPr lang="en-AU" dirty="0">
                <a:hlinkClick r:id="rId5"/>
              </a:rPr>
              <a:t>https://simplemaps.com/data/au-cities</a:t>
            </a:r>
            <a:endParaRPr lang="en-AU" dirty="0"/>
          </a:p>
          <a:p>
            <a:endParaRPr lang="en-AU" dirty="0"/>
          </a:p>
        </p:txBody>
      </p:sp>
    </p:spTree>
    <p:extLst>
      <p:ext uri="{BB962C8B-B14F-4D97-AF65-F5344CB8AC3E}">
        <p14:creationId xmlns:p14="http://schemas.microsoft.com/office/powerpoint/2010/main" val="341822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Table">
            <a:extLst>
              <a:ext uri="{FF2B5EF4-FFF2-40B4-BE49-F238E27FC236}">
                <a16:creationId xmlns:a16="http://schemas.microsoft.com/office/drawing/2014/main" id="{EBB6CA1A-54A7-48AB-A1B4-751E80897F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33079" y="2427987"/>
            <a:ext cx="2568022" cy="2568022"/>
          </a:xfrm>
          <a:prstGeom prst="rect">
            <a:avLst/>
          </a:prstGeom>
        </p:spPr>
      </p:pic>
      <p:sp>
        <p:nvSpPr>
          <p:cNvPr id="17" name="TextBox 16">
            <a:extLst>
              <a:ext uri="{FF2B5EF4-FFF2-40B4-BE49-F238E27FC236}">
                <a16:creationId xmlns:a16="http://schemas.microsoft.com/office/drawing/2014/main" id="{08FF0DDE-95F9-4804-BB49-FB0521393380}"/>
              </a:ext>
            </a:extLst>
          </p:cNvPr>
          <p:cNvSpPr txBox="1"/>
          <p:nvPr/>
        </p:nvSpPr>
        <p:spPr>
          <a:xfrm>
            <a:off x="7510325" y="4534344"/>
            <a:ext cx="2298755" cy="461665"/>
          </a:xfrm>
          <a:prstGeom prst="rect">
            <a:avLst/>
          </a:prstGeom>
          <a:noFill/>
        </p:spPr>
        <p:txBody>
          <a:bodyPr wrap="square" rtlCol="0">
            <a:spAutoFit/>
          </a:bodyPr>
          <a:lstStyle/>
          <a:p>
            <a:pPr algn="ctr"/>
            <a:r>
              <a:rPr lang="en-AU" sz="2400" b="1" dirty="0"/>
              <a:t>csv and Json</a:t>
            </a:r>
          </a:p>
        </p:txBody>
      </p:sp>
      <p:sp>
        <p:nvSpPr>
          <p:cNvPr id="19" name="Arrow: Right 18">
            <a:extLst>
              <a:ext uri="{FF2B5EF4-FFF2-40B4-BE49-F238E27FC236}">
                <a16:creationId xmlns:a16="http://schemas.microsoft.com/office/drawing/2014/main" id="{68A55867-6F94-4FE9-80F5-F3F87B2B1A5B}"/>
              </a:ext>
            </a:extLst>
          </p:cNvPr>
          <p:cNvSpPr/>
          <p:nvPr/>
        </p:nvSpPr>
        <p:spPr>
          <a:xfrm>
            <a:off x="5364833" y="3343439"/>
            <a:ext cx="1372902" cy="737118"/>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TextBox 21">
            <a:extLst>
              <a:ext uri="{FF2B5EF4-FFF2-40B4-BE49-F238E27FC236}">
                <a16:creationId xmlns:a16="http://schemas.microsoft.com/office/drawing/2014/main" id="{00A26737-E374-464B-9D91-A9C70094714D}"/>
              </a:ext>
            </a:extLst>
          </p:cNvPr>
          <p:cNvSpPr txBox="1"/>
          <p:nvPr/>
        </p:nvSpPr>
        <p:spPr>
          <a:xfrm>
            <a:off x="2050191" y="476671"/>
            <a:ext cx="7715610" cy="2123658"/>
          </a:xfrm>
          <a:prstGeom prst="rect">
            <a:avLst/>
          </a:prstGeom>
          <a:noFill/>
        </p:spPr>
        <p:txBody>
          <a:bodyPr wrap="square" rtlCol="0">
            <a:spAutoFit/>
          </a:bodyPr>
          <a:lstStyle/>
          <a:p>
            <a:pPr algn="ctr"/>
            <a:r>
              <a:rPr lang="en-AU" sz="4400" b="1" dirty="0">
                <a:solidFill>
                  <a:schemeClr val="accent6">
                    <a:lumMod val="75000"/>
                  </a:schemeClr>
                </a:solidFill>
              </a:rPr>
              <a:t>Western Australia UV Index</a:t>
            </a:r>
          </a:p>
          <a:p>
            <a:pPr algn="ctr"/>
            <a:r>
              <a:rPr lang="en-AU" sz="4400" b="1" dirty="0">
                <a:solidFill>
                  <a:schemeClr val="accent6">
                    <a:lumMod val="75000"/>
                  </a:schemeClr>
                </a:solidFill>
              </a:rPr>
              <a:t>Extract Historical Data from </a:t>
            </a:r>
            <a:r>
              <a:rPr lang="en-AU" sz="4400" b="1" dirty="0" err="1">
                <a:solidFill>
                  <a:schemeClr val="accent6">
                    <a:lumMod val="75000"/>
                  </a:schemeClr>
                </a:solidFill>
              </a:rPr>
              <a:t>OpenWeather</a:t>
            </a:r>
            <a:r>
              <a:rPr lang="en-AU" sz="4400" b="1" dirty="0">
                <a:solidFill>
                  <a:schemeClr val="accent6">
                    <a:lumMod val="75000"/>
                  </a:schemeClr>
                </a:solidFill>
              </a:rPr>
              <a:t> API</a:t>
            </a:r>
          </a:p>
        </p:txBody>
      </p:sp>
      <p:pic>
        <p:nvPicPr>
          <p:cNvPr id="3" name="Graphic 2" descr="Web design">
            <a:extLst>
              <a:ext uri="{FF2B5EF4-FFF2-40B4-BE49-F238E27FC236}">
                <a16:creationId xmlns:a16="http://schemas.microsoft.com/office/drawing/2014/main" id="{AB13133B-702F-4E53-9419-F6DB2F9EA3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23133" y="2739212"/>
            <a:ext cx="1866991" cy="1866991"/>
          </a:xfrm>
          <a:prstGeom prst="rect">
            <a:avLst/>
          </a:prstGeom>
        </p:spPr>
      </p:pic>
      <p:sp>
        <p:nvSpPr>
          <p:cNvPr id="4" name="TextBox 3">
            <a:extLst>
              <a:ext uri="{FF2B5EF4-FFF2-40B4-BE49-F238E27FC236}">
                <a16:creationId xmlns:a16="http://schemas.microsoft.com/office/drawing/2014/main" id="{3C676C28-9701-455F-AF65-2ECDAD84BB0E}"/>
              </a:ext>
            </a:extLst>
          </p:cNvPr>
          <p:cNvSpPr txBox="1"/>
          <p:nvPr/>
        </p:nvSpPr>
        <p:spPr>
          <a:xfrm>
            <a:off x="2269948" y="4353374"/>
            <a:ext cx="2488758" cy="461665"/>
          </a:xfrm>
          <a:prstGeom prst="rect">
            <a:avLst/>
          </a:prstGeom>
          <a:noFill/>
        </p:spPr>
        <p:txBody>
          <a:bodyPr wrap="none" rtlCol="0">
            <a:spAutoFit/>
          </a:bodyPr>
          <a:lstStyle/>
          <a:p>
            <a:r>
              <a:rPr lang="en-AU" sz="2400" b="1" dirty="0" err="1"/>
              <a:t>OpenWeather</a:t>
            </a:r>
            <a:r>
              <a:rPr lang="en-AU" sz="2400" b="1" dirty="0"/>
              <a:t> API</a:t>
            </a:r>
          </a:p>
        </p:txBody>
      </p:sp>
    </p:spTree>
    <p:extLst>
      <p:ext uri="{BB962C8B-B14F-4D97-AF65-F5344CB8AC3E}">
        <p14:creationId xmlns:p14="http://schemas.microsoft.com/office/powerpoint/2010/main" val="3630936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Database">
            <a:extLst>
              <a:ext uri="{FF2B5EF4-FFF2-40B4-BE49-F238E27FC236}">
                <a16:creationId xmlns:a16="http://schemas.microsoft.com/office/drawing/2014/main" id="{ADF7A8C6-7576-4BD0-80AA-3CB17D3301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50137" y="2537666"/>
            <a:ext cx="2181838" cy="2181838"/>
          </a:xfrm>
          <a:prstGeom prst="rect">
            <a:avLst/>
          </a:prstGeom>
        </p:spPr>
      </p:pic>
      <p:pic>
        <p:nvPicPr>
          <p:cNvPr id="13" name="Graphic 12" descr="Table">
            <a:extLst>
              <a:ext uri="{FF2B5EF4-FFF2-40B4-BE49-F238E27FC236}">
                <a16:creationId xmlns:a16="http://schemas.microsoft.com/office/drawing/2014/main" id="{EBB6CA1A-54A7-48AB-A1B4-751E80897F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180" y="2419405"/>
            <a:ext cx="2568022" cy="2568022"/>
          </a:xfrm>
          <a:prstGeom prst="rect">
            <a:avLst/>
          </a:prstGeom>
        </p:spPr>
      </p:pic>
      <p:sp>
        <p:nvSpPr>
          <p:cNvPr id="17" name="TextBox 16">
            <a:extLst>
              <a:ext uri="{FF2B5EF4-FFF2-40B4-BE49-F238E27FC236}">
                <a16:creationId xmlns:a16="http://schemas.microsoft.com/office/drawing/2014/main" id="{08FF0DDE-95F9-4804-BB49-FB0521393380}"/>
              </a:ext>
            </a:extLst>
          </p:cNvPr>
          <p:cNvSpPr txBox="1"/>
          <p:nvPr/>
        </p:nvSpPr>
        <p:spPr>
          <a:xfrm>
            <a:off x="1459804" y="4620833"/>
            <a:ext cx="1180774" cy="461665"/>
          </a:xfrm>
          <a:prstGeom prst="rect">
            <a:avLst/>
          </a:prstGeom>
          <a:noFill/>
        </p:spPr>
        <p:txBody>
          <a:bodyPr wrap="square" rtlCol="0">
            <a:spAutoFit/>
          </a:bodyPr>
          <a:lstStyle/>
          <a:p>
            <a:pPr algn="ctr"/>
            <a:r>
              <a:rPr lang="en-AU" sz="2400" b="1" dirty="0"/>
              <a:t>csv file</a:t>
            </a:r>
          </a:p>
        </p:txBody>
      </p:sp>
      <p:sp>
        <p:nvSpPr>
          <p:cNvPr id="21" name="TextBox 20">
            <a:extLst>
              <a:ext uri="{FF2B5EF4-FFF2-40B4-BE49-F238E27FC236}">
                <a16:creationId xmlns:a16="http://schemas.microsoft.com/office/drawing/2014/main" id="{7C5BD3B3-8CAB-48A0-82F9-123D19EA3A07}"/>
              </a:ext>
            </a:extLst>
          </p:cNvPr>
          <p:cNvSpPr txBox="1"/>
          <p:nvPr/>
        </p:nvSpPr>
        <p:spPr>
          <a:xfrm>
            <a:off x="5550669" y="4572228"/>
            <a:ext cx="1144675" cy="461665"/>
          </a:xfrm>
          <a:prstGeom prst="rect">
            <a:avLst/>
          </a:prstGeom>
          <a:noFill/>
        </p:spPr>
        <p:txBody>
          <a:bodyPr wrap="square" rtlCol="0">
            <a:spAutoFit/>
          </a:bodyPr>
          <a:lstStyle/>
          <a:p>
            <a:pPr algn="ctr"/>
            <a:r>
              <a:rPr lang="en-AU" sz="2400" b="1" dirty="0"/>
              <a:t>SQLITE</a:t>
            </a:r>
          </a:p>
        </p:txBody>
      </p:sp>
      <p:sp>
        <p:nvSpPr>
          <p:cNvPr id="19" name="Arrow: Right 18">
            <a:extLst>
              <a:ext uri="{FF2B5EF4-FFF2-40B4-BE49-F238E27FC236}">
                <a16:creationId xmlns:a16="http://schemas.microsoft.com/office/drawing/2014/main" id="{68A55867-6F94-4FE9-80F5-F3F87B2B1A5B}"/>
              </a:ext>
            </a:extLst>
          </p:cNvPr>
          <p:cNvSpPr/>
          <p:nvPr/>
        </p:nvSpPr>
        <p:spPr>
          <a:xfrm>
            <a:off x="3411588" y="3196328"/>
            <a:ext cx="1372902" cy="737118"/>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TextBox 21">
            <a:extLst>
              <a:ext uri="{FF2B5EF4-FFF2-40B4-BE49-F238E27FC236}">
                <a16:creationId xmlns:a16="http://schemas.microsoft.com/office/drawing/2014/main" id="{00A26737-E374-464B-9D91-A9C70094714D}"/>
              </a:ext>
            </a:extLst>
          </p:cNvPr>
          <p:cNvSpPr txBox="1"/>
          <p:nvPr/>
        </p:nvSpPr>
        <p:spPr>
          <a:xfrm>
            <a:off x="2435095" y="795853"/>
            <a:ext cx="7715610" cy="1446550"/>
          </a:xfrm>
          <a:prstGeom prst="rect">
            <a:avLst/>
          </a:prstGeom>
          <a:noFill/>
        </p:spPr>
        <p:txBody>
          <a:bodyPr wrap="square" rtlCol="0">
            <a:spAutoFit/>
          </a:bodyPr>
          <a:lstStyle/>
          <a:p>
            <a:pPr algn="ctr"/>
            <a:r>
              <a:rPr lang="en-AU" sz="4400" b="1" dirty="0">
                <a:solidFill>
                  <a:schemeClr val="accent6">
                    <a:lumMod val="75000"/>
                  </a:schemeClr>
                </a:solidFill>
              </a:rPr>
              <a:t>Western Australia UV Index</a:t>
            </a:r>
          </a:p>
          <a:p>
            <a:pPr algn="ctr"/>
            <a:r>
              <a:rPr lang="en-AU" sz="4400" b="1" dirty="0">
                <a:solidFill>
                  <a:schemeClr val="accent6">
                    <a:lumMod val="75000"/>
                  </a:schemeClr>
                </a:solidFill>
              </a:rPr>
              <a:t>Historical Data Storage</a:t>
            </a:r>
          </a:p>
        </p:txBody>
      </p:sp>
      <p:sp>
        <p:nvSpPr>
          <p:cNvPr id="23" name="Arrow: Right 22">
            <a:extLst>
              <a:ext uri="{FF2B5EF4-FFF2-40B4-BE49-F238E27FC236}">
                <a16:creationId xmlns:a16="http://schemas.microsoft.com/office/drawing/2014/main" id="{BF544220-9D98-4F83-AC78-E39A2A6BFCEF}"/>
              </a:ext>
            </a:extLst>
          </p:cNvPr>
          <p:cNvSpPr/>
          <p:nvPr/>
        </p:nvSpPr>
        <p:spPr>
          <a:xfrm>
            <a:off x="7800283" y="3197165"/>
            <a:ext cx="1372902" cy="737118"/>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a:extLst>
              <a:ext uri="{FF2B5EF4-FFF2-40B4-BE49-F238E27FC236}">
                <a16:creationId xmlns:a16="http://schemas.microsoft.com/office/drawing/2014/main" id="{C073591B-3899-4B09-B611-A75CD15EC9BB}"/>
              </a:ext>
            </a:extLst>
          </p:cNvPr>
          <p:cNvSpPr txBox="1"/>
          <p:nvPr/>
        </p:nvSpPr>
        <p:spPr>
          <a:xfrm>
            <a:off x="9470857" y="3209444"/>
            <a:ext cx="1626412" cy="830997"/>
          </a:xfrm>
          <a:prstGeom prst="rect">
            <a:avLst/>
          </a:prstGeom>
          <a:noFill/>
        </p:spPr>
        <p:txBody>
          <a:bodyPr wrap="square" rtlCol="0">
            <a:spAutoFit/>
          </a:bodyPr>
          <a:lstStyle/>
          <a:p>
            <a:pPr algn="ctr"/>
            <a:r>
              <a:rPr lang="en-AU" sz="2400" b="1" dirty="0"/>
              <a:t>Python</a:t>
            </a:r>
          </a:p>
          <a:p>
            <a:pPr algn="ctr"/>
            <a:r>
              <a:rPr lang="en-AU" sz="2400" b="1" dirty="0"/>
              <a:t>Flask</a:t>
            </a:r>
          </a:p>
        </p:txBody>
      </p:sp>
    </p:spTree>
    <p:extLst>
      <p:ext uri="{BB962C8B-B14F-4D97-AF65-F5344CB8AC3E}">
        <p14:creationId xmlns:p14="http://schemas.microsoft.com/office/powerpoint/2010/main" val="326230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5523D8-CAEC-4DFB-B084-BC8DD40E99DD}"/>
              </a:ext>
            </a:extLst>
          </p:cNvPr>
          <p:cNvSpPr txBox="1"/>
          <p:nvPr/>
        </p:nvSpPr>
        <p:spPr>
          <a:xfrm>
            <a:off x="1970695" y="615323"/>
            <a:ext cx="8072083" cy="1754326"/>
          </a:xfrm>
          <a:prstGeom prst="rect">
            <a:avLst/>
          </a:prstGeom>
          <a:noFill/>
        </p:spPr>
        <p:txBody>
          <a:bodyPr wrap="none" rtlCol="0">
            <a:spAutoFit/>
          </a:bodyPr>
          <a:lstStyle/>
          <a:p>
            <a:pPr algn="ctr"/>
            <a:r>
              <a:rPr lang="en-AU" sz="5400" b="1" dirty="0">
                <a:solidFill>
                  <a:schemeClr val="accent6">
                    <a:lumMod val="75000"/>
                  </a:schemeClr>
                </a:solidFill>
              </a:rPr>
              <a:t>Western Australia UV Index</a:t>
            </a:r>
          </a:p>
          <a:p>
            <a:pPr algn="ctr"/>
            <a:r>
              <a:rPr lang="en-AU" sz="5400" b="1" dirty="0">
                <a:solidFill>
                  <a:schemeClr val="accent6">
                    <a:lumMod val="75000"/>
                  </a:schemeClr>
                </a:solidFill>
              </a:rPr>
              <a:t>Why SQLITE?</a:t>
            </a:r>
          </a:p>
        </p:txBody>
      </p:sp>
      <p:sp>
        <p:nvSpPr>
          <p:cNvPr id="5" name="TextBox 4">
            <a:extLst>
              <a:ext uri="{FF2B5EF4-FFF2-40B4-BE49-F238E27FC236}">
                <a16:creationId xmlns:a16="http://schemas.microsoft.com/office/drawing/2014/main" id="{872F2758-3647-4B00-BD39-DE676106509A}"/>
              </a:ext>
            </a:extLst>
          </p:cNvPr>
          <p:cNvSpPr txBox="1"/>
          <p:nvPr/>
        </p:nvSpPr>
        <p:spPr>
          <a:xfrm>
            <a:off x="2186473" y="2472213"/>
            <a:ext cx="7819053" cy="2862322"/>
          </a:xfrm>
          <a:prstGeom prst="rect">
            <a:avLst/>
          </a:prstGeom>
          <a:noFill/>
        </p:spPr>
        <p:txBody>
          <a:bodyPr wrap="square" rtlCol="0">
            <a:spAutoFit/>
          </a:bodyPr>
          <a:lstStyle/>
          <a:p>
            <a:pPr marL="285750" indent="-285750">
              <a:buFont typeface="Arial" panose="020B0604020202020204" pitchFamily="34" charset="0"/>
              <a:buChar char="•"/>
            </a:pPr>
            <a:r>
              <a:rPr lang="en-US" sz="3600" dirty="0"/>
              <a:t>Structured data</a:t>
            </a:r>
          </a:p>
          <a:p>
            <a:endParaRPr lang="en-US" sz="3600" dirty="0"/>
          </a:p>
          <a:p>
            <a:pPr marL="285750" indent="-285750">
              <a:buFont typeface="Arial" panose="020B0604020202020204" pitchFamily="34" charset="0"/>
              <a:buChar char="•"/>
            </a:pPr>
            <a:r>
              <a:rPr lang="en-US" sz="3600" dirty="0"/>
              <a:t>The license for SQLite is open-source</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SQLite does not require a server to run</a:t>
            </a:r>
            <a:endParaRPr lang="en-AU" sz="3600" dirty="0"/>
          </a:p>
        </p:txBody>
      </p:sp>
    </p:spTree>
    <p:extLst>
      <p:ext uri="{BB962C8B-B14F-4D97-AF65-F5344CB8AC3E}">
        <p14:creationId xmlns:p14="http://schemas.microsoft.com/office/powerpoint/2010/main" val="467008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2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5523D8-CAEC-4DFB-B084-BC8DD40E99DD}"/>
              </a:ext>
            </a:extLst>
          </p:cNvPr>
          <p:cNvSpPr txBox="1"/>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kern="1200" dirty="0">
                <a:solidFill>
                  <a:schemeClr val="tx1"/>
                </a:solidFill>
                <a:latin typeface="+mj-lt"/>
                <a:ea typeface="+mj-ea"/>
                <a:cs typeface="+mj-cs"/>
              </a:rPr>
              <a:t>Western Australia UV </a:t>
            </a:r>
            <a:endParaRPr lang="en-US" sz="3700" b="1" dirty="0">
              <a:latin typeface="+mj-lt"/>
              <a:ea typeface="+mj-ea"/>
              <a:cs typeface="+mj-cs"/>
            </a:endParaRPr>
          </a:p>
          <a:p>
            <a:pPr>
              <a:lnSpc>
                <a:spcPct val="90000"/>
              </a:lnSpc>
              <a:spcBef>
                <a:spcPct val="0"/>
              </a:spcBef>
              <a:spcAft>
                <a:spcPts val="600"/>
              </a:spcAft>
            </a:pPr>
            <a:r>
              <a:rPr lang="en-US" sz="3700" b="1" kern="1200" dirty="0">
                <a:solidFill>
                  <a:schemeClr val="tx1"/>
                </a:solidFill>
                <a:latin typeface="+mj-lt"/>
                <a:ea typeface="+mj-ea"/>
                <a:cs typeface="+mj-cs"/>
              </a:rPr>
              <a:t>Current UV Index</a:t>
            </a:r>
          </a:p>
        </p:txBody>
      </p:sp>
      <p:sp>
        <p:nvSpPr>
          <p:cNvPr id="49" name="Rectangle 2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2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DB0D936-97DC-4DEA-B660-7BB2B3153632}"/>
              </a:ext>
            </a:extLst>
          </p:cNvPr>
          <p:cNvPicPr>
            <a:picLocks noChangeAspect="1"/>
          </p:cNvPicPr>
          <p:nvPr/>
        </p:nvPicPr>
        <p:blipFill>
          <a:blip r:embed="rId2"/>
          <a:stretch>
            <a:fillRect/>
          </a:stretch>
        </p:blipFill>
        <p:spPr>
          <a:xfrm>
            <a:off x="545238" y="1029821"/>
            <a:ext cx="7608304" cy="4590803"/>
          </a:xfrm>
          <a:prstGeom prst="rect">
            <a:avLst/>
          </a:prstGeom>
        </p:spPr>
      </p:pic>
      <p:sp>
        <p:nvSpPr>
          <p:cNvPr id="51" name="Rectangle 3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A0CB9A1-5F84-4347-ACD9-DAB49EDF7F44}"/>
              </a:ext>
            </a:extLst>
          </p:cNvPr>
          <p:cNvSpPr txBox="1"/>
          <p:nvPr/>
        </p:nvSpPr>
        <p:spPr>
          <a:xfrm>
            <a:off x="805343" y="5529802"/>
            <a:ext cx="2822376" cy="646331"/>
          </a:xfrm>
          <a:prstGeom prst="rect">
            <a:avLst/>
          </a:prstGeom>
          <a:noFill/>
        </p:spPr>
        <p:txBody>
          <a:bodyPr wrap="none" rtlCol="0">
            <a:spAutoFit/>
          </a:bodyPr>
          <a:lstStyle/>
          <a:p>
            <a:r>
              <a:rPr lang="en-AU" dirty="0">
                <a:hlinkClick r:id="rId3"/>
              </a:rPr>
              <a:t>http://127.0.0.1:5000/index</a:t>
            </a:r>
            <a:endParaRPr lang="en-AU" dirty="0"/>
          </a:p>
          <a:p>
            <a:endParaRPr lang="en-AU" dirty="0"/>
          </a:p>
        </p:txBody>
      </p:sp>
    </p:spTree>
    <p:extLst>
      <p:ext uri="{BB962C8B-B14F-4D97-AF65-F5344CB8AC3E}">
        <p14:creationId xmlns:p14="http://schemas.microsoft.com/office/powerpoint/2010/main" val="154413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2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5523D8-CAEC-4DFB-B084-BC8DD40E99DD}"/>
              </a:ext>
            </a:extLst>
          </p:cNvPr>
          <p:cNvSpPr txBox="1"/>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kern="1200" dirty="0">
                <a:solidFill>
                  <a:schemeClr val="tx1"/>
                </a:solidFill>
                <a:latin typeface="+mj-lt"/>
                <a:ea typeface="+mj-ea"/>
                <a:cs typeface="+mj-cs"/>
              </a:rPr>
              <a:t>Western Australia UV </a:t>
            </a:r>
            <a:endParaRPr lang="en-US" sz="3700" b="1" dirty="0">
              <a:latin typeface="+mj-lt"/>
              <a:ea typeface="+mj-ea"/>
              <a:cs typeface="+mj-cs"/>
            </a:endParaRPr>
          </a:p>
          <a:p>
            <a:pPr>
              <a:lnSpc>
                <a:spcPct val="90000"/>
              </a:lnSpc>
              <a:spcBef>
                <a:spcPct val="0"/>
              </a:spcBef>
              <a:spcAft>
                <a:spcPts val="600"/>
              </a:spcAft>
            </a:pPr>
            <a:r>
              <a:rPr lang="en-US" sz="3700" b="1" dirty="0">
                <a:latin typeface="+mj-lt"/>
                <a:ea typeface="+mj-ea"/>
                <a:cs typeface="+mj-cs"/>
              </a:rPr>
              <a:t>Historical</a:t>
            </a:r>
            <a:r>
              <a:rPr lang="en-US" sz="3700" b="1" kern="1200" dirty="0">
                <a:solidFill>
                  <a:schemeClr val="tx1"/>
                </a:solidFill>
                <a:latin typeface="+mj-lt"/>
                <a:ea typeface="+mj-ea"/>
                <a:cs typeface="+mj-cs"/>
              </a:rPr>
              <a:t> UV Index</a:t>
            </a:r>
          </a:p>
        </p:txBody>
      </p:sp>
      <p:sp>
        <p:nvSpPr>
          <p:cNvPr id="49" name="Rectangle 2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2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DB0D936-97DC-4DEA-B660-7BB2B3153632}"/>
              </a:ext>
            </a:extLst>
          </p:cNvPr>
          <p:cNvPicPr>
            <a:picLocks noChangeAspect="1"/>
          </p:cNvPicPr>
          <p:nvPr/>
        </p:nvPicPr>
        <p:blipFill>
          <a:blip r:embed="rId2"/>
          <a:stretch>
            <a:fillRect/>
          </a:stretch>
        </p:blipFill>
        <p:spPr>
          <a:xfrm>
            <a:off x="545238" y="1029821"/>
            <a:ext cx="7608304" cy="4590803"/>
          </a:xfrm>
          <a:prstGeom prst="rect">
            <a:avLst/>
          </a:prstGeom>
        </p:spPr>
      </p:pic>
      <p:sp>
        <p:nvSpPr>
          <p:cNvPr id="51" name="Rectangle 3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A0CB9A1-5F84-4347-ACD9-DAB49EDF7F44}"/>
              </a:ext>
            </a:extLst>
          </p:cNvPr>
          <p:cNvSpPr txBox="1"/>
          <p:nvPr/>
        </p:nvSpPr>
        <p:spPr>
          <a:xfrm>
            <a:off x="805343" y="5529802"/>
            <a:ext cx="3165354" cy="369332"/>
          </a:xfrm>
          <a:prstGeom prst="rect">
            <a:avLst/>
          </a:prstGeom>
          <a:noFill/>
        </p:spPr>
        <p:txBody>
          <a:bodyPr wrap="none" rtlCol="0">
            <a:spAutoFit/>
          </a:bodyPr>
          <a:lstStyle/>
          <a:p>
            <a:r>
              <a:rPr lang="en-AU" dirty="0">
                <a:hlinkClick r:id="rId3"/>
              </a:rPr>
              <a:t>http://127.0.0.1:5000/historical</a:t>
            </a:r>
            <a:endParaRPr lang="en-AU" dirty="0"/>
          </a:p>
        </p:txBody>
      </p:sp>
    </p:spTree>
    <p:extLst>
      <p:ext uri="{BB962C8B-B14F-4D97-AF65-F5344CB8AC3E}">
        <p14:creationId xmlns:p14="http://schemas.microsoft.com/office/powerpoint/2010/main" val="77975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5523D8-CAEC-4DFB-B084-BC8DD40E99DD}"/>
              </a:ext>
            </a:extLst>
          </p:cNvPr>
          <p:cNvSpPr txBox="1"/>
          <p:nvPr/>
        </p:nvSpPr>
        <p:spPr>
          <a:xfrm>
            <a:off x="1522098" y="66275"/>
            <a:ext cx="8865120" cy="1754326"/>
          </a:xfrm>
          <a:prstGeom prst="rect">
            <a:avLst/>
          </a:prstGeom>
          <a:noFill/>
        </p:spPr>
        <p:txBody>
          <a:bodyPr wrap="none" rtlCol="0">
            <a:spAutoFit/>
          </a:bodyPr>
          <a:lstStyle/>
          <a:p>
            <a:pPr algn="ctr"/>
            <a:r>
              <a:rPr lang="en-AU" sz="5400" b="1" dirty="0">
                <a:solidFill>
                  <a:schemeClr val="accent6">
                    <a:lumMod val="75000"/>
                  </a:schemeClr>
                </a:solidFill>
              </a:rPr>
              <a:t>Western Australia UV Index</a:t>
            </a:r>
          </a:p>
          <a:p>
            <a:pPr algn="ctr"/>
            <a:r>
              <a:rPr lang="en-AU" sz="5400" b="1" dirty="0">
                <a:solidFill>
                  <a:schemeClr val="accent6">
                    <a:lumMod val="75000"/>
                  </a:schemeClr>
                </a:solidFill>
              </a:rPr>
              <a:t>Analysis Conclusion/Summary</a:t>
            </a:r>
          </a:p>
        </p:txBody>
      </p:sp>
      <p:sp>
        <p:nvSpPr>
          <p:cNvPr id="7" name="TextBox 6">
            <a:extLst>
              <a:ext uri="{FF2B5EF4-FFF2-40B4-BE49-F238E27FC236}">
                <a16:creationId xmlns:a16="http://schemas.microsoft.com/office/drawing/2014/main" id="{9606B31D-BF23-403C-9DF1-B9C735320B41}"/>
              </a:ext>
            </a:extLst>
          </p:cNvPr>
          <p:cNvSpPr txBox="1"/>
          <p:nvPr/>
        </p:nvSpPr>
        <p:spPr>
          <a:xfrm>
            <a:off x="3801465" y="2298246"/>
            <a:ext cx="4589070" cy="2123658"/>
          </a:xfrm>
          <a:prstGeom prst="rect">
            <a:avLst/>
          </a:prstGeom>
          <a:noFill/>
          <a:ln>
            <a:solidFill>
              <a:schemeClr val="accent1"/>
            </a:solidFill>
          </a:ln>
        </p:spPr>
        <p:txBody>
          <a:bodyPr wrap="square" rtlCol="0">
            <a:spAutoFit/>
          </a:bodyPr>
          <a:lstStyle/>
          <a:p>
            <a:r>
              <a:rPr lang="en-AU" sz="2400" b="1" dirty="0"/>
              <a:t>Perth UV Index in Year 2020</a:t>
            </a:r>
            <a:endParaRPr lang="en-AU" dirty="0"/>
          </a:p>
          <a:p>
            <a:r>
              <a:rPr lang="en-AU" i="1" u="sng" dirty="0"/>
              <a:t>Average UV index in Perth:</a:t>
            </a:r>
          </a:p>
          <a:p>
            <a:r>
              <a:rPr lang="en-AU" dirty="0"/>
              <a:t>Average:  11.74</a:t>
            </a:r>
          </a:p>
          <a:p>
            <a:r>
              <a:rPr lang="en-AU" dirty="0"/>
              <a:t>Winter:    3.40</a:t>
            </a:r>
          </a:p>
          <a:p>
            <a:r>
              <a:rPr lang="en-AU" dirty="0"/>
              <a:t>Spring:     8.88</a:t>
            </a:r>
          </a:p>
          <a:p>
            <a:r>
              <a:rPr lang="en-AU" dirty="0"/>
              <a:t>Summer: 12.94</a:t>
            </a:r>
          </a:p>
          <a:p>
            <a:r>
              <a:rPr lang="en-AU" dirty="0"/>
              <a:t>Autumn:  6.46</a:t>
            </a:r>
          </a:p>
        </p:txBody>
      </p:sp>
      <p:pic>
        <p:nvPicPr>
          <p:cNvPr id="2" name="Picture 1">
            <a:extLst>
              <a:ext uri="{FF2B5EF4-FFF2-40B4-BE49-F238E27FC236}">
                <a16:creationId xmlns:a16="http://schemas.microsoft.com/office/drawing/2014/main" id="{60AE3730-15EF-42FC-B236-D1C3BA55B583}"/>
              </a:ext>
            </a:extLst>
          </p:cNvPr>
          <p:cNvPicPr>
            <a:picLocks noChangeAspect="1"/>
          </p:cNvPicPr>
          <p:nvPr/>
        </p:nvPicPr>
        <p:blipFill>
          <a:blip r:embed="rId2"/>
          <a:stretch>
            <a:fillRect/>
          </a:stretch>
        </p:blipFill>
        <p:spPr>
          <a:xfrm>
            <a:off x="0" y="5309032"/>
            <a:ext cx="5617018" cy="1548968"/>
          </a:xfrm>
          <a:prstGeom prst="rect">
            <a:avLst/>
          </a:prstGeom>
        </p:spPr>
      </p:pic>
      <p:pic>
        <p:nvPicPr>
          <p:cNvPr id="5" name="Picture 4">
            <a:extLst>
              <a:ext uri="{FF2B5EF4-FFF2-40B4-BE49-F238E27FC236}">
                <a16:creationId xmlns:a16="http://schemas.microsoft.com/office/drawing/2014/main" id="{02727E21-F989-4B3B-BD33-8B65658F3AAF}"/>
              </a:ext>
            </a:extLst>
          </p:cNvPr>
          <p:cNvPicPr>
            <a:picLocks noChangeAspect="1"/>
          </p:cNvPicPr>
          <p:nvPr/>
        </p:nvPicPr>
        <p:blipFill>
          <a:blip r:embed="rId3"/>
          <a:stretch>
            <a:fillRect/>
          </a:stretch>
        </p:blipFill>
        <p:spPr>
          <a:xfrm>
            <a:off x="1670670" y="2119219"/>
            <a:ext cx="1733550" cy="2638425"/>
          </a:xfrm>
          <a:prstGeom prst="rect">
            <a:avLst/>
          </a:prstGeom>
        </p:spPr>
      </p:pic>
    </p:spTree>
    <p:extLst>
      <p:ext uri="{BB962C8B-B14F-4D97-AF65-F5344CB8AC3E}">
        <p14:creationId xmlns:p14="http://schemas.microsoft.com/office/powerpoint/2010/main" val="4019873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444</Words>
  <Application>Microsoft Office PowerPoint</Application>
  <PresentationFormat>Widescreen</PresentationFormat>
  <Paragraphs>109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Sandra Teh</dc:creator>
  <cp:lastModifiedBy>Sandra Teh</cp:lastModifiedBy>
  <cp:revision>13</cp:revision>
  <dcterms:created xsi:type="dcterms:W3CDTF">2021-01-20T02:50:10Z</dcterms:created>
  <dcterms:modified xsi:type="dcterms:W3CDTF">2021-01-21T00:39:25Z</dcterms:modified>
</cp:coreProperties>
</file>