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9" r:id="rId2"/>
    <p:sldId id="261" r:id="rId3"/>
    <p:sldId id="262" r:id="rId4"/>
    <p:sldId id="263" r:id="rId5"/>
    <p:sldId id="258" r:id="rId6"/>
    <p:sldId id="257" r:id="rId7"/>
    <p:sldId id="265" r:id="rId8"/>
    <p:sldId id="272" r:id="rId9"/>
    <p:sldId id="269" r:id="rId10"/>
    <p:sldId id="270" r:id="rId11"/>
    <p:sldId id="27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575B"/>
    <a:srgbClr val="003B46"/>
    <a:srgbClr val="66A5AD"/>
    <a:srgbClr val="C4DFE6"/>
    <a:srgbClr val="BA55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8" d="100"/>
          <a:sy n="128" d="100"/>
        </p:scale>
        <p:origin x="4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3DB8F-7BA9-4377-BF43-F352F0E3C955}" type="datetimeFigureOut">
              <a:rPr lang="en-AU" smtClean="0"/>
              <a:t>21/1/21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8045-F2FD-4727-A180-7D16837FBBED}" type="slidenum">
              <a:rPr lang="en-AU" smtClean="0"/>
              <a:t>‹#›</a:t>
            </a:fld>
            <a:endParaRPr lang="en-AU"/>
          </a:p>
        </p:txBody>
      </p:sp>
    </p:spTree>
    <p:extLst>
      <p:ext uri="{BB962C8B-B14F-4D97-AF65-F5344CB8AC3E}">
        <p14:creationId xmlns:p14="http://schemas.microsoft.com/office/powerpoint/2010/main" val="143781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8744-6D46-4AED-88A6-7052E88D6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7E10860-3586-43DD-9859-492FBAF3FD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D3FA746-7514-4268-BF2C-76145E9C1F97}"/>
              </a:ext>
            </a:extLst>
          </p:cNvPr>
          <p:cNvSpPr>
            <a:spLocks noGrp="1"/>
          </p:cNvSpPr>
          <p:nvPr>
            <p:ph type="dt" sz="half" idx="10"/>
          </p:nvPr>
        </p:nvSpPr>
        <p:spPr/>
        <p:txBody>
          <a:bodyPr/>
          <a:lstStyle/>
          <a:p>
            <a:fld id="{FAEA6AAD-3CE8-4827-A1C5-AE4D29CCBB82}" type="datetimeFigureOut">
              <a:rPr lang="en-AU" smtClean="0"/>
              <a:t>21/1/21</a:t>
            </a:fld>
            <a:endParaRPr lang="en-AU"/>
          </a:p>
        </p:txBody>
      </p:sp>
      <p:sp>
        <p:nvSpPr>
          <p:cNvPr id="5" name="Footer Placeholder 4">
            <a:extLst>
              <a:ext uri="{FF2B5EF4-FFF2-40B4-BE49-F238E27FC236}">
                <a16:creationId xmlns:a16="http://schemas.microsoft.com/office/drawing/2014/main" id="{02393D1B-0789-4E23-89B4-2CC3983679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7AA99B4-3C88-43C3-AD6F-80B0903A9963}"/>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29400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552B-AD99-464D-90B1-C67D16BC0FF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5DC3081-91FC-4617-96C9-833D537A54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A94002A-CCAC-405E-B913-AC895C747E08}"/>
              </a:ext>
            </a:extLst>
          </p:cNvPr>
          <p:cNvSpPr>
            <a:spLocks noGrp="1"/>
          </p:cNvSpPr>
          <p:nvPr>
            <p:ph type="dt" sz="half" idx="10"/>
          </p:nvPr>
        </p:nvSpPr>
        <p:spPr/>
        <p:txBody>
          <a:bodyPr/>
          <a:lstStyle/>
          <a:p>
            <a:fld id="{FAEA6AAD-3CE8-4827-A1C5-AE4D29CCBB82}" type="datetimeFigureOut">
              <a:rPr lang="en-AU" smtClean="0"/>
              <a:t>21/1/21</a:t>
            </a:fld>
            <a:endParaRPr lang="en-AU"/>
          </a:p>
        </p:txBody>
      </p:sp>
      <p:sp>
        <p:nvSpPr>
          <p:cNvPr id="5" name="Footer Placeholder 4">
            <a:extLst>
              <a:ext uri="{FF2B5EF4-FFF2-40B4-BE49-F238E27FC236}">
                <a16:creationId xmlns:a16="http://schemas.microsoft.com/office/drawing/2014/main" id="{A17B29F9-10D6-46DC-BFD3-57571B35413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0EF3CA6-4E5F-40FC-90DB-9E919389F560}"/>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2327555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00DDC5-C3F8-434E-B71A-318320D066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1823211-48DF-46D5-94D7-FA84FF4DB0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32C72EA-6F29-4B6A-AB77-1BAEC3EA74AA}"/>
              </a:ext>
            </a:extLst>
          </p:cNvPr>
          <p:cNvSpPr>
            <a:spLocks noGrp="1"/>
          </p:cNvSpPr>
          <p:nvPr>
            <p:ph type="dt" sz="half" idx="10"/>
          </p:nvPr>
        </p:nvSpPr>
        <p:spPr/>
        <p:txBody>
          <a:bodyPr/>
          <a:lstStyle/>
          <a:p>
            <a:fld id="{FAEA6AAD-3CE8-4827-A1C5-AE4D29CCBB82}" type="datetimeFigureOut">
              <a:rPr lang="en-AU" smtClean="0"/>
              <a:t>21/1/21</a:t>
            </a:fld>
            <a:endParaRPr lang="en-AU"/>
          </a:p>
        </p:txBody>
      </p:sp>
      <p:sp>
        <p:nvSpPr>
          <p:cNvPr id="5" name="Footer Placeholder 4">
            <a:extLst>
              <a:ext uri="{FF2B5EF4-FFF2-40B4-BE49-F238E27FC236}">
                <a16:creationId xmlns:a16="http://schemas.microsoft.com/office/drawing/2014/main" id="{2F3AA2F5-70B6-4680-B3C5-1C39FD3A61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83F3B88-8610-4858-9DCA-BDEE28BFB5A7}"/>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283297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3E6D-11E3-4505-ADFE-A5F99B6E3FD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1AE45EB-E9ED-4369-876A-F1145E9C3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3561855-FA0A-493E-847C-83AF223B7CF3}"/>
              </a:ext>
            </a:extLst>
          </p:cNvPr>
          <p:cNvSpPr>
            <a:spLocks noGrp="1"/>
          </p:cNvSpPr>
          <p:nvPr>
            <p:ph type="dt" sz="half" idx="10"/>
          </p:nvPr>
        </p:nvSpPr>
        <p:spPr/>
        <p:txBody>
          <a:bodyPr/>
          <a:lstStyle/>
          <a:p>
            <a:fld id="{FAEA6AAD-3CE8-4827-A1C5-AE4D29CCBB82}" type="datetimeFigureOut">
              <a:rPr lang="en-AU" smtClean="0"/>
              <a:t>21/1/21</a:t>
            </a:fld>
            <a:endParaRPr lang="en-AU"/>
          </a:p>
        </p:txBody>
      </p:sp>
      <p:sp>
        <p:nvSpPr>
          <p:cNvPr id="5" name="Footer Placeholder 4">
            <a:extLst>
              <a:ext uri="{FF2B5EF4-FFF2-40B4-BE49-F238E27FC236}">
                <a16:creationId xmlns:a16="http://schemas.microsoft.com/office/drawing/2014/main" id="{074D99F5-5600-4C4E-9DD3-20E182BE980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1189F5F-EC4F-4191-852C-497242A74EBC}"/>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331044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DCD1-5251-4DA4-92E0-050B7D3060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241ED12-0561-4225-B6B1-A0DF7BD4B8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5A56C5-9885-46C0-8125-2C1C8D621367}"/>
              </a:ext>
            </a:extLst>
          </p:cNvPr>
          <p:cNvSpPr>
            <a:spLocks noGrp="1"/>
          </p:cNvSpPr>
          <p:nvPr>
            <p:ph type="dt" sz="half" idx="10"/>
          </p:nvPr>
        </p:nvSpPr>
        <p:spPr/>
        <p:txBody>
          <a:bodyPr/>
          <a:lstStyle/>
          <a:p>
            <a:fld id="{FAEA6AAD-3CE8-4827-A1C5-AE4D29CCBB82}" type="datetimeFigureOut">
              <a:rPr lang="en-AU" smtClean="0"/>
              <a:t>21/1/21</a:t>
            </a:fld>
            <a:endParaRPr lang="en-AU"/>
          </a:p>
        </p:txBody>
      </p:sp>
      <p:sp>
        <p:nvSpPr>
          <p:cNvPr id="5" name="Footer Placeholder 4">
            <a:extLst>
              <a:ext uri="{FF2B5EF4-FFF2-40B4-BE49-F238E27FC236}">
                <a16:creationId xmlns:a16="http://schemas.microsoft.com/office/drawing/2014/main" id="{D335DDCD-1942-4AD1-A928-01A3377ED48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DB02672-C905-411B-90AD-EFA60ED3ED29}"/>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664092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EA2D-0EA2-4DFA-B27C-B1ABD3E9358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8A74DD1-4020-4B9A-BA71-76EBE1A0D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38C6B36-BE40-4395-9D22-9EB1D93B98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E6CEE56-065B-447B-A058-6018046CD3C2}"/>
              </a:ext>
            </a:extLst>
          </p:cNvPr>
          <p:cNvSpPr>
            <a:spLocks noGrp="1"/>
          </p:cNvSpPr>
          <p:nvPr>
            <p:ph type="dt" sz="half" idx="10"/>
          </p:nvPr>
        </p:nvSpPr>
        <p:spPr/>
        <p:txBody>
          <a:bodyPr/>
          <a:lstStyle/>
          <a:p>
            <a:fld id="{FAEA6AAD-3CE8-4827-A1C5-AE4D29CCBB82}" type="datetimeFigureOut">
              <a:rPr lang="en-AU" smtClean="0"/>
              <a:t>21/1/21</a:t>
            </a:fld>
            <a:endParaRPr lang="en-AU"/>
          </a:p>
        </p:txBody>
      </p:sp>
      <p:sp>
        <p:nvSpPr>
          <p:cNvPr id="6" name="Footer Placeholder 5">
            <a:extLst>
              <a:ext uri="{FF2B5EF4-FFF2-40B4-BE49-F238E27FC236}">
                <a16:creationId xmlns:a16="http://schemas.microsoft.com/office/drawing/2014/main" id="{7FA84932-5A91-4D31-9231-EDFE80133DF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C729222-0820-4A7D-9804-115FD0834C7F}"/>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155876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6D39E-E95F-40BB-993C-47A5B78D04E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254D1C7-1393-43AB-BE4D-8D23F3A22B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CB40F3-1F56-40C9-AE23-CBBFDAC31C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091629E-92BC-4130-9776-2E3945F739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D279AC-8FD5-406B-8148-4B92A055D3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FEB3F9A-5F36-4CA3-A76D-EA556290ABF9}"/>
              </a:ext>
            </a:extLst>
          </p:cNvPr>
          <p:cNvSpPr>
            <a:spLocks noGrp="1"/>
          </p:cNvSpPr>
          <p:nvPr>
            <p:ph type="dt" sz="half" idx="10"/>
          </p:nvPr>
        </p:nvSpPr>
        <p:spPr/>
        <p:txBody>
          <a:bodyPr/>
          <a:lstStyle/>
          <a:p>
            <a:fld id="{FAEA6AAD-3CE8-4827-A1C5-AE4D29CCBB82}" type="datetimeFigureOut">
              <a:rPr lang="en-AU" smtClean="0"/>
              <a:t>21/1/21</a:t>
            </a:fld>
            <a:endParaRPr lang="en-AU"/>
          </a:p>
        </p:txBody>
      </p:sp>
      <p:sp>
        <p:nvSpPr>
          <p:cNvPr id="8" name="Footer Placeholder 7">
            <a:extLst>
              <a:ext uri="{FF2B5EF4-FFF2-40B4-BE49-F238E27FC236}">
                <a16:creationId xmlns:a16="http://schemas.microsoft.com/office/drawing/2014/main" id="{2D46B6DC-F878-4591-9863-8B939E24F6B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B45844A-7BCE-499C-B0D9-1E8E2C26884C}"/>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4106287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DF89-EC59-4E68-8ADE-EAC7C002A56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BD230BA-341C-4991-80BB-C079950C5613}"/>
              </a:ext>
            </a:extLst>
          </p:cNvPr>
          <p:cNvSpPr>
            <a:spLocks noGrp="1"/>
          </p:cNvSpPr>
          <p:nvPr>
            <p:ph type="dt" sz="half" idx="10"/>
          </p:nvPr>
        </p:nvSpPr>
        <p:spPr/>
        <p:txBody>
          <a:bodyPr/>
          <a:lstStyle/>
          <a:p>
            <a:fld id="{FAEA6AAD-3CE8-4827-A1C5-AE4D29CCBB82}" type="datetimeFigureOut">
              <a:rPr lang="en-AU" smtClean="0"/>
              <a:t>21/1/21</a:t>
            </a:fld>
            <a:endParaRPr lang="en-AU"/>
          </a:p>
        </p:txBody>
      </p:sp>
      <p:sp>
        <p:nvSpPr>
          <p:cNvPr id="4" name="Footer Placeholder 3">
            <a:extLst>
              <a:ext uri="{FF2B5EF4-FFF2-40B4-BE49-F238E27FC236}">
                <a16:creationId xmlns:a16="http://schemas.microsoft.com/office/drawing/2014/main" id="{D51BB690-0A20-4200-A5F6-5389208998F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28DB149-F8C6-4644-A37A-2F133D3BE912}"/>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263918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1C024D-ABB0-41ED-A16C-9B682175BD51}"/>
              </a:ext>
            </a:extLst>
          </p:cNvPr>
          <p:cNvSpPr>
            <a:spLocks noGrp="1"/>
          </p:cNvSpPr>
          <p:nvPr>
            <p:ph type="dt" sz="half" idx="10"/>
          </p:nvPr>
        </p:nvSpPr>
        <p:spPr/>
        <p:txBody>
          <a:bodyPr/>
          <a:lstStyle/>
          <a:p>
            <a:fld id="{FAEA6AAD-3CE8-4827-A1C5-AE4D29CCBB82}" type="datetimeFigureOut">
              <a:rPr lang="en-AU" smtClean="0"/>
              <a:t>21/1/21</a:t>
            </a:fld>
            <a:endParaRPr lang="en-AU"/>
          </a:p>
        </p:txBody>
      </p:sp>
      <p:sp>
        <p:nvSpPr>
          <p:cNvPr id="3" name="Footer Placeholder 2">
            <a:extLst>
              <a:ext uri="{FF2B5EF4-FFF2-40B4-BE49-F238E27FC236}">
                <a16:creationId xmlns:a16="http://schemas.microsoft.com/office/drawing/2014/main" id="{9CFB7A71-7FA3-4E52-B3BB-5854A07C028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8A5C223-7DB4-4203-8B00-01B638C4F10B}"/>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82028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A5FB-2684-41DA-A74E-3FC115A67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629BD92-D25B-4C4D-9E89-E411E1C947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231C07C-DA83-4718-B9B9-CC137BB9D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7ADA39-69AF-4C2E-91B3-AA451A505E8E}"/>
              </a:ext>
            </a:extLst>
          </p:cNvPr>
          <p:cNvSpPr>
            <a:spLocks noGrp="1"/>
          </p:cNvSpPr>
          <p:nvPr>
            <p:ph type="dt" sz="half" idx="10"/>
          </p:nvPr>
        </p:nvSpPr>
        <p:spPr/>
        <p:txBody>
          <a:bodyPr/>
          <a:lstStyle/>
          <a:p>
            <a:fld id="{FAEA6AAD-3CE8-4827-A1C5-AE4D29CCBB82}" type="datetimeFigureOut">
              <a:rPr lang="en-AU" smtClean="0"/>
              <a:t>21/1/21</a:t>
            </a:fld>
            <a:endParaRPr lang="en-AU"/>
          </a:p>
        </p:txBody>
      </p:sp>
      <p:sp>
        <p:nvSpPr>
          <p:cNvPr id="6" name="Footer Placeholder 5">
            <a:extLst>
              <a:ext uri="{FF2B5EF4-FFF2-40B4-BE49-F238E27FC236}">
                <a16:creationId xmlns:a16="http://schemas.microsoft.com/office/drawing/2014/main" id="{1084ADCE-B22E-4B5A-8216-19E70EC135B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E37A7B7-25F5-4995-855E-55C38B3CBC3B}"/>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144131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AC4B0-7BFC-4FD5-88F2-99458D536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0D3A47B-B350-4E3C-B67D-EBEF163B67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26EE860-23E0-4F52-B122-7ACD8946F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789087-0F43-42DD-9065-A8DD2DAA2C68}"/>
              </a:ext>
            </a:extLst>
          </p:cNvPr>
          <p:cNvSpPr>
            <a:spLocks noGrp="1"/>
          </p:cNvSpPr>
          <p:nvPr>
            <p:ph type="dt" sz="half" idx="10"/>
          </p:nvPr>
        </p:nvSpPr>
        <p:spPr/>
        <p:txBody>
          <a:bodyPr/>
          <a:lstStyle/>
          <a:p>
            <a:fld id="{FAEA6AAD-3CE8-4827-A1C5-AE4D29CCBB82}" type="datetimeFigureOut">
              <a:rPr lang="en-AU" smtClean="0"/>
              <a:t>21/1/21</a:t>
            </a:fld>
            <a:endParaRPr lang="en-AU"/>
          </a:p>
        </p:txBody>
      </p:sp>
      <p:sp>
        <p:nvSpPr>
          <p:cNvPr id="6" name="Footer Placeholder 5">
            <a:extLst>
              <a:ext uri="{FF2B5EF4-FFF2-40B4-BE49-F238E27FC236}">
                <a16:creationId xmlns:a16="http://schemas.microsoft.com/office/drawing/2014/main" id="{E3EA6467-BEE2-4634-BA1F-010BCE1C28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1D1A2FB-9528-4F51-B048-FB2F1EC88146}"/>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426900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4DFE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B06AD-427F-4C06-BEBA-6757C3A52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60A766A-F77B-491B-BBFD-D0C035793F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9DD20A-188D-458C-90AB-C1785F06B4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A6AAD-3CE8-4827-A1C5-AE4D29CCBB82}" type="datetimeFigureOut">
              <a:rPr lang="en-AU" smtClean="0"/>
              <a:t>21/1/21</a:t>
            </a:fld>
            <a:endParaRPr lang="en-AU"/>
          </a:p>
        </p:txBody>
      </p:sp>
      <p:sp>
        <p:nvSpPr>
          <p:cNvPr id="5" name="Footer Placeholder 4">
            <a:extLst>
              <a:ext uri="{FF2B5EF4-FFF2-40B4-BE49-F238E27FC236}">
                <a16:creationId xmlns:a16="http://schemas.microsoft.com/office/drawing/2014/main" id="{FEA4A80E-05CB-4DFC-9F50-8E8202ACA3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E1887751-94F3-49C0-88F4-95025A0396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CED51-5473-47EE-942A-5511DA6D6573}" type="slidenum">
              <a:rPr lang="en-AU" smtClean="0"/>
              <a:t>‹#›</a:t>
            </a:fld>
            <a:endParaRPr lang="en-AU"/>
          </a:p>
        </p:txBody>
      </p:sp>
    </p:spTree>
    <p:extLst>
      <p:ext uri="{BB962C8B-B14F-4D97-AF65-F5344CB8AC3E}">
        <p14:creationId xmlns:p14="http://schemas.microsoft.com/office/powerpoint/2010/main" val="1325345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127.0.0.1:5000/abou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openweathermap.org/api"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simplemaps.com/data/au-cities"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127.0.0.1:5000/index"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127.0.0.1:5000/index"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5523D8-CAEC-4DFB-B084-BC8DD40E99DD}"/>
              </a:ext>
            </a:extLst>
          </p:cNvPr>
          <p:cNvSpPr txBox="1"/>
          <p:nvPr/>
        </p:nvSpPr>
        <p:spPr>
          <a:xfrm>
            <a:off x="0" y="274054"/>
            <a:ext cx="12191999" cy="1050325"/>
          </a:xfrm>
          <a:prstGeom prst="rect">
            <a:avLst/>
          </a:prstGeom>
          <a:solidFill>
            <a:srgbClr val="66A5AD"/>
          </a:solidFill>
        </p:spPr>
        <p:txBody>
          <a:bodyPr vert="horz" lIns="91440" tIns="45720" rIns="91440" bIns="45720" rtlCol="0" anchor="ctr">
            <a:normAutofit/>
          </a:bodyPr>
          <a:lstStyle/>
          <a:p>
            <a:pPr algn="ctr">
              <a:lnSpc>
                <a:spcPct val="90000"/>
              </a:lnSpc>
              <a:spcBef>
                <a:spcPct val="0"/>
              </a:spcBef>
              <a:spcAft>
                <a:spcPts val="600"/>
              </a:spcAft>
            </a:pPr>
            <a:r>
              <a:rPr lang="en-US" sz="4800" b="1" kern="1200" dirty="0">
                <a:solidFill>
                  <a:srgbClr val="003B46"/>
                </a:solidFill>
                <a:latin typeface="+mj-lt"/>
                <a:ea typeface="+mj-ea"/>
                <a:cs typeface="+mj-cs"/>
              </a:rPr>
              <a:t>Western Australia UV Index Analysis</a:t>
            </a:r>
          </a:p>
        </p:txBody>
      </p:sp>
      <p:pic>
        <p:nvPicPr>
          <p:cNvPr id="3" name="Picture 2">
            <a:extLst>
              <a:ext uri="{FF2B5EF4-FFF2-40B4-BE49-F238E27FC236}">
                <a16:creationId xmlns:a16="http://schemas.microsoft.com/office/drawing/2014/main" id="{DDB0D936-97DC-4DEA-B660-7BB2B3153632}"/>
              </a:ext>
            </a:extLst>
          </p:cNvPr>
          <p:cNvPicPr>
            <a:picLocks noChangeAspect="1"/>
          </p:cNvPicPr>
          <p:nvPr/>
        </p:nvPicPr>
        <p:blipFill>
          <a:blip r:embed="rId2"/>
          <a:stretch>
            <a:fillRect/>
          </a:stretch>
        </p:blipFill>
        <p:spPr>
          <a:xfrm>
            <a:off x="454467" y="1324379"/>
            <a:ext cx="7608304" cy="4869313"/>
          </a:xfrm>
          <a:prstGeom prst="rect">
            <a:avLst/>
          </a:prstGeom>
        </p:spPr>
      </p:pic>
      <p:sp>
        <p:nvSpPr>
          <p:cNvPr id="2" name="TextBox 1">
            <a:extLst>
              <a:ext uri="{FF2B5EF4-FFF2-40B4-BE49-F238E27FC236}">
                <a16:creationId xmlns:a16="http://schemas.microsoft.com/office/drawing/2014/main" id="{F9CF56E5-D876-4650-9081-3BAB179E4F0A}"/>
              </a:ext>
            </a:extLst>
          </p:cNvPr>
          <p:cNvSpPr txBox="1"/>
          <p:nvPr/>
        </p:nvSpPr>
        <p:spPr>
          <a:xfrm>
            <a:off x="8062770" y="1324379"/>
            <a:ext cx="4129229" cy="2677656"/>
          </a:xfrm>
          <a:prstGeom prst="rect">
            <a:avLst/>
          </a:prstGeom>
          <a:solidFill>
            <a:srgbClr val="66A5AD"/>
          </a:solidFill>
        </p:spPr>
        <p:txBody>
          <a:bodyPr wrap="square" rtlCol="0">
            <a:spAutoFit/>
          </a:bodyPr>
          <a:lstStyle/>
          <a:p>
            <a:pPr algn="ctr"/>
            <a:r>
              <a:rPr lang="en-US" sz="2400" dirty="0">
                <a:solidFill>
                  <a:srgbClr val="003B46"/>
                </a:solidFill>
              </a:rPr>
              <a:t>Tourism WA has engaged our small firm to present the UV index and the temperature weather data for residents and tourists to increase the use of sunscreen and to prevent skin cancer.</a:t>
            </a:r>
            <a:endParaRPr lang="en-AU" sz="2400" dirty="0">
              <a:solidFill>
                <a:srgbClr val="003B46"/>
              </a:solidFill>
            </a:endParaRPr>
          </a:p>
        </p:txBody>
      </p:sp>
      <p:sp>
        <p:nvSpPr>
          <p:cNvPr id="5" name="Rectangle 4">
            <a:extLst>
              <a:ext uri="{FF2B5EF4-FFF2-40B4-BE49-F238E27FC236}">
                <a16:creationId xmlns:a16="http://schemas.microsoft.com/office/drawing/2014/main" id="{19D40AA1-628F-4340-991F-419AB513AC0A}"/>
              </a:ext>
            </a:extLst>
          </p:cNvPr>
          <p:cNvSpPr/>
          <p:nvPr/>
        </p:nvSpPr>
        <p:spPr>
          <a:xfrm>
            <a:off x="8062768" y="4002034"/>
            <a:ext cx="4129231" cy="2191657"/>
          </a:xfrm>
          <a:prstGeom prst="rect">
            <a:avLst/>
          </a:prstGeom>
          <a:solidFill>
            <a:srgbClr val="66A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429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5523D8-CAEC-4DFB-B084-BC8DD40E99DD}"/>
              </a:ext>
            </a:extLst>
          </p:cNvPr>
          <p:cNvSpPr txBox="1"/>
          <p:nvPr/>
        </p:nvSpPr>
        <p:spPr>
          <a:xfrm>
            <a:off x="0" y="200445"/>
            <a:ext cx="12191999" cy="1569660"/>
          </a:xfrm>
          <a:prstGeom prst="rect">
            <a:avLst/>
          </a:prstGeom>
          <a:solidFill>
            <a:srgbClr val="66A5AD"/>
          </a:solidFill>
        </p:spPr>
        <p:txBody>
          <a:bodyPr wrap="square" rtlCol="0">
            <a:spAutoFit/>
          </a:bodyPr>
          <a:lstStyle/>
          <a:p>
            <a:pPr algn="ctr"/>
            <a:r>
              <a:rPr lang="en-AU" sz="4800" b="1" dirty="0">
                <a:solidFill>
                  <a:srgbClr val="003B46"/>
                </a:solidFill>
                <a:latin typeface="+mj-lt"/>
              </a:rPr>
              <a:t>Western Australia UV Index</a:t>
            </a:r>
          </a:p>
          <a:p>
            <a:pPr algn="ctr"/>
            <a:r>
              <a:rPr lang="en-AU" sz="4800" b="1" dirty="0">
                <a:solidFill>
                  <a:srgbClr val="003B46"/>
                </a:solidFill>
                <a:latin typeface="+mj-lt"/>
              </a:rPr>
              <a:t>Analysis Summary</a:t>
            </a:r>
          </a:p>
        </p:txBody>
      </p:sp>
      <p:sp>
        <p:nvSpPr>
          <p:cNvPr id="7" name="TextBox 6">
            <a:extLst>
              <a:ext uri="{FF2B5EF4-FFF2-40B4-BE49-F238E27FC236}">
                <a16:creationId xmlns:a16="http://schemas.microsoft.com/office/drawing/2014/main" id="{9606B31D-BF23-403C-9DF1-B9C735320B41}"/>
              </a:ext>
            </a:extLst>
          </p:cNvPr>
          <p:cNvSpPr txBox="1"/>
          <p:nvPr/>
        </p:nvSpPr>
        <p:spPr>
          <a:xfrm>
            <a:off x="4534553" y="1949009"/>
            <a:ext cx="6587333" cy="4278094"/>
          </a:xfrm>
          <a:prstGeom prst="rect">
            <a:avLst/>
          </a:prstGeom>
          <a:noFill/>
          <a:ln>
            <a:solidFill>
              <a:schemeClr val="accent1"/>
            </a:solidFill>
          </a:ln>
        </p:spPr>
        <p:txBody>
          <a:bodyPr wrap="square" rtlCol="0">
            <a:spAutoFit/>
          </a:bodyPr>
          <a:lstStyle/>
          <a:p>
            <a:r>
              <a:rPr lang="en-AU" sz="3200" b="1" dirty="0">
                <a:solidFill>
                  <a:srgbClr val="003B46"/>
                </a:solidFill>
              </a:rPr>
              <a:t>The lowest UV Index in Year 2020</a:t>
            </a:r>
          </a:p>
          <a:p>
            <a:r>
              <a:rPr lang="en-AU" sz="2400" dirty="0">
                <a:solidFill>
                  <a:srgbClr val="003B46"/>
                </a:solidFill>
              </a:rPr>
              <a:t>City:            Albany</a:t>
            </a:r>
          </a:p>
          <a:p>
            <a:r>
              <a:rPr lang="en-AU" sz="2400" dirty="0">
                <a:solidFill>
                  <a:srgbClr val="003B46"/>
                </a:solidFill>
              </a:rPr>
              <a:t>UV index:   1.87</a:t>
            </a:r>
          </a:p>
          <a:p>
            <a:r>
              <a:rPr lang="en-AU" sz="2400" dirty="0">
                <a:solidFill>
                  <a:srgbClr val="003B46"/>
                </a:solidFill>
              </a:rPr>
              <a:t>Date:           13</a:t>
            </a:r>
            <a:r>
              <a:rPr lang="en-AU" sz="2400" baseline="30000" dirty="0">
                <a:solidFill>
                  <a:srgbClr val="003B46"/>
                </a:solidFill>
              </a:rPr>
              <a:t>th</a:t>
            </a:r>
            <a:r>
              <a:rPr lang="en-AU" sz="2400" dirty="0">
                <a:solidFill>
                  <a:srgbClr val="003B46"/>
                </a:solidFill>
              </a:rPr>
              <a:t> June 2020</a:t>
            </a:r>
          </a:p>
          <a:p>
            <a:endParaRPr lang="en-AU" sz="2400" dirty="0">
              <a:solidFill>
                <a:srgbClr val="003B46"/>
              </a:solidFill>
            </a:endParaRPr>
          </a:p>
          <a:p>
            <a:r>
              <a:rPr lang="en-AU" sz="2400" i="1" u="sng" dirty="0">
                <a:solidFill>
                  <a:srgbClr val="003B46"/>
                </a:solidFill>
              </a:rPr>
              <a:t>Average UV index in Albany:</a:t>
            </a:r>
          </a:p>
          <a:p>
            <a:r>
              <a:rPr lang="en-AU" sz="2400" dirty="0">
                <a:solidFill>
                  <a:srgbClr val="003B46"/>
                </a:solidFill>
              </a:rPr>
              <a:t>Average:  6.92</a:t>
            </a:r>
          </a:p>
          <a:p>
            <a:r>
              <a:rPr lang="en-AU" sz="2400" dirty="0">
                <a:solidFill>
                  <a:srgbClr val="003B46"/>
                </a:solidFill>
              </a:rPr>
              <a:t>Winter:    2.64</a:t>
            </a:r>
          </a:p>
          <a:p>
            <a:r>
              <a:rPr lang="en-AU" sz="2400" dirty="0">
                <a:solidFill>
                  <a:srgbClr val="003B46"/>
                </a:solidFill>
              </a:rPr>
              <a:t>Spring:     7.82</a:t>
            </a:r>
          </a:p>
          <a:p>
            <a:r>
              <a:rPr lang="en-AU" sz="2400" dirty="0">
                <a:solidFill>
                  <a:srgbClr val="003B46"/>
                </a:solidFill>
              </a:rPr>
              <a:t>Summer: 11.98</a:t>
            </a:r>
          </a:p>
          <a:p>
            <a:r>
              <a:rPr lang="en-AU" sz="2400" dirty="0">
                <a:solidFill>
                  <a:srgbClr val="003B46"/>
                </a:solidFill>
              </a:rPr>
              <a:t>Autumn:  5.37</a:t>
            </a:r>
          </a:p>
        </p:txBody>
      </p:sp>
      <p:pic>
        <p:nvPicPr>
          <p:cNvPr id="5" name="Picture 4">
            <a:extLst>
              <a:ext uri="{FF2B5EF4-FFF2-40B4-BE49-F238E27FC236}">
                <a16:creationId xmlns:a16="http://schemas.microsoft.com/office/drawing/2014/main" id="{B639BF47-B381-4A22-A71D-7742A9AA03D0}"/>
              </a:ext>
            </a:extLst>
          </p:cNvPr>
          <p:cNvPicPr>
            <a:picLocks noChangeAspect="1"/>
          </p:cNvPicPr>
          <p:nvPr/>
        </p:nvPicPr>
        <p:blipFill>
          <a:blip r:embed="rId2"/>
          <a:stretch>
            <a:fillRect/>
          </a:stretch>
        </p:blipFill>
        <p:spPr>
          <a:xfrm>
            <a:off x="1372130" y="1949009"/>
            <a:ext cx="2810878" cy="4278094"/>
          </a:xfrm>
          <a:prstGeom prst="rect">
            <a:avLst/>
          </a:prstGeom>
        </p:spPr>
      </p:pic>
    </p:spTree>
    <p:extLst>
      <p:ext uri="{BB962C8B-B14F-4D97-AF65-F5344CB8AC3E}">
        <p14:creationId xmlns:p14="http://schemas.microsoft.com/office/powerpoint/2010/main" val="173311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5523D8-CAEC-4DFB-B084-BC8DD40E99DD}"/>
              </a:ext>
            </a:extLst>
          </p:cNvPr>
          <p:cNvSpPr txBox="1"/>
          <p:nvPr/>
        </p:nvSpPr>
        <p:spPr>
          <a:xfrm>
            <a:off x="0" y="153326"/>
            <a:ext cx="12191999" cy="1569660"/>
          </a:xfrm>
          <a:prstGeom prst="rect">
            <a:avLst/>
          </a:prstGeom>
          <a:solidFill>
            <a:srgbClr val="66A5AD"/>
          </a:solidFill>
        </p:spPr>
        <p:txBody>
          <a:bodyPr wrap="square" rtlCol="0">
            <a:spAutoFit/>
          </a:bodyPr>
          <a:lstStyle/>
          <a:p>
            <a:pPr algn="ctr"/>
            <a:r>
              <a:rPr lang="en-AU" sz="4800" b="1" dirty="0">
                <a:solidFill>
                  <a:srgbClr val="003B46"/>
                </a:solidFill>
                <a:latin typeface="+mj-lt"/>
              </a:rPr>
              <a:t>Western Australia UV Index</a:t>
            </a:r>
          </a:p>
          <a:p>
            <a:pPr algn="ctr"/>
            <a:r>
              <a:rPr lang="en-AU" sz="4800" b="1" dirty="0">
                <a:solidFill>
                  <a:srgbClr val="003B46"/>
                </a:solidFill>
                <a:latin typeface="+mj-lt"/>
              </a:rPr>
              <a:t>Analysis Summary</a:t>
            </a:r>
          </a:p>
        </p:txBody>
      </p:sp>
      <p:pic>
        <p:nvPicPr>
          <p:cNvPr id="5" name="Picture 4">
            <a:extLst>
              <a:ext uri="{FF2B5EF4-FFF2-40B4-BE49-F238E27FC236}">
                <a16:creationId xmlns:a16="http://schemas.microsoft.com/office/drawing/2014/main" id="{B639BF47-B381-4A22-A71D-7742A9AA03D0}"/>
              </a:ext>
            </a:extLst>
          </p:cNvPr>
          <p:cNvPicPr>
            <a:picLocks noChangeAspect="1"/>
          </p:cNvPicPr>
          <p:nvPr/>
        </p:nvPicPr>
        <p:blipFill>
          <a:blip r:embed="rId2"/>
          <a:stretch>
            <a:fillRect/>
          </a:stretch>
        </p:blipFill>
        <p:spPr>
          <a:xfrm>
            <a:off x="9220200" y="2363627"/>
            <a:ext cx="2717234" cy="4135570"/>
          </a:xfrm>
          <a:prstGeom prst="rect">
            <a:avLst/>
          </a:prstGeom>
        </p:spPr>
      </p:pic>
      <p:pic>
        <p:nvPicPr>
          <p:cNvPr id="13" name="Picture 12">
            <a:extLst>
              <a:ext uri="{FF2B5EF4-FFF2-40B4-BE49-F238E27FC236}">
                <a16:creationId xmlns:a16="http://schemas.microsoft.com/office/drawing/2014/main" id="{32D8171F-C973-4E79-8D9C-EF985E4EF4BE}"/>
              </a:ext>
            </a:extLst>
          </p:cNvPr>
          <p:cNvPicPr>
            <a:picLocks noChangeAspect="1"/>
          </p:cNvPicPr>
          <p:nvPr/>
        </p:nvPicPr>
        <p:blipFill>
          <a:blip r:embed="rId3"/>
          <a:stretch>
            <a:fillRect/>
          </a:stretch>
        </p:blipFill>
        <p:spPr>
          <a:xfrm>
            <a:off x="254566" y="2335694"/>
            <a:ext cx="2717234" cy="4135570"/>
          </a:xfrm>
          <a:prstGeom prst="rect">
            <a:avLst/>
          </a:prstGeom>
        </p:spPr>
      </p:pic>
      <p:graphicFrame>
        <p:nvGraphicFramePr>
          <p:cNvPr id="3" name="Table 2">
            <a:extLst>
              <a:ext uri="{FF2B5EF4-FFF2-40B4-BE49-F238E27FC236}">
                <a16:creationId xmlns:a16="http://schemas.microsoft.com/office/drawing/2014/main" id="{928D7A59-54A9-4C40-8859-70549BB0D289}"/>
              </a:ext>
            </a:extLst>
          </p:cNvPr>
          <p:cNvGraphicFramePr>
            <a:graphicFrameLocks noGrp="1"/>
          </p:cNvGraphicFramePr>
          <p:nvPr>
            <p:extLst>
              <p:ext uri="{D42A27DB-BD31-4B8C-83A1-F6EECF244321}">
                <p14:modId xmlns:p14="http://schemas.microsoft.com/office/powerpoint/2010/main" val="2601065392"/>
              </p:ext>
            </p:extLst>
          </p:nvPr>
        </p:nvGraphicFramePr>
        <p:xfrm>
          <a:off x="3126928" y="2388756"/>
          <a:ext cx="5858046" cy="4082508"/>
        </p:xfrm>
        <a:graphic>
          <a:graphicData uri="http://schemas.openxmlformats.org/drawingml/2006/table">
            <a:tbl>
              <a:tblPr/>
              <a:tblGrid>
                <a:gridCol w="1636032">
                  <a:extLst>
                    <a:ext uri="{9D8B030D-6E8A-4147-A177-3AD203B41FA5}">
                      <a16:colId xmlns:a16="http://schemas.microsoft.com/office/drawing/2014/main" val="2083262426"/>
                    </a:ext>
                  </a:extLst>
                </a:gridCol>
                <a:gridCol w="1530479">
                  <a:extLst>
                    <a:ext uri="{9D8B030D-6E8A-4147-A177-3AD203B41FA5}">
                      <a16:colId xmlns:a16="http://schemas.microsoft.com/office/drawing/2014/main" val="2946479267"/>
                    </a:ext>
                  </a:extLst>
                </a:gridCol>
                <a:gridCol w="1266605">
                  <a:extLst>
                    <a:ext uri="{9D8B030D-6E8A-4147-A177-3AD203B41FA5}">
                      <a16:colId xmlns:a16="http://schemas.microsoft.com/office/drawing/2014/main" val="1913380603"/>
                    </a:ext>
                  </a:extLst>
                </a:gridCol>
                <a:gridCol w="1424930">
                  <a:extLst>
                    <a:ext uri="{9D8B030D-6E8A-4147-A177-3AD203B41FA5}">
                      <a16:colId xmlns:a16="http://schemas.microsoft.com/office/drawing/2014/main" val="2190761959"/>
                    </a:ext>
                  </a:extLst>
                </a:gridCol>
              </a:tblGrid>
              <a:tr h="680418">
                <a:tc>
                  <a:txBody>
                    <a:bodyPr/>
                    <a:lstStyle/>
                    <a:p>
                      <a:pPr algn="l" fontAlgn="b"/>
                      <a:r>
                        <a:rPr lang="en-AU" sz="2400" b="0" i="0" u="none" strike="noStrike" dirty="0">
                          <a:solidFill>
                            <a:srgbClr val="003B46"/>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2400" b="1" i="0" u="none" strike="noStrike" dirty="0">
                          <a:solidFill>
                            <a:srgbClr val="003B46"/>
                          </a:solidFill>
                          <a:effectLst/>
                          <a:latin typeface="Calibri" panose="020F0502020204030204" pitchFamily="34" charset="0"/>
                        </a:rPr>
                        <a:t>Halls Creek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2400" b="1" i="0" u="none" strike="noStrike" dirty="0">
                          <a:solidFill>
                            <a:srgbClr val="003B46"/>
                          </a:solidFill>
                          <a:effectLst/>
                          <a:latin typeface="Calibri" panose="020F0502020204030204" pitchFamily="34" charset="0"/>
                        </a:rPr>
                        <a:t>Albany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2400" b="1" i="0" u="none" strike="noStrike" dirty="0">
                          <a:solidFill>
                            <a:srgbClr val="003B46"/>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6042856"/>
                  </a:ext>
                </a:extLst>
              </a:tr>
              <a:tr h="680418">
                <a:tc>
                  <a:txBody>
                    <a:bodyPr/>
                    <a:lstStyle/>
                    <a:p>
                      <a:pPr algn="ctr" fontAlgn="b"/>
                      <a:r>
                        <a:rPr lang="en-AU" sz="2400" b="0" i="0" u="none" strike="noStrike" dirty="0">
                          <a:solidFill>
                            <a:srgbClr val="003B46"/>
                          </a:solidFill>
                          <a:effectLst/>
                          <a:latin typeface="Calibri" panose="020F0502020204030204" pitchFamily="34" charset="0"/>
                        </a:rPr>
                        <a:t>Average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2400" b="0" i="0" u="none" strike="noStrike" dirty="0">
                          <a:solidFill>
                            <a:srgbClr val="003B46"/>
                          </a:solidFill>
                          <a:effectLst/>
                          <a:latin typeface="Calibri" panose="020F0502020204030204" pitchFamily="34" charset="0"/>
                        </a:rPr>
                        <a:t>11.74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2400" b="0" i="0" u="none" strike="noStrike" dirty="0">
                          <a:solidFill>
                            <a:srgbClr val="003B46"/>
                          </a:solidFill>
                          <a:effectLst/>
                          <a:latin typeface="Calibri" panose="020F0502020204030204" pitchFamily="34" charset="0"/>
                        </a:rPr>
                        <a:t>6.92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2400" b="0" i="0" u="none" strike="noStrike" dirty="0">
                          <a:solidFill>
                            <a:srgbClr val="003B46"/>
                          </a:solidFill>
                          <a:effectLst/>
                          <a:latin typeface="Calibri" panose="020F0502020204030204" pitchFamily="34" charset="0"/>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5572765"/>
                  </a:ext>
                </a:extLst>
              </a:tr>
              <a:tr h="680418">
                <a:tc>
                  <a:txBody>
                    <a:bodyPr/>
                    <a:lstStyle/>
                    <a:p>
                      <a:pPr algn="ctr" fontAlgn="b"/>
                      <a:r>
                        <a:rPr lang="en-AU" sz="2400" b="0" i="0" u="none" strike="noStrike">
                          <a:solidFill>
                            <a:srgbClr val="003B46"/>
                          </a:solidFill>
                          <a:effectLst/>
                          <a:latin typeface="Calibri" panose="020F0502020204030204" pitchFamily="34" charset="0"/>
                        </a:rPr>
                        <a:t>Winter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2400" b="0" i="0" u="none" strike="noStrike" dirty="0">
                          <a:solidFill>
                            <a:srgbClr val="003B46"/>
                          </a:solidFill>
                          <a:effectLst/>
                          <a:latin typeface="Calibri" panose="020F0502020204030204" pitchFamily="34" charset="0"/>
                        </a:rPr>
                        <a:t>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2400" b="0" i="0" u="none" strike="noStrike" dirty="0">
                          <a:solidFill>
                            <a:srgbClr val="003B46"/>
                          </a:solidFill>
                          <a:effectLst/>
                          <a:latin typeface="Calibri" panose="020F0502020204030204" pitchFamily="34" charset="0"/>
                        </a:rPr>
                        <a:t>2.64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2400" b="0" i="0" u="none" strike="noStrike" dirty="0">
                          <a:solidFill>
                            <a:srgbClr val="003B46"/>
                          </a:solidFill>
                          <a:effectLst/>
                          <a:latin typeface="Calibri" panose="020F0502020204030204" pitchFamily="34" charset="0"/>
                        </a:rPr>
                        <a:t>188%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9291094"/>
                  </a:ext>
                </a:extLst>
              </a:tr>
              <a:tr h="680418">
                <a:tc>
                  <a:txBody>
                    <a:bodyPr/>
                    <a:lstStyle/>
                    <a:p>
                      <a:pPr algn="ctr" fontAlgn="b"/>
                      <a:r>
                        <a:rPr lang="en-AU" sz="2400" b="0" i="0" u="none" strike="noStrike">
                          <a:solidFill>
                            <a:srgbClr val="003B46"/>
                          </a:solidFill>
                          <a:effectLst/>
                          <a:latin typeface="Calibri" panose="020F0502020204030204" pitchFamily="34" charset="0"/>
                        </a:rPr>
                        <a:t>Spring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2400" b="0" i="0" u="none" strike="noStrike">
                          <a:solidFill>
                            <a:srgbClr val="003B46"/>
                          </a:solidFill>
                          <a:effectLst/>
                          <a:latin typeface="Calibri" panose="020F0502020204030204" pitchFamily="34" charset="0"/>
                        </a:rPr>
                        <a:t>13.43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2400" b="0" i="0" u="none" strike="noStrike" dirty="0">
                          <a:solidFill>
                            <a:srgbClr val="003B46"/>
                          </a:solidFill>
                          <a:effectLst/>
                          <a:latin typeface="Calibri" panose="020F0502020204030204" pitchFamily="34" charset="0"/>
                        </a:rPr>
                        <a:t>7.82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2400" b="0" i="0" u="none" strike="noStrike" dirty="0">
                          <a:solidFill>
                            <a:srgbClr val="003B46"/>
                          </a:solidFill>
                          <a:effectLst/>
                          <a:latin typeface="Calibri" panose="020F0502020204030204" pitchFamily="34" charset="0"/>
                        </a:rPr>
                        <a:t>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186620"/>
                  </a:ext>
                </a:extLst>
              </a:tr>
              <a:tr h="680418">
                <a:tc>
                  <a:txBody>
                    <a:bodyPr/>
                    <a:lstStyle/>
                    <a:p>
                      <a:pPr algn="ctr" fontAlgn="b"/>
                      <a:r>
                        <a:rPr lang="en-AU" sz="2400" b="0" i="0" u="none" strike="noStrike">
                          <a:solidFill>
                            <a:srgbClr val="003B46"/>
                          </a:solidFill>
                          <a:effectLst/>
                          <a:latin typeface="Calibri" panose="020F0502020204030204" pitchFamily="34" charset="0"/>
                        </a:rPr>
                        <a:t>Summer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2400" b="0" i="0" u="none" strike="noStrike">
                          <a:solidFill>
                            <a:srgbClr val="003B46"/>
                          </a:solidFill>
                          <a:effectLst/>
                          <a:latin typeface="Calibri" panose="020F0502020204030204" pitchFamily="34" charset="0"/>
                        </a:rPr>
                        <a:t>15.3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2400" b="0" i="0" u="none" strike="noStrike">
                          <a:solidFill>
                            <a:srgbClr val="003B46"/>
                          </a:solidFill>
                          <a:effectLst/>
                          <a:latin typeface="Calibri" panose="020F0502020204030204" pitchFamily="34" charset="0"/>
                        </a:rPr>
                        <a:t>11.98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2400" b="0" i="0" u="none" strike="noStrike" dirty="0">
                          <a:solidFill>
                            <a:srgbClr val="003B46"/>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2116195"/>
                  </a:ext>
                </a:extLst>
              </a:tr>
              <a:tr h="680418">
                <a:tc>
                  <a:txBody>
                    <a:bodyPr/>
                    <a:lstStyle/>
                    <a:p>
                      <a:pPr algn="ctr" fontAlgn="b"/>
                      <a:r>
                        <a:rPr lang="en-AU" sz="2400" b="0" i="0" u="none" strike="noStrike">
                          <a:solidFill>
                            <a:srgbClr val="003B46"/>
                          </a:solidFill>
                          <a:effectLst/>
                          <a:latin typeface="Calibri" panose="020F0502020204030204" pitchFamily="34" charset="0"/>
                        </a:rPr>
                        <a:t>Autumn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2400" b="0" i="0" u="none" strike="noStrike">
                          <a:solidFill>
                            <a:srgbClr val="003B46"/>
                          </a:solidFill>
                          <a:effectLst/>
                          <a:latin typeface="Calibri" panose="020F0502020204030204" pitchFamily="34" charset="0"/>
                        </a:rPr>
                        <a:t>10.71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2400" b="0" i="0" u="none" strike="noStrike">
                          <a:solidFill>
                            <a:srgbClr val="003B46"/>
                          </a:solidFill>
                          <a:effectLst/>
                          <a:latin typeface="Calibri" panose="020F0502020204030204" pitchFamily="34" charset="0"/>
                        </a:rPr>
                        <a:t>5.37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2400" b="0" i="0" u="none" strike="noStrike" dirty="0">
                          <a:solidFill>
                            <a:srgbClr val="003B46"/>
                          </a:solidFill>
                          <a:effectLst/>
                          <a:latin typeface="Calibri" panose="020F0502020204030204" pitchFamily="34" charset="0"/>
                        </a:rPr>
                        <a:t>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9897389"/>
                  </a:ext>
                </a:extLst>
              </a:tr>
            </a:tbl>
          </a:graphicData>
        </a:graphic>
      </p:graphicFrame>
      <p:sp>
        <p:nvSpPr>
          <p:cNvPr id="6" name="TextBox 5">
            <a:extLst>
              <a:ext uri="{FF2B5EF4-FFF2-40B4-BE49-F238E27FC236}">
                <a16:creationId xmlns:a16="http://schemas.microsoft.com/office/drawing/2014/main" id="{48E93124-CD5A-4E4B-B864-8A7D53EDEF45}"/>
              </a:ext>
            </a:extLst>
          </p:cNvPr>
          <p:cNvSpPr txBox="1"/>
          <p:nvPr/>
        </p:nvSpPr>
        <p:spPr>
          <a:xfrm>
            <a:off x="1988116" y="1750919"/>
            <a:ext cx="9080114" cy="584775"/>
          </a:xfrm>
          <a:prstGeom prst="rect">
            <a:avLst/>
          </a:prstGeom>
          <a:noFill/>
        </p:spPr>
        <p:txBody>
          <a:bodyPr wrap="none" rtlCol="0">
            <a:spAutoFit/>
          </a:bodyPr>
          <a:lstStyle/>
          <a:p>
            <a:r>
              <a:rPr lang="en-AU" sz="3200" dirty="0">
                <a:solidFill>
                  <a:srgbClr val="003B46"/>
                </a:solidFill>
              </a:rPr>
              <a:t>Average UV Index Comparison (Halls Creek vs Albany)</a:t>
            </a:r>
          </a:p>
        </p:txBody>
      </p:sp>
    </p:spTree>
    <p:extLst>
      <p:ext uri="{BB962C8B-B14F-4D97-AF65-F5344CB8AC3E}">
        <p14:creationId xmlns:p14="http://schemas.microsoft.com/office/powerpoint/2010/main" val="4045537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5523D8-CAEC-4DFB-B084-BC8DD40E99DD}"/>
              </a:ext>
            </a:extLst>
          </p:cNvPr>
          <p:cNvSpPr txBox="1"/>
          <p:nvPr/>
        </p:nvSpPr>
        <p:spPr>
          <a:xfrm>
            <a:off x="1" y="174805"/>
            <a:ext cx="12192000" cy="1569660"/>
          </a:xfrm>
          <a:prstGeom prst="rect">
            <a:avLst/>
          </a:prstGeom>
          <a:solidFill>
            <a:srgbClr val="66A5AD"/>
          </a:solidFill>
        </p:spPr>
        <p:txBody>
          <a:bodyPr wrap="square" rtlCol="0">
            <a:spAutoFit/>
          </a:bodyPr>
          <a:lstStyle/>
          <a:p>
            <a:pPr algn="ctr"/>
            <a:r>
              <a:rPr lang="en-AU" sz="4800" b="1" dirty="0">
                <a:solidFill>
                  <a:srgbClr val="003B46"/>
                </a:solidFill>
                <a:latin typeface="+mj-lt"/>
              </a:rPr>
              <a:t>Western Australia UV Index</a:t>
            </a:r>
          </a:p>
          <a:p>
            <a:pPr algn="ctr"/>
            <a:r>
              <a:rPr lang="en-AU" sz="4800" b="1" dirty="0">
                <a:solidFill>
                  <a:srgbClr val="003B46"/>
                </a:solidFill>
                <a:latin typeface="+mj-lt"/>
              </a:rPr>
              <a:t>Analysis Conclusion/Summary</a:t>
            </a:r>
          </a:p>
        </p:txBody>
      </p:sp>
      <p:sp>
        <p:nvSpPr>
          <p:cNvPr id="7" name="TextBox 6">
            <a:extLst>
              <a:ext uri="{FF2B5EF4-FFF2-40B4-BE49-F238E27FC236}">
                <a16:creationId xmlns:a16="http://schemas.microsoft.com/office/drawing/2014/main" id="{9606B31D-BF23-403C-9DF1-B9C735320B41}"/>
              </a:ext>
            </a:extLst>
          </p:cNvPr>
          <p:cNvSpPr txBox="1"/>
          <p:nvPr/>
        </p:nvSpPr>
        <p:spPr>
          <a:xfrm>
            <a:off x="536713" y="1958837"/>
            <a:ext cx="11340548" cy="1938992"/>
          </a:xfrm>
          <a:prstGeom prst="rect">
            <a:avLst/>
          </a:prstGeom>
          <a:noFill/>
        </p:spPr>
        <p:txBody>
          <a:bodyPr wrap="square" rtlCol="0">
            <a:spAutoFit/>
          </a:bodyPr>
          <a:lstStyle/>
          <a:p>
            <a:pPr marL="285750" indent="-285750">
              <a:buFont typeface="Arial" panose="020B0604020202020204" pitchFamily="34" charset="0"/>
              <a:buChar char="•"/>
            </a:pPr>
            <a:r>
              <a:rPr lang="en-AU" sz="2400" dirty="0">
                <a:solidFill>
                  <a:srgbClr val="003B46"/>
                </a:solidFill>
              </a:rPr>
              <a:t>After consumer testing, we can conclude that this analysis will raise awareness of the high UV index in WA throughout the year. </a:t>
            </a:r>
          </a:p>
          <a:p>
            <a:endParaRPr lang="en-AU" sz="2400" dirty="0">
              <a:solidFill>
                <a:srgbClr val="003B46"/>
              </a:solidFill>
            </a:endParaRPr>
          </a:p>
          <a:p>
            <a:pPr marL="285750" indent="-285750">
              <a:buFont typeface="Arial" panose="020B0604020202020204" pitchFamily="34" charset="0"/>
              <a:buChar char="•"/>
            </a:pPr>
            <a:r>
              <a:rPr lang="en-AU" sz="2400" dirty="0">
                <a:solidFill>
                  <a:srgbClr val="003B46"/>
                </a:solidFill>
              </a:rPr>
              <a:t>In general, WA has a very high UV index, therefore it is important that we always remember Slip, Slop, Slap, Seek and Slide.</a:t>
            </a:r>
          </a:p>
        </p:txBody>
      </p:sp>
      <p:pic>
        <p:nvPicPr>
          <p:cNvPr id="2" name="Picture 1">
            <a:extLst>
              <a:ext uri="{FF2B5EF4-FFF2-40B4-BE49-F238E27FC236}">
                <a16:creationId xmlns:a16="http://schemas.microsoft.com/office/drawing/2014/main" id="{60AE3730-15EF-42FC-B236-D1C3BA55B583}"/>
              </a:ext>
            </a:extLst>
          </p:cNvPr>
          <p:cNvPicPr>
            <a:picLocks noChangeAspect="1"/>
          </p:cNvPicPr>
          <p:nvPr/>
        </p:nvPicPr>
        <p:blipFill>
          <a:blip r:embed="rId2"/>
          <a:stretch>
            <a:fillRect/>
          </a:stretch>
        </p:blipFill>
        <p:spPr>
          <a:xfrm>
            <a:off x="1744967" y="4112201"/>
            <a:ext cx="8233919" cy="2270613"/>
          </a:xfrm>
          <a:prstGeom prst="rect">
            <a:avLst/>
          </a:prstGeom>
          <a:ln w="19050">
            <a:solidFill>
              <a:srgbClr val="07575B"/>
            </a:solidFill>
          </a:ln>
        </p:spPr>
      </p:pic>
    </p:spTree>
    <p:extLst>
      <p:ext uri="{BB962C8B-B14F-4D97-AF65-F5344CB8AC3E}">
        <p14:creationId xmlns:p14="http://schemas.microsoft.com/office/powerpoint/2010/main" val="399432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4DFE6"/>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00A26737-E374-464B-9D91-A9C70094714D}"/>
              </a:ext>
            </a:extLst>
          </p:cNvPr>
          <p:cNvSpPr txBox="1"/>
          <p:nvPr/>
        </p:nvSpPr>
        <p:spPr>
          <a:xfrm>
            <a:off x="0" y="214046"/>
            <a:ext cx="12191999" cy="1569660"/>
          </a:xfrm>
          <a:prstGeom prst="rect">
            <a:avLst/>
          </a:prstGeom>
          <a:solidFill>
            <a:srgbClr val="66A5AD"/>
          </a:solidFill>
        </p:spPr>
        <p:txBody>
          <a:bodyPr wrap="square" rtlCol="0">
            <a:spAutoFit/>
          </a:bodyPr>
          <a:lstStyle/>
          <a:p>
            <a:pPr algn="ctr"/>
            <a:r>
              <a:rPr lang="en-AU" sz="4800" b="1" dirty="0">
                <a:solidFill>
                  <a:srgbClr val="003B46"/>
                </a:solidFill>
                <a:latin typeface="+mj-lt"/>
              </a:rPr>
              <a:t>Western Australia UV Index</a:t>
            </a:r>
          </a:p>
          <a:p>
            <a:pPr algn="ctr"/>
            <a:r>
              <a:rPr lang="en-AU" sz="4800" b="1" dirty="0">
                <a:solidFill>
                  <a:srgbClr val="003B46"/>
                </a:solidFill>
                <a:latin typeface="+mj-lt"/>
              </a:rPr>
              <a:t>Analysis</a:t>
            </a:r>
          </a:p>
        </p:txBody>
      </p:sp>
      <p:sp>
        <p:nvSpPr>
          <p:cNvPr id="4" name="TextBox 3">
            <a:extLst>
              <a:ext uri="{FF2B5EF4-FFF2-40B4-BE49-F238E27FC236}">
                <a16:creationId xmlns:a16="http://schemas.microsoft.com/office/drawing/2014/main" id="{AA65DA0C-B12F-4154-9476-BE1479B0E523}"/>
              </a:ext>
            </a:extLst>
          </p:cNvPr>
          <p:cNvSpPr txBox="1"/>
          <p:nvPr/>
        </p:nvSpPr>
        <p:spPr>
          <a:xfrm>
            <a:off x="2010106" y="3056986"/>
            <a:ext cx="5464637" cy="1200329"/>
          </a:xfrm>
          <a:prstGeom prst="rect">
            <a:avLst/>
          </a:prstGeom>
          <a:noFill/>
        </p:spPr>
        <p:txBody>
          <a:bodyPr wrap="none" rtlCol="0">
            <a:spAutoFit/>
          </a:bodyPr>
          <a:lstStyle/>
          <a:p>
            <a:r>
              <a:rPr lang="en-AU" b="1" i="1" dirty="0">
                <a:solidFill>
                  <a:srgbClr val="07575B"/>
                </a:solidFill>
              </a:rPr>
              <a:t>The purpose of this analysis:</a:t>
            </a:r>
          </a:p>
          <a:p>
            <a:pPr marL="285750" indent="-285750">
              <a:buFont typeface="Arial" panose="020B0604020202020204" pitchFamily="34" charset="0"/>
              <a:buChar char="•"/>
            </a:pPr>
            <a:r>
              <a:rPr lang="en-AU" dirty="0">
                <a:solidFill>
                  <a:srgbClr val="07575B"/>
                </a:solidFill>
              </a:rPr>
              <a:t>Analysing the UV index across Western Australia</a:t>
            </a:r>
          </a:p>
          <a:p>
            <a:pPr marL="285750" indent="-285750">
              <a:buFont typeface="Arial" panose="020B0604020202020204" pitchFamily="34" charset="0"/>
              <a:buChar char="•"/>
            </a:pPr>
            <a:r>
              <a:rPr lang="en-AU" dirty="0">
                <a:solidFill>
                  <a:srgbClr val="07575B"/>
                </a:solidFill>
              </a:rPr>
              <a:t>Helping to prepare for a trip within Western Australia</a:t>
            </a:r>
          </a:p>
          <a:p>
            <a:pPr marL="285750" indent="-285750">
              <a:buFont typeface="Arial" panose="020B0604020202020204" pitchFamily="34" charset="0"/>
              <a:buChar char="•"/>
            </a:pPr>
            <a:endParaRPr lang="en-AU" dirty="0"/>
          </a:p>
        </p:txBody>
      </p:sp>
      <p:sp>
        <p:nvSpPr>
          <p:cNvPr id="25" name="TextBox 24">
            <a:extLst>
              <a:ext uri="{FF2B5EF4-FFF2-40B4-BE49-F238E27FC236}">
                <a16:creationId xmlns:a16="http://schemas.microsoft.com/office/drawing/2014/main" id="{149D1B90-064E-4720-A2DC-1A5D0844F85A}"/>
              </a:ext>
            </a:extLst>
          </p:cNvPr>
          <p:cNvSpPr txBox="1"/>
          <p:nvPr/>
        </p:nvSpPr>
        <p:spPr>
          <a:xfrm>
            <a:off x="2026454" y="4257315"/>
            <a:ext cx="9035798" cy="1200329"/>
          </a:xfrm>
          <a:prstGeom prst="rect">
            <a:avLst/>
          </a:prstGeom>
          <a:noFill/>
        </p:spPr>
        <p:txBody>
          <a:bodyPr wrap="square" rtlCol="0">
            <a:spAutoFit/>
          </a:bodyPr>
          <a:lstStyle/>
          <a:p>
            <a:r>
              <a:rPr lang="en-AU" b="1" i="1" dirty="0">
                <a:solidFill>
                  <a:srgbClr val="07575B"/>
                </a:solidFill>
              </a:rPr>
              <a:t>Why only Western Australia?</a:t>
            </a:r>
          </a:p>
          <a:p>
            <a:pPr marL="285750" indent="-285750">
              <a:buFont typeface="Arial" panose="020B0604020202020204" pitchFamily="34" charset="0"/>
              <a:buChar char="•"/>
            </a:pPr>
            <a:r>
              <a:rPr lang="en-AU" dirty="0">
                <a:solidFill>
                  <a:srgbClr val="07575B"/>
                </a:solidFill>
              </a:rPr>
              <a:t>Tourism WA has engaged us to do an analysis on the UV index which has set the location</a:t>
            </a:r>
          </a:p>
          <a:p>
            <a:pPr marL="285750" indent="-285750">
              <a:buFont typeface="Arial" panose="020B0604020202020204" pitchFamily="34" charset="0"/>
              <a:buChar char="•"/>
            </a:pPr>
            <a:r>
              <a:rPr lang="en-AU" dirty="0">
                <a:solidFill>
                  <a:srgbClr val="07575B"/>
                </a:solidFill>
              </a:rPr>
              <a:t>On the plus side, as long as our borders are closed, the local population will travel inside WA as well. Where else we can go during Covid-19 😝 </a:t>
            </a:r>
          </a:p>
        </p:txBody>
      </p:sp>
      <p:sp>
        <p:nvSpPr>
          <p:cNvPr id="26" name="TextBox 25">
            <a:extLst>
              <a:ext uri="{FF2B5EF4-FFF2-40B4-BE49-F238E27FC236}">
                <a16:creationId xmlns:a16="http://schemas.microsoft.com/office/drawing/2014/main" id="{281B2796-E90C-4691-B40F-81539B76310B}"/>
              </a:ext>
            </a:extLst>
          </p:cNvPr>
          <p:cNvSpPr txBox="1"/>
          <p:nvPr/>
        </p:nvSpPr>
        <p:spPr>
          <a:xfrm>
            <a:off x="2026455" y="2133656"/>
            <a:ext cx="3151888" cy="923330"/>
          </a:xfrm>
          <a:prstGeom prst="rect">
            <a:avLst/>
          </a:prstGeom>
          <a:noFill/>
        </p:spPr>
        <p:txBody>
          <a:bodyPr wrap="none" rtlCol="0">
            <a:spAutoFit/>
          </a:bodyPr>
          <a:lstStyle/>
          <a:p>
            <a:r>
              <a:rPr lang="en-AU" b="1" i="1" dirty="0">
                <a:solidFill>
                  <a:srgbClr val="07575B"/>
                </a:solidFill>
              </a:rPr>
              <a:t>Our Team (SASA)</a:t>
            </a:r>
          </a:p>
          <a:p>
            <a:pPr marL="285750" indent="-285750">
              <a:buFont typeface="Arial" panose="020B0604020202020204" pitchFamily="34" charset="0"/>
              <a:buChar char="•"/>
            </a:pPr>
            <a:r>
              <a:rPr lang="en-AU" dirty="0">
                <a:solidFill>
                  <a:srgbClr val="07575B"/>
                </a:solidFill>
                <a:hlinkClick r:id="rId2">
                  <a:extLst>
                    <a:ext uri="{A12FA001-AC4F-418D-AE19-62706E023703}">
                      <ahyp:hlinkClr xmlns:ahyp="http://schemas.microsoft.com/office/drawing/2018/hyperlinkcolor" val="tx"/>
                    </a:ext>
                  </a:extLst>
                </a:hlinkClick>
              </a:rPr>
              <a:t>http://127.0.0.1:5000/about</a:t>
            </a:r>
            <a:endParaRPr lang="en-AU" dirty="0">
              <a:solidFill>
                <a:srgbClr val="07575B"/>
              </a:solidFill>
            </a:endParaRPr>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173217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00A26737-E374-464B-9D91-A9C70094714D}"/>
              </a:ext>
            </a:extLst>
          </p:cNvPr>
          <p:cNvSpPr txBox="1"/>
          <p:nvPr/>
        </p:nvSpPr>
        <p:spPr>
          <a:xfrm>
            <a:off x="0" y="214046"/>
            <a:ext cx="12192000" cy="1569660"/>
          </a:xfrm>
          <a:prstGeom prst="rect">
            <a:avLst/>
          </a:prstGeom>
          <a:solidFill>
            <a:srgbClr val="66A5AD"/>
          </a:solidFill>
        </p:spPr>
        <p:txBody>
          <a:bodyPr wrap="square" rtlCol="0">
            <a:spAutoFit/>
          </a:bodyPr>
          <a:lstStyle/>
          <a:p>
            <a:pPr algn="ctr"/>
            <a:r>
              <a:rPr lang="en-AU" sz="4800" b="1" dirty="0">
                <a:solidFill>
                  <a:srgbClr val="003B46"/>
                </a:solidFill>
                <a:latin typeface="+mj-lt"/>
              </a:rPr>
              <a:t>Western Australia UV Index</a:t>
            </a:r>
          </a:p>
          <a:p>
            <a:pPr algn="ctr"/>
            <a:r>
              <a:rPr lang="en-AU" sz="4800" b="1" dirty="0">
                <a:solidFill>
                  <a:srgbClr val="003B46"/>
                </a:solidFill>
                <a:latin typeface="+mj-lt"/>
              </a:rPr>
              <a:t>Data Sources</a:t>
            </a:r>
          </a:p>
        </p:txBody>
      </p:sp>
      <p:pic>
        <p:nvPicPr>
          <p:cNvPr id="5" name="Picture 4">
            <a:extLst>
              <a:ext uri="{FF2B5EF4-FFF2-40B4-BE49-F238E27FC236}">
                <a16:creationId xmlns:a16="http://schemas.microsoft.com/office/drawing/2014/main" id="{663DC63E-FBEE-465E-BB75-CEF05A941CE7}"/>
              </a:ext>
            </a:extLst>
          </p:cNvPr>
          <p:cNvPicPr>
            <a:picLocks noChangeAspect="1"/>
          </p:cNvPicPr>
          <p:nvPr/>
        </p:nvPicPr>
        <p:blipFill>
          <a:blip r:embed="rId2"/>
          <a:stretch>
            <a:fillRect/>
          </a:stretch>
        </p:blipFill>
        <p:spPr>
          <a:xfrm>
            <a:off x="901080" y="2762522"/>
            <a:ext cx="1638300" cy="695325"/>
          </a:xfrm>
          <a:prstGeom prst="rect">
            <a:avLst/>
          </a:prstGeom>
        </p:spPr>
      </p:pic>
      <p:sp>
        <p:nvSpPr>
          <p:cNvPr id="6" name="TextBox 5">
            <a:extLst>
              <a:ext uri="{FF2B5EF4-FFF2-40B4-BE49-F238E27FC236}">
                <a16:creationId xmlns:a16="http://schemas.microsoft.com/office/drawing/2014/main" id="{4457FC75-4281-45C0-BD21-21CE22C97314}"/>
              </a:ext>
            </a:extLst>
          </p:cNvPr>
          <p:cNvSpPr txBox="1"/>
          <p:nvPr/>
        </p:nvSpPr>
        <p:spPr>
          <a:xfrm>
            <a:off x="2539380" y="2850124"/>
            <a:ext cx="3325590" cy="646331"/>
          </a:xfrm>
          <a:prstGeom prst="rect">
            <a:avLst/>
          </a:prstGeom>
          <a:noFill/>
        </p:spPr>
        <p:txBody>
          <a:bodyPr wrap="none" rtlCol="0">
            <a:spAutoFit/>
          </a:bodyPr>
          <a:lstStyle/>
          <a:p>
            <a:r>
              <a:rPr lang="en-AU" dirty="0">
                <a:solidFill>
                  <a:srgbClr val="07575B"/>
                </a:solidFill>
                <a:hlinkClick r:id="rId3">
                  <a:extLst>
                    <a:ext uri="{A12FA001-AC4F-418D-AE19-62706E023703}">
                      <ahyp:hlinkClr xmlns:ahyp="http://schemas.microsoft.com/office/drawing/2018/hyperlinkcolor" val="tx"/>
                    </a:ext>
                  </a:extLst>
                </a:hlinkClick>
              </a:rPr>
              <a:t>https://openweathermap.org/api</a:t>
            </a:r>
            <a:endParaRPr lang="en-AU" dirty="0">
              <a:solidFill>
                <a:srgbClr val="07575B"/>
              </a:solidFill>
            </a:endParaRPr>
          </a:p>
          <a:p>
            <a:endParaRPr lang="en-AU" dirty="0"/>
          </a:p>
        </p:txBody>
      </p:sp>
      <p:sp>
        <p:nvSpPr>
          <p:cNvPr id="7" name="TextBox 6">
            <a:extLst>
              <a:ext uri="{FF2B5EF4-FFF2-40B4-BE49-F238E27FC236}">
                <a16:creationId xmlns:a16="http://schemas.microsoft.com/office/drawing/2014/main" id="{EC9D340F-8313-4726-81D2-E31DE834E3F8}"/>
              </a:ext>
            </a:extLst>
          </p:cNvPr>
          <p:cNvSpPr txBox="1"/>
          <p:nvPr/>
        </p:nvSpPr>
        <p:spPr>
          <a:xfrm>
            <a:off x="901080" y="2165840"/>
            <a:ext cx="3130665" cy="369332"/>
          </a:xfrm>
          <a:prstGeom prst="rect">
            <a:avLst/>
          </a:prstGeom>
          <a:noFill/>
        </p:spPr>
        <p:txBody>
          <a:bodyPr wrap="none" rtlCol="0">
            <a:spAutoFit/>
          </a:bodyPr>
          <a:lstStyle/>
          <a:p>
            <a:r>
              <a:rPr lang="en-AU" dirty="0">
                <a:solidFill>
                  <a:srgbClr val="07575B"/>
                </a:solidFill>
              </a:rPr>
              <a:t>UV Index for Western Australia:</a:t>
            </a:r>
          </a:p>
        </p:txBody>
      </p:sp>
      <p:sp>
        <p:nvSpPr>
          <p:cNvPr id="17" name="TextBox 16">
            <a:extLst>
              <a:ext uri="{FF2B5EF4-FFF2-40B4-BE49-F238E27FC236}">
                <a16:creationId xmlns:a16="http://schemas.microsoft.com/office/drawing/2014/main" id="{5CE1D36F-7779-40E6-B66A-44F2BD3DDA2E}"/>
              </a:ext>
            </a:extLst>
          </p:cNvPr>
          <p:cNvSpPr txBox="1"/>
          <p:nvPr/>
        </p:nvSpPr>
        <p:spPr>
          <a:xfrm>
            <a:off x="879278" y="3878589"/>
            <a:ext cx="2895536" cy="369332"/>
          </a:xfrm>
          <a:prstGeom prst="rect">
            <a:avLst/>
          </a:prstGeom>
          <a:solidFill>
            <a:schemeClr val="accent2">
              <a:lumMod val="60000"/>
              <a:lumOff val="40000"/>
            </a:schemeClr>
          </a:solidFill>
        </p:spPr>
        <p:txBody>
          <a:bodyPr wrap="none" rtlCol="0">
            <a:spAutoFit/>
          </a:bodyPr>
          <a:lstStyle/>
          <a:p>
            <a:r>
              <a:rPr lang="en-AU" dirty="0">
                <a:solidFill>
                  <a:srgbClr val="07575B"/>
                </a:solidFill>
              </a:rPr>
              <a:t>Western Australia Cities Info:</a:t>
            </a:r>
          </a:p>
        </p:txBody>
      </p:sp>
      <p:pic>
        <p:nvPicPr>
          <p:cNvPr id="9" name="Picture 8">
            <a:extLst>
              <a:ext uri="{FF2B5EF4-FFF2-40B4-BE49-F238E27FC236}">
                <a16:creationId xmlns:a16="http://schemas.microsoft.com/office/drawing/2014/main" id="{1DD14F8D-FF30-4312-9802-5B725D590466}"/>
              </a:ext>
            </a:extLst>
          </p:cNvPr>
          <p:cNvPicPr>
            <a:picLocks noChangeAspect="1"/>
          </p:cNvPicPr>
          <p:nvPr/>
        </p:nvPicPr>
        <p:blipFill>
          <a:blip r:embed="rId4"/>
          <a:stretch>
            <a:fillRect/>
          </a:stretch>
        </p:blipFill>
        <p:spPr>
          <a:xfrm>
            <a:off x="879278" y="4445542"/>
            <a:ext cx="2151330" cy="507064"/>
          </a:xfrm>
          <a:prstGeom prst="rect">
            <a:avLst/>
          </a:prstGeom>
        </p:spPr>
      </p:pic>
      <p:sp>
        <p:nvSpPr>
          <p:cNvPr id="11" name="TextBox 10">
            <a:extLst>
              <a:ext uri="{FF2B5EF4-FFF2-40B4-BE49-F238E27FC236}">
                <a16:creationId xmlns:a16="http://schemas.microsoft.com/office/drawing/2014/main" id="{410C3525-9B0E-4668-9720-E68B99D2CE8B}"/>
              </a:ext>
            </a:extLst>
          </p:cNvPr>
          <p:cNvSpPr txBox="1"/>
          <p:nvPr/>
        </p:nvSpPr>
        <p:spPr>
          <a:xfrm>
            <a:off x="3118214" y="4445542"/>
            <a:ext cx="3864456" cy="646331"/>
          </a:xfrm>
          <a:prstGeom prst="rect">
            <a:avLst/>
          </a:prstGeom>
          <a:noFill/>
        </p:spPr>
        <p:txBody>
          <a:bodyPr wrap="none" rtlCol="0">
            <a:spAutoFit/>
          </a:bodyPr>
          <a:lstStyle/>
          <a:p>
            <a:r>
              <a:rPr lang="en-AU" dirty="0">
                <a:solidFill>
                  <a:srgbClr val="07575B"/>
                </a:solidFill>
                <a:hlinkClick r:id="rId5">
                  <a:extLst>
                    <a:ext uri="{A12FA001-AC4F-418D-AE19-62706E023703}">
                      <ahyp:hlinkClr xmlns:ahyp="http://schemas.microsoft.com/office/drawing/2018/hyperlinkcolor" val="tx"/>
                    </a:ext>
                  </a:extLst>
                </a:hlinkClick>
              </a:rPr>
              <a:t>https://simplemaps.com/data/au-cities</a:t>
            </a:r>
            <a:endParaRPr lang="en-AU" dirty="0">
              <a:solidFill>
                <a:srgbClr val="07575B"/>
              </a:solidFill>
            </a:endParaRPr>
          </a:p>
          <a:p>
            <a:endParaRPr lang="en-AU" dirty="0"/>
          </a:p>
        </p:txBody>
      </p:sp>
    </p:spTree>
    <p:extLst>
      <p:ext uri="{BB962C8B-B14F-4D97-AF65-F5344CB8AC3E}">
        <p14:creationId xmlns:p14="http://schemas.microsoft.com/office/powerpoint/2010/main" val="341822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Table">
            <a:extLst>
              <a:ext uri="{FF2B5EF4-FFF2-40B4-BE49-F238E27FC236}">
                <a16:creationId xmlns:a16="http://schemas.microsoft.com/office/drawing/2014/main" id="{EBB6CA1A-54A7-48AB-A1B4-751E80897F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33079" y="2427987"/>
            <a:ext cx="2568022" cy="2568022"/>
          </a:xfrm>
          <a:prstGeom prst="rect">
            <a:avLst/>
          </a:prstGeom>
        </p:spPr>
      </p:pic>
      <p:sp>
        <p:nvSpPr>
          <p:cNvPr id="17" name="TextBox 16">
            <a:extLst>
              <a:ext uri="{FF2B5EF4-FFF2-40B4-BE49-F238E27FC236}">
                <a16:creationId xmlns:a16="http://schemas.microsoft.com/office/drawing/2014/main" id="{08FF0DDE-95F9-4804-BB49-FB0521393380}"/>
              </a:ext>
            </a:extLst>
          </p:cNvPr>
          <p:cNvSpPr txBox="1"/>
          <p:nvPr/>
        </p:nvSpPr>
        <p:spPr>
          <a:xfrm>
            <a:off x="7510325" y="4534344"/>
            <a:ext cx="2298755" cy="461665"/>
          </a:xfrm>
          <a:prstGeom prst="rect">
            <a:avLst/>
          </a:prstGeom>
          <a:noFill/>
        </p:spPr>
        <p:txBody>
          <a:bodyPr wrap="square" rtlCol="0">
            <a:spAutoFit/>
          </a:bodyPr>
          <a:lstStyle/>
          <a:p>
            <a:pPr algn="ctr"/>
            <a:r>
              <a:rPr lang="en-AU" sz="2400" b="1" dirty="0">
                <a:solidFill>
                  <a:srgbClr val="003B46"/>
                </a:solidFill>
              </a:rPr>
              <a:t>csv and Json</a:t>
            </a:r>
          </a:p>
        </p:txBody>
      </p:sp>
      <p:sp>
        <p:nvSpPr>
          <p:cNvPr id="19" name="Arrow: Right 18">
            <a:extLst>
              <a:ext uri="{FF2B5EF4-FFF2-40B4-BE49-F238E27FC236}">
                <a16:creationId xmlns:a16="http://schemas.microsoft.com/office/drawing/2014/main" id="{68A55867-6F94-4FE9-80F5-F3F87B2B1A5B}"/>
              </a:ext>
            </a:extLst>
          </p:cNvPr>
          <p:cNvSpPr/>
          <p:nvPr/>
        </p:nvSpPr>
        <p:spPr>
          <a:xfrm>
            <a:off x="5364833" y="3343439"/>
            <a:ext cx="1372902" cy="737118"/>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TextBox 21">
            <a:extLst>
              <a:ext uri="{FF2B5EF4-FFF2-40B4-BE49-F238E27FC236}">
                <a16:creationId xmlns:a16="http://schemas.microsoft.com/office/drawing/2014/main" id="{00A26737-E374-464B-9D91-A9C70094714D}"/>
              </a:ext>
            </a:extLst>
          </p:cNvPr>
          <p:cNvSpPr txBox="1"/>
          <p:nvPr/>
        </p:nvSpPr>
        <p:spPr>
          <a:xfrm>
            <a:off x="0" y="239484"/>
            <a:ext cx="12192000" cy="1569660"/>
          </a:xfrm>
          <a:prstGeom prst="rect">
            <a:avLst/>
          </a:prstGeom>
          <a:solidFill>
            <a:srgbClr val="66A5AD"/>
          </a:solidFill>
        </p:spPr>
        <p:txBody>
          <a:bodyPr wrap="square" rtlCol="0">
            <a:spAutoFit/>
          </a:bodyPr>
          <a:lstStyle/>
          <a:p>
            <a:pPr algn="ctr"/>
            <a:r>
              <a:rPr lang="en-AU" sz="4800" b="1" dirty="0">
                <a:solidFill>
                  <a:srgbClr val="003B46"/>
                </a:solidFill>
                <a:latin typeface="+mj-lt"/>
              </a:rPr>
              <a:t>Western Australia UV Index</a:t>
            </a:r>
          </a:p>
          <a:p>
            <a:pPr algn="ctr"/>
            <a:r>
              <a:rPr lang="en-AU" sz="4800" b="1" dirty="0">
                <a:solidFill>
                  <a:srgbClr val="003B46"/>
                </a:solidFill>
                <a:latin typeface="+mj-lt"/>
              </a:rPr>
              <a:t>Extract Historical Data from </a:t>
            </a:r>
            <a:r>
              <a:rPr lang="en-AU" sz="4800" b="1" dirty="0" err="1">
                <a:solidFill>
                  <a:srgbClr val="003B46"/>
                </a:solidFill>
                <a:latin typeface="+mj-lt"/>
              </a:rPr>
              <a:t>OpenWeather</a:t>
            </a:r>
            <a:r>
              <a:rPr lang="en-AU" sz="4800" b="1" dirty="0">
                <a:solidFill>
                  <a:srgbClr val="003B46"/>
                </a:solidFill>
                <a:latin typeface="+mj-lt"/>
              </a:rPr>
              <a:t> API</a:t>
            </a:r>
          </a:p>
        </p:txBody>
      </p:sp>
      <p:pic>
        <p:nvPicPr>
          <p:cNvPr id="3" name="Graphic 2" descr="Web design">
            <a:extLst>
              <a:ext uri="{FF2B5EF4-FFF2-40B4-BE49-F238E27FC236}">
                <a16:creationId xmlns:a16="http://schemas.microsoft.com/office/drawing/2014/main" id="{AB13133B-702F-4E53-9419-F6DB2F9EA3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23133" y="2739212"/>
            <a:ext cx="1866991" cy="1866991"/>
          </a:xfrm>
          <a:prstGeom prst="rect">
            <a:avLst/>
          </a:prstGeom>
        </p:spPr>
      </p:pic>
      <p:sp>
        <p:nvSpPr>
          <p:cNvPr id="4" name="TextBox 3">
            <a:extLst>
              <a:ext uri="{FF2B5EF4-FFF2-40B4-BE49-F238E27FC236}">
                <a16:creationId xmlns:a16="http://schemas.microsoft.com/office/drawing/2014/main" id="{3C676C28-9701-455F-AF65-2ECDAD84BB0E}"/>
              </a:ext>
            </a:extLst>
          </p:cNvPr>
          <p:cNvSpPr txBox="1"/>
          <p:nvPr/>
        </p:nvSpPr>
        <p:spPr>
          <a:xfrm>
            <a:off x="2269948" y="4353374"/>
            <a:ext cx="2488758" cy="461665"/>
          </a:xfrm>
          <a:prstGeom prst="rect">
            <a:avLst/>
          </a:prstGeom>
          <a:noFill/>
        </p:spPr>
        <p:txBody>
          <a:bodyPr wrap="none" rtlCol="0">
            <a:spAutoFit/>
          </a:bodyPr>
          <a:lstStyle/>
          <a:p>
            <a:r>
              <a:rPr lang="en-AU" sz="2400" b="1" dirty="0" err="1">
                <a:solidFill>
                  <a:srgbClr val="003B46"/>
                </a:solidFill>
              </a:rPr>
              <a:t>OpenWeather</a:t>
            </a:r>
            <a:r>
              <a:rPr lang="en-AU" sz="2400" b="1" dirty="0">
                <a:solidFill>
                  <a:srgbClr val="003B46"/>
                </a:solidFill>
              </a:rPr>
              <a:t> API</a:t>
            </a:r>
          </a:p>
        </p:txBody>
      </p:sp>
    </p:spTree>
    <p:extLst>
      <p:ext uri="{BB962C8B-B14F-4D97-AF65-F5344CB8AC3E}">
        <p14:creationId xmlns:p14="http://schemas.microsoft.com/office/powerpoint/2010/main" val="3630936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Database">
            <a:extLst>
              <a:ext uri="{FF2B5EF4-FFF2-40B4-BE49-F238E27FC236}">
                <a16:creationId xmlns:a16="http://schemas.microsoft.com/office/drawing/2014/main" id="{ADF7A8C6-7576-4BD0-80AA-3CB17D3301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50137" y="2537666"/>
            <a:ext cx="2181838" cy="2181838"/>
          </a:xfrm>
          <a:prstGeom prst="rect">
            <a:avLst/>
          </a:prstGeom>
        </p:spPr>
      </p:pic>
      <p:pic>
        <p:nvPicPr>
          <p:cNvPr id="13" name="Graphic 12" descr="Table">
            <a:extLst>
              <a:ext uri="{FF2B5EF4-FFF2-40B4-BE49-F238E27FC236}">
                <a16:creationId xmlns:a16="http://schemas.microsoft.com/office/drawing/2014/main" id="{EBB6CA1A-54A7-48AB-A1B4-751E80897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180" y="2419405"/>
            <a:ext cx="2568022" cy="2568022"/>
          </a:xfrm>
          <a:prstGeom prst="rect">
            <a:avLst/>
          </a:prstGeom>
        </p:spPr>
      </p:pic>
      <p:sp>
        <p:nvSpPr>
          <p:cNvPr id="17" name="TextBox 16">
            <a:extLst>
              <a:ext uri="{FF2B5EF4-FFF2-40B4-BE49-F238E27FC236}">
                <a16:creationId xmlns:a16="http://schemas.microsoft.com/office/drawing/2014/main" id="{08FF0DDE-95F9-4804-BB49-FB0521393380}"/>
              </a:ext>
            </a:extLst>
          </p:cNvPr>
          <p:cNvSpPr txBox="1"/>
          <p:nvPr/>
        </p:nvSpPr>
        <p:spPr>
          <a:xfrm>
            <a:off x="1459804" y="4620833"/>
            <a:ext cx="1180774" cy="461665"/>
          </a:xfrm>
          <a:prstGeom prst="rect">
            <a:avLst/>
          </a:prstGeom>
          <a:noFill/>
        </p:spPr>
        <p:txBody>
          <a:bodyPr wrap="square" rtlCol="0">
            <a:spAutoFit/>
          </a:bodyPr>
          <a:lstStyle/>
          <a:p>
            <a:pPr algn="ctr"/>
            <a:r>
              <a:rPr lang="en-AU" sz="2400" b="1" dirty="0">
                <a:solidFill>
                  <a:srgbClr val="003B46"/>
                </a:solidFill>
              </a:rPr>
              <a:t>csv file</a:t>
            </a:r>
          </a:p>
        </p:txBody>
      </p:sp>
      <p:sp>
        <p:nvSpPr>
          <p:cNvPr id="21" name="TextBox 20">
            <a:extLst>
              <a:ext uri="{FF2B5EF4-FFF2-40B4-BE49-F238E27FC236}">
                <a16:creationId xmlns:a16="http://schemas.microsoft.com/office/drawing/2014/main" id="{7C5BD3B3-8CAB-48A0-82F9-123D19EA3A07}"/>
              </a:ext>
            </a:extLst>
          </p:cNvPr>
          <p:cNvSpPr txBox="1"/>
          <p:nvPr/>
        </p:nvSpPr>
        <p:spPr>
          <a:xfrm>
            <a:off x="5550669" y="4572228"/>
            <a:ext cx="1144675" cy="461665"/>
          </a:xfrm>
          <a:prstGeom prst="rect">
            <a:avLst/>
          </a:prstGeom>
          <a:noFill/>
        </p:spPr>
        <p:txBody>
          <a:bodyPr wrap="square" rtlCol="0">
            <a:spAutoFit/>
          </a:bodyPr>
          <a:lstStyle/>
          <a:p>
            <a:pPr algn="ctr"/>
            <a:r>
              <a:rPr lang="en-AU" sz="2400" b="1" dirty="0">
                <a:solidFill>
                  <a:srgbClr val="003B46"/>
                </a:solidFill>
              </a:rPr>
              <a:t>SQLITE</a:t>
            </a:r>
          </a:p>
        </p:txBody>
      </p:sp>
      <p:sp>
        <p:nvSpPr>
          <p:cNvPr id="19" name="Arrow: Right 18">
            <a:extLst>
              <a:ext uri="{FF2B5EF4-FFF2-40B4-BE49-F238E27FC236}">
                <a16:creationId xmlns:a16="http://schemas.microsoft.com/office/drawing/2014/main" id="{68A55867-6F94-4FE9-80F5-F3F87B2B1A5B}"/>
              </a:ext>
            </a:extLst>
          </p:cNvPr>
          <p:cNvSpPr/>
          <p:nvPr/>
        </p:nvSpPr>
        <p:spPr>
          <a:xfrm>
            <a:off x="3411588" y="3196328"/>
            <a:ext cx="1372902" cy="737118"/>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TextBox 21">
            <a:extLst>
              <a:ext uri="{FF2B5EF4-FFF2-40B4-BE49-F238E27FC236}">
                <a16:creationId xmlns:a16="http://schemas.microsoft.com/office/drawing/2014/main" id="{00A26737-E374-464B-9D91-A9C70094714D}"/>
              </a:ext>
            </a:extLst>
          </p:cNvPr>
          <p:cNvSpPr txBox="1"/>
          <p:nvPr/>
        </p:nvSpPr>
        <p:spPr>
          <a:xfrm>
            <a:off x="0" y="289226"/>
            <a:ext cx="12191999" cy="1569660"/>
          </a:xfrm>
          <a:prstGeom prst="rect">
            <a:avLst/>
          </a:prstGeom>
          <a:solidFill>
            <a:srgbClr val="66A5AD"/>
          </a:solidFill>
        </p:spPr>
        <p:txBody>
          <a:bodyPr wrap="square" rtlCol="0">
            <a:spAutoFit/>
          </a:bodyPr>
          <a:lstStyle/>
          <a:p>
            <a:pPr algn="ctr"/>
            <a:r>
              <a:rPr lang="en-AU" sz="4800" b="1" dirty="0">
                <a:solidFill>
                  <a:srgbClr val="003B46"/>
                </a:solidFill>
                <a:latin typeface="+mj-lt"/>
              </a:rPr>
              <a:t>Western Australia UV Index</a:t>
            </a:r>
          </a:p>
          <a:p>
            <a:pPr algn="ctr"/>
            <a:r>
              <a:rPr lang="en-AU" sz="4800" b="1" dirty="0">
                <a:solidFill>
                  <a:srgbClr val="003B46"/>
                </a:solidFill>
                <a:latin typeface="+mj-lt"/>
              </a:rPr>
              <a:t>Historical Data Storage</a:t>
            </a:r>
          </a:p>
        </p:txBody>
      </p:sp>
      <p:sp>
        <p:nvSpPr>
          <p:cNvPr id="23" name="Arrow: Right 22">
            <a:extLst>
              <a:ext uri="{FF2B5EF4-FFF2-40B4-BE49-F238E27FC236}">
                <a16:creationId xmlns:a16="http://schemas.microsoft.com/office/drawing/2014/main" id="{BF544220-9D98-4F83-AC78-E39A2A6BFCEF}"/>
              </a:ext>
            </a:extLst>
          </p:cNvPr>
          <p:cNvSpPr/>
          <p:nvPr/>
        </p:nvSpPr>
        <p:spPr>
          <a:xfrm>
            <a:off x="7800283" y="3197165"/>
            <a:ext cx="1372902" cy="737118"/>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a:extLst>
              <a:ext uri="{FF2B5EF4-FFF2-40B4-BE49-F238E27FC236}">
                <a16:creationId xmlns:a16="http://schemas.microsoft.com/office/drawing/2014/main" id="{C073591B-3899-4B09-B611-A75CD15EC9BB}"/>
              </a:ext>
            </a:extLst>
          </p:cNvPr>
          <p:cNvSpPr txBox="1"/>
          <p:nvPr/>
        </p:nvSpPr>
        <p:spPr>
          <a:xfrm>
            <a:off x="9470857" y="3209444"/>
            <a:ext cx="1626412" cy="830997"/>
          </a:xfrm>
          <a:prstGeom prst="rect">
            <a:avLst/>
          </a:prstGeom>
          <a:noFill/>
        </p:spPr>
        <p:txBody>
          <a:bodyPr wrap="square" rtlCol="0">
            <a:spAutoFit/>
          </a:bodyPr>
          <a:lstStyle/>
          <a:p>
            <a:pPr algn="ctr"/>
            <a:r>
              <a:rPr lang="en-AU" sz="2400" b="1" dirty="0">
                <a:solidFill>
                  <a:srgbClr val="003B46"/>
                </a:solidFill>
              </a:rPr>
              <a:t>Python</a:t>
            </a:r>
          </a:p>
          <a:p>
            <a:pPr algn="ctr"/>
            <a:r>
              <a:rPr lang="en-AU" sz="2400" b="1" dirty="0">
                <a:solidFill>
                  <a:srgbClr val="003B46"/>
                </a:solidFill>
              </a:rPr>
              <a:t>Flask</a:t>
            </a:r>
          </a:p>
        </p:txBody>
      </p:sp>
    </p:spTree>
    <p:extLst>
      <p:ext uri="{BB962C8B-B14F-4D97-AF65-F5344CB8AC3E}">
        <p14:creationId xmlns:p14="http://schemas.microsoft.com/office/powerpoint/2010/main" val="326230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5523D8-CAEC-4DFB-B084-BC8DD40E99DD}"/>
              </a:ext>
            </a:extLst>
          </p:cNvPr>
          <p:cNvSpPr txBox="1"/>
          <p:nvPr/>
        </p:nvSpPr>
        <p:spPr>
          <a:xfrm>
            <a:off x="0" y="269334"/>
            <a:ext cx="12192000" cy="1569660"/>
          </a:xfrm>
          <a:prstGeom prst="rect">
            <a:avLst/>
          </a:prstGeom>
          <a:solidFill>
            <a:srgbClr val="66A5AD"/>
          </a:solidFill>
        </p:spPr>
        <p:txBody>
          <a:bodyPr wrap="square" rtlCol="0">
            <a:spAutoFit/>
          </a:bodyPr>
          <a:lstStyle/>
          <a:p>
            <a:pPr algn="ctr"/>
            <a:r>
              <a:rPr lang="en-AU" sz="4800" b="1" dirty="0">
                <a:solidFill>
                  <a:srgbClr val="003B46"/>
                </a:solidFill>
                <a:latin typeface="+mj-lt"/>
              </a:rPr>
              <a:t>Western Australia UV Index</a:t>
            </a:r>
          </a:p>
          <a:p>
            <a:pPr algn="ctr"/>
            <a:r>
              <a:rPr lang="en-AU" sz="4800" b="1" dirty="0">
                <a:solidFill>
                  <a:srgbClr val="003B46"/>
                </a:solidFill>
                <a:latin typeface="+mj-lt"/>
              </a:rPr>
              <a:t>Why SQLITE?</a:t>
            </a:r>
          </a:p>
        </p:txBody>
      </p:sp>
      <p:sp>
        <p:nvSpPr>
          <p:cNvPr id="5" name="TextBox 4">
            <a:extLst>
              <a:ext uri="{FF2B5EF4-FFF2-40B4-BE49-F238E27FC236}">
                <a16:creationId xmlns:a16="http://schemas.microsoft.com/office/drawing/2014/main" id="{872F2758-3647-4B00-BD39-DE676106509A}"/>
              </a:ext>
            </a:extLst>
          </p:cNvPr>
          <p:cNvSpPr txBox="1"/>
          <p:nvPr/>
        </p:nvSpPr>
        <p:spPr>
          <a:xfrm>
            <a:off x="2186473" y="2472213"/>
            <a:ext cx="7819053" cy="2862322"/>
          </a:xfrm>
          <a:prstGeom prst="rect">
            <a:avLst/>
          </a:prstGeom>
          <a:noFill/>
        </p:spPr>
        <p:txBody>
          <a:bodyPr wrap="square" rtlCol="0">
            <a:spAutoFit/>
          </a:bodyPr>
          <a:lstStyle/>
          <a:p>
            <a:pPr marL="285750" indent="-285750">
              <a:buFont typeface="Arial" panose="020B0604020202020204" pitchFamily="34" charset="0"/>
              <a:buChar char="•"/>
            </a:pPr>
            <a:r>
              <a:rPr lang="en-US" sz="3600" dirty="0">
                <a:solidFill>
                  <a:srgbClr val="003B46"/>
                </a:solidFill>
              </a:rPr>
              <a:t>Structured data</a:t>
            </a:r>
          </a:p>
          <a:p>
            <a:endParaRPr lang="en-US" sz="3600" dirty="0"/>
          </a:p>
          <a:p>
            <a:pPr marL="285750" indent="-285750">
              <a:buFont typeface="Arial" panose="020B0604020202020204" pitchFamily="34" charset="0"/>
              <a:buChar char="•"/>
            </a:pPr>
            <a:r>
              <a:rPr lang="en-US" sz="3600" dirty="0">
                <a:solidFill>
                  <a:srgbClr val="003B46"/>
                </a:solidFill>
              </a:rPr>
              <a:t>The license for SQLite is open-source</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solidFill>
                  <a:srgbClr val="003B46"/>
                </a:solidFill>
              </a:rPr>
              <a:t>SQLite does not require a server to run</a:t>
            </a:r>
            <a:endParaRPr lang="en-AU" sz="3600" dirty="0">
              <a:solidFill>
                <a:srgbClr val="003B46"/>
              </a:solidFill>
            </a:endParaRPr>
          </a:p>
        </p:txBody>
      </p:sp>
    </p:spTree>
    <p:extLst>
      <p:ext uri="{BB962C8B-B14F-4D97-AF65-F5344CB8AC3E}">
        <p14:creationId xmlns:p14="http://schemas.microsoft.com/office/powerpoint/2010/main" val="467008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5523D8-CAEC-4DFB-B084-BC8DD40E99DD}"/>
              </a:ext>
            </a:extLst>
          </p:cNvPr>
          <p:cNvSpPr txBox="1"/>
          <p:nvPr/>
        </p:nvSpPr>
        <p:spPr>
          <a:xfrm>
            <a:off x="1" y="315557"/>
            <a:ext cx="12191999" cy="1477328"/>
          </a:xfrm>
          <a:prstGeom prst="rect">
            <a:avLst/>
          </a:prstGeom>
          <a:solidFill>
            <a:srgbClr val="66A5AD"/>
          </a:solidFill>
        </p:spPr>
        <p:txBody>
          <a:bodyPr vert="horz" lIns="91440" tIns="45720" rIns="91440" bIns="45720" rtlCol="0" anchor="ctr">
            <a:normAutofit lnSpcReduction="10000"/>
          </a:bodyPr>
          <a:lstStyle/>
          <a:p>
            <a:pPr algn="ctr">
              <a:lnSpc>
                <a:spcPct val="90000"/>
              </a:lnSpc>
              <a:spcBef>
                <a:spcPct val="0"/>
              </a:spcBef>
              <a:spcAft>
                <a:spcPts val="600"/>
              </a:spcAft>
            </a:pPr>
            <a:r>
              <a:rPr lang="en-US" sz="4800" b="1" kern="1200" dirty="0">
                <a:solidFill>
                  <a:srgbClr val="003B46"/>
                </a:solidFill>
                <a:latin typeface="+mj-lt"/>
                <a:ea typeface="+mj-ea"/>
                <a:cs typeface="+mj-cs"/>
              </a:rPr>
              <a:t>Western Australia UV Index</a:t>
            </a:r>
          </a:p>
          <a:p>
            <a:pPr algn="ctr">
              <a:lnSpc>
                <a:spcPct val="90000"/>
              </a:lnSpc>
              <a:spcBef>
                <a:spcPct val="0"/>
              </a:spcBef>
              <a:spcAft>
                <a:spcPts val="600"/>
              </a:spcAft>
            </a:pPr>
            <a:r>
              <a:rPr lang="en-US" sz="4800" b="1" kern="1200" dirty="0">
                <a:solidFill>
                  <a:srgbClr val="003B46"/>
                </a:solidFill>
                <a:latin typeface="+mj-lt"/>
                <a:ea typeface="+mj-ea"/>
                <a:cs typeface="+mj-cs"/>
              </a:rPr>
              <a:t>Current UV Index</a:t>
            </a:r>
          </a:p>
        </p:txBody>
      </p:sp>
      <p:pic>
        <p:nvPicPr>
          <p:cNvPr id="3" name="Picture 2">
            <a:extLst>
              <a:ext uri="{FF2B5EF4-FFF2-40B4-BE49-F238E27FC236}">
                <a16:creationId xmlns:a16="http://schemas.microsoft.com/office/drawing/2014/main" id="{DDB0D936-97DC-4DEA-B660-7BB2B3153632}"/>
              </a:ext>
            </a:extLst>
          </p:cNvPr>
          <p:cNvPicPr>
            <a:picLocks noChangeAspect="1"/>
          </p:cNvPicPr>
          <p:nvPr/>
        </p:nvPicPr>
        <p:blipFill>
          <a:blip r:embed="rId2"/>
          <a:stretch>
            <a:fillRect/>
          </a:stretch>
        </p:blipFill>
        <p:spPr>
          <a:xfrm>
            <a:off x="354227" y="1792885"/>
            <a:ext cx="7608304" cy="4590803"/>
          </a:xfrm>
          <a:prstGeom prst="rect">
            <a:avLst/>
          </a:prstGeom>
        </p:spPr>
      </p:pic>
      <p:sp>
        <p:nvSpPr>
          <p:cNvPr id="2" name="TextBox 1">
            <a:extLst>
              <a:ext uri="{FF2B5EF4-FFF2-40B4-BE49-F238E27FC236}">
                <a16:creationId xmlns:a16="http://schemas.microsoft.com/office/drawing/2014/main" id="{DA0CB9A1-5F84-4347-ACD9-DAB49EDF7F44}"/>
              </a:ext>
            </a:extLst>
          </p:cNvPr>
          <p:cNvSpPr txBox="1"/>
          <p:nvPr/>
        </p:nvSpPr>
        <p:spPr>
          <a:xfrm>
            <a:off x="7962530" y="5197140"/>
            <a:ext cx="4229469" cy="1200329"/>
          </a:xfrm>
          <a:prstGeom prst="rect">
            <a:avLst/>
          </a:prstGeom>
          <a:solidFill>
            <a:srgbClr val="66A5AD"/>
          </a:solidFill>
        </p:spPr>
        <p:txBody>
          <a:bodyPr wrap="square" rtlCol="0">
            <a:spAutoFit/>
          </a:bodyPr>
          <a:lstStyle/>
          <a:p>
            <a:endParaRPr lang="en-AU" dirty="0">
              <a:solidFill>
                <a:srgbClr val="003B46"/>
              </a:solidFill>
              <a:hlinkClick r:id="rId3">
                <a:extLst>
                  <a:ext uri="{A12FA001-AC4F-418D-AE19-62706E023703}">
                    <ahyp:hlinkClr xmlns:ahyp="http://schemas.microsoft.com/office/drawing/2018/hyperlinkcolor" val="tx"/>
                  </a:ext>
                </a:extLst>
              </a:hlinkClick>
            </a:endParaRPr>
          </a:p>
          <a:p>
            <a:endParaRPr lang="en-AU" dirty="0">
              <a:solidFill>
                <a:srgbClr val="003B46"/>
              </a:solidFill>
              <a:hlinkClick r:id="rId3">
                <a:extLst>
                  <a:ext uri="{A12FA001-AC4F-418D-AE19-62706E023703}">
                    <ahyp:hlinkClr xmlns:ahyp="http://schemas.microsoft.com/office/drawing/2018/hyperlinkcolor" val="tx"/>
                  </a:ext>
                </a:extLst>
              </a:hlinkClick>
            </a:endParaRPr>
          </a:p>
          <a:p>
            <a:pPr algn="ctr"/>
            <a:r>
              <a:rPr lang="en-AU" dirty="0">
                <a:solidFill>
                  <a:srgbClr val="003B46"/>
                </a:solidFill>
                <a:hlinkClick r:id="rId3">
                  <a:extLst>
                    <a:ext uri="{A12FA001-AC4F-418D-AE19-62706E023703}">
                      <ahyp:hlinkClr xmlns:ahyp="http://schemas.microsoft.com/office/drawing/2018/hyperlinkcolor" val="tx"/>
                    </a:ext>
                  </a:extLst>
                </a:hlinkClick>
              </a:rPr>
              <a:t>http://127.0.0.1:5000/index</a:t>
            </a:r>
            <a:endParaRPr lang="en-AU" dirty="0">
              <a:solidFill>
                <a:srgbClr val="003B46"/>
              </a:solidFill>
            </a:endParaRPr>
          </a:p>
          <a:p>
            <a:endParaRPr lang="en-AU" dirty="0"/>
          </a:p>
        </p:txBody>
      </p:sp>
      <p:sp>
        <p:nvSpPr>
          <p:cNvPr id="7" name="TextBox 6">
            <a:extLst>
              <a:ext uri="{FF2B5EF4-FFF2-40B4-BE49-F238E27FC236}">
                <a16:creationId xmlns:a16="http://schemas.microsoft.com/office/drawing/2014/main" id="{F05F37FA-5713-2942-895F-D4B25D2C724E}"/>
              </a:ext>
            </a:extLst>
          </p:cNvPr>
          <p:cNvSpPr txBox="1"/>
          <p:nvPr/>
        </p:nvSpPr>
        <p:spPr>
          <a:xfrm>
            <a:off x="8408504" y="1779104"/>
            <a:ext cx="3783496" cy="2308324"/>
          </a:xfrm>
          <a:prstGeom prst="rect">
            <a:avLst/>
          </a:prstGeom>
          <a:solidFill>
            <a:srgbClr val="66A5AD"/>
          </a:solidFill>
        </p:spPr>
        <p:txBody>
          <a:bodyPr wrap="square" rtlCol="0">
            <a:spAutoFit/>
          </a:bodyPr>
          <a:lstStyle/>
          <a:p>
            <a:pPr marL="285750" indent="-285750">
              <a:buFont typeface="Arial" panose="020B0604020202020204" pitchFamily="34" charset="0"/>
              <a:buChar char="•"/>
            </a:pPr>
            <a:r>
              <a:rPr lang="en-US" sz="2400" dirty="0">
                <a:solidFill>
                  <a:srgbClr val="003B46"/>
                </a:solidFill>
              </a:rPr>
              <a:t>Explanation of UV values</a:t>
            </a:r>
          </a:p>
          <a:p>
            <a:pPr marL="285750" indent="-285750">
              <a:buFont typeface="Arial" panose="020B0604020202020204" pitchFamily="34" charset="0"/>
              <a:buChar char="•"/>
            </a:pPr>
            <a:r>
              <a:rPr lang="en-US" sz="2400" dirty="0">
                <a:solidFill>
                  <a:srgbClr val="003B46"/>
                </a:solidFill>
              </a:rPr>
              <a:t>Current UV Index of today</a:t>
            </a:r>
          </a:p>
          <a:p>
            <a:pPr marL="285750" indent="-285750">
              <a:buFont typeface="Arial" panose="020B0604020202020204" pitchFamily="34" charset="0"/>
              <a:buChar char="•"/>
            </a:pPr>
            <a:r>
              <a:rPr lang="en-US" sz="2400" dirty="0">
                <a:solidFill>
                  <a:srgbClr val="003B46"/>
                </a:solidFill>
              </a:rPr>
              <a:t>Map of UV values at any location</a:t>
            </a:r>
          </a:p>
          <a:p>
            <a:pPr marL="285750" indent="-285750">
              <a:buFont typeface="Arial" panose="020B0604020202020204" pitchFamily="34" charset="0"/>
              <a:buChar char="•"/>
            </a:pPr>
            <a:r>
              <a:rPr lang="en-US" sz="2400" dirty="0">
                <a:solidFill>
                  <a:srgbClr val="003B46"/>
                </a:solidFill>
              </a:rPr>
              <a:t>7-day forecast</a:t>
            </a:r>
          </a:p>
          <a:p>
            <a:pPr marL="285750" indent="-285750">
              <a:buFont typeface="Arial" panose="020B0604020202020204" pitchFamily="34" charset="0"/>
              <a:buChar char="•"/>
            </a:pPr>
            <a:r>
              <a:rPr lang="en-US" sz="2400" dirty="0">
                <a:solidFill>
                  <a:srgbClr val="003B46"/>
                </a:solidFill>
              </a:rPr>
              <a:t>Health advice</a:t>
            </a:r>
          </a:p>
        </p:txBody>
      </p:sp>
      <p:sp>
        <p:nvSpPr>
          <p:cNvPr id="8" name="Rectangle 7">
            <a:extLst>
              <a:ext uri="{FF2B5EF4-FFF2-40B4-BE49-F238E27FC236}">
                <a16:creationId xmlns:a16="http://schemas.microsoft.com/office/drawing/2014/main" id="{B3188706-97D2-5D4A-8C92-E6FDB2BB0786}"/>
              </a:ext>
            </a:extLst>
          </p:cNvPr>
          <p:cNvSpPr/>
          <p:nvPr/>
        </p:nvSpPr>
        <p:spPr>
          <a:xfrm>
            <a:off x="7962531" y="1792885"/>
            <a:ext cx="445972" cy="3405280"/>
          </a:xfrm>
          <a:prstGeom prst="rect">
            <a:avLst/>
          </a:prstGeom>
          <a:solidFill>
            <a:srgbClr val="66A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7575B"/>
              </a:solidFill>
            </a:endParaRPr>
          </a:p>
        </p:txBody>
      </p:sp>
      <p:sp>
        <p:nvSpPr>
          <p:cNvPr id="9" name="Rectangle 8">
            <a:extLst>
              <a:ext uri="{FF2B5EF4-FFF2-40B4-BE49-F238E27FC236}">
                <a16:creationId xmlns:a16="http://schemas.microsoft.com/office/drawing/2014/main" id="{D1F496C6-FFF9-9C49-A8E5-2482CC8335BA}"/>
              </a:ext>
            </a:extLst>
          </p:cNvPr>
          <p:cNvSpPr/>
          <p:nvPr/>
        </p:nvSpPr>
        <p:spPr>
          <a:xfrm>
            <a:off x="8408504" y="4087428"/>
            <a:ext cx="3783495" cy="1109712"/>
          </a:xfrm>
          <a:prstGeom prst="rect">
            <a:avLst/>
          </a:prstGeom>
          <a:solidFill>
            <a:srgbClr val="66A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413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5523D8-CAEC-4DFB-B084-BC8DD40E99DD}"/>
              </a:ext>
            </a:extLst>
          </p:cNvPr>
          <p:cNvSpPr txBox="1"/>
          <p:nvPr/>
        </p:nvSpPr>
        <p:spPr>
          <a:xfrm>
            <a:off x="1" y="315557"/>
            <a:ext cx="12191999" cy="1477328"/>
          </a:xfrm>
          <a:prstGeom prst="rect">
            <a:avLst/>
          </a:prstGeom>
          <a:solidFill>
            <a:srgbClr val="66A5AD"/>
          </a:solidFill>
        </p:spPr>
        <p:txBody>
          <a:bodyPr vert="horz" lIns="91440" tIns="45720" rIns="91440" bIns="45720" rtlCol="0" anchor="ctr">
            <a:normAutofit lnSpcReduction="10000"/>
          </a:bodyPr>
          <a:lstStyle/>
          <a:p>
            <a:pPr algn="ctr">
              <a:lnSpc>
                <a:spcPct val="90000"/>
              </a:lnSpc>
              <a:spcBef>
                <a:spcPct val="0"/>
              </a:spcBef>
              <a:spcAft>
                <a:spcPts val="600"/>
              </a:spcAft>
            </a:pPr>
            <a:r>
              <a:rPr lang="en-US" sz="4800" b="1" kern="1200" dirty="0">
                <a:solidFill>
                  <a:srgbClr val="003B46"/>
                </a:solidFill>
                <a:latin typeface="+mj-lt"/>
                <a:ea typeface="+mj-ea"/>
                <a:cs typeface="+mj-cs"/>
              </a:rPr>
              <a:t>Western Australia UV Index</a:t>
            </a:r>
          </a:p>
          <a:p>
            <a:pPr algn="ctr">
              <a:lnSpc>
                <a:spcPct val="90000"/>
              </a:lnSpc>
              <a:spcBef>
                <a:spcPct val="0"/>
              </a:spcBef>
              <a:spcAft>
                <a:spcPts val="600"/>
              </a:spcAft>
            </a:pPr>
            <a:r>
              <a:rPr lang="en-US" sz="4800" b="1" kern="1200" dirty="0">
                <a:solidFill>
                  <a:srgbClr val="003B46"/>
                </a:solidFill>
                <a:latin typeface="+mj-lt"/>
                <a:ea typeface="+mj-ea"/>
                <a:cs typeface="+mj-cs"/>
              </a:rPr>
              <a:t>Historical UV Index</a:t>
            </a:r>
          </a:p>
        </p:txBody>
      </p:sp>
      <p:pic>
        <p:nvPicPr>
          <p:cNvPr id="3" name="Picture 2">
            <a:extLst>
              <a:ext uri="{FF2B5EF4-FFF2-40B4-BE49-F238E27FC236}">
                <a16:creationId xmlns:a16="http://schemas.microsoft.com/office/drawing/2014/main" id="{DDB0D936-97DC-4DEA-B660-7BB2B3153632}"/>
              </a:ext>
            </a:extLst>
          </p:cNvPr>
          <p:cNvPicPr>
            <a:picLocks noChangeAspect="1"/>
          </p:cNvPicPr>
          <p:nvPr/>
        </p:nvPicPr>
        <p:blipFill>
          <a:blip r:embed="rId2"/>
          <a:stretch>
            <a:fillRect/>
          </a:stretch>
        </p:blipFill>
        <p:spPr>
          <a:xfrm>
            <a:off x="354227" y="1792885"/>
            <a:ext cx="7608304" cy="4590803"/>
          </a:xfrm>
          <a:prstGeom prst="rect">
            <a:avLst/>
          </a:prstGeom>
        </p:spPr>
      </p:pic>
      <p:sp>
        <p:nvSpPr>
          <p:cNvPr id="2" name="TextBox 1">
            <a:extLst>
              <a:ext uri="{FF2B5EF4-FFF2-40B4-BE49-F238E27FC236}">
                <a16:creationId xmlns:a16="http://schemas.microsoft.com/office/drawing/2014/main" id="{DA0CB9A1-5F84-4347-ACD9-DAB49EDF7F44}"/>
              </a:ext>
            </a:extLst>
          </p:cNvPr>
          <p:cNvSpPr txBox="1"/>
          <p:nvPr/>
        </p:nvSpPr>
        <p:spPr>
          <a:xfrm>
            <a:off x="7962530" y="5197140"/>
            <a:ext cx="4229469" cy="1200329"/>
          </a:xfrm>
          <a:prstGeom prst="rect">
            <a:avLst/>
          </a:prstGeom>
          <a:solidFill>
            <a:srgbClr val="66A5AD"/>
          </a:solidFill>
        </p:spPr>
        <p:txBody>
          <a:bodyPr wrap="square" rtlCol="0">
            <a:spAutoFit/>
          </a:bodyPr>
          <a:lstStyle/>
          <a:p>
            <a:endParaRPr lang="en-AU" dirty="0">
              <a:solidFill>
                <a:srgbClr val="003B46"/>
              </a:solidFill>
              <a:hlinkClick r:id="rId3">
                <a:extLst>
                  <a:ext uri="{A12FA001-AC4F-418D-AE19-62706E023703}">
                    <ahyp:hlinkClr xmlns:ahyp="http://schemas.microsoft.com/office/drawing/2018/hyperlinkcolor" val="tx"/>
                  </a:ext>
                </a:extLst>
              </a:hlinkClick>
            </a:endParaRPr>
          </a:p>
          <a:p>
            <a:endParaRPr lang="en-AU" dirty="0">
              <a:solidFill>
                <a:srgbClr val="003B46"/>
              </a:solidFill>
              <a:hlinkClick r:id="rId3">
                <a:extLst>
                  <a:ext uri="{A12FA001-AC4F-418D-AE19-62706E023703}">
                    <ahyp:hlinkClr xmlns:ahyp="http://schemas.microsoft.com/office/drawing/2018/hyperlinkcolor" val="tx"/>
                  </a:ext>
                </a:extLst>
              </a:hlinkClick>
            </a:endParaRPr>
          </a:p>
          <a:p>
            <a:pPr algn="ctr"/>
            <a:r>
              <a:rPr lang="en-AU" dirty="0">
                <a:solidFill>
                  <a:srgbClr val="003B46"/>
                </a:solidFill>
                <a:hlinkClick r:id="rId3">
                  <a:extLst>
                    <a:ext uri="{A12FA001-AC4F-418D-AE19-62706E023703}">
                      <ahyp:hlinkClr xmlns:ahyp="http://schemas.microsoft.com/office/drawing/2018/hyperlinkcolor" val="tx"/>
                    </a:ext>
                  </a:extLst>
                </a:hlinkClick>
              </a:rPr>
              <a:t>http://127.0.0.1:5000/historical</a:t>
            </a:r>
            <a:endParaRPr lang="en-AU" dirty="0">
              <a:solidFill>
                <a:srgbClr val="003B46"/>
              </a:solidFill>
            </a:endParaRPr>
          </a:p>
          <a:p>
            <a:endParaRPr lang="en-AU" dirty="0"/>
          </a:p>
        </p:txBody>
      </p:sp>
      <p:sp>
        <p:nvSpPr>
          <p:cNvPr id="7" name="TextBox 6">
            <a:extLst>
              <a:ext uri="{FF2B5EF4-FFF2-40B4-BE49-F238E27FC236}">
                <a16:creationId xmlns:a16="http://schemas.microsoft.com/office/drawing/2014/main" id="{F05F37FA-5713-2942-895F-D4B25D2C724E}"/>
              </a:ext>
            </a:extLst>
          </p:cNvPr>
          <p:cNvSpPr txBox="1"/>
          <p:nvPr/>
        </p:nvSpPr>
        <p:spPr>
          <a:xfrm>
            <a:off x="8408504" y="1779104"/>
            <a:ext cx="3783496" cy="1569660"/>
          </a:xfrm>
          <a:prstGeom prst="rect">
            <a:avLst/>
          </a:prstGeom>
          <a:solidFill>
            <a:srgbClr val="66A5AD"/>
          </a:solidFill>
        </p:spPr>
        <p:txBody>
          <a:bodyPr wrap="square" rtlCol="0">
            <a:spAutoFit/>
          </a:bodyPr>
          <a:lstStyle/>
          <a:p>
            <a:pPr marL="285750" indent="-285750">
              <a:buFont typeface="Arial" panose="020B0604020202020204" pitchFamily="34" charset="0"/>
              <a:buChar char="•"/>
            </a:pPr>
            <a:r>
              <a:rPr lang="en-US" sz="2400" dirty="0">
                <a:solidFill>
                  <a:srgbClr val="003B46"/>
                </a:solidFill>
              </a:rPr>
              <a:t>Contour map of UV Index</a:t>
            </a:r>
          </a:p>
          <a:p>
            <a:pPr marL="285750" indent="-285750">
              <a:buFont typeface="Arial" panose="020B0604020202020204" pitchFamily="34" charset="0"/>
              <a:buChar char="•"/>
            </a:pPr>
            <a:r>
              <a:rPr lang="en-US" sz="2400" dirty="0">
                <a:solidFill>
                  <a:srgbClr val="003B46"/>
                </a:solidFill>
              </a:rPr>
              <a:t>UV index of last year</a:t>
            </a:r>
          </a:p>
          <a:p>
            <a:pPr marL="285750" indent="-285750">
              <a:buFont typeface="Arial" panose="020B0604020202020204" pitchFamily="34" charset="0"/>
              <a:buChar char="•"/>
            </a:pPr>
            <a:r>
              <a:rPr lang="en-US" sz="2400" dirty="0">
                <a:solidFill>
                  <a:srgbClr val="003B46"/>
                </a:solidFill>
              </a:rPr>
              <a:t>Current UV Index</a:t>
            </a:r>
          </a:p>
          <a:p>
            <a:pPr marL="285750" indent="-285750">
              <a:buFont typeface="Arial" panose="020B0604020202020204" pitchFamily="34" charset="0"/>
              <a:buChar char="•"/>
            </a:pPr>
            <a:r>
              <a:rPr lang="en-US" sz="2400" dirty="0">
                <a:solidFill>
                  <a:srgbClr val="003B46"/>
                </a:solidFill>
              </a:rPr>
              <a:t>History on the UV Index</a:t>
            </a:r>
          </a:p>
        </p:txBody>
      </p:sp>
      <p:sp>
        <p:nvSpPr>
          <p:cNvPr id="8" name="Rectangle 7">
            <a:extLst>
              <a:ext uri="{FF2B5EF4-FFF2-40B4-BE49-F238E27FC236}">
                <a16:creationId xmlns:a16="http://schemas.microsoft.com/office/drawing/2014/main" id="{B3188706-97D2-5D4A-8C92-E6FDB2BB0786}"/>
              </a:ext>
            </a:extLst>
          </p:cNvPr>
          <p:cNvSpPr/>
          <p:nvPr/>
        </p:nvSpPr>
        <p:spPr>
          <a:xfrm>
            <a:off x="7962531" y="1792885"/>
            <a:ext cx="445972" cy="3405280"/>
          </a:xfrm>
          <a:prstGeom prst="rect">
            <a:avLst/>
          </a:prstGeom>
          <a:solidFill>
            <a:srgbClr val="66A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7575B"/>
              </a:solidFill>
            </a:endParaRPr>
          </a:p>
        </p:txBody>
      </p:sp>
      <p:sp>
        <p:nvSpPr>
          <p:cNvPr id="9" name="Rectangle 8">
            <a:extLst>
              <a:ext uri="{FF2B5EF4-FFF2-40B4-BE49-F238E27FC236}">
                <a16:creationId xmlns:a16="http://schemas.microsoft.com/office/drawing/2014/main" id="{D1F496C6-FFF9-9C49-A8E5-2482CC8335BA}"/>
              </a:ext>
            </a:extLst>
          </p:cNvPr>
          <p:cNvSpPr/>
          <p:nvPr/>
        </p:nvSpPr>
        <p:spPr>
          <a:xfrm>
            <a:off x="8408504" y="3270213"/>
            <a:ext cx="3783495" cy="1926927"/>
          </a:xfrm>
          <a:prstGeom prst="rect">
            <a:avLst/>
          </a:prstGeom>
          <a:solidFill>
            <a:srgbClr val="66A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8682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5523D8-CAEC-4DFB-B084-BC8DD40E99DD}"/>
              </a:ext>
            </a:extLst>
          </p:cNvPr>
          <p:cNvSpPr txBox="1"/>
          <p:nvPr/>
        </p:nvSpPr>
        <p:spPr>
          <a:xfrm>
            <a:off x="0" y="144948"/>
            <a:ext cx="12192000" cy="1569660"/>
          </a:xfrm>
          <a:prstGeom prst="rect">
            <a:avLst/>
          </a:prstGeom>
          <a:solidFill>
            <a:srgbClr val="66A5AD"/>
          </a:solidFill>
        </p:spPr>
        <p:txBody>
          <a:bodyPr wrap="square" rtlCol="0">
            <a:spAutoFit/>
          </a:bodyPr>
          <a:lstStyle/>
          <a:p>
            <a:pPr algn="ctr"/>
            <a:r>
              <a:rPr lang="en-AU" sz="4800" b="1" dirty="0">
                <a:solidFill>
                  <a:srgbClr val="003B46"/>
                </a:solidFill>
                <a:latin typeface="+mj-lt"/>
              </a:rPr>
              <a:t>Western Australia UV Index</a:t>
            </a:r>
          </a:p>
          <a:p>
            <a:pPr algn="ctr"/>
            <a:r>
              <a:rPr lang="en-AU" sz="4800" b="1" dirty="0">
                <a:solidFill>
                  <a:srgbClr val="003B46"/>
                </a:solidFill>
                <a:latin typeface="+mj-lt"/>
              </a:rPr>
              <a:t>Analysis Summary</a:t>
            </a:r>
          </a:p>
        </p:txBody>
      </p:sp>
      <p:sp>
        <p:nvSpPr>
          <p:cNvPr id="7" name="TextBox 6">
            <a:extLst>
              <a:ext uri="{FF2B5EF4-FFF2-40B4-BE49-F238E27FC236}">
                <a16:creationId xmlns:a16="http://schemas.microsoft.com/office/drawing/2014/main" id="{9606B31D-BF23-403C-9DF1-B9C735320B41}"/>
              </a:ext>
            </a:extLst>
          </p:cNvPr>
          <p:cNvSpPr txBox="1"/>
          <p:nvPr/>
        </p:nvSpPr>
        <p:spPr>
          <a:xfrm>
            <a:off x="4640538" y="1877929"/>
            <a:ext cx="6262688" cy="4278094"/>
          </a:xfrm>
          <a:prstGeom prst="rect">
            <a:avLst/>
          </a:prstGeom>
          <a:noFill/>
          <a:ln>
            <a:solidFill>
              <a:schemeClr val="accent1"/>
            </a:solidFill>
          </a:ln>
        </p:spPr>
        <p:txBody>
          <a:bodyPr wrap="square" rtlCol="0">
            <a:spAutoFit/>
          </a:bodyPr>
          <a:lstStyle/>
          <a:p>
            <a:r>
              <a:rPr lang="en-AU" sz="3200" b="1" dirty="0">
                <a:solidFill>
                  <a:srgbClr val="003B46"/>
                </a:solidFill>
              </a:rPr>
              <a:t>The highest UV Index in Year 2020</a:t>
            </a:r>
          </a:p>
          <a:p>
            <a:r>
              <a:rPr lang="en-AU" sz="2400" dirty="0">
                <a:solidFill>
                  <a:srgbClr val="003B46"/>
                </a:solidFill>
              </a:rPr>
              <a:t>City:             Halls Creek</a:t>
            </a:r>
          </a:p>
          <a:p>
            <a:r>
              <a:rPr lang="en-AU" sz="2400" dirty="0">
                <a:solidFill>
                  <a:srgbClr val="003B46"/>
                </a:solidFill>
              </a:rPr>
              <a:t>UV index:   18.21</a:t>
            </a:r>
          </a:p>
          <a:p>
            <a:r>
              <a:rPr lang="en-AU" sz="2400" dirty="0">
                <a:solidFill>
                  <a:srgbClr val="003B46"/>
                </a:solidFill>
              </a:rPr>
              <a:t>Date:           20</a:t>
            </a:r>
            <a:r>
              <a:rPr lang="en-AU" sz="2400" baseline="30000" dirty="0">
                <a:solidFill>
                  <a:srgbClr val="003B46"/>
                </a:solidFill>
              </a:rPr>
              <a:t>th</a:t>
            </a:r>
            <a:r>
              <a:rPr lang="en-AU" sz="2400" dirty="0">
                <a:solidFill>
                  <a:srgbClr val="003B46"/>
                </a:solidFill>
              </a:rPr>
              <a:t> December 2020</a:t>
            </a:r>
          </a:p>
          <a:p>
            <a:endParaRPr lang="en-AU" sz="2400" dirty="0">
              <a:solidFill>
                <a:srgbClr val="003B46"/>
              </a:solidFill>
            </a:endParaRPr>
          </a:p>
          <a:p>
            <a:r>
              <a:rPr lang="en-AU" sz="2400" i="1" u="sng" dirty="0">
                <a:solidFill>
                  <a:srgbClr val="003B46"/>
                </a:solidFill>
              </a:rPr>
              <a:t>Average UV index in Halls Creek:</a:t>
            </a:r>
          </a:p>
          <a:p>
            <a:r>
              <a:rPr lang="en-AU" sz="2400" dirty="0">
                <a:solidFill>
                  <a:srgbClr val="003B46"/>
                </a:solidFill>
              </a:rPr>
              <a:t>Average:  11.74</a:t>
            </a:r>
          </a:p>
          <a:p>
            <a:r>
              <a:rPr lang="en-AU" sz="2400" dirty="0">
                <a:solidFill>
                  <a:srgbClr val="003B46"/>
                </a:solidFill>
              </a:rPr>
              <a:t>Winter:    7.6</a:t>
            </a:r>
          </a:p>
          <a:p>
            <a:r>
              <a:rPr lang="en-AU" sz="2400" dirty="0">
                <a:solidFill>
                  <a:srgbClr val="003B46"/>
                </a:solidFill>
              </a:rPr>
              <a:t>Spring:     13.43</a:t>
            </a:r>
          </a:p>
          <a:p>
            <a:r>
              <a:rPr lang="en-AU" sz="2400" dirty="0">
                <a:solidFill>
                  <a:srgbClr val="003B46"/>
                </a:solidFill>
              </a:rPr>
              <a:t>Summer: 15.30</a:t>
            </a:r>
          </a:p>
          <a:p>
            <a:r>
              <a:rPr lang="en-AU" sz="2400" dirty="0">
                <a:solidFill>
                  <a:srgbClr val="003B46"/>
                </a:solidFill>
              </a:rPr>
              <a:t>Autumn:  10.71</a:t>
            </a:r>
          </a:p>
        </p:txBody>
      </p:sp>
      <p:pic>
        <p:nvPicPr>
          <p:cNvPr id="3" name="Picture 2">
            <a:extLst>
              <a:ext uri="{FF2B5EF4-FFF2-40B4-BE49-F238E27FC236}">
                <a16:creationId xmlns:a16="http://schemas.microsoft.com/office/drawing/2014/main" id="{96BAB319-8EEB-416F-B40C-A26130B75340}"/>
              </a:ext>
            </a:extLst>
          </p:cNvPr>
          <p:cNvPicPr>
            <a:picLocks noChangeAspect="1"/>
          </p:cNvPicPr>
          <p:nvPr/>
        </p:nvPicPr>
        <p:blipFill>
          <a:blip r:embed="rId2"/>
          <a:stretch>
            <a:fillRect/>
          </a:stretch>
        </p:blipFill>
        <p:spPr>
          <a:xfrm>
            <a:off x="1353616" y="1877929"/>
            <a:ext cx="2810878" cy="4278094"/>
          </a:xfrm>
          <a:prstGeom prst="rect">
            <a:avLst/>
          </a:prstGeom>
        </p:spPr>
      </p:pic>
    </p:spTree>
    <p:extLst>
      <p:ext uri="{BB962C8B-B14F-4D97-AF65-F5344CB8AC3E}">
        <p14:creationId xmlns:p14="http://schemas.microsoft.com/office/powerpoint/2010/main" val="506925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TotalTime>
  <Words>475</Words>
  <Application>Microsoft Macintosh PowerPoint</Application>
  <PresentationFormat>Widescreen</PresentationFormat>
  <Paragraphs>112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Sandra Teh</dc:creator>
  <cp:lastModifiedBy>Sylvia Broadbent</cp:lastModifiedBy>
  <cp:revision>19</cp:revision>
  <dcterms:created xsi:type="dcterms:W3CDTF">2021-01-20T02:50:10Z</dcterms:created>
  <dcterms:modified xsi:type="dcterms:W3CDTF">2021-01-21T08:16:26Z</dcterms:modified>
</cp:coreProperties>
</file>