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0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7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3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055F08A-1E71-4B2B-BB49-E743F2903911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0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11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05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6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87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8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ancial_technolog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yahoo.com/" TargetMode="External"/><Relationship Id="rId2" Type="http://schemas.openxmlformats.org/officeDocument/2006/relationships/hyperlink" Target="http://au.investi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AF56-CE96-4F6F-B282-BE90715F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328" y="744909"/>
            <a:ext cx="4919472" cy="3155419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3600" dirty="0"/>
              <a:t>Market Predictors: </a:t>
            </a:r>
            <a:br>
              <a:rPr lang="en-US" sz="3600" dirty="0"/>
            </a:br>
            <a:br>
              <a:rPr lang="en-US" sz="3600" dirty="0"/>
            </a:br>
            <a:r>
              <a:rPr lang="en-US" sz="2900" i="1" dirty="0">
                <a:latin typeface="+mn-lt"/>
              </a:rPr>
              <a:t>An analysis of trends in the value of 10yr bonds, gold, Nasdaq and Nikkei</a:t>
            </a:r>
            <a:br>
              <a:rPr lang="en-US" sz="3200" b="1" i="1" dirty="0"/>
            </a:b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116C9D-474F-4DD7-B621-007F3D01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28" y="3731025"/>
            <a:ext cx="4919472" cy="2054306"/>
          </a:xfrm>
        </p:spPr>
        <p:txBody>
          <a:bodyPr anchor="t">
            <a:normAutofit/>
          </a:bodyPr>
          <a:lstStyle/>
          <a:p>
            <a:r>
              <a:rPr lang="en-US" sz="2400" dirty="0"/>
              <a:t>Project Team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Daniel Sobral 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Anthony Elbers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Nalishebo Meebelo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picture containing text, outdoor, scoreboard&#10;&#10;Description automatically generated">
            <a:extLst>
              <a:ext uri="{FF2B5EF4-FFF2-40B4-BE49-F238E27FC236}">
                <a16:creationId xmlns:a16="http://schemas.microsoft.com/office/drawing/2014/main" id="{7AFB757C-0F2C-45E6-8609-DCE71DB12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46" r="27285" b="1"/>
          <a:stretch/>
        </p:blipFill>
        <p:spPr>
          <a:xfrm>
            <a:off x="1579960" y="1242644"/>
            <a:ext cx="2955190" cy="3506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D6EF-3977-456B-8EF1-38417DCC96EA}"/>
              </a:ext>
            </a:extLst>
          </p:cNvPr>
          <p:cNvSpPr txBox="1"/>
          <p:nvPr/>
        </p:nvSpPr>
        <p:spPr>
          <a:xfrm>
            <a:off x="2861228" y="6084749"/>
            <a:ext cx="259398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Financial_technolog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7BE191-E185-48EF-A59F-F80D0CFC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0" y="1480585"/>
            <a:ext cx="8540500" cy="38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F7E-C326-4928-8725-B9867F03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F2D2AC-6E5D-4309-93A7-38BF268D0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844914"/>
            <a:ext cx="11791950" cy="100773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FB2A3D-17A1-4616-A805-A81DC7B469C6}"/>
              </a:ext>
            </a:extLst>
          </p:cNvPr>
          <p:cNvSpPr txBox="1">
            <a:spLocks/>
          </p:cNvSpPr>
          <p:nvPr/>
        </p:nvSpPr>
        <p:spPr>
          <a:xfrm>
            <a:off x="219075" y="892346"/>
            <a:ext cx="11327907" cy="195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pt-PT" dirty="0"/>
              <a:t>Neural Networks - LSTM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pt-PT" dirty="0"/>
              <a:t>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744A-5A81-40E2-A76E-A013AB7B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92" y="876300"/>
            <a:ext cx="994214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400" dirty="0"/>
              <a:t>Questions</a:t>
            </a:r>
            <a:r>
              <a:rPr lang="pt-PT" sz="2000" dirty="0"/>
              <a:t> that guide the project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2200" dirty="0"/>
            </a:br>
            <a:r>
              <a:rPr lang="en-US" sz="2200" b="1" dirty="0"/>
              <a:t>On Machine Learning</a:t>
            </a:r>
            <a:br>
              <a:rPr lang="en-US" sz="2200" b="1" dirty="0"/>
            </a:br>
            <a:br>
              <a:rPr lang="en-US" sz="2200" dirty="0"/>
            </a:br>
            <a:r>
              <a:rPr lang="en-US" sz="2200" dirty="0"/>
              <a:t>How to approach data in a time series with machine learning tools?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How can we use these tools for asset value prediction?</a:t>
            </a:r>
            <a:br>
              <a:rPr lang="en-US" sz="2200" dirty="0"/>
            </a:b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6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1BCF-9469-4565-A378-FDA57108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4" y="559814"/>
            <a:ext cx="5181599" cy="5612387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2E83-FFE5-43B7-BA9E-C509669B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559814"/>
            <a:ext cx="11327907" cy="1952568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400" dirty="0"/>
              <a:t>Questions that guide the project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706BF-5E3B-4A79-9D3D-AD98CAAFBBE3}"/>
              </a:ext>
            </a:extLst>
          </p:cNvPr>
          <p:cNvSpPr txBox="1"/>
          <p:nvPr/>
        </p:nvSpPr>
        <p:spPr>
          <a:xfrm>
            <a:off x="1420426" y="2767119"/>
            <a:ext cx="84781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On the Data</a:t>
            </a:r>
          </a:p>
          <a:p>
            <a:endParaRPr lang="en-US" dirty="0"/>
          </a:p>
          <a:p>
            <a:r>
              <a:rPr lang="en-US" sz="2200" dirty="0"/>
              <a:t>Is there any uniqueness in analyzing the value of assets than remained relevant for 40 years?</a:t>
            </a:r>
            <a:br>
              <a:rPr lang="en-US" sz="2200" dirty="0"/>
            </a:br>
            <a:endParaRPr lang="en-US" sz="2200" dirty="0"/>
          </a:p>
          <a:p>
            <a:br>
              <a:rPr lang="en-US" sz="1800" dirty="0"/>
            </a:br>
            <a:r>
              <a:rPr lang="en-US" sz="2200" dirty="0"/>
              <a:t>Is there any uniqueness in comparing the value of assets </a:t>
            </a:r>
            <a:br>
              <a:rPr lang="en-US" sz="2200" dirty="0"/>
            </a:br>
            <a:r>
              <a:rPr lang="en-US" sz="2200" dirty="0"/>
              <a:t>play a major role in the world economy?</a:t>
            </a:r>
          </a:p>
        </p:txBody>
      </p:sp>
    </p:spTree>
    <p:extLst>
      <p:ext uri="{BB962C8B-B14F-4D97-AF65-F5344CB8AC3E}">
        <p14:creationId xmlns:p14="http://schemas.microsoft.com/office/powerpoint/2010/main" val="225430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079C47-4639-42C8-8918-E5826DCEE200}"/>
              </a:ext>
            </a:extLst>
          </p:cNvPr>
          <p:cNvSpPr txBox="1"/>
          <p:nvPr/>
        </p:nvSpPr>
        <p:spPr>
          <a:xfrm>
            <a:off x="1340528" y="1859339"/>
            <a:ext cx="39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Financial data: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- Debt(U.S. 10 y bonds)</a:t>
            </a:r>
          </a:p>
          <a:p>
            <a:r>
              <a:rPr lang="en-US" dirty="0">
                <a:effectLst/>
              </a:rPr>
              <a:t> - Equities(</a:t>
            </a:r>
            <a:r>
              <a:rPr lang="en-US" dirty="0" err="1">
                <a:effectLst/>
              </a:rPr>
              <a:t>nasdaq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nikkei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Comoditie</a:t>
            </a:r>
            <a:r>
              <a:rPr lang="en-US" dirty="0">
                <a:effectLst/>
              </a:rPr>
              <a:t>(gold)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1980 to 2021</a:t>
            </a:r>
          </a:p>
          <a:p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FA3D3-6DF5-48FB-97E2-0F0176868F91}"/>
              </a:ext>
            </a:extLst>
          </p:cNvPr>
          <p:cNvSpPr txBox="1"/>
          <p:nvPr/>
        </p:nvSpPr>
        <p:spPr>
          <a:xfrm>
            <a:off x="6344573" y="1859339"/>
            <a:ext cx="3950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Sources: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		-- csv format –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Gold -</a:t>
            </a:r>
          </a:p>
          <a:p>
            <a:r>
              <a:rPr lang="en-US" u="sng" dirty="0">
                <a:solidFill>
                  <a:srgbClr val="3578FF"/>
                </a:solidFill>
                <a:effectLst/>
                <a:hlinkClick r:id="rId2"/>
              </a:rPr>
              <a:t>http://au.investing.com/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All other assets -</a:t>
            </a:r>
          </a:p>
          <a:p>
            <a:r>
              <a:rPr lang="en-US" u="sng" dirty="0">
                <a:solidFill>
                  <a:srgbClr val="3578FF"/>
                </a:solidFill>
                <a:effectLst/>
                <a:hlinkClick r:id="rId3"/>
              </a:rPr>
              <a:t>http://finance.yahoo.com/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CA387A-742B-4229-84A8-4D590921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9332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400" dirty="0"/>
              <a:t>Data Selection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565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5276D73-1599-4062-9243-1AD5B337158B}"/>
              </a:ext>
            </a:extLst>
          </p:cNvPr>
          <p:cNvSpPr txBox="1"/>
          <p:nvPr/>
        </p:nvSpPr>
        <p:spPr>
          <a:xfrm>
            <a:off x="1029810" y="1674674"/>
            <a:ext cx="3941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+mj-lt"/>
              </a:rPr>
              <a:t>Which indicator best suits the model?</a:t>
            </a:r>
          </a:p>
          <a:p>
            <a:br>
              <a:rPr lang="en-US" dirty="0">
                <a:effectLst/>
                <a:latin typeface="+mj-lt"/>
              </a:rPr>
            </a:br>
            <a:endParaRPr lang="en-US" dirty="0">
              <a:effectLst/>
              <a:latin typeface="+mj-lt"/>
            </a:endParaRP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latin typeface="+mj-lt"/>
              </a:rPr>
              <a:t>In the long run </a:t>
            </a:r>
            <a:r>
              <a:rPr lang="en-US" b="1" i="0" dirty="0">
                <a:solidFill>
                  <a:srgbClr val="1A1A1A"/>
                </a:solidFill>
                <a:effectLst/>
                <a:latin typeface="+mj-lt"/>
              </a:rPr>
              <a:t>prices </a:t>
            </a:r>
            <a:r>
              <a:rPr lang="en-US" b="0" i="0" dirty="0">
                <a:solidFill>
                  <a:srgbClr val="1A1A1A"/>
                </a:solidFill>
                <a:effectLst/>
                <a:latin typeface="+mj-lt"/>
              </a:rPr>
              <a:t>generally tend to rise.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AA3B9-C2DE-4703-8C99-B6039FC72670}"/>
              </a:ext>
            </a:extLst>
          </p:cNvPr>
          <p:cNvSpPr txBox="1"/>
          <p:nvPr/>
        </p:nvSpPr>
        <p:spPr>
          <a:xfrm>
            <a:off x="5850385" y="1447061"/>
            <a:ext cx="4444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1A1A1A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1A1A1A"/>
                </a:solidFill>
                <a:effectLst/>
              </a:rPr>
              <a:t>Returns </a:t>
            </a:r>
            <a:r>
              <a:rPr lang="en-US" dirty="0">
                <a:solidFill>
                  <a:srgbClr val="1A1A1A"/>
                </a:solidFill>
              </a:rPr>
              <a:t>offer a measure for</a:t>
            </a:r>
            <a:r>
              <a:rPr lang="en-US" b="0" i="0" dirty="0">
                <a:solidFill>
                  <a:srgbClr val="1A1A1A"/>
                </a:solidFill>
                <a:effectLst/>
              </a:rPr>
              <a:t> comparison. But have extreme daily fluctuations.</a:t>
            </a:r>
          </a:p>
          <a:p>
            <a:pPr algn="l"/>
            <a:br>
              <a:rPr lang="en-US" b="0" i="0" dirty="0">
                <a:solidFill>
                  <a:srgbClr val="1A1A1A"/>
                </a:solidFill>
                <a:effectLst/>
              </a:rPr>
            </a:br>
            <a:endParaRPr lang="en-US" b="0" i="0" dirty="0">
              <a:solidFill>
                <a:srgbClr val="1A1A1A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</a:rPr>
              <a:t>While </a:t>
            </a:r>
            <a:r>
              <a:rPr lang="en-US" b="1" i="0" dirty="0">
                <a:solidFill>
                  <a:srgbClr val="1A1A1A"/>
                </a:solidFill>
                <a:effectLst/>
              </a:rPr>
              <a:t>volatility </a:t>
            </a:r>
            <a:r>
              <a:rPr lang="en-US" b="0" i="0" dirty="0">
                <a:solidFill>
                  <a:srgbClr val="1A1A1A"/>
                </a:solidFill>
                <a:effectLst/>
              </a:rPr>
              <a:t>offers more constant values.</a:t>
            </a:r>
          </a:p>
          <a:p>
            <a:endParaRPr lang="en-US" dirty="0">
              <a:effectLst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2C73E8-EE1D-4F03-B48F-A8E6FFE6A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20" y="515426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en-US" sz="2800" i="0" dirty="0">
                <a:solidFill>
                  <a:srgbClr val="1A1A1A"/>
                </a:solidFill>
                <a:effectLst/>
                <a:latin typeface="+mj-lt"/>
              </a:rPr>
              <a:t>Data Cleaning</a:t>
            </a:r>
            <a:endParaRPr lang="en-US" sz="1600" dirty="0">
              <a:latin typeface="+mj-lt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6DB400-66B9-4BD7-896F-79804399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0" y="3494650"/>
            <a:ext cx="4524650" cy="26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29426D-891D-4BF7-AE29-DFF5BD32FE5B}"/>
              </a:ext>
            </a:extLst>
          </p:cNvPr>
          <p:cNvSpPr txBox="1"/>
          <p:nvPr/>
        </p:nvSpPr>
        <p:spPr>
          <a:xfrm>
            <a:off x="1197005" y="1951672"/>
            <a:ext cx="39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Neural Networks - </a:t>
            </a:r>
            <a:r>
              <a:rPr lang="en-US" b="1" dirty="0">
                <a:effectLst/>
              </a:rPr>
              <a:t>Long short-term memory model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Respect chronological sequence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Attributes more relevance to more recent data.</a:t>
            </a:r>
          </a:p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Runs through the data in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701ED-50AE-4062-8ACE-FBF88BBAB36A}"/>
              </a:ext>
            </a:extLst>
          </p:cNvPr>
          <p:cNvSpPr txBox="1"/>
          <p:nvPr/>
        </p:nvSpPr>
        <p:spPr>
          <a:xfrm>
            <a:off x="6406717" y="1951672"/>
            <a:ext cx="3950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Requirements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input layer requires </a:t>
            </a:r>
            <a:r>
              <a:rPr lang="en-US" b="1" dirty="0">
                <a:effectLst/>
              </a:rPr>
              <a:t>3 dimensions</a:t>
            </a:r>
            <a:r>
              <a:rPr lang="en-US" dirty="0">
                <a:effectLst/>
              </a:rPr>
              <a:t>: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samples </a:t>
            </a:r>
            <a:r>
              <a:rPr lang="en-US" dirty="0">
                <a:effectLst/>
              </a:rPr>
              <a:t>- groups of data fed to the network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timesteps</a:t>
            </a:r>
            <a:r>
              <a:rPr lang="en-US" dirty="0">
                <a:effectLst/>
              </a:rPr>
              <a:t> - length of input sequence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features </a:t>
            </a:r>
            <a:r>
              <a:rPr lang="en-US" dirty="0">
                <a:effectLst/>
              </a:rPr>
              <a:t>- features fed per timestep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20761A-BEAE-434B-9209-EB55B996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9332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400" dirty="0"/>
              <a:t>The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23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171C8-9652-489A-9FEC-73CFDA75ABDB}"/>
              </a:ext>
            </a:extLst>
          </p:cNvPr>
          <p:cNvSpPr txBox="1"/>
          <p:nvPr/>
        </p:nvSpPr>
        <p:spPr>
          <a:xfrm>
            <a:off x="6383044" y="2011739"/>
            <a:ext cx="3950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Further Options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Neural Networks allows us to edit the model through the number of </a:t>
            </a:r>
            <a:r>
              <a:rPr lang="en-US" b="1" dirty="0">
                <a:effectLst/>
              </a:rPr>
              <a:t>layers</a:t>
            </a:r>
            <a:r>
              <a:rPr lang="en-US" dirty="0">
                <a:effectLst/>
              </a:rPr>
              <a:t>, the </a:t>
            </a:r>
            <a:r>
              <a:rPr lang="en-US" b="1" dirty="0">
                <a:effectLst/>
              </a:rPr>
              <a:t>drop rate </a:t>
            </a:r>
            <a:r>
              <a:rPr lang="en-US" dirty="0">
                <a:effectLst/>
              </a:rPr>
              <a:t>after each layer and </a:t>
            </a:r>
            <a:r>
              <a:rPr lang="en-US" b="1" dirty="0">
                <a:effectLst/>
              </a:rPr>
              <a:t>number of epochs</a:t>
            </a:r>
            <a:r>
              <a:rPr lang="en-US" dirty="0"/>
              <a:t>.</a:t>
            </a:r>
          </a:p>
          <a:p>
            <a:endParaRPr lang="en-US" b="1" dirty="0">
              <a:effectLst/>
            </a:endParaRPr>
          </a:p>
          <a:p>
            <a:endParaRPr lang="en-US" b="1" dirty="0"/>
          </a:p>
          <a:p>
            <a:endParaRPr lang="en-US" b="1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BEBA4-1783-492B-AD0B-9735B9E7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18" y="396808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800" dirty="0"/>
              <a:t>The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3436A-633A-4568-AC0A-35E83446587F}"/>
              </a:ext>
            </a:extLst>
          </p:cNvPr>
          <p:cNvSpPr txBox="1"/>
          <p:nvPr/>
        </p:nvSpPr>
        <p:spPr>
          <a:xfrm>
            <a:off x="1492928" y="2011739"/>
            <a:ext cx="3950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Split the Data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Train Data - 2000 to 2017</a:t>
            </a:r>
          </a:p>
          <a:p>
            <a:r>
              <a:rPr lang="en-US" dirty="0">
                <a:effectLst/>
              </a:rPr>
              <a:t>Test Data - 2017 to 2021</a:t>
            </a:r>
          </a:p>
          <a:p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Due to</a:t>
            </a:r>
          </a:p>
          <a:p>
            <a:r>
              <a:rPr lang="en-US" dirty="0">
                <a:effectLst/>
              </a:rPr>
              <a:t>Extreme global economic differences in previous years.</a:t>
            </a:r>
          </a:p>
        </p:txBody>
      </p:sp>
    </p:spTree>
    <p:extLst>
      <p:ext uri="{BB962C8B-B14F-4D97-AF65-F5344CB8AC3E}">
        <p14:creationId xmlns:p14="http://schemas.microsoft.com/office/powerpoint/2010/main" val="11050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171C8-9652-489A-9FEC-73CFDA75ABDB}"/>
              </a:ext>
            </a:extLst>
          </p:cNvPr>
          <p:cNvSpPr txBox="1"/>
          <p:nvPr/>
        </p:nvSpPr>
        <p:spPr>
          <a:xfrm>
            <a:off x="1686757" y="2136338"/>
            <a:ext cx="6613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effectLst/>
            </a:endParaRPr>
          </a:p>
          <a:p>
            <a:pPr algn="l"/>
            <a:r>
              <a:rPr lang="en-US" b="1" dirty="0">
                <a:solidFill>
                  <a:srgbClr val="1A1A1A"/>
                </a:solidFill>
                <a:latin typeface="PT Serif"/>
              </a:rPr>
              <a:t>How to score the model </a:t>
            </a:r>
          </a:p>
          <a:p>
            <a:pPr algn="l"/>
            <a:endParaRPr lang="en-US" b="1" dirty="0">
              <a:solidFill>
                <a:srgbClr val="1A1A1A"/>
              </a:solidFill>
              <a:latin typeface="PT Serif"/>
            </a:endParaRPr>
          </a:p>
          <a:p>
            <a:pPr algn="l"/>
            <a:endParaRPr lang="en-US" b="1" dirty="0">
              <a:solidFill>
                <a:srgbClr val="1A1A1A"/>
              </a:solidFill>
              <a:latin typeface="PT Serif"/>
            </a:endParaRPr>
          </a:p>
          <a:p>
            <a:pPr algn="l"/>
            <a:endParaRPr lang="en-US" dirty="0">
              <a:solidFill>
                <a:srgbClr val="1A1A1A"/>
              </a:solidFill>
              <a:latin typeface="PT Serif"/>
            </a:endParaRPr>
          </a:p>
          <a:p>
            <a:pPr algn="l"/>
            <a:r>
              <a:rPr lang="en-US" dirty="0">
                <a:solidFill>
                  <a:srgbClr val="1A1A1A"/>
                </a:solidFill>
                <a:latin typeface="PT Serif"/>
              </a:rPr>
              <a:t>“Accuracy” value not available</a:t>
            </a:r>
          </a:p>
          <a:p>
            <a:pPr algn="l"/>
            <a:endParaRPr lang="en-US" b="1" dirty="0">
              <a:solidFill>
                <a:srgbClr val="1A1A1A"/>
              </a:solidFill>
              <a:latin typeface="PT Serif"/>
            </a:endParaRPr>
          </a:p>
          <a:p>
            <a:pPr algn="l"/>
            <a:r>
              <a:rPr lang="en-US" dirty="0">
                <a:solidFill>
                  <a:srgbClr val="1A1A1A"/>
                </a:solidFill>
                <a:latin typeface="PT Serif"/>
              </a:rPr>
              <a:t>Used “</a:t>
            </a:r>
            <a:r>
              <a:rPr lang="en-US" b="0" i="0" dirty="0">
                <a:solidFill>
                  <a:srgbClr val="1A1A1A"/>
                </a:solidFill>
                <a:effectLst/>
                <a:latin typeface="PT Serif"/>
              </a:rPr>
              <a:t>loss” and “root mean root mean square error”</a:t>
            </a:r>
          </a:p>
          <a:p>
            <a:pPr algn="l"/>
            <a:endParaRPr lang="en-US" b="0" i="0" dirty="0">
              <a:solidFill>
                <a:srgbClr val="1A1A1A"/>
              </a:solidFill>
              <a:effectLst/>
              <a:latin typeface="PT Serif"/>
            </a:endParaRP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latin typeface="PT Serif"/>
              </a:rPr>
              <a:t>Use call back function to avoid overfitting the model</a:t>
            </a:r>
          </a:p>
          <a:p>
            <a:endParaRPr lang="en-US" b="1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BEBA4-1783-492B-AD0B-9735B9E7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62" y="858447"/>
            <a:ext cx="11327907" cy="150868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pt-PT" sz="2800" dirty="0"/>
              <a:t>The Model </a:t>
            </a:r>
          </a:p>
        </p:txBody>
      </p:sp>
    </p:spTree>
    <p:extLst>
      <p:ext uri="{BB962C8B-B14F-4D97-AF65-F5344CB8AC3E}">
        <p14:creationId xmlns:p14="http://schemas.microsoft.com/office/powerpoint/2010/main" val="3898040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602</TotalTime>
  <Words>403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PT Serif</vt:lpstr>
      <vt:lpstr>Gallery</vt:lpstr>
      <vt:lpstr>    Market Predictors:   An analysis of trends in the value of 10yr bonds, gold, Nasdaq and Nikkei  </vt:lpstr>
      <vt:lpstr> </vt:lpstr>
      <vt:lpstr>Questions that guide the project      On Machine Learning  How to approach data in a time series with machine learning tools?   How can we use these tools for asset value prediction?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Nalishebo “Shebo” Meebelo</dc:title>
  <dc:creator>Shebo Meebelo</dc:creator>
  <cp:lastModifiedBy>Daniel Sobral</cp:lastModifiedBy>
  <cp:revision>61</cp:revision>
  <dcterms:created xsi:type="dcterms:W3CDTF">2021-02-11T18:21:13Z</dcterms:created>
  <dcterms:modified xsi:type="dcterms:W3CDTF">2021-02-27T02:39:52Z</dcterms:modified>
</cp:coreProperties>
</file>