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8" r:id="rId7"/>
    <p:sldId id="277" r:id="rId8"/>
    <p:sldId id="280" r:id="rId9"/>
    <p:sldId id="267" r:id="rId10"/>
    <p:sldId id="273" r:id="rId11"/>
    <p:sldId id="281" r:id="rId12"/>
    <p:sldId id="274" r:id="rId13"/>
    <p:sldId id="282" r:id="rId14"/>
    <p:sldId id="275" r:id="rId15"/>
    <p:sldId id="276" r:id="rId16"/>
    <p:sldId id="279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ECD4D-E2E5-43B4-990A-D1E36B9D54D1}" v="45" dt="2020-10-24T08:49:2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717" autoAdjust="0"/>
  </p:normalViewPr>
  <p:slideViewPr>
    <p:cSldViewPr snapToGrid="0">
      <p:cViewPr varScale="1">
        <p:scale>
          <a:sx n="66" d="100"/>
          <a:sy n="66" d="100"/>
        </p:scale>
        <p:origin x="72" y="222"/>
      </p:cViewPr>
      <p:guideLst/>
    </p:cSldViewPr>
  </p:slideViewPr>
  <p:outlineViewPr>
    <p:cViewPr>
      <p:scale>
        <a:sx n="33" d="100"/>
        <a:sy n="33" d="100"/>
      </p:scale>
      <p:origin x="0" y="-65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1E42-2B4C-4661-8952-33EC8C788749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9CC9-2C5F-4176-BAD9-E50FED1E5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15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85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00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49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64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494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81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30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17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7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89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5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93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36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62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43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8FA-59FD-4113-83ED-0C7D3C21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D7846-4FA8-409D-82C0-CB681586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75FD-19B5-4268-A4C4-B05FAA0D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4F2B-8029-4031-B59A-E644C00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89F6-BB36-456E-8E1A-22252F2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DDB6-A78B-4C61-B244-A310E3B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1297-4263-4FBA-BCFA-2D701E58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99AF-C552-4220-8C87-D42AA0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AB4-DB44-4A4A-93FB-BA06F0B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1CEE-4975-4E54-BEFA-A013A223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4223-1614-4691-8946-7071F266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DC5C9-8223-4A63-86DE-BAECB2B8F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CB54-C6E3-42E9-82E2-CD6AC506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AA3A-E061-4801-B1F9-C3EAF46E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8D03-A726-4BF7-8560-7FF8A6D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DF1-D1B9-4FA7-A898-DF0E16C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3376-C3D0-4974-AC56-BE65E37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BC0-21E5-40F4-BEE9-7FFF0F9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4749-69BA-42AE-8200-86AF03CB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5255-F58E-49BA-AD92-A8882838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1A27-EA52-4A4E-B35C-76F28444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BD30-EF85-4ADB-A09A-03655385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8A1-C2A1-4FB7-9C03-57B8C89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E8C2-06C9-4E53-9558-79D615C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C9B5-FD8F-4B22-9A10-62FBAF0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1D66-CCC9-4B89-AE81-3C3F173F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1917-BC70-4574-B618-3AB334485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84B3-D257-4B20-B78D-B75EA2FA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207B-84A5-4DC0-A8A7-49628A5F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C0BC-045C-4737-A1F2-8DF6EF96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370E-337A-4115-B0FB-8C882F72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752-AC39-457F-AB5F-19AC7433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1F0B-E721-4007-85BE-B0B0790C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878C-A18A-40A9-A8B4-32F7F26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78627-937F-4DCB-A312-FF500BAA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2EFB7-9622-4315-ADD9-9463EBC3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14903-4E2A-43E3-8226-44CCFA2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B0D3F-56DC-47E4-A171-EA78E03B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2A5D3-3F49-47B9-9F2C-19FC892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11-8BB5-47A9-B4E0-AC24DE1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EC5D-E44C-4557-8175-9B4354E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D6249-22C4-42AB-A4E6-0A32797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8FB5-853C-4872-B4D0-669A094A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768DB-95E0-4F04-A4BF-A0D000EE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2627-732D-47A6-B405-D8FCFD7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73EB-68F5-44A8-AA0B-2CBABFA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EB5-B8F3-41C9-8185-DC61C8C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8DE2-B1D4-42F6-B571-F915E1EE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59FA-D8FE-468A-A7F1-36D16568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DE0E-7EF4-48A8-9F83-876932D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3968-8038-4A48-9C81-7EE9A23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94AB-B770-4D15-8805-905DA981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FB2-1CD4-4CCE-B71D-DB5BC85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7415-34A7-43CC-A991-79435895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E71E-1D7F-43AA-8EE2-09417DB7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6AA5-D988-4E95-A540-3C5F3BC9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25A0-27CC-41B2-AE57-4E36ABE0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4EAF-72DE-4C76-85F8-BCC2AB5F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70C6A-7723-4724-BD3A-3F144E00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43F6-1679-42F7-96E6-429506CC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558C-CC70-43C0-9AEF-7D32B8BD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D0AD-E70D-4190-91E2-CF51F58D3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88D0-CA84-49AC-B72A-8DE118A3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47C9-AF49-44F7-8380-57F810DE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3"/>
          <a:stretch/>
        </p:blipFill>
        <p:spPr>
          <a:xfrm>
            <a:off x="20" y="10"/>
            <a:ext cx="75285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ACA1-F20E-4690-B041-16A62F38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867" y="1122363"/>
            <a:ext cx="5869093" cy="3204134"/>
          </a:xfrm>
        </p:spPr>
        <p:txBody>
          <a:bodyPr anchor="t"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400"/>
              <a:t>   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  <a:t>HEART SHAPED BOX:</a:t>
            </a:r>
            <a:b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</a:br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An E</a:t>
            </a:r>
            <a:r>
              <a:rPr lang="en-US" sz="2800" b="1">
                <a:latin typeface="Abadi" panose="020B0604020104020204" pitchFamily="34" charset="0"/>
              </a:rPr>
              <a:t>xploration and Harnessing of Data on Cardiovascular Disease (CVD)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B009-620E-4C7B-BBEB-104D1E0B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61" y="3400529"/>
            <a:ext cx="3343124" cy="22927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>
                <a:latin typeface="Abadi" panose="020B0604020104020204" pitchFamily="34" charset="0"/>
                <a:cs typeface="Times New Roman" panose="02020603050405020304" pitchFamily="18" charset="0"/>
              </a:rPr>
              <a:t>Collaborators: 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Stephen Milton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Anthony Elbers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Divya Gururajan Sumangala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Brett Wallis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Nalishebo Meebelo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51DD1-C7D9-45D1-9678-B80F1147F6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37"/>
          <a:stretch/>
        </p:blipFill>
        <p:spPr>
          <a:xfrm>
            <a:off x="414566" y="643467"/>
            <a:ext cx="11133967" cy="5571065"/>
          </a:xfrm>
          <a:prstGeom prst="rect">
            <a:avLst/>
          </a:prstGeom>
          <a:ln>
            <a:noFill/>
          </a:ln>
        </p:spPr>
      </p:pic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62847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784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ACFF5-D86F-4200-AF53-5FAF30AC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4" y="1315386"/>
            <a:ext cx="13073607" cy="4631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06B5D-4408-4B75-B39C-87096C144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44" y="5175046"/>
            <a:ext cx="4243184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3807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3A36E4-8AE2-4ADB-A4FA-246A470D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8" y="4226765"/>
            <a:ext cx="3658434" cy="182921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65D077-F006-44E5-8F66-78386900E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5" y="4226765"/>
            <a:ext cx="3658434" cy="1829217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089A2BA-BAF9-4AF1-AEC9-45A565E7E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4226765"/>
            <a:ext cx="3658434" cy="182921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9F9B20C-6BDD-47EC-8761-C278EBF96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8" y="2075669"/>
            <a:ext cx="2699314" cy="1046076"/>
          </a:xfrm>
          <a:prstGeom prst="rect">
            <a:avLst/>
          </a:prstGeom>
        </p:spPr>
      </p:pic>
      <p:pic>
        <p:nvPicPr>
          <p:cNvPr id="14" name="Picture 13" descr="Chart, table&#10;&#10;Description automatically generated">
            <a:extLst>
              <a:ext uri="{FF2B5EF4-FFF2-40B4-BE49-F238E27FC236}">
                <a16:creationId xmlns:a16="http://schemas.microsoft.com/office/drawing/2014/main" id="{9107A755-2441-4FC2-ABA3-CE299E8CF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16" y="2080591"/>
            <a:ext cx="3650292" cy="1046076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4D5F965-3D5B-4040-97B4-A8AF8B11B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39" y="2080591"/>
            <a:ext cx="3050445" cy="10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A229498-68D2-4449-8227-5834D1552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9" y="2337590"/>
            <a:ext cx="3087021" cy="104607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8F28613-7F5F-4AD0-A566-BA5BA288D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" y="2337590"/>
            <a:ext cx="4133096" cy="104607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C879F99-D070-4719-8A48-3DEC94527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28" y="2337590"/>
            <a:ext cx="3445466" cy="104607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C8D1B64-0A81-4DBC-B158-E579DF5E7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36" y="3989403"/>
            <a:ext cx="3658434" cy="182921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7801FA-BCD4-4129-B6E5-AE45E4A04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4" y="3997372"/>
            <a:ext cx="3658434" cy="1829217"/>
          </a:xfrm>
          <a:prstGeom prst="rect">
            <a:avLst/>
          </a:prstGeom>
        </p:spPr>
      </p:pic>
      <p:pic>
        <p:nvPicPr>
          <p:cNvPr id="14" name="Picture 1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3BCDF19-304F-4AAF-BF4E-ADB268895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24" y="3997372"/>
            <a:ext cx="3658434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33997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680A1-4587-4149-B0A6-4B467319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spc="6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 Mortem</a:t>
            </a:r>
            <a:b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7DD5-F42D-4040-9260-EBF62D5F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our analysis we found: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Gender was not a contributing factor to CVD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Age progresses the chance of CVD increases (especially after age 55)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High Cholesterol levels indicate an increased chance of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Blood Pressure levels above 120 had a direct correlation with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Patients with a BMI index of Overweight and Obese have a higher chance of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Patients who exercise are less likely to contract CVD in comparison to those who do not exercise.</a:t>
            </a:r>
          </a:p>
          <a:p>
            <a:pPr lvl="1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analysis, using logistic regression model we were able to have an accuracy level of 72%</a:t>
            </a:r>
          </a:p>
          <a:p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sz="15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Missing variables contributing to CVD: Nutrition, dietary, location, soci</a:t>
            </a:r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o-economic factors.</a:t>
            </a:r>
          </a:p>
          <a:p>
            <a:pPr lvl="1"/>
            <a:r>
              <a:rPr lang="en-AU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Unable to present more variety of visualizations due to categorical data.    </a:t>
            </a:r>
            <a:br>
              <a:rPr lang="en-US" sz="15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2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DB9DC-732E-4807-B5F6-4D0E6BE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Questions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9427-1551-41CB-AF97-D2CA4113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Open-floor Q&amp;A with the audience</a:t>
            </a:r>
            <a:br>
              <a:rPr lang="en-US" sz="18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Questions">
            <a:extLst>
              <a:ext uri="{FF2B5EF4-FFF2-40B4-BE49-F238E27FC236}">
                <a16:creationId xmlns:a16="http://schemas.microsoft.com/office/drawing/2014/main" id="{9C762D78-01B3-4D38-A9ED-7CF0EC70A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1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2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0" name="Picture 64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651C3-A329-43B8-97E5-CA97B52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Project Motivation</a:t>
            </a:r>
            <a:b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27A-527D-40EC-A8D9-1ABE9B1C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900" b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identify relationships of different variables in the context of CVD</a:t>
            </a:r>
          </a:p>
          <a:p>
            <a:r>
              <a:rPr lang="en-US" sz="19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Questions:</a:t>
            </a:r>
            <a:endParaRPr lang="en-US" sz="1900" b="1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9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Which gender is more likely to have a CVD?</a:t>
            </a:r>
          </a:p>
          <a:p>
            <a:pPr lvl="1"/>
            <a:r>
              <a:rPr lang="en-US" sz="19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Does age have an affect on the </a:t>
            </a:r>
            <a:r>
              <a:rPr lang="en-US" sz="19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potential risk factor for CVD?</a:t>
            </a:r>
            <a:endParaRPr lang="en-US" sz="190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19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type </a:t>
            </a:r>
            <a:r>
              <a:rPr lang="en-GB" sz="19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lifestyle variables </a:t>
            </a:r>
            <a:r>
              <a:rPr lang="en-GB" sz="19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increase the potential of contracting a CVD?</a:t>
            </a:r>
          </a:p>
          <a:p>
            <a:r>
              <a:rPr lang="en-US" sz="1900" b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Summary of findings: </a:t>
            </a:r>
          </a:p>
          <a:p>
            <a:pPr lvl="1"/>
            <a:r>
              <a:rPr lang="en-US" sz="19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CVD does not have a direct correlation with Gender.</a:t>
            </a:r>
          </a:p>
          <a:p>
            <a:pPr lvl="1"/>
            <a:r>
              <a:rPr lang="en-US" sz="19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age advances, prevalence of </a:t>
            </a:r>
            <a:r>
              <a:rPr lang="en-GB" sz="19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19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more evident</a:t>
            </a:r>
          </a:p>
          <a:p>
            <a:pPr lvl="1"/>
            <a:r>
              <a:rPr lang="en-GB" sz="19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19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a direct correlation between Cholesterol, Blood Pressure, BMI, Physical Activity and Glucose</a:t>
            </a:r>
          </a:p>
          <a:p>
            <a:pPr lvl="1"/>
            <a:endParaRPr lang="en-US" sz="190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0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6FA7B-BA8B-4891-91AA-CA0415E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Questions and Data</a:t>
            </a:r>
            <a:b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A0B89D7-25B5-46FD-B25E-FDA3B74EF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AEA3-23BB-4359-8313-8316A634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1629090"/>
            <a:ext cx="5886003" cy="443188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group selected Medical as an area of study for this project from the following interests: </a:t>
            </a:r>
          </a:p>
          <a:p>
            <a:pPr marL="0" indent="0">
              <a:buNone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Medical, Finance, Health, Sport, NASA</a:t>
            </a: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 a Large Dataset with multiple variables relating to CVD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Searched Open Source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Medical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Medical Studies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Features of the Dataset – factual, results of med. examination, sourced from patients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Surveyed API Data from WHO, ABS, AMA, DMC.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did not find the data we required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were unable to interpret the data due to lack of knowledge on medical terminology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Found suitable CSV files at Kaggle.com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3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AFD68-2F12-40BC-AD7A-7A2B49C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Cleanup &amp;</a:t>
            </a:r>
            <a:b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br>
              <a:rPr lang="en-US" b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4319-E1E9-45B4-B0E6-94003507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 and cleanup process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CSV files downloaded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Converted CSV using Pandas Dataframe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null values found in the Dataset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and created BMI and Blood Pressure Columns 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Tried to unite 2 raw Datasets with different headers and observations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Smaller data set had numerous null values. Once removed there was not enough data to make a significant impact on the larger dataset.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Inability to interpret available data from APIs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Discovered majority of data contained dichotomous variables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Developed L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ogistic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egression to establish correlation between variables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Developed a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redictive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odel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Solutions: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Resolved to use one Dataset due to mismatch in headers and duplicate data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Opted not to include APIs in the project</a:t>
            </a:r>
            <a:endParaRPr lang="en-US" sz="100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6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87" y="481806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A93-CCF4-4FB1-A3AF-2AA93BAA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Installed the necessary libraries 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pandas, matplotlib,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statsmodel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seaborn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Developed relevant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Due to binary nature of data, used logit regression to enable further analysis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and Graphs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(bar, pie, hist)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Predictive Model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predict potential risk factors leading to CVD</a:t>
            </a:r>
          </a:p>
        </p:txBody>
      </p:sp>
      <p:sp>
        <p:nvSpPr>
          <p:cNvPr id="62" name="Oval 5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Panda">
            <a:extLst>
              <a:ext uri="{FF2B5EF4-FFF2-40B4-BE49-F238E27FC236}">
                <a16:creationId xmlns:a16="http://schemas.microsoft.com/office/drawing/2014/main" id="{CC61CCBB-0F4B-44CA-B1C0-2CA24833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73FA-0DBB-47C1-8CCC-3498EE68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1" y="1164480"/>
            <a:ext cx="10742083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5CFA-703B-41CF-A449-CBEBE91C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9" y="1386928"/>
            <a:ext cx="10851821" cy="506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7A7C8-EB75-45BA-8093-023BEB3B3617}"/>
              </a:ext>
            </a:extLst>
          </p:cNvPr>
          <p:cNvSpPr txBox="1"/>
          <p:nvPr/>
        </p:nvSpPr>
        <p:spPr>
          <a:xfrm>
            <a:off x="769315" y="998876"/>
            <a:ext cx="30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Frame (‘</a:t>
            </a:r>
            <a:r>
              <a:rPr lang="en-US" dirty="0" err="1"/>
              <a:t>data_df</a:t>
            </a:r>
            <a:r>
              <a:rPr lang="en-US" dirty="0"/>
              <a:t>’)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0ECC7-8C74-4C39-9D0F-5A16C6FAF475}"/>
              </a:ext>
            </a:extLst>
          </p:cNvPr>
          <p:cNvSpPr txBox="1"/>
          <p:nvPr/>
        </p:nvSpPr>
        <p:spPr>
          <a:xfrm>
            <a:off x="696499" y="3360948"/>
            <a:ext cx="35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 Frame (‘</a:t>
            </a:r>
            <a:r>
              <a:rPr lang="en-US" dirty="0" err="1"/>
              <a:t>values_entered</a:t>
            </a:r>
            <a:r>
              <a:rPr lang="en-US" dirty="0"/>
              <a:t>’)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19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7515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2A3C-9800-44C2-A23D-99BD1FC2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4" y="833299"/>
            <a:ext cx="11362981" cy="573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E85D3-6800-4781-960A-A5DF7321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989" y="434824"/>
            <a:ext cx="505402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651</Words>
  <Application>Microsoft Office PowerPoint</Application>
  <PresentationFormat>Widescreen</PresentationFormat>
  <Paragraphs>119</Paragraphs>
  <Slides>18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Courier New</vt:lpstr>
      <vt:lpstr>Office Theme</vt:lpstr>
      <vt:lpstr>   HEART SHAPED BOX: An Exploration and Harnessing of Data on Cardiovascular Disease (CVD)</vt:lpstr>
      <vt:lpstr>Project Motivation </vt:lpstr>
      <vt:lpstr>Questions and Data </vt:lpstr>
      <vt:lpstr>Data Cleanup &amp; Exploration Process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Post Mortem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SHAPED BOX: An Exploration and Harnessing of Data on Cardiovascular Disease (CVD)</dc:title>
  <dc:creator>AR Elbers</dc:creator>
  <cp:lastModifiedBy>AR Elbers</cp:lastModifiedBy>
  <cp:revision>2</cp:revision>
  <dcterms:created xsi:type="dcterms:W3CDTF">2020-10-25T19:06:31Z</dcterms:created>
  <dcterms:modified xsi:type="dcterms:W3CDTF">2020-10-25T19:17:05Z</dcterms:modified>
</cp:coreProperties>
</file>