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FC4D-1856-350B-7B73-931368CA4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7D05D7-9C2C-BD2B-0DCA-B2614C396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AFBC48-5926-CDD5-80EF-55FBAAE79CDB}"/>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5" name="Footer Placeholder 4">
            <a:extLst>
              <a:ext uri="{FF2B5EF4-FFF2-40B4-BE49-F238E27FC236}">
                <a16:creationId xmlns:a16="http://schemas.microsoft.com/office/drawing/2014/main" id="{C51A679F-CA1F-4DBF-6C0F-51F3241D1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73FAE-DEEC-4CBA-9580-421951BB9759}"/>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313823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E1E4-D9FF-0051-A061-2B1DD1BA5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628529-7837-FC78-40F4-E5264798F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5BAA2-5FE4-B32F-2611-9F2BF1B6FB90}"/>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5" name="Footer Placeholder 4">
            <a:extLst>
              <a:ext uri="{FF2B5EF4-FFF2-40B4-BE49-F238E27FC236}">
                <a16:creationId xmlns:a16="http://schemas.microsoft.com/office/drawing/2014/main" id="{B4784B1E-EE79-863F-5F2F-17CA02EC3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B658C-102F-FFA8-79B4-DA0DD2866719}"/>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29315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7E1A6-CAE4-CCD9-392D-46BB6109A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34F807-8765-04E0-2804-7F82E6872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641D5-DFB1-FC2B-9BAE-D365A77C8C59}"/>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5" name="Footer Placeholder 4">
            <a:extLst>
              <a:ext uri="{FF2B5EF4-FFF2-40B4-BE49-F238E27FC236}">
                <a16:creationId xmlns:a16="http://schemas.microsoft.com/office/drawing/2014/main" id="{3E8731AE-5B0B-62A4-3BCA-E265F6257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58522-E39A-0F9A-E4F7-50232C946E8C}"/>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380848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E1A5-94ED-9AF3-72C0-D5502D83A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39C01-2C23-1D97-E6FA-CCEB78ADD0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A3967-89EC-14D6-DB32-6846853F6E3A}"/>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5" name="Footer Placeholder 4">
            <a:extLst>
              <a:ext uri="{FF2B5EF4-FFF2-40B4-BE49-F238E27FC236}">
                <a16:creationId xmlns:a16="http://schemas.microsoft.com/office/drawing/2014/main" id="{BDB1B58B-0631-74FF-5411-184054960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A130F-D31D-1405-12E0-BAA99663231B}"/>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140408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04A3-7B98-D9D6-18ED-CEA571D66B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3C2FB1-1008-0B25-3C98-68D3675D5F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6B7831-A4A3-54F4-8229-46C5AA0DCC17}"/>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5" name="Footer Placeholder 4">
            <a:extLst>
              <a:ext uri="{FF2B5EF4-FFF2-40B4-BE49-F238E27FC236}">
                <a16:creationId xmlns:a16="http://schemas.microsoft.com/office/drawing/2014/main" id="{56530DED-544A-53D8-1D92-59A5C958C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93480-9F5F-63A5-EE93-B7CAA8B74816}"/>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273348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544B-A041-810B-6B6A-44C538616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17D24-707A-CAD4-A67D-203D31F4E3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4914B0-F88A-074A-B7F7-59D3C565A0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997A69-C7B7-25C9-9150-43DF46EEEDB3}"/>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6" name="Footer Placeholder 5">
            <a:extLst>
              <a:ext uri="{FF2B5EF4-FFF2-40B4-BE49-F238E27FC236}">
                <a16:creationId xmlns:a16="http://schemas.microsoft.com/office/drawing/2014/main" id="{F52F3378-2593-30CC-4AD9-85409783E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4ADC0-7DC0-6BBB-35B5-CC13E11E09D6}"/>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160867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B7F9-8FB9-6689-272B-607DB64E41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810342-EF08-972B-BD26-CFFEDD8EA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B7AE0-38CE-5841-C31B-8E78E1C795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B6564A-1BD4-775C-3481-A6AC073CA7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4404D-6E82-156E-E344-56A44E9ED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A5EB9C-DEB1-CAA5-07C1-FA2D1BA367EE}"/>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8" name="Footer Placeholder 7">
            <a:extLst>
              <a:ext uri="{FF2B5EF4-FFF2-40B4-BE49-F238E27FC236}">
                <a16:creationId xmlns:a16="http://schemas.microsoft.com/office/drawing/2014/main" id="{D02E155D-62DF-C493-021F-0089318ED0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A9B76-30C0-8CE0-1FB3-233644027B91}"/>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14273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6F55-BC1D-A4C3-FB39-B9FB97232F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46477A-0B2C-3ED3-4BA3-18BD4D2F7EC9}"/>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4" name="Footer Placeholder 3">
            <a:extLst>
              <a:ext uri="{FF2B5EF4-FFF2-40B4-BE49-F238E27FC236}">
                <a16:creationId xmlns:a16="http://schemas.microsoft.com/office/drawing/2014/main" id="{DFE1E032-1736-598C-34EA-B6501396B8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3C1C1E-37D4-DBCF-A094-F10AF58A29FD}"/>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382788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B25A88-7F69-CDA7-E163-7607FD1D2074}"/>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3" name="Footer Placeholder 2">
            <a:extLst>
              <a:ext uri="{FF2B5EF4-FFF2-40B4-BE49-F238E27FC236}">
                <a16:creationId xmlns:a16="http://schemas.microsoft.com/office/drawing/2014/main" id="{75AE8A14-B905-1228-7ADF-5DA74B151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00167A-AB2E-11DF-6460-6C4F499AEC33}"/>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63756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A389-2FEF-0BA6-C311-643AD8FD3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96E74-7E93-750F-3BA2-4D5BC61C0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643B8-B2BD-7ED7-174A-CEFA19CC1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D97F9-0ABB-9B78-8000-CB2AAE6B4B61}"/>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6" name="Footer Placeholder 5">
            <a:extLst>
              <a:ext uri="{FF2B5EF4-FFF2-40B4-BE49-F238E27FC236}">
                <a16:creationId xmlns:a16="http://schemas.microsoft.com/office/drawing/2014/main" id="{6721894C-FD18-C98A-0401-E5D05DB39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8CE5D-9423-FAB5-ABC9-1FB185A1822F}"/>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232326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D0DC-2D59-730A-C399-0C168930D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679642-8277-9230-2B30-3F803C2B5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833A81-235F-8632-927B-7F427599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BF39C-60BA-568F-AF46-203A9B8D1E2E}"/>
              </a:ext>
            </a:extLst>
          </p:cNvPr>
          <p:cNvSpPr>
            <a:spLocks noGrp="1"/>
          </p:cNvSpPr>
          <p:nvPr>
            <p:ph type="dt" sz="half" idx="10"/>
          </p:nvPr>
        </p:nvSpPr>
        <p:spPr/>
        <p:txBody>
          <a:bodyPr/>
          <a:lstStyle/>
          <a:p>
            <a:fld id="{E093B8D5-1E91-4946-B7C2-CBF430195EEE}" type="datetimeFigureOut">
              <a:rPr lang="en-US" smtClean="0"/>
              <a:t>4/11/2023</a:t>
            </a:fld>
            <a:endParaRPr lang="en-US"/>
          </a:p>
        </p:txBody>
      </p:sp>
      <p:sp>
        <p:nvSpPr>
          <p:cNvPr id="6" name="Footer Placeholder 5">
            <a:extLst>
              <a:ext uri="{FF2B5EF4-FFF2-40B4-BE49-F238E27FC236}">
                <a16:creationId xmlns:a16="http://schemas.microsoft.com/office/drawing/2014/main" id="{683BD3A2-A1D5-C9B6-9576-732270ED3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5EAB1-0A15-2AE8-93E2-8CA30DCD6518}"/>
              </a:ext>
            </a:extLst>
          </p:cNvPr>
          <p:cNvSpPr>
            <a:spLocks noGrp="1"/>
          </p:cNvSpPr>
          <p:nvPr>
            <p:ph type="sldNum" sz="quarter" idx="12"/>
          </p:nvPr>
        </p:nvSpPr>
        <p:spPr/>
        <p:txBody>
          <a:bodyPr/>
          <a:lstStyle/>
          <a:p>
            <a:fld id="{25D95989-2E30-4FC0-8BFE-C68B6E845C2F}" type="slidenum">
              <a:rPr lang="en-US" smtClean="0"/>
              <a:t>‹#›</a:t>
            </a:fld>
            <a:endParaRPr lang="en-US"/>
          </a:p>
        </p:txBody>
      </p:sp>
    </p:spTree>
    <p:extLst>
      <p:ext uri="{BB962C8B-B14F-4D97-AF65-F5344CB8AC3E}">
        <p14:creationId xmlns:p14="http://schemas.microsoft.com/office/powerpoint/2010/main" val="13504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73414-A67E-1091-F375-B3A6BED22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C5BFBE-CB3D-6B06-DED1-A5BD591675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6A151-CD54-5DEF-B391-02EEEC7F7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3B8D5-1E91-4946-B7C2-CBF430195EEE}" type="datetimeFigureOut">
              <a:rPr lang="en-US" smtClean="0"/>
              <a:t>4/11/2023</a:t>
            </a:fld>
            <a:endParaRPr lang="en-US"/>
          </a:p>
        </p:txBody>
      </p:sp>
      <p:sp>
        <p:nvSpPr>
          <p:cNvPr id="5" name="Footer Placeholder 4">
            <a:extLst>
              <a:ext uri="{FF2B5EF4-FFF2-40B4-BE49-F238E27FC236}">
                <a16:creationId xmlns:a16="http://schemas.microsoft.com/office/drawing/2014/main" id="{2C32A6FC-99B8-3E67-C899-BDEEE46B8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E682AB-61CF-15B2-0A8F-C19048291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95989-2E30-4FC0-8BFE-C68B6E845C2F}" type="slidenum">
              <a:rPr lang="en-US" smtClean="0"/>
              <a:t>‹#›</a:t>
            </a:fld>
            <a:endParaRPr lang="en-US"/>
          </a:p>
        </p:txBody>
      </p:sp>
    </p:spTree>
    <p:extLst>
      <p:ext uri="{BB962C8B-B14F-4D97-AF65-F5344CB8AC3E}">
        <p14:creationId xmlns:p14="http://schemas.microsoft.com/office/powerpoint/2010/main" val="3816265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DB90-6BE2-3807-3E6F-D96D577F3289}"/>
              </a:ext>
            </a:extLst>
          </p:cNvPr>
          <p:cNvSpPr>
            <a:spLocks noGrp="1"/>
          </p:cNvSpPr>
          <p:nvPr>
            <p:ph type="ctrTitle"/>
          </p:nvPr>
        </p:nvSpPr>
        <p:spPr>
          <a:xfrm>
            <a:off x="349321" y="585627"/>
            <a:ext cx="11281025" cy="1325366"/>
          </a:xfrm>
        </p:spPr>
        <p:txBody>
          <a:bodyPr>
            <a:normAutofit fontScale="90000"/>
          </a:bodyPr>
          <a:lstStyle/>
          <a:p>
            <a:r>
              <a:rPr lang="en-US" sz="8900" b="0" dirty="0">
                <a:solidFill>
                  <a:srgbClr val="272727"/>
                </a:solidFill>
                <a:latin typeface="Times New Roman" panose="02020603050405020304" pitchFamily="18" charset="0"/>
                <a:ea typeface="Poppins ExtraBold"/>
                <a:cs typeface="Times New Roman" panose="02020603050405020304" pitchFamily="18" charset="0"/>
                <a:sym typeface="Poppins ExtraBold"/>
              </a:rPr>
              <a:t>University of Asia Pacific</a:t>
            </a:r>
            <a:br>
              <a:rPr lang="en-US" sz="9600" b="0" dirty="0">
                <a:solidFill>
                  <a:srgbClr val="272727"/>
                </a:solidFill>
                <a:latin typeface="Times New Roman" panose="02020603050405020304" pitchFamily="18" charset="0"/>
                <a:ea typeface="Poppins ExtraBold"/>
                <a:cs typeface="Times New Roman" panose="02020603050405020304" pitchFamily="18" charset="0"/>
                <a:sym typeface="Poppins ExtraBold"/>
              </a:rPr>
            </a:br>
            <a:r>
              <a:rPr lang="en-US" sz="3600" b="0" dirty="0">
                <a:solidFill>
                  <a:srgbClr val="272727"/>
                </a:solidFill>
                <a:latin typeface="Times New Roman" panose="02020603050405020304" pitchFamily="18" charset="0"/>
                <a:ea typeface="Poppins"/>
                <a:cs typeface="Times New Roman" panose="02020603050405020304" pitchFamily="18" charset="0"/>
                <a:sym typeface="Poppins"/>
              </a:rPr>
              <a:t>Artificial Intelligence and Expert Systems </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41005A-D474-DC62-8E3F-F84A0E8EDA48}"/>
              </a:ext>
            </a:extLst>
          </p:cNvPr>
          <p:cNvSpPr txBox="1"/>
          <p:nvPr/>
        </p:nvSpPr>
        <p:spPr>
          <a:xfrm>
            <a:off x="1160979" y="4785713"/>
            <a:ext cx="10654301" cy="1200329"/>
          </a:xfrm>
          <a:prstGeom prst="rect">
            <a:avLst/>
          </a:prstGeom>
          <a:noFill/>
        </p:spPr>
        <p:txBody>
          <a:bodyPr wrap="square">
            <a:spAutoFit/>
          </a:bodyPr>
          <a:lstStyle/>
          <a:p>
            <a:pPr algn="l"/>
            <a:r>
              <a:rPr lang="en-US" sz="3600" b="0" i="0" dirty="0">
                <a:effectLst/>
                <a:latin typeface="Google Sans"/>
              </a:rPr>
              <a:t>Implementation of Multivariable Linear Regression Using a Public Dataset</a:t>
            </a:r>
          </a:p>
        </p:txBody>
      </p:sp>
    </p:spTree>
    <p:extLst>
      <p:ext uri="{BB962C8B-B14F-4D97-AF65-F5344CB8AC3E}">
        <p14:creationId xmlns:p14="http://schemas.microsoft.com/office/powerpoint/2010/main" val="303395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7FE1-2D3F-CFF8-ABF3-627A9E117911}"/>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Carlito"/>
                <a:cs typeface="Carlito"/>
              </a:rPr>
              <a:t>My testing </a:t>
            </a:r>
            <a:r>
              <a:rPr lang="en-US" sz="3200" dirty="0" err="1">
                <a:effectLst/>
                <a:latin typeface="Times New Roman" panose="02020603050405020304" pitchFamily="18" charset="0"/>
                <a:ea typeface="Carlito"/>
                <a:cs typeface="Carlito"/>
              </a:rPr>
              <a:t>predictionsa</a:t>
            </a:r>
            <a:r>
              <a:rPr lang="en-US" sz="3200" dirty="0">
                <a:effectLst/>
                <a:latin typeface="Times New Roman" panose="02020603050405020304" pitchFamily="18" charset="0"/>
                <a:ea typeface="Carlito"/>
                <a:cs typeface="Carlito"/>
              </a:rPr>
              <a:t>:</a:t>
            </a:r>
            <a:endParaRPr lang="en-US" sz="19900" dirty="0"/>
          </a:p>
        </p:txBody>
      </p:sp>
      <p:pic>
        <p:nvPicPr>
          <p:cNvPr id="4" name="Content Placeholder 3">
            <a:extLst>
              <a:ext uri="{FF2B5EF4-FFF2-40B4-BE49-F238E27FC236}">
                <a16:creationId xmlns:a16="http://schemas.microsoft.com/office/drawing/2014/main" id="{A9890FCE-A364-8166-6D19-548F10F4BDE1}"/>
              </a:ext>
            </a:extLst>
          </p:cNvPr>
          <p:cNvPicPr>
            <a:picLocks noGrp="1"/>
          </p:cNvPicPr>
          <p:nvPr>
            <p:ph idx="1"/>
          </p:nvPr>
        </p:nvPicPr>
        <p:blipFill>
          <a:blip r:embed="rId2"/>
          <a:stretch>
            <a:fillRect/>
          </a:stretch>
        </p:blipFill>
        <p:spPr>
          <a:xfrm>
            <a:off x="838201" y="1479479"/>
            <a:ext cx="8223402" cy="4677751"/>
          </a:xfrm>
          <a:prstGeom prst="rect">
            <a:avLst/>
          </a:prstGeom>
        </p:spPr>
      </p:pic>
    </p:spTree>
    <p:extLst>
      <p:ext uri="{BB962C8B-B14F-4D97-AF65-F5344CB8AC3E}">
        <p14:creationId xmlns:p14="http://schemas.microsoft.com/office/powerpoint/2010/main" val="80532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5D5AA-89DB-E652-D0F7-9BC62DC5CF55}"/>
              </a:ext>
            </a:extLst>
          </p:cNvPr>
          <p:cNvSpPr>
            <a:spLocks noGrp="1"/>
          </p:cNvSpPr>
          <p:nvPr>
            <p:ph idx="1"/>
          </p:nvPr>
        </p:nvSpPr>
        <p:spPr>
          <a:xfrm>
            <a:off x="838200" y="659017"/>
            <a:ext cx="10515600" cy="5539965"/>
          </a:xfrm>
        </p:spPr>
        <p:txBody>
          <a:bodyPr/>
          <a:lstStyle/>
          <a:p>
            <a:pPr marL="0" marR="0" indent="0">
              <a:lnSpc>
                <a:spcPct val="150000"/>
              </a:lnSpc>
              <a:spcBef>
                <a:spcPts val="0"/>
              </a:spcBef>
              <a:spcAft>
                <a:spcPts val="0"/>
              </a:spcAft>
              <a:buNone/>
            </a:pPr>
            <a:r>
              <a:rPr lang="en-US" b="1" u="sng" dirty="0">
                <a:solidFill>
                  <a:srgbClr val="FF0000"/>
                </a:solidFill>
                <a:effectLst/>
                <a:latin typeface="Times New Roman" panose="02020603050405020304" pitchFamily="18" charset="0"/>
                <a:ea typeface="Carlito"/>
                <a:cs typeface="Carlito"/>
              </a:rPr>
              <a:t>Conclusion: </a:t>
            </a:r>
            <a:endParaRPr lang="en-US" dirty="0">
              <a:solidFill>
                <a:srgbClr val="FF0000"/>
              </a:solidFill>
              <a:effectLst/>
              <a:latin typeface="Carlito"/>
              <a:ea typeface="Carlito"/>
              <a:cs typeface="Carlito"/>
            </a:endParaRPr>
          </a:p>
          <a:p>
            <a:pPr marL="0" marR="0" indent="0" algn="just">
              <a:lnSpc>
                <a:spcPct val="150000"/>
              </a:lnSpc>
              <a:spcBef>
                <a:spcPts val="0"/>
              </a:spcBef>
              <a:spcAft>
                <a:spcPts val="0"/>
              </a:spcAft>
              <a:buNone/>
            </a:pPr>
            <a:r>
              <a:rPr lang="en-US" sz="2000" dirty="0">
                <a:effectLst/>
                <a:latin typeface="Times New Roman" panose="02020603050405020304" pitchFamily="18" charset="0"/>
                <a:ea typeface="Carlito"/>
                <a:cs typeface="Carlito"/>
              </a:rPr>
              <a:t>In conclusion, we have successfully implemented a Multivariable Linear Regression model to evaluate the performance of Higher Education students. We normalized the data, trained the model using the hypothesis function, cost function, and gradient descent algorithm, evaluated the performance of the model using the cost function, and finally, made a prediction using the model. Further improvements can be made by tuning the hyper parameters and adding more features to the model</a:t>
            </a:r>
            <a:endParaRPr lang="en-US" sz="2000" dirty="0">
              <a:effectLst/>
              <a:latin typeface="Carlito"/>
              <a:ea typeface="Carlito"/>
              <a:cs typeface="Carlito"/>
            </a:endParaRPr>
          </a:p>
          <a:p>
            <a:endParaRPr lang="en-US" dirty="0"/>
          </a:p>
        </p:txBody>
      </p:sp>
    </p:spTree>
    <p:extLst>
      <p:ext uri="{BB962C8B-B14F-4D97-AF65-F5344CB8AC3E}">
        <p14:creationId xmlns:p14="http://schemas.microsoft.com/office/powerpoint/2010/main" val="76459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E133D-7B49-E074-8CEE-FC3A0FC497C9}"/>
              </a:ext>
            </a:extLst>
          </p:cNvPr>
          <p:cNvSpPr>
            <a:spLocks noGrp="1"/>
          </p:cNvSpPr>
          <p:nvPr>
            <p:ph idx="1"/>
          </p:nvPr>
        </p:nvSpPr>
        <p:spPr>
          <a:xfrm>
            <a:off x="838200" y="2815118"/>
            <a:ext cx="10515600" cy="1243174"/>
          </a:xfrm>
        </p:spPr>
        <p:txBody>
          <a:bodyPr>
            <a:normAutofit/>
          </a:bodyPr>
          <a:lstStyle/>
          <a:p>
            <a:pPr marL="0" indent="0" algn="ctr">
              <a:buNone/>
            </a:pPr>
            <a:r>
              <a:rPr lang="en" sz="4400" dirty="0">
                <a:solidFill>
                  <a:srgbClr val="FF0000"/>
                </a:solidFill>
                <a:latin typeface="Times New Roman" panose="02020603050405020304" pitchFamily="18" charset="0"/>
                <a:cs typeface="Times New Roman" panose="02020603050405020304" pitchFamily="18" charset="0"/>
              </a:rPr>
              <a:t>THANK YOU </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24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5413-0080-F4B7-2F99-4D934C81F121}"/>
              </a:ext>
            </a:extLst>
          </p:cNvPr>
          <p:cNvSpPr>
            <a:spLocks noGrp="1"/>
          </p:cNvSpPr>
          <p:nvPr>
            <p:ph type="title"/>
          </p:nvPr>
        </p:nvSpPr>
        <p:spPr>
          <a:xfrm>
            <a:off x="838200" y="365125"/>
            <a:ext cx="10515600" cy="6569931"/>
          </a:xfrm>
        </p:spPr>
        <p:txBody>
          <a:bodyPr>
            <a:normAutofit/>
          </a:bodyPr>
          <a:lstStyle/>
          <a:p>
            <a:pPr marL="101600" marR="144780">
              <a:lnSpc>
                <a:spcPct val="107000"/>
              </a:lnSpc>
              <a:spcBef>
                <a:spcPts val="790"/>
              </a:spcBef>
              <a:spcAft>
                <a:spcPts val="0"/>
              </a:spcAft>
            </a:pPr>
            <a:r>
              <a:rPr lang="en-US" sz="2800" b="1" dirty="0">
                <a:effectLst/>
                <a:latin typeface="Times New Roman" panose="02020603050405020304" pitchFamily="18" charset="0"/>
                <a:ea typeface="Carlito"/>
                <a:cs typeface="Carlito"/>
              </a:rPr>
              <a:t>Problem</a:t>
            </a:r>
            <a:r>
              <a:rPr lang="en-US" sz="2800" b="1" spc="-45" dirty="0">
                <a:effectLst/>
                <a:latin typeface="Times New Roman" panose="02020603050405020304" pitchFamily="18" charset="0"/>
                <a:ea typeface="Carlito"/>
                <a:cs typeface="Carlito"/>
              </a:rPr>
              <a:t> </a:t>
            </a:r>
            <a:r>
              <a:rPr lang="en-US" sz="2800" b="1" dirty="0">
                <a:effectLst/>
                <a:latin typeface="Times New Roman" panose="02020603050405020304" pitchFamily="18" charset="0"/>
                <a:ea typeface="Carlito"/>
                <a:cs typeface="Carlito"/>
              </a:rPr>
              <a:t>description:</a:t>
            </a:r>
            <a:r>
              <a:rPr lang="en-US" sz="2800" b="1"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Implementation</a:t>
            </a:r>
            <a:r>
              <a:rPr lang="en-US" sz="2800" spc="-4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of</a:t>
            </a:r>
            <a:r>
              <a:rPr lang="en-US" sz="2800"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a</a:t>
            </a:r>
            <a:r>
              <a:rPr lang="en-US" sz="2800"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Linear</a:t>
            </a:r>
            <a:r>
              <a:rPr lang="en-US" sz="2800" spc="-4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regression</a:t>
            </a:r>
            <a:r>
              <a:rPr lang="en-US" sz="2800"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model</a:t>
            </a:r>
            <a:r>
              <a:rPr lang="en-US" sz="2800" spc="-4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with</a:t>
            </a:r>
            <a:r>
              <a:rPr lang="en-US" sz="2800"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a</a:t>
            </a:r>
            <a:r>
              <a:rPr lang="en-US" sz="2800"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dataset and the dataset must be multivariant. </a:t>
            </a:r>
            <a:r>
              <a:rPr lang="en-US" sz="2800" spc="-20" dirty="0">
                <a:effectLst/>
                <a:latin typeface="Times New Roman" panose="02020603050405020304" pitchFamily="18" charset="0"/>
                <a:ea typeface="Carlito"/>
                <a:cs typeface="Carlito"/>
              </a:rPr>
              <a:t>At </a:t>
            </a:r>
            <a:r>
              <a:rPr lang="en-US" sz="2800" dirty="0">
                <a:effectLst/>
                <a:latin typeface="Times New Roman" panose="02020603050405020304" pitchFamily="18" charset="0"/>
                <a:ea typeface="Carlito"/>
                <a:cs typeface="Carlito"/>
              </a:rPr>
              <a:t>the basis of other parameter we </a:t>
            </a:r>
            <a:r>
              <a:rPr lang="en-US" sz="2800" spc="-15" dirty="0">
                <a:effectLst/>
                <a:latin typeface="Times New Roman" panose="02020603050405020304" pitchFamily="18" charset="0"/>
                <a:ea typeface="Carlito"/>
                <a:cs typeface="Carlito"/>
              </a:rPr>
              <a:t>have </a:t>
            </a:r>
            <a:r>
              <a:rPr lang="en-US" sz="2800" dirty="0">
                <a:effectLst/>
                <a:latin typeface="Times New Roman" panose="02020603050405020304" pitchFamily="18" charset="0"/>
                <a:ea typeface="Carlito"/>
                <a:cs typeface="Carlito"/>
              </a:rPr>
              <a:t>to predict another</a:t>
            </a:r>
            <a:r>
              <a:rPr lang="en-US" sz="2800" spc="-15" dirty="0">
                <a:effectLst/>
                <a:latin typeface="Times New Roman" panose="02020603050405020304" pitchFamily="18" charset="0"/>
                <a:ea typeface="Carlito"/>
                <a:cs typeface="Carlito"/>
              </a:rPr>
              <a:t> </a:t>
            </a:r>
            <a:r>
              <a:rPr lang="en-US" sz="2800" spc="-25" dirty="0">
                <a:effectLst/>
                <a:latin typeface="Times New Roman" panose="02020603050405020304" pitchFamily="18" charset="0"/>
                <a:ea typeface="Carlito"/>
                <a:cs typeface="Carlito"/>
              </a:rPr>
              <a:t>parameter.</a:t>
            </a:r>
            <a:br>
              <a:rPr lang="en-US" sz="2800" spc="-25" dirty="0">
                <a:effectLst/>
                <a:latin typeface="Times New Roman" panose="02020603050405020304" pitchFamily="18" charset="0"/>
                <a:ea typeface="Carlito"/>
                <a:cs typeface="Carlito"/>
              </a:rPr>
            </a:br>
            <a:br>
              <a:rPr lang="en-US" sz="2800" spc="-25" dirty="0">
                <a:effectLst/>
                <a:latin typeface="Times New Roman" panose="02020603050405020304" pitchFamily="18" charset="0"/>
                <a:ea typeface="Carlito"/>
                <a:cs typeface="Carlito"/>
              </a:rPr>
            </a:br>
            <a:br>
              <a:rPr lang="en-US" sz="2800" spc="-25" dirty="0">
                <a:effectLst/>
                <a:latin typeface="Times New Roman" panose="02020603050405020304" pitchFamily="18" charset="0"/>
                <a:ea typeface="Carlito"/>
                <a:cs typeface="Carlito"/>
              </a:rPr>
            </a:br>
            <a:br>
              <a:rPr lang="en-US" sz="2800" dirty="0">
                <a:effectLst/>
                <a:latin typeface="Carlito"/>
                <a:ea typeface="Carlito"/>
                <a:cs typeface="Carlito"/>
              </a:rPr>
            </a:br>
            <a:r>
              <a:rPr lang="en-US" sz="2800" b="1" dirty="0">
                <a:effectLst/>
                <a:latin typeface="Times New Roman" panose="02020603050405020304" pitchFamily="18" charset="0"/>
                <a:ea typeface="Carlito"/>
                <a:cs typeface="Carlito"/>
              </a:rPr>
              <a:t>Objective:</a:t>
            </a:r>
            <a:r>
              <a:rPr lang="en-US" sz="2800" b="1"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There</a:t>
            </a:r>
            <a:r>
              <a:rPr lang="en-US" sz="2800" spc="-3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are</a:t>
            </a:r>
            <a:r>
              <a:rPr lang="en-US" sz="2800" spc="-3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several</a:t>
            </a:r>
            <a:r>
              <a:rPr lang="en-US" sz="2800" spc="-3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approach</a:t>
            </a:r>
            <a:r>
              <a:rPr lang="en-US" sz="2800"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in</a:t>
            </a:r>
            <a:r>
              <a:rPr lang="en-US" sz="2800" spc="-3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Machine</a:t>
            </a:r>
            <a:r>
              <a:rPr lang="en-US" sz="2800" spc="-3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Learning</a:t>
            </a:r>
            <a:r>
              <a:rPr lang="en-US" sz="2800" spc="-3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to</a:t>
            </a:r>
            <a:r>
              <a:rPr lang="en-US" sz="2800"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predict</a:t>
            </a:r>
            <a:r>
              <a:rPr lang="en-US" sz="2800" spc="-3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a</a:t>
            </a:r>
            <a:r>
              <a:rPr lang="en-US" sz="2800" spc="-3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data</a:t>
            </a:r>
            <a:r>
              <a:rPr lang="en-US" sz="2800" spc="-35"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at</a:t>
            </a:r>
            <a:r>
              <a:rPr lang="en-US" sz="2800" spc="-4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the basis of other data. In this project we are going to implement “Linear Regression”- model to predict</a:t>
            </a:r>
            <a:r>
              <a:rPr lang="en-US" sz="2800" spc="-20" dirty="0">
                <a:effectLst/>
                <a:latin typeface="Times New Roman" panose="02020603050405020304" pitchFamily="18" charset="0"/>
                <a:ea typeface="Carlito"/>
                <a:cs typeface="Carlito"/>
              </a:rPr>
              <a:t> </a:t>
            </a:r>
            <a:r>
              <a:rPr lang="en-US" sz="2800" dirty="0">
                <a:effectLst/>
                <a:latin typeface="Times New Roman" panose="02020603050405020304" pitchFamily="18" charset="0"/>
                <a:ea typeface="Carlito"/>
                <a:cs typeface="Carlito"/>
              </a:rPr>
              <a:t>data.</a:t>
            </a:r>
            <a:br>
              <a:rPr lang="en-US" sz="2800" dirty="0">
                <a:effectLst/>
                <a:latin typeface="Carlito"/>
                <a:ea typeface="Carlito"/>
                <a:cs typeface="Carlito"/>
              </a:rPr>
            </a:br>
            <a:endParaRPr lang="en-US" sz="6000" dirty="0"/>
          </a:p>
        </p:txBody>
      </p:sp>
    </p:spTree>
    <p:extLst>
      <p:ext uri="{BB962C8B-B14F-4D97-AF65-F5344CB8AC3E}">
        <p14:creationId xmlns:p14="http://schemas.microsoft.com/office/powerpoint/2010/main" val="145117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3B2E-A0BF-9F5C-B68A-08EDC54ED947}"/>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My dataset:</a:t>
            </a:r>
          </a:p>
        </p:txBody>
      </p:sp>
      <p:pic>
        <p:nvPicPr>
          <p:cNvPr id="5" name="Content Placeholder 4">
            <a:extLst>
              <a:ext uri="{FF2B5EF4-FFF2-40B4-BE49-F238E27FC236}">
                <a16:creationId xmlns:a16="http://schemas.microsoft.com/office/drawing/2014/main" id="{FEFB6E24-411F-A8E0-C1CB-8F1A1F0BF776}"/>
              </a:ext>
            </a:extLst>
          </p:cNvPr>
          <p:cNvPicPr>
            <a:picLocks noGrp="1" noChangeAspect="1"/>
          </p:cNvPicPr>
          <p:nvPr>
            <p:ph idx="1"/>
          </p:nvPr>
        </p:nvPicPr>
        <p:blipFill>
          <a:blip r:embed="rId2"/>
          <a:stretch>
            <a:fillRect/>
          </a:stretch>
        </p:blipFill>
        <p:spPr>
          <a:xfrm>
            <a:off x="838200" y="1448657"/>
            <a:ext cx="10515600" cy="5044218"/>
          </a:xfrm>
        </p:spPr>
      </p:pic>
    </p:spTree>
    <p:extLst>
      <p:ext uri="{BB962C8B-B14F-4D97-AF65-F5344CB8AC3E}">
        <p14:creationId xmlns:p14="http://schemas.microsoft.com/office/powerpoint/2010/main" val="231065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EE3E-06BF-504C-A91B-F1075DDBD7E9}"/>
              </a:ext>
            </a:extLst>
          </p:cNvPr>
          <p:cNvSpPr>
            <a:spLocks noGrp="1"/>
          </p:cNvSpPr>
          <p:nvPr>
            <p:ph type="title"/>
          </p:nvPr>
        </p:nvSpPr>
        <p:spPr/>
        <p:txBody>
          <a:bodyPr>
            <a:normAutofit/>
          </a:bodyPr>
          <a:lstStyle/>
          <a:p>
            <a:r>
              <a:rPr lang="en-US" sz="2800" dirty="0">
                <a:solidFill>
                  <a:srgbClr val="FF0000"/>
                </a:solidFill>
                <a:effectLst/>
                <a:latin typeface="Times New Roman" panose="02020603050405020304" pitchFamily="18" charset="0"/>
                <a:ea typeface="Carlito"/>
                <a:cs typeface="Times New Roman" panose="02020603050405020304" pitchFamily="18" charset="0"/>
              </a:rPr>
              <a:t>Here is my care type data:</a:t>
            </a:r>
            <a:endParaRPr lang="en-US" sz="6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FBCED3E-0C17-67BC-0C40-86D3D418421B}"/>
              </a:ext>
            </a:extLst>
          </p:cNvPr>
          <p:cNvPicPr>
            <a:picLocks noGrp="1"/>
          </p:cNvPicPr>
          <p:nvPr>
            <p:ph idx="1"/>
          </p:nvPr>
        </p:nvPicPr>
        <p:blipFill>
          <a:blip r:embed="rId2"/>
          <a:stretch>
            <a:fillRect/>
          </a:stretch>
        </p:blipFill>
        <p:spPr>
          <a:xfrm>
            <a:off x="729464" y="1304819"/>
            <a:ext cx="7767263" cy="5291190"/>
          </a:xfrm>
          <a:prstGeom prst="rect">
            <a:avLst/>
          </a:prstGeom>
        </p:spPr>
      </p:pic>
    </p:spTree>
    <p:extLst>
      <p:ext uri="{BB962C8B-B14F-4D97-AF65-F5344CB8AC3E}">
        <p14:creationId xmlns:p14="http://schemas.microsoft.com/office/powerpoint/2010/main" val="308034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EB2F-3872-9E93-3CE8-E507F9FDBE46}"/>
              </a:ext>
            </a:extLst>
          </p:cNvPr>
          <p:cNvSpPr>
            <a:spLocks noGrp="1"/>
          </p:cNvSpPr>
          <p:nvPr>
            <p:ph type="title"/>
          </p:nvPr>
        </p:nvSpPr>
        <p:spPr/>
        <p:txBody>
          <a:bodyPr>
            <a:normAutofit/>
          </a:bodyPr>
          <a:lstStyle/>
          <a:p>
            <a:r>
              <a:rPr lang="en-US" sz="3600" dirty="0">
                <a:solidFill>
                  <a:srgbClr val="FF0000"/>
                </a:solidFill>
                <a:effectLst/>
                <a:latin typeface="Times New Roman" panose="02020603050405020304" pitchFamily="18" charset="0"/>
                <a:ea typeface="Carlito"/>
                <a:cs typeface="Times New Roman" panose="02020603050405020304" pitchFamily="18" charset="0"/>
              </a:rPr>
              <a:t>Car describe:</a:t>
            </a:r>
            <a:endParaRPr lang="en-US" sz="72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1C7B6AA-A8E8-FBCE-1DDB-C8727F2E6733}"/>
              </a:ext>
            </a:extLst>
          </p:cNvPr>
          <p:cNvPicPr>
            <a:picLocks noGrp="1"/>
          </p:cNvPicPr>
          <p:nvPr>
            <p:ph idx="1"/>
          </p:nvPr>
        </p:nvPicPr>
        <p:blipFill>
          <a:blip r:embed="rId2"/>
          <a:stretch>
            <a:fillRect/>
          </a:stretch>
        </p:blipFill>
        <p:spPr>
          <a:xfrm>
            <a:off x="1592494" y="1582220"/>
            <a:ext cx="7962472" cy="4666663"/>
          </a:xfrm>
          <a:prstGeom prst="rect">
            <a:avLst/>
          </a:prstGeom>
        </p:spPr>
      </p:pic>
    </p:spTree>
    <p:extLst>
      <p:ext uri="{BB962C8B-B14F-4D97-AF65-F5344CB8AC3E}">
        <p14:creationId xmlns:p14="http://schemas.microsoft.com/office/powerpoint/2010/main" val="93613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969D-F1A7-A17D-46E8-AB02C2C49F3A}"/>
              </a:ext>
            </a:extLst>
          </p:cNvPr>
          <p:cNvSpPr>
            <a:spLocks noGrp="1"/>
          </p:cNvSpPr>
          <p:nvPr>
            <p:ph type="title"/>
          </p:nvPr>
        </p:nvSpPr>
        <p:spPr/>
        <p:txBody>
          <a:bodyPr>
            <a:normAutofit/>
          </a:bodyPr>
          <a:lstStyle/>
          <a:p>
            <a:r>
              <a:rPr lang="en-US" sz="2400" dirty="0">
                <a:solidFill>
                  <a:srgbClr val="FF0000"/>
                </a:solidFill>
                <a:effectLst/>
                <a:latin typeface="Times New Roman" panose="02020603050405020304" pitchFamily="18" charset="0"/>
                <a:ea typeface="Carlito"/>
                <a:cs typeface="Times New Roman" panose="02020603050405020304" pitchFamily="18" charset="0"/>
              </a:rPr>
              <a:t>Plot Some Data: </a:t>
            </a:r>
            <a:r>
              <a:rPr lang="en-US" sz="2000" dirty="0">
                <a:effectLst/>
                <a:latin typeface="Times New Roman" panose="02020603050405020304" pitchFamily="18" charset="0"/>
                <a:ea typeface="Carlito"/>
                <a:cs typeface="Times New Roman" panose="02020603050405020304" pitchFamily="18" charset="0"/>
              </a:rPr>
              <a:t>Car horse power Distribution plot—Here “X” axis contain horse power and “Y” axis contain count.</a:t>
            </a:r>
            <a:endParaRPr lang="en-US" sz="4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22337E6-DB31-61BF-2F5B-4A64273D884E}"/>
              </a:ext>
            </a:extLst>
          </p:cNvPr>
          <p:cNvPicPr>
            <a:picLocks noGrp="1"/>
          </p:cNvPicPr>
          <p:nvPr>
            <p:ph idx="1"/>
          </p:nvPr>
        </p:nvPicPr>
        <p:blipFill>
          <a:blip r:embed="rId2"/>
          <a:stretch>
            <a:fillRect/>
          </a:stretch>
        </p:blipFill>
        <p:spPr>
          <a:xfrm>
            <a:off x="1787703" y="1825625"/>
            <a:ext cx="8414535" cy="4351338"/>
          </a:xfrm>
          <a:prstGeom prst="rect">
            <a:avLst/>
          </a:prstGeom>
        </p:spPr>
      </p:pic>
    </p:spTree>
    <p:extLst>
      <p:ext uri="{BB962C8B-B14F-4D97-AF65-F5344CB8AC3E}">
        <p14:creationId xmlns:p14="http://schemas.microsoft.com/office/powerpoint/2010/main" val="232414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7CD2-CF30-9C64-2CF7-1EBF1C15C713}"/>
              </a:ext>
            </a:extLst>
          </p:cNvPr>
          <p:cNvSpPr>
            <a:spLocks noGrp="1"/>
          </p:cNvSpPr>
          <p:nvPr>
            <p:ph type="title"/>
          </p:nvPr>
        </p:nvSpPr>
        <p:spPr/>
        <p:txBody>
          <a:bodyPr>
            <a:normAutofit/>
          </a:bodyPr>
          <a:lstStyle/>
          <a:p>
            <a:r>
              <a:rPr lang="en-US" sz="2800" b="0" kern="0" dirty="0" err="1">
                <a:effectLst/>
                <a:latin typeface="Times New Roman" panose="02020603050405020304" pitchFamily="18" charset="0"/>
                <a:ea typeface="Carlito"/>
                <a:cs typeface="Carlito"/>
              </a:rPr>
              <a:t>Now,I</a:t>
            </a:r>
            <a:r>
              <a:rPr lang="en-US" sz="2800" b="0" kern="0" dirty="0">
                <a:effectLst/>
                <a:latin typeface="Times New Roman" panose="02020603050405020304" pitchFamily="18" charset="0"/>
                <a:ea typeface="Carlito"/>
                <a:cs typeface="Carlito"/>
              </a:rPr>
              <a:t> am </a:t>
            </a:r>
            <a:r>
              <a:rPr lang="en-US" sz="2800" b="0" kern="0" dirty="0" err="1">
                <a:effectLst/>
                <a:latin typeface="Times New Roman" panose="02020603050405020304" pitchFamily="18" charset="0"/>
                <a:ea typeface="Carlito"/>
                <a:cs typeface="Carlito"/>
              </a:rPr>
              <a:t>ploting</a:t>
            </a:r>
            <a:r>
              <a:rPr lang="en-US" sz="2800" b="0" kern="0" dirty="0">
                <a:effectLst/>
                <a:latin typeface="Times New Roman" panose="02020603050405020304" pitchFamily="18" charset="0"/>
                <a:ea typeface="Carlito"/>
                <a:cs typeface="Carlito"/>
              </a:rPr>
              <a:t> car curb weight plot: Here “X” axis contain car curb weight and “Y” axis contain count.</a:t>
            </a:r>
            <a:endParaRPr lang="en-US" sz="6000" dirty="0"/>
          </a:p>
        </p:txBody>
      </p:sp>
      <p:sp>
        <p:nvSpPr>
          <p:cNvPr id="4" name="Title 1">
            <a:extLst>
              <a:ext uri="{FF2B5EF4-FFF2-40B4-BE49-F238E27FC236}">
                <a16:creationId xmlns:a16="http://schemas.microsoft.com/office/drawing/2014/main" id="{BADB4AD1-A851-A595-FAB8-0B959C343D61}"/>
              </a:ext>
            </a:extLst>
          </p:cNvPr>
          <p:cNvSpPr txBox="1">
            <a:spLocks/>
          </p:cNvSpPr>
          <p:nvPr/>
        </p:nvSpPr>
        <p:spPr>
          <a:xfrm>
            <a:off x="838200" y="3343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pic>
        <p:nvPicPr>
          <p:cNvPr id="5" name="Content Placeholder 4">
            <a:extLst>
              <a:ext uri="{FF2B5EF4-FFF2-40B4-BE49-F238E27FC236}">
                <a16:creationId xmlns:a16="http://schemas.microsoft.com/office/drawing/2014/main" id="{FD050F66-B987-C034-A2A4-9D097E0DD004}"/>
              </a:ext>
            </a:extLst>
          </p:cNvPr>
          <p:cNvPicPr>
            <a:picLocks noGrp="1"/>
          </p:cNvPicPr>
          <p:nvPr>
            <p:ph idx="1"/>
          </p:nvPr>
        </p:nvPicPr>
        <p:blipFill>
          <a:blip r:embed="rId2"/>
          <a:stretch>
            <a:fillRect/>
          </a:stretch>
        </p:blipFill>
        <p:spPr>
          <a:xfrm>
            <a:off x="1325366" y="1825625"/>
            <a:ext cx="8291245" cy="4351338"/>
          </a:xfrm>
          <a:prstGeom prst="rect">
            <a:avLst/>
          </a:prstGeom>
        </p:spPr>
      </p:pic>
    </p:spTree>
    <p:extLst>
      <p:ext uri="{BB962C8B-B14F-4D97-AF65-F5344CB8AC3E}">
        <p14:creationId xmlns:p14="http://schemas.microsoft.com/office/powerpoint/2010/main" val="39828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4CC1-18C8-5B84-A1B8-4A03E1497B8D}"/>
              </a:ext>
            </a:extLst>
          </p:cNvPr>
          <p:cNvSpPr>
            <a:spLocks noGrp="1"/>
          </p:cNvSpPr>
          <p:nvPr>
            <p:ph type="title"/>
          </p:nvPr>
        </p:nvSpPr>
        <p:spPr/>
        <p:txBody>
          <a:bodyPr>
            <a:normAutofit/>
          </a:bodyPr>
          <a:lstStyle/>
          <a:p>
            <a:r>
              <a:rPr lang="en-US" sz="2800" dirty="0">
                <a:effectLst/>
                <a:latin typeface="Times New Roman" panose="02020603050405020304" pitchFamily="18" charset="0"/>
                <a:ea typeface="Carlito"/>
                <a:cs typeface="Carlito"/>
              </a:rPr>
              <a:t>Now, I am showing </a:t>
            </a:r>
            <a:r>
              <a:rPr lang="en-US" sz="2800" dirty="0">
                <a:effectLst/>
                <a:latin typeface="Times New Roman" panose="02020603050405020304" pitchFamily="18" charset="0"/>
                <a:ea typeface="Times New Roman" panose="02020603050405020304" pitchFamily="18" charset="0"/>
                <a:cs typeface="Carlito"/>
              </a:rPr>
              <a:t>scatterplot of engine size and </a:t>
            </a:r>
            <a:r>
              <a:rPr lang="en-US" sz="2800" dirty="0">
                <a:effectLst/>
                <a:latin typeface="Times New Roman" panose="02020603050405020304" pitchFamily="18" charset="0"/>
                <a:ea typeface="Times New Roman" panose="02020603050405020304" pitchFamily="18" charset="0"/>
              </a:rPr>
              <a:t>horsepower.</a:t>
            </a:r>
            <a:r>
              <a:rPr lang="en-US" sz="4000" dirty="0">
                <a:effectLst/>
                <a:latin typeface="Times New Roman" panose="02020603050405020304" pitchFamily="18" charset="0"/>
                <a:ea typeface="Times New Roman" panose="02020603050405020304" pitchFamily="18" charset="0"/>
                <a:cs typeface="Carlito"/>
              </a:rPr>
              <a:t>.</a:t>
            </a:r>
            <a:endParaRPr lang="en-US" sz="6000" dirty="0"/>
          </a:p>
        </p:txBody>
      </p:sp>
      <p:pic>
        <p:nvPicPr>
          <p:cNvPr id="4" name="Content Placeholder 3">
            <a:extLst>
              <a:ext uri="{FF2B5EF4-FFF2-40B4-BE49-F238E27FC236}">
                <a16:creationId xmlns:a16="http://schemas.microsoft.com/office/drawing/2014/main" id="{55F21E5E-2C56-79B5-F7D3-30668115E11A}"/>
              </a:ext>
            </a:extLst>
          </p:cNvPr>
          <p:cNvPicPr>
            <a:picLocks noGrp="1"/>
          </p:cNvPicPr>
          <p:nvPr>
            <p:ph idx="1"/>
          </p:nvPr>
        </p:nvPicPr>
        <p:blipFill>
          <a:blip r:embed="rId2"/>
          <a:stretch>
            <a:fillRect/>
          </a:stretch>
        </p:blipFill>
        <p:spPr>
          <a:xfrm>
            <a:off x="575353" y="1551397"/>
            <a:ext cx="5640512" cy="4058292"/>
          </a:xfrm>
          <a:prstGeom prst="rect">
            <a:avLst/>
          </a:prstGeom>
        </p:spPr>
      </p:pic>
      <p:pic>
        <p:nvPicPr>
          <p:cNvPr id="5" name="Picture 4">
            <a:extLst>
              <a:ext uri="{FF2B5EF4-FFF2-40B4-BE49-F238E27FC236}">
                <a16:creationId xmlns:a16="http://schemas.microsoft.com/office/drawing/2014/main" id="{E3BA4589-C92C-A190-3986-4DBAC7665E97}"/>
              </a:ext>
            </a:extLst>
          </p:cNvPr>
          <p:cNvPicPr/>
          <p:nvPr/>
        </p:nvPicPr>
        <p:blipFill>
          <a:blip r:embed="rId3"/>
          <a:stretch>
            <a:fillRect/>
          </a:stretch>
        </p:blipFill>
        <p:spPr>
          <a:xfrm>
            <a:off x="5817563" y="1690688"/>
            <a:ext cx="5799084" cy="3343649"/>
          </a:xfrm>
          <a:prstGeom prst="rect">
            <a:avLst/>
          </a:prstGeom>
        </p:spPr>
      </p:pic>
    </p:spTree>
    <p:extLst>
      <p:ext uri="{BB962C8B-B14F-4D97-AF65-F5344CB8AC3E}">
        <p14:creationId xmlns:p14="http://schemas.microsoft.com/office/powerpoint/2010/main" val="190147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50013-B8D3-FCD0-4EE0-E31064D3448E}"/>
              </a:ext>
            </a:extLst>
          </p:cNvPr>
          <p:cNvSpPr>
            <a:spLocks noGrp="1"/>
          </p:cNvSpPr>
          <p:nvPr>
            <p:ph type="title"/>
          </p:nvPr>
        </p:nvSpPr>
        <p:spPr/>
        <p:txBody>
          <a:bodyPr>
            <a:normAutofit/>
          </a:bodyPr>
          <a:lstStyle/>
          <a:p>
            <a:r>
              <a:rPr lang="en-US" sz="3200" dirty="0">
                <a:solidFill>
                  <a:srgbClr val="FF0000"/>
                </a:solidFill>
                <a:effectLst/>
                <a:latin typeface="Times New Roman" panose="02020603050405020304" pitchFamily="18" charset="0"/>
                <a:ea typeface="Carlito"/>
                <a:cs typeface="Carlito"/>
              </a:rPr>
              <a:t>Now, I am </a:t>
            </a:r>
            <a:r>
              <a:rPr lang="en-US" sz="3200" dirty="0" err="1">
                <a:solidFill>
                  <a:srgbClr val="FF0000"/>
                </a:solidFill>
                <a:effectLst/>
                <a:latin typeface="Times New Roman" panose="02020603050405020304" pitchFamily="18" charset="0"/>
                <a:ea typeface="Carlito"/>
                <a:cs typeface="Carlito"/>
              </a:rPr>
              <a:t>ploting</a:t>
            </a:r>
            <a:r>
              <a:rPr lang="en-US" sz="3200" dirty="0">
                <a:solidFill>
                  <a:srgbClr val="FF0000"/>
                </a:solidFill>
                <a:effectLst/>
                <a:latin typeface="Times New Roman" panose="02020603050405020304" pitchFamily="18" charset="0"/>
                <a:ea typeface="Carlito"/>
                <a:cs typeface="Carlito"/>
              </a:rPr>
              <a:t> scatterplot of horse power and prize. </a:t>
            </a:r>
            <a:r>
              <a:rPr lang="en-US" sz="3200" dirty="0" err="1">
                <a:solidFill>
                  <a:srgbClr val="FF0000"/>
                </a:solidFill>
                <a:effectLst/>
                <a:latin typeface="Times New Roman" panose="02020603050405020304" pitchFamily="18" charset="0"/>
                <a:ea typeface="Carlito"/>
                <a:cs typeface="Carlito"/>
              </a:rPr>
              <a:t>Wher</a:t>
            </a:r>
            <a:r>
              <a:rPr lang="en-US" sz="3200" dirty="0">
                <a:solidFill>
                  <a:srgbClr val="FF0000"/>
                </a:solidFill>
                <a:effectLst/>
                <a:latin typeface="Times New Roman" panose="02020603050405020304" pitchFamily="18" charset="0"/>
                <a:ea typeface="Carlito"/>
                <a:cs typeface="Carlito"/>
              </a:rPr>
              <a:t> prize contain “Y” axis. And  horse power contain “X” axis.</a:t>
            </a:r>
            <a:endParaRPr lang="en-US" sz="6600" dirty="0">
              <a:solidFill>
                <a:srgbClr val="FF0000"/>
              </a:solidFill>
            </a:endParaRPr>
          </a:p>
        </p:txBody>
      </p:sp>
      <p:pic>
        <p:nvPicPr>
          <p:cNvPr id="4" name="Content Placeholder 3">
            <a:extLst>
              <a:ext uri="{FF2B5EF4-FFF2-40B4-BE49-F238E27FC236}">
                <a16:creationId xmlns:a16="http://schemas.microsoft.com/office/drawing/2014/main" id="{FBD936D2-1A0D-D086-F314-A7969921FA45}"/>
              </a:ext>
            </a:extLst>
          </p:cNvPr>
          <p:cNvPicPr>
            <a:picLocks noGrp="1"/>
          </p:cNvPicPr>
          <p:nvPr>
            <p:ph idx="1"/>
          </p:nvPr>
        </p:nvPicPr>
        <p:blipFill>
          <a:blip r:embed="rId2"/>
          <a:stretch>
            <a:fillRect/>
          </a:stretch>
        </p:blipFill>
        <p:spPr>
          <a:xfrm>
            <a:off x="552166" y="2109284"/>
            <a:ext cx="4893138" cy="4291516"/>
          </a:xfrm>
          <a:prstGeom prst="rect">
            <a:avLst/>
          </a:prstGeom>
        </p:spPr>
      </p:pic>
      <p:pic>
        <p:nvPicPr>
          <p:cNvPr id="5" name="Picture 4">
            <a:extLst>
              <a:ext uri="{FF2B5EF4-FFF2-40B4-BE49-F238E27FC236}">
                <a16:creationId xmlns:a16="http://schemas.microsoft.com/office/drawing/2014/main" id="{78F6B928-1291-13C6-3B87-506CFA49D930}"/>
              </a:ext>
            </a:extLst>
          </p:cNvPr>
          <p:cNvPicPr/>
          <p:nvPr/>
        </p:nvPicPr>
        <p:blipFill>
          <a:blip r:embed="rId3"/>
          <a:stretch>
            <a:fillRect/>
          </a:stretch>
        </p:blipFill>
        <p:spPr>
          <a:xfrm>
            <a:off x="5445304" y="2073980"/>
            <a:ext cx="6194530" cy="4172708"/>
          </a:xfrm>
          <a:prstGeom prst="rect">
            <a:avLst/>
          </a:prstGeom>
        </p:spPr>
      </p:pic>
    </p:spTree>
    <p:extLst>
      <p:ext uri="{BB962C8B-B14F-4D97-AF65-F5344CB8AC3E}">
        <p14:creationId xmlns:p14="http://schemas.microsoft.com/office/powerpoint/2010/main" val="3821527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288</Words>
  <Application>Microsoft Office PowerPoint</Application>
  <PresentationFormat>Widescreen</PresentationFormat>
  <Paragraphs>14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Carlito</vt:lpstr>
      <vt:lpstr>Google Sans</vt:lpstr>
      <vt:lpstr>Times New Roman</vt:lpstr>
      <vt:lpstr>Office Theme</vt:lpstr>
      <vt:lpstr>University of Asia Pacific Artificial Intelligence and Expert Systems </vt:lpstr>
      <vt:lpstr>Problem description: Implementation of a Linear regression model with a dataset and the dataset must be multivariant. At the basis of other parameter we have to predict another parameter.    Objective: There are several approach in Machine Learning to predict a data at the basis of other data. In this project we are going to implement “Linear Regression”- model to predict data. </vt:lpstr>
      <vt:lpstr>My dataset:</vt:lpstr>
      <vt:lpstr>Here is my care type data:</vt:lpstr>
      <vt:lpstr>Car describe:</vt:lpstr>
      <vt:lpstr>Plot Some Data: Car horse power Distribution plot—Here “X” axis contain horse power and “Y” axis contain count.</vt:lpstr>
      <vt:lpstr>Now,I am ploting car curb weight plot: Here “X” axis contain car curb weight and “Y” axis contain count.</vt:lpstr>
      <vt:lpstr>Now, I am showing scatterplot of engine size and horsepower..</vt:lpstr>
      <vt:lpstr>Now, I am ploting scatterplot of horse power and prize. Wher prize contain “Y” axis. And  horse power contain “X” axis.</vt:lpstr>
      <vt:lpstr>My testing predictionsa: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Asia Pacific Artificial Intelligence and Expert Systems </dc:title>
  <dc:creator>HP</dc:creator>
  <cp:lastModifiedBy>HP</cp:lastModifiedBy>
  <cp:revision>11</cp:revision>
  <dcterms:created xsi:type="dcterms:W3CDTF">2023-04-10T19:31:12Z</dcterms:created>
  <dcterms:modified xsi:type="dcterms:W3CDTF">2023-04-10T19:57:24Z</dcterms:modified>
</cp:coreProperties>
</file>