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8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F0CF-B9B4-A8D0-4D30-316D687D0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E9BF9-9FBE-73DA-9892-5D14A734B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F75B-AAF8-5112-650A-08B03A76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50D2-60C3-2270-D539-9A1B8DF2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07A5E-572D-F8A1-D8F6-D56B6259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FC92-5328-3950-8372-6A166074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59A2F-352B-4781-A88E-FF9A76FA9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18CFE-629D-3B73-911F-A89A927A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5FE36-49F8-12C0-5755-AA33392E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6B48-008F-852B-3F0C-69B697D7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0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BECFD-4EFF-3F1D-FCCA-23890D02C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51F5-8EFC-4658-F8B9-9568BA94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865FB-5960-424A-AB6A-74839EB0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B332B-0408-A560-0128-B6E8DDE4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C3C-1F3B-D51E-289E-30A79E7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CC47-4AB9-DE82-049A-5D163E5C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4487-583D-E3A9-DF92-18B86EC21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0DD7-855A-8DC6-8B60-F1E789A9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63BF-6B93-467A-F896-361A0567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5357-2718-1313-126F-8D6934C6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2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55DA-4FEE-D797-7E66-ABF329B9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95F59-B46C-8B8E-3B05-97225151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A607-6A73-C0FE-7392-9A16BB7A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39AD-97DF-B3D9-CAA3-B48448F4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46C61-79B2-6A5A-90FF-1CAECBF6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8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B8C2-F144-2F46-0F75-AD220168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6462-2A4A-3A66-1383-5BBFE18A4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DBD33-C2EA-F2A8-A49D-D6FAC188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12DD7-2F28-F829-E8D0-DA172053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13F9E-78FA-1742-BC94-58568F72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B092D-EF47-AA5D-1F4E-42614F8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80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B9B3-671B-B025-8929-45F8ED4A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6C0E-B6E7-B634-227F-9A7BC15DC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A1EAF-AFD3-C7AF-5CEF-A1837470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908D8-F878-F67E-9486-A29D1AAA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E712D-FACD-CA43-EDEF-8B54C7FAB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63A44-2F7F-4270-A497-8B277DA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22F03-9F59-35C3-A9B1-D56DA0D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65A52-C8AF-E5AD-5DD4-B9A3F28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3CC7-4A31-98C4-37AD-82E062A3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EA792-0E4E-FBA1-2E34-8E9E9103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0359F-136F-DF61-E7FC-D8B72312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74C50-200A-12F3-8764-A4FF9C49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04BCF-71EC-5272-4E01-E8E05D74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12A67-1147-8526-6CA5-300D833D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49887-E543-43D3-7896-EB92BE93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5F5-2501-0E63-DA1D-78844D63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4E6C-6FEE-A068-9C30-8FC6A99D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D8E7-D670-5BB4-6621-424467091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145B-90DD-2D69-CFB9-853832FF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A7F5C-8496-D37A-BA10-6F947ED0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D52F4-5BD2-4365-5B87-CECFAC73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0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384C-4C09-AE7A-1FFA-FB0F479C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9DE3F-B20E-FEAA-61A1-150897090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78D69-F29A-98FD-84CC-A159F1F6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54D3-5B29-E5FF-D5B5-AB90B7DB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6DD1-A807-A518-0B02-88AF612C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637A2-6BBA-1AE0-ACEA-5B967CC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2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6C746-1139-FE41-7D26-C150068D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2B9A5-7A30-96BC-781B-4D764E69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B4D8-C706-9D32-D9F3-F854E69B4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9C04-42C4-40E2-B644-272E25F4EDB3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24C2-6B60-4A60-DB10-C93C06F9A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7CB76-722A-9250-E1C4-E8473AFB7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069E-1E34-425E-BDD5-32159E0A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0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2D5F-7E8D-F751-8B89-9106D6980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AD0E2-F158-EA2F-891A-50F4C8E35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The paper introduces the task of email subject line generation (SLG), which involves automatically generating concise and informative email subject lines from the email body.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4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22C7-D290-B4B1-A578-9DCF697B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Evaluation Metrics</a:t>
            </a:r>
            <a:br>
              <a:rPr lang="en-US" b="0" i="0" dirty="0">
                <a:effectLst/>
                <a:latin typeface="fkGrotesk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8DEF-B5A0-2FE9-6404-D7243DBD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The ESQE metric, a regression-based neural network, predicts subject quality scores by combining CNN-encoded representations of the email body and subject. It achieves a </a:t>
            </a:r>
            <a:r>
              <a:rPr lang="en-US" b="1" i="0" dirty="0">
                <a:effectLst/>
                <a:latin typeface="fkGroteskNeue"/>
              </a:rPr>
              <a:t>Pearson correlation of 0.64 with human judgments</a:t>
            </a:r>
            <a:r>
              <a:rPr lang="en-US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Automatic metrics (ROUGE, METEOR, BLEU) and human evaluations show the model </a:t>
            </a:r>
            <a:r>
              <a:rPr lang="en-US" b="1" i="0" dirty="0">
                <a:effectLst/>
                <a:latin typeface="fkGroteskNeue"/>
              </a:rPr>
              <a:t>outperforms baselines</a:t>
            </a:r>
            <a:r>
              <a:rPr lang="en-US" b="0" i="0" dirty="0">
                <a:effectLst/>
                <a:latin typeface="fkGroteskNeue"/>
              </a:rPr>
              <a:t>, approaching human-level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97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2D10-8F8E-A40E-6CBE-73BBC94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Results and Insights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CF51-BC58-584B-C43A-873828EB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This preprocessing pipeline enabled the creation of a benchmark dataset for highly abstractive summarization tasks, advancing research in email subject generation and related domains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Human Evaluation: Subjects generated by the model received an </a:t>
            </a:r>
            <a:r>
              <a:rPr lang="en-US" b="1" i="0" dirty="0">
                <a:effectLst/>
                <a:latin typeface="fkGroteskNeue"/>
              </a:rPr>
              <a:t>average score of 3.65/4.0</a:t>
            </a:r>
            <a:r>
              <a:rPr lang="en-US" b="0" i="0" dirty="0">
                <a:effectLst/>
                <a:latin typeface="fkGroteskNeue"/>
              </a:rPr>
              <a:t>, close to human-written subjects (3.82/4.0).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Automatic Metrics: The model outperforms extractive and abstractive baselines, with improvements of up to </a:t>
            </a:r>
            <a:r>
              <a:rPr lang="en-US" b="1" i="0" dirty="0">
                <a:effectLst/>
                <a:latin typeface="fkGroteskNeue"/>
              </a:rPr>
              <a:t>4.3 ROUGE-L points</a:t>
            </a:r>
            <a:r>
              <a:rPr lang="en-US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Challenges: Email subjects often rely on shared context between sender and recipient, complicating generation.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For example, a subject like "Request" is too vague without body-specific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558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2A35-9A07-B374-9AE5-D14A343D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Applications and Future Work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3E42-5E03-2006-5148-3D716BAF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fkGroteskNeue"/>
              </a:rPr>
              <a:t>The authors suggest applications in email triaging and document section title generation. 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Future directions include incorporating sender/recipient metadata and exploring few-shot learning for low-resource scenarios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5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B5CB-7C13-40FE-A11F-A9306E1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80F5-1A7F-0170-6944-A6896B16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70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122C-2B69-6BCB-C8D8-841D091E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1. Data Cleaning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4722-3E38-35D1-D047-343B6EE9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034473"/>
            <a:ext cx="10855036" cy="5142490"/>
          </a:xfrm>
        </p:spPr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fkGrotesk"/>
              </a:rPr>
              <a:t>All Datasets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Text Decoding: </a:t>
            </a:r>
            <a:r>
              <a:rPr lang="en-US" b="0" i="0" dirty="0">
                <a:effectLst/>
                <a:latin typeface="fkGroteskNeue"/>
              </a:rPr>
              <a:t>Handle character encoding issues.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Lowercasing</a:t>
            </a:r>
            <a:r>
              <a:rPr lang="en-US" b="0" i="0" dirty="0">
                <a:effectLst/>
                <a:latin typeface="fkGroteskNeue"/>
              </a:rPr>
              <a:t>: Convert all text to lowercase.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Punctuation</a:t>
            </a:r>
            <a:r>
              <a:rPr lang="en-US" b="0" i="0" dirty="0">
                <a:effectLst/>
                <a:latin typeface="fkGroteskNeue"/>
              </a:rPr>
              <a:t> </a:t>
            </a:r>
            <a:r>
              <a:rPr lang="en-US" b="1" i="0" dirty="0">
                <a:effectLst/>
                <a:latin typeface="fkGroteskNeue"/>
              </a:rPr>
              <a:t>Removal</a:t>
            </a:r>
            <a:r>
              <a:rPr lang="en-US" b="0" i="0" dirty="0">
                <a:effectLst/>
                <a:latin typeface="fkGroteskNeue"/>
              </a:rPr>
              <a:t>: Remove punctuation.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Special</a:t>
            </a:r>
            <a:r>
              <a:rPr lang="en-US" b="0" i="0" dirty="0">
                <a:effectLst/>
                <a:latin typeface="fkGroteskNeue"/>
              </a:rPr>
              <a:t> </a:t>
            </a:r>
            <a:r>
              <a:rPr lang="en-US" b="1" i="0" dirty="0">
                <a:effectLst/>
                <a:latin typeface="fkGroteskNeue"/>
              </a:rPr>
              <a:t>Character</a:t>
            </a:r>
            <a:r>
              <a:rPr lang="en-US" b="0" i="0" dirty="0">
                <a:effectLst/>
                <a:latin typeface="fkGroteskNeue"/>
              </a:rPr>
              <a:t> </a:t>
            </a:r>
            <a:r>
              <a:rPr lang="en-US" b="1" i="0" dirty="0">
                <a:effectLst/>
                <a:latin typeface="fkGroteskNeue"/>
              </a:rPr>
              <a:t>Handling</a:t>
            </a:r>
            <a:r>
              <a:rPr lang="en-US" b="0" i="0" dirty="0">
                <a:effectLst/>
                <a:latin typeface="fkGroteskNeue"/>
              </a:rPr>
              <a:t>: Remove or replace special characters.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Whitespace</a:t>
            </a:r>
            <a:r>
              <a:rPr lang="en-US" b="0" i="0" dirty="0">
                <a:effectLst/>
                <a:latin typeface="fkGroteskNeue"/>
              </a:rPr>
              <a:t> </a:t>
            </a:r>
            <a:r>
              <a:rPr lang="en-US" b="1" i="0" dirty="0">
                <a:effectLst/>
                <a:latin typeface="fkGroteskNeue"/>
              </a:rPr>
              <a:t>Handling</a:t>
            </a:r>
            <a:r>
              <a:rPr lang="en-US" b="0" i="0" dirty="0">
                <a:effectLst/>
                <a:latin typeface="fkGroteskNeue"/>
              </a:rPr>
              <a:t>: Remove extra whitespace.</a:t>
            </a:r>
          </a:p>
          <a:p>
            <a:pPr algn="l">
              <a:buNone/>
            </a:pPr>
            <a:r>
              <a:rPr lang="en-US" b="1" i="0" dirty="0">
                <a:effectLst/>
                <a:latin typeface="fkGrotesk"/>
              </a:rPr>
              <a:t>Training Dataset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Missing Data: </a:t>
            </a:r>
            <a:r>
              <a:rPr lang="en-US" b="0" i="0" dirty="0">
                <a:effectLst/>
                <a:latin typeface="fkGroteskNeue"/>
              </a:rPr>
              <a:t>Check and handle missing email bodies or subject lines.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Boilerplate Removal: </a:t>
            </a:r>
            <a:r>
              <a:rPr lang="en-US" b="0" i="0" dirty="0">
                <a:effectLst/>
                <a:latin typeface="fkGroteskNeue"/>
              </a:rPr>
              <a:t>Use regex or string matching to remove common email footers or signatures.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Length Filtering: </a:t>
            </a:r>
            <a:r>
              <a:rPr lang="en-US" b="0" i="0" dirty="0">
                <a:effectLst/>
                <a:latin typeface="fkGroteskNeue"/>
              </a:rPr>
              <a:t>Remove very short emails (e.g., &lt; 25 words).</a:t>
            </a:r>
          </a:p>
          <a:p>
            <a:pPr algn="l">
              <a:buNone/>
            </a:pPr>
            <a:r>
              <a:rPr lang="en-US" b="1" i="0" dirty="0">
                <a:effectLst/>
                <a:latin typeface="fkGrotesk"/>
              </a:rPr>
              <a:t>Dev and Test Datasets</a:t>
            </a:r>
          </a:p>
          <a:p>
            <a:pPr lvl="1"/>
            <a:r>
              <a:rPr lang="en-US" i="0" dirty="0">
                <a:effectLst/>
                <a:latin typeface="fkGroteskNeue"/>
              </a:rPr>
              <a:t>Missing Data: </a:t>
            </a:r>
            <a:r>
              <a:rPr lang="en-US" b="0" i="0" dirty="0">
                <a:effectLst/>
                <a:latin typeface="fkGroteskNeue"/>
              </a:rPr>
              <a:t>Same as training.</a:t>
            </a:r>
          </a:p>
          <a:p>
            <a:pPr lvl="1"/>
            <a:r>
              <a:rPr lang="en-US" i="0" dirty="0">
                <a:effectLst/>
                <a:latin typeface="fkGroteskNeue"/>
              </a:rPr>
              <a:t>Boilerplate Removal: </a:t>
            </a:r>
            <a:r>
              <a:rPr lang="en-US" b="0" i="0" dirty="0">
                <a:effectLst/>
                <a:latin typeface="fkGroteskNeue"/>
              </a:rPr>
              <a:t>Same as training.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Length Filtering: Same as training.</a:t>
            </a:r>
          </a:p>
          <a:p>
            <a:pPr lvl="1"/>
            <a:r>
              <a:rPr lang="en-US" b="1" i="0" dirty="0">
                <a:effectLst/>
                <a:latin typeface="fkGroteskNeue"/>
              </a:rPr>
              <a:t>Ensure Annotation Consistency: </a:t>
            </a:r>
            <a:r>
              <a:rPr lang="en-US" b="0" i="0" dirty="0">
                <a:effectLst/>
                <a:latin typeface="fkGroteskNeue"/>
              </a:rPr>
              <a:t>check for the quality and relevancy of the annotation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979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6E96-ADB4-C2BC-6AE5-D6DF8ED9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2. Data Preprocessing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6FFA-9212-5662-08A7-ECA3B6C7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All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Tokenization</a:t>
            </a:r>
            <a:r>
              <a:rPr lang="en-US" b="0" i="0" dirty="0">
                <a:effectLst/>
                <a:latin typeface="fkGroteskNeue"/>
              </a:rPr>
              <a:t>: Split the text into individual words (tokens).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Stop Word Removal</a:t>
            </a:r>
            <a:r>
              <a:rPr lang="en-US" b="0" i="0" dirty="0">
                <a:effectLst/>
                <a:latin typeface="fkGroteskNeue"/>
              </a:rPr>
              <a:t>: Remove common words (e.g., "the," "a," "is").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Stemming/Lemmatization: </a:t>
            </a:r>
            <a:r>
              <a:rPr lang="en-US" b="0" i="0" dirty="0">
                <a:effectLst/>
                <a:latin typeface="fkGroteskNeue"/>
              </a:rPr>
              <a:t>Reduce words to their base 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Vectorization: </a:t>
            </a:r>
            <a:r>
              <a:rPr lang="en-US" b="0" i="0" dirty="0">
                <a:effectLst/>
                <a:latin typeface="fkGroteskNeue"/>
              </a:rPr>
              <a:t>Convert the text data into numerical vectors.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fkGroteskNeue"/>
              </a:rPr>
              <a:t>TF-IDF</a:t>
            </a:r>
            <a:r>
              <a:rPr lang="en-US" b="0" i="0" dirty="0">
                <a:effectLst/>
                <a:latin typeface="fkGroteskNeue"/>
              </a:rPr>
              <a:t> (Term Frequency-Inverse Document Frequency): Weight words by importance.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fkGroteskNeue"/>
              </a:rPr>
              <a:t>Word Embeddings </a:t>
            </a:r>
            <a:r>
              <a:rPr lang="en-US" b="0" i="0" dirty="0">
                <a:effectLst/>
                <a:latin typeface="fkGroteskNeue"/>
              </a:rPr>
              <a:t>(Word2Vec, </a:t>
            </a:r>
            <a:r>
              <a:rPr lang="en-US" b="0" i="0" dirty="0" err="1">
                <a:effectLst/>
                <a:latin typeface="fkGroteskNeue"/>
              </a:rPr>
              <a:t>GloVe</a:t>
            </a:r>
            <a:r>
              <a:rPr lang="en-US" b="0" i="0" dirty="0">
                <a:effectLst/>
                <a:latin typeface="fkGroteskNeue"/>
              </a:rPr>
              <a:t>, BERT embeddings): Capture semantic meaning.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96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350C-B0A5-7B22-8707-A8961096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36" y="18255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fkGrotesk"/>
              </a:rPr>
              <a:t>3.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6FBE-6BDB-A883-5A5C-90D0CADE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36" y="1330036"/>
            <a:ext cx="10836564" cy="4846927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Training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Email Length Distribution: </a:t>
            </a:r>
            <a:r>
              <a:rPr lang="en-US" b="0" i="0" dirty="0">
                <a:effectLst/>
                <a:latin typeface="fkGroteskNeue"/>
              </a:rPr>
              <a:t>Analyze the distribution of email body lengths to understand the dataset's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Vocabulary Analysis: </a:t>
            </a:r>
            <a:r>
              <a:rPr lang="en-US" b="0" i="0" dirty="0">
                <a:effectLst/>
                <a:latin typeface="fkGroteskNeue"/>
              </a:rPr>
              <a:t>Identify the most frequent words in the email bodies and subject lines to gain insights into common topics.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Dev and Test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Annotation Analysis: </a:t>
            </a:r>
            <a:r>
              <a:rPr lang="en-US" b="0" i="0" dirty="0">
                <a:effectLst/>
                <a:latin typeface="fkGroteskNeue"/>
              </a:rPr>
              <a:t>Check the distribution and variability of annotations in these datasets. Check the distribution of key words, semantic similarity, and subject relevancy with mail body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557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B5FE-873B-CF07-4947-BF2CA497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Importance of Training &amp; Test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A75D5-480C-9C75-5CDF-E95792C2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generate subject lines for a given email, you should train your model using the training dataset and evaluate it using the test dataset.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Therefore, your file reading process should consider this split:</a:t>
            </a:r>
          </a:p>
          <a:p>
            <a:pPr lvl="1"/>
            <a:r>
              <a:rPr lang="en-US" b="1" dirty="0"/>
              <a:t>Training Phase: </a:t>
            </a:r>
            <a:r>
              <a:rPr lang="en-US" dirty="0"/>
              <a:t>Read and process all files from the </a:t>
            </a:r>
            <a:r>
              <a:rPr lang="en-US" b="1" dirty="0"/>
              <a:t>training directory </a:t>
            </a:r>
            <a:r>
              <a:rPr lang="en-US" dirty="0"/>
              <a:t>to train your subject line generation model.</a:t>
            </a:r>
          </a:p>
          <a:p>
            <a:pPr lvl="1"/>
            <a:r>
              <a:rPr lang="en-US" b="1" dirty="0"/>
              <a:t>Testing Phase: </a:t>
            </a:r>
            <a:r>
              <a:rPr lang="en-US" dirty="0"/>
              <a:t>When you want to generate a subject line for a new email (or evaluate your model), you'll read and process the relevant files from the </a:t>
            </a:r>
            <a:r>
              <a:rPr lang="en-US" b="1" dirty="0"/>
              <a:t>test directory</a:t>
            </a:r>
            <a:r>
              <a:rPr lang="en-US" dirty="0"/>
              <a:t> (or a separate set of unseen emails).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893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362C-BFE1-8BC9-9017-DB82D4A0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Importance of Dev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1F46-9F91-9AE9-091D-D1ED2970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effectLst/>
                <a:latin typeface="fkGroteskNeue"/>
              </a:rPr>
              <a:t>The dev dataset is used for </a:t>
            </a:r>
            <a:r>
              <a:rPr lang="en-US" b="1" i="0" dirty="0">
                <a:effectLst/>
                <a:latin typeface="fkGroteskNeue"/>
              </a:rPr>
              <a:t>validation</a:t>
            </a:r>
            <a:r>
              <a:rPr lang="en-US" b="0" i="0" dirty="0">
                <a:effectLst/>
                <a:latin typeface="fkGroteskNeue"/>
              </a:rPr>
              <a:t>. During the training process, you'll use the dev dataset to: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Tune Hyperparameters</a:t>
            </a:r>
            <a:r>
              <a:rPr lang="en-US" b="0" i="0" dirty="0">
                <a:effectLst/>
                <a:latin typeface="fkGroteskNeue"/>
              </a:rPr>
              <a:t>: Adjust settings like learning rate, batch size, etc.,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Monitor Overfitting</a:t>
            </a:r>
            <a:r>
              <a:rPr lang="en-US" b="0" i="0" dirty="0">
                <a:effectLst/>
                <a:latin typeface="fkGroteskNeue"/>
              </a:rPr>
              <a:t>: Check if the model is starting to memorize the training data instead of learning general patterns. Performance on the dev set will degrade if overfitting occurs.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fkGroteskNeue"/>
              </a:rPr>
              <a:t>In essence, the dev dataset acts as a "practice test" for your model during training, allowing you to make adjustments and improvements before the final evaluation on the test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40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FE2-F5AA-D978-983C-8B5E560C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U</a:t>
            </a:r>
            <a:r>
              <a:rPr lang="en-US" b="0" i="0" dirty="0">
                <a:effectLst/>
                <a:latin typeface="fkGroteskNeue"/>
              </a:rPr>
              <a:t>se of each dataset in email subject line generation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B979F-0E70-6380-C7E7-C9F43C46B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Training Dataset: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Purpose: To train your machine learning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Action: The model learns the relationship between email bodies and their corresponding subject lines.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Dev (Validation) Dataset: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Purpose: To evaluate the model's performance during training and fine-tune hyperparameters.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Action: Use it to prevent overfitting and adjust model settings.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Test Dataset: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Purpose: To assess the final performance of your trained model.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Action: Provides an unbiased evaluation of the model's ability to generate subject lines for unseen emails.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21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9B17-F05E-D934-033D-F097C7BE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Annotated Enron Subject Line Corpus (AESLC)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BB78-EEE3-3BEB-6CC1-93349A25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The first dataset for email subject line generation (SLG). </a:t>
            </a:r>
          </a:p>
          <a:p>
            <a:r>
              <a:rPr lang="en-US" b="0" i="0" dirty="0">
                <a:effectLst/>
                <a:latin typeface="fkGroteskNeue"/>
              </a:rPr>
              <a:t>Derived from the Enron Corpus</a:t>
            </a:r>
          </a:p>
          <a:p>
            <a:r>
              <a:rPr lang="en-US" dirty="0">
                <a:latin typeface="fkGroteskNeue"/>
              </a:rPr>
              <a:t>I</a:t>
            </a:r>
            <a:r>
              <a:rPr lang="en-US" b="0" i="0" dirty="0">
                <a:effectLst/>
                <a:latin typeface="fkGroteskNeue"/>
              </a:rPr>
              <a:t>t addresses the unique challenges of email subject generation, such as 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high abstraction and 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compression ratios. </a:t>
            </a:r>
            <a:endParaRPr lang="en-US" dirty="0">
              <a:latin typeface="fkGroteskNeue"/>
            </a:endParaRPr>
          </a:p>
          <a:p>
            <a:r>
              <a:rPr lang="en-US" b="0" i="0" dirty="0">
                <a:effectLst/>
                <a:latin typeface="fkGroteskNeue"/>
              </a:rPr>
              <a:t>This dataset enables research into highly abstractive summarization tasks beyond email subjects, such as </a:t>
            </a:r>
            <a:r>
              <a:rPr lang="en-US" b="1" i="0" dirty="0">
                <a:effectLst/>
                <a:latin typeface="fkGroteskNeue"/>
              </a:rPr>
              <a:t>document section title generation</a:t>
            </a:r>
          </a:p>
        </p:txBody>
      </p:sp>
    </p:spTree>
    <p:extLst>
      <p:ext uri="{BB962C8B-B14F-4D97-AF65-F5344CB8AC3E}">
        <p14:creationId xmlns:p14="http://schemas.microsoft.com/office/powerpoint/2010/main" val="62626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B0B2-3F30-AB94-6B7D-38B38839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Overall Goals of EDA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E7C3-F078-E8A4-F2A1-3AE27C36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Understand the characteristics of the email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Identify patterns and relationships between email bodies and subject lines.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Uncover potential issues or biases in the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Guide feature engineering and model selection.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6462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6EDF-BB04-6B01-EDE7-7A44F5A2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EDA - Training Dataset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DEC98-CDD0-1449-6C1A-5A7BDA71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27" y="951345"/>
            <a:ext cx="10864273" cy="5225618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fkGroteskNeue"/>
              </a:rPr>
              <a:t>The goal is to learn the relationship between the mail and its subject.</a:t>
            </a:r>
          </a:p>
          <a:p>
            <a:pPr algn="l">
              <a:buNone/>
            </a:pPr>
            <a:endParaRPr lang="en-US" b="0" i="0" dirty="0">
              <a:effectLst/>
              <a:latin typeface="fkGrotesk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Basic Statistics: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Number of files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Email Body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Average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Distribution of Lengths.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Most Frequent Words.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Top N-grams.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Subject Line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Average Length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Distribution of Lengths.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Most Frequent Words.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Top N-grams.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Email Body and Subject Line Relationships: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Correlation between email body length and subject line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Common words and phrases in both email bodies and subject lines.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Examples of email bodies and their corresponding subject lines.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Check to see Subject contains mail key words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1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DDEE-C4F9-B025-4A3D-E04C9275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01383"/>
            <a:ext cx="10515600" cy="83149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fkGrotesk"/>
              </a:rPr>
              <a:t>Dev and Test Datasets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4887-FA18-C32E-46C6-B9B68FF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581891"/>
            <a:ext cx="10947400" cy="5595072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fkGroteskNeue"/>
              </a:rPr>
              <a:t>The goal here is to check if the data suits the requirements and the quality of annotations</a:t>
            </a:r>
          </a:p>
          <a:p>
            <a:pPr algn="l">
              <a:buNone/>
            </a:pPr>
            <a:endParaRPr lang="en-US" b="0" i="0" dirty="0">
              <a:effectLst/>
              <a:latin typeface="fkGrotesk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Basic Statistics: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Number of files.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Email Body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Average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Distribution of Lengths.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Subject Line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Average Length.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Distribution of Lengths.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Annotation Analysis: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Annotation Lengths Distribution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Vocabulary Overlap Between Annotations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Annotation Diversity: Are annotations similar or do they capture different aspects? Calculate pair-wise similarity scores (e.g., cosine similarity of TF-IDF vectors) between annotations for the same email.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Email Body vs. Subject Line/Annotations:</a:t>
            </a:r>
            <a:br>
              <a:rPr lang="en-US" sz="2600" b="0" i="0" dirty="0">
                <a:effectLst/>
                <a:latin typeface="fkGroteskNeue"/>
              </a:rPr>
            </a:br>
            <a:r>
              <a:rPr lang="en-US" sz="2900" b="0" i="0" dirty="0">
                <a:effectLst/>
                <a:latin typeface="fkGroteskNeue"/>
              </a:rPr>
              <a:t>* </a:t>
            </a:r>
            <a:r>
              <a:rPr lang="en-US" sz="2600" b="1" dirty="0">
                <a:latin typeface="fkGroteskNeue"/>
              </a:rPr>
              <a:t>Relevance of Subject Lines and Annotations: </a:t>
            </a:r>
            <a:r>
              <a:rPr lang="en-US" sz="2600" dirty="0">
                <a:latin typeface="fkGroteskNeue"/>
              </a:rPr>
              <a:t>Check how much overlap in keywords there is between the email body, the generated subject line, and the provided annotations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Human Performance Baseline: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sz="3200" b="0" i="0" dirty="0">
                <a:effectLst/>
                <a:latin typeface="fkGroteskNeue"/>
              </a:rPr>
              <a:t>* </a:t>
            </a:r>
            <a:r>
              <a:rPr lang="en-US" sz="2600" dirty="0">
                <a:latin typeface="fkGroteskNeue"/>
              </a:rPr>
              <a:t>Use the multiple human annotations in the dev/test sets to establish a "human performance" baseline. Compare the automatic metrics (ROUGE, etc.) between the annotations to get an estimate of human-level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57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197D-7DE2-CF9D-EC9A-0F37C70B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Notes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3B2F-1F01-E556-380D-3671CE49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Libraries: </a:t>
            </a:r>
            <a:r>
              <a:rPr lang="en-US" dirty="0"/>
              <a:t>Use libraries like </a:t>
            </a:r>
            <a:r>
              <a:rPr lang="en-US" dirty="0" err="1"/>
              <a:t>nltk</a:t>
            </a:r>
            <a:r>
              <a:rPr lang="en-US" dirty="0"/>
              <a:t>, scikit-learn, matplotlib, and seaborn for text processing, analysis, and visualization.</a:t>
            </a:r>
          </a:p>
          <a:p>
            <a:endParaRPr lang="en-US" dirty="0"/>
          </a:p>
          <a:p>
            <a:r>
              <a:rPr lang="en-US" b="1" dirty="0"/>
              <a:t>Iterate: </a:t>
            </a:r>
            <a:r>
              <a:rPr lang="en-US" dirty="0"/>
              <a:t>Read data in chunks if the dataset is large to avoid memory issues.</a:t>
            </a:r>
          </a:p>
          <a:p>
            <a:endParaRPr lang="en-US" dirty="0"/>
          </a:p>
          <a:p>
            <a:r>
              <a:rPr lang="en-US" b="1" dirty="0"/>
              <a:t>Visualize: </a:t>
            </a:r>
            <a:r>
              <a:rPr lang="en-US" dirty="0"/>
              <a:t>Use histograms, box plots, word clouds, and other visualizations to explore data characteristics.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55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F3A-513E-47CC-C4E9-F986BE0F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-374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0" i="0" dirty="0">
                <a:effectLst/>
                <a:latin typeface="fkGrotesk"/>
              </a:rPr>
              <a:t>AESLC Dataset Splits: </a:t>
            </a:r>
            <a:r>
              <a:rPr lang="en-US" sz="3600" b="0" i="0" dirty="0">
                <a:effectLst/>
                <a:latin typeface="fkGroteskNeue"/>
              </a:rPr>
              <a:t>Training, Validation (Dev) &amp; Test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F7FC-DA47-3B84-6C05-6270F534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676656"/>
            <a:ext cx="11375136" cy="5893499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fkGroteskNeue"/>
              </a:rPr>
              <a:t>The Annotated Enron Subject Line Corpus (AESLC) is divided into three datasets: </a:t>
            </a:r>
            <a:r>
              <a:rPr lang="en-US" sz="2000" b="1" i="0" dirty="0">
                <a:effectLst/>
                <a:latin typeface="fkGroteskNeue"/>
              </a:rPr>
              <a:t>Training, Validation (Dev), and Test</a:t>
            </a:r>
            <a:r>
              <a:rPr lang="en-US" sz="2000" b="0" i="0" dirty="0">
                <a:effectLst/>
                <a:latin typeface="fkGroteskNeue"/>
              </a:rPr>
              <a:t>. </a:t>
            </a:r>
            <a:endParaRPr lang="en-US" sz="2000" b="0" i="0" dirty="0">
              <a:effectLst/>
              <a:latin typeface="fkGrotesk"/>
            </a:endParaRPr>
          </a:p>
          <a:p>
            <a:pPr algn="l">
              <a:buNone/>
            </a:pPr>
            <a:r>
              <a:rPr lang="en-US" sz="2000" b="0" i="0" dirty="0">
                <a:effectLst/>
                <a:latin typeface="fkGrotesk"/>
              </a:rPr>
              <a:t>1. </a:t>
            </a:r>
            <a:r>
              <a:rPr lang="en-US" sz="2000" b="1" i="0" dirty="0">
                <a:effectLst/>
                <a:latin typeface="fkGrotesk"/>
              </a:rPr>
              <a:t>Training Dataset: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Size</a:t>
            </a:r>
            <a:r>
              <a:rPr lang="en-US" sz="1500" b="0" i="0" dirty="0">
                <a:effectLst/>
                <a:latin typeface="fkGroteskNeue"/>
              </a:rPr>
              <a:t>: 10,570 emails.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Purpose</a:t>
            </a:r>
            <a:r>
              <a:rPr lang="en-US" sz="1500" b="0" i="0" dirty="0">
                <a:effectLst/>
                <a:latin typeface="fkGroteskNeue"/>
              </a:rPr>
              <a:t>: Used to train the model to learn patterns and relationships between email bodies and their corresponding subject lines.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Features</a:t>
            </a:r>
            <a:r>
              <a:rPr lang="en-US" sz="1500" b="0" i="0" dirty="0">
                <a:effectLst/>
                <a:latin typeface="fkGroteskNeue"/>
              </a:rPr>
              <a:t>: Emails are preprocessed to remove boilerplate content, filtered to exclude short or redundant emails, and deduplicated to prevent data leakage.</a:t>
            </a:r>
          </a:p>
          <a:p>
            <a:pPr algn="l">
              <a:buNone/>
            </a:pPr>
            <a:r>
              <a:rPr lang="en-US" sz="2000" b="0" i="0" dirty="0">
                <a:effectLst/>
                <a:latin typeface="fkGrotesk"/>
              </a:rPr>
              <a:t>2. </a:t>
            </a:r>
            <a:r>
              <a:rPr lang="en-US" sz="2000" b="1" i="0" dirty="0">
                <a:effectLst/>
                <a:latin typeface="fkGrotesk"/>
              </a:rPr>
              <a:t>Validation (Dev) Dataset: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Size</a:t>
            </a:r>
            <a:r>
              <a:rPr lang="en-US" sz="1500" b="0" i="0" dirty="0">
                <a:effectLst/>
                <a:latin typeface="fkGroteskNeue"/>
              </a:rPr>
              <a:t>: 1,960 emails.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Purpose</a:t>
            </a:r>
            <a:r>
              <a:rPr lang="en-US" sz="1500" b="0" i="0" dirty="0">
                <a:effectLst/>
                <a:latin typeface="fkGroteskNeue"/>
              </a:rPr>
              <a:t>: Used to evaluate the model's performance during training, helping to tune hyperparameters and prevent overfitting.</a:t>
            </a:r>
          </a:p>
          <a:p>
            <a:pPr lvl="1"/>
            <a:r>
              <a:rPr lang="en-US" sz="1500" b="1" i="0" dirty="0">
                <a:effectLst/>
                <a:latin typeface="fkGroteskNeue"/>
              </a:rPr>
              <a:t>Features</a:t>
            </a:r>
            <a:r>
              <a:rPr lang="en-US" sz="1500" b="0" i="0" dirty="0">
                <a:effectLst/>
                <a:latin typeface="fkGroteskNeue"/>
              </a:rPr>
              <a:t>: Similar preprocessing as the training set, with each email annotated with three human-written subject lines to account for variability.</a:t>
            </a:r>
          </a:p>
          <a:p>
            <a:pPr algn="l">
              <a:buNone/>
            </a:pPr>
            <a:r>
              <a:rPr lang="en-US" sz="2000" b="0" i="0" dirty="0">
                <a:effectLst/>
                <a:latin typeface="fkGrotesk"/>
              </a:rPr>
              <a:t>3. </a:t>
            </a:r>
            <a:r>
              <a:rPr lang="en-US" sz="2000" b="1" i="0" dirty="0">
                <a:effectLst/>
                <a:latin typeface="fkGrotesk"/>
              </a:rPr>
              <a:t>Test Dataset:</a:t>
            </a:r>
          </a:p>
          <a:p>
            <a:pPr lvl="1"/>
            <a:r>
              <a:rPr lang="en-US" sz="1600" b="1" i="0" dirty="0">
                <a:effectLst/>
                <a:latin typeface="fkGroteskNeue"/>
              </a:rPr>
              <a:t>Size</a:t>
            </a:r>
            <a:r>
              <a:rPr lang="en-US" sz="1600" b="0" i="0" dirty="0">
                <a:effectLst/>
                <a:latin typeface="fkGroteskNeue"/>
              </a:rPr>
              <a:t>: 1,906 emails.</a:t>
            </a:r>
          </a:p>
          <a:p>
            <a:pPr lvl="1"/>
            <a:r>
              <a:rPr lang="en-US" sz="1600" b="1" i="0" dirty="0">
                <a:effectLst/>
                <a:latin typeface="fkGroteskNeue"/>
              </a:rPr>
              <a:t>Purpose</a:t>
            </a:r>
            <a:r>
              <a:rPr lang="en-US" sz="1600" b="0" i="0" dirty="0">
                <a:effectLst/>
                <a:latin typeface="fkGroteskNeue"/>
              </a:rPr>
              <a:t>: Used to evaluate the final performance of the trained model, providing an unbiased assessment of its ability to generate effective subject lines.</a:t>
            </a:r>
          </a:p>
          <a:p>
            <a:pPr lvl="1"/>
            <a:r>
              <a:rPr lang="en-US" sz="1600" b="1" i="0" dirty="0">
                <a:effectLst/>
                <a:latin typeface="fkGroteskNeue"/>
              </a:rPr>
              <a:t>Features</a:t>
            </a:r>
            <a:r>
              <a:rPr lang="en-US" sz="1600" b="0" i="0" dirty="0">
                <a:effectLst/>
                <a:latin typeface="fkGroteskNeue"/>
              </a:rPr>
              <a:t>: Also preprocessed and annotated with three human-written subject lines per email, allowing for comprehensive evaluation against human standards.</a:t>
            </a:r>
          </a:p>
          <a:p>
            <a:pPr algn="l"/>
            <a:r>
              <a:rPr lang="en-US" sz="2000" b="0" i="0" dirty="0">
                <a:effectLst/>
                <a:latin typeface="fkGroteskNeue"/>
              </a:rPr>
              <a:t>These datasets are derived from the Enron Corpus, a collection of emails from Enron employees, and are specifically designed for the task of email subject line generation. The AESLC dataset is notable for its focus on business/personal emails, requiring high abstraction and compression ratios compared to news summarization datasets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023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38A5FD-BAB1-F7D2-7B5D-F4303398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877" b="8474"/>
          <a:stretch/>
        </p:blipFill>
        <p:spPr>
          <a:xfrm>
            <a:off x="70104" y="3774500"/>
            <a:ext cx="7254240" cy="211423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F6520-3F7D-4D73-0EDF-62B83ECAA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26" y="75810"/>
            <a:ext cx="6782223" cy="29281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8D234-BA7C-D57B-5B3C-957C4766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64" r="2733" b="3750"/>
          <a:stretch/>
        </p:blipFill>
        <p:spPr>
          <a:xfrm>
            <a:off x="201169" y="164592"/>
            <a:ext cx="4325112" cy="3497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13497E-E660-4599-13EF-59BA5D241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304" y="5943472"/>
            <a:ext cx="5832253" cy="7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D94D-4C21-A690-0912-45E475D4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8255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fkGrotesk"/>
              </a:rPr>
              <a:t>Dataset Creation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26CC-6C34-14BD-E590-C098B6E5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680"/>
            <a:ext cx="10875264" cy="5308283"/>
          </a:xfrm>
        </p:spPr>
        <p:txBody>
          <a:bodyPr>
            <a:normAutofit fontScale="62500" lnSpcReduction="20000"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Neue"/>
              </a:rPr>
              <a:t>The AESLC dataset contains 14,436 emails split into training, validation, and test sets. 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Training: 10,570 emails.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Validation: 1,960 emails.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Test: 1,906 emails</a:t>
            </a:r>
          </a:p>
          <a:p>
            <a:pPr algn="l">
              <a:buNone/>
            </a:pPr>
            <a:r>
              <a:rPr lang="en-US" b="0" i="0" dirty="0">
                <a:effectLst/>
                <a:latin typeface="fkGroteskNeue"/>
              </a:rPr>
              <a:t>Key 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Domain: Business/personal emails from the Enron Corpus.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Average body length: 75 words.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Average subject length: 4 words (shorter than news headlines)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Compression ratio: ~18:1 (75 words → 4 words), requiring extreme abstraction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effectLst/>
                <a:latin typeface="fkGroteskNeue"/>
              </a:rPr>
              <a:t>Email subjects require higher compression ratios (e.g., compressing 75 words to 4) necessitating </a:t>
            </a:r>
            <a:r>
              <a:rPr lang="en-US" b="1" i="0" dirty="0">
                <a:effectLst/>
                <a:latin typeface="fkGroteskNeue"/>
              </a:rPr>
              <a:t>extreme abstraction.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fkGroteskNeue"/>
              </a:rPr>
              <a:t>Email subjects rely on implicit sender-recipient context (e.g., "Meeting" assumes prior knowledge of the event)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50C81-088E-7016-2F41-E58B0C9A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545" y="3429000"/>
            <a:ext cx="3009975" cy="13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4029-E1E7-C2A5-5013-563F4876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Subject Annotation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07E2-CAEB-CD20-5130-7C8B0C90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For the dev/test sets, each email is annotated with </a:t>
            </a:r>
            <a:r>
              <a:rPr lang="en-US" b="1" i="0" dirty="0">
                <a:effectLst/>
                <a:latin typeface="fkGroteskNeue"/>
              </a:rPr>
              <a:t>3 human-written subject lines </a:t>
            </a:r>
            <a:r>
              <a:rPr lang="en-US" b="0" i="0" dirty="0">
                <a:effectLst/>
                <a:latin typeface="fkGroteskNeue"/>
              </a:rPr>
              <a:t>via Amazon Mechanical Turk to account for </a:t>
            </a:r>
            <a:r>
              <a:rPr lang="en-US" b="0" i="1" dirty="0">
                <a:effectLst/>
                <a:latin typeface="fkGroteskNeue"/>
              </a:rPr>
              <a:t>variability</a:t>
            </a:r>
            <a:r>
              <a:rPr lang="en-US" b="0" i="0" dirty="0">
                <a:effectLst/>
                <a:latin typeface="fkGroteskNeue"/>
              </a:rPr>
              <a:t>. </a:t>
            </a:r>
          </a:p>
          <a:p>
            <a:r>
              <a:rPr lang="en-US" b="0" i="0" dirty="0">
                <a:effectLst/>
                <a:latin typeface="fkGroteskNeue"/>
              </a:rPr>
              <a:t>Quality control measures include: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Rejecting vague/generic subjects (e.g., "Update" or "Request").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Ensuring subjects contain body-specific keywords e.g., </a:t>
            </a:r>
          </a:p>
          <a:p>
            <a:pPr lvl="2"/>
            <a:r>
              <a:rPr lang="en-US" b="0" i="0" dirty="0">
                <a:effectLst/>
                <a:latin typeface="fkGroteskNeue"/>
              </a:rPr>
              <a:t>"Current Job Description Needed" instead of "Job Description“,</a:t>
            </a:r>
          </a:p>
          <a:p>
            <a:pPr lvl="2"/>
            <a:r>
              <a:rPr lang="en-US" b="0" i="0" dirty="0">
                <a:effectLst/>
                <a:latin typeface="fkGroteskNeue"/>
              </a:rPr>
              <a:t> "Revised Budget Proposal" instead of "Proposal".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Analyzing inter-annotator agreement using ROUGE-L F1 scores (~34 between human annotations)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9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B85D-3CD0-11EF-0341-D67C5852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1325563"/>
          </a:xfrm>
        </p:spPr>
        <p:txBody>
          <a:bodyPr/>
          <a:lstStyle/>
          <a:p>
            <a:r>
              <a:rPr lang="en-US" b="0" i="0" dirty="0">
                <a:effectLst/>
                <a:latin typeface="fkGrotesk"/>
              </a:rPr>
              <a:t>Preprocessing Steps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516B-37B6-6085-5FE5-8FFDA84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552"/>
            <a:ext cx="10515600" cy="5189411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Boilerplate Removal: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Automatically appended content (e.g., disclaimers, advertisements, attachments) is stripped to retain only the author-written body.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Filtering Criteria: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Emails with fewer than 3 sentences or 25 words are excluded to ensure meaningful content.</a:t>
            </a:r>
          </a:p>
          <a:p>
            <a:pPr lvl="1"/>
            <a:r>
              <a:rPr lang="en-US" b="0" i="0" dirty="0">
                <a:effectLst/>
                <a:latin typeface="fkGroteskNeue"/>
              </a:rPr>
              <a:t>Replies/forwards (subjects starting with "RE:" or "FW:") are removed to avoid redundancy.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Deduplication: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Identical emails sent to multiple recipients are removed to prevent train-test overlap</a:t>
            </a:r>
          </a:p>
        </p:txBody>
      </p:sp>
    </p:spTree>
    <p:extLst>
      <p:ext uri="{BB962C8B-B14F-4D97-AF65-F5344CB8AC3E}">
        <p14:creationId xmlns:p14="http://schemas.microsoft.com/office/powerpoint/2010/main" val="146417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0834-3E5E-F9E7-7A12-32AF5EFD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"/>
              </a:rPr>
              <a:t>Key Challenges</a:t>
            </a:r>
            <a:br>
              <a:rPr lang="en-US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116C5-99E3-AABC-D047-CD64A3B3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Shared Context</a:t>
            </a:r>
            <a:r>
              <a:rPr lang="en-US" b="0" i="0" dirty="0">
                <a:effectLst/>
                <a:latin typeface="fkGroteskNeue"/>
              </a:rPr>
              <a:t>: Email subjects often rely on implicit sender-recipient knowledge (e.g., "Request" assumes prior context; "Project Update" assumes familiarity with the project, "Meeting" assumes prior knowledge of the event)), complicating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Subject Variability</a:t>
            </a:r>
            <a:r>
              <a:rPr lang="en-US" b="0" i="0" dirty="0">
                <a:effectLst/>
                <a:latin typeface="fkGroteskNeue"/>
              </a:rPr>
              <a:t>: Multiple valid subjects exist for the same email, necessitating diverse annotations for evaluation</a:t>
            </a:r>
          </a:p>
          <a:p>
            <a:r>
              <a:rPr lang="en-US" b="0" i="0" dirty="0">
                <a:effectLst/>
                <a:latin typeface="fkGroteskNeue"/>
              </a:rPr>
              <a:t>This preprocessing pipeline enabled the creation of a benchmark dataset for highly abstractive summarization tasks, advancing research in email subject generation and related domains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19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87FF-1E0E-A4D3-A76C-F488CFF0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Model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2EA5-CAE5-6E25-8581-3CA5D363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The proposed model uses a two-stage extractor-abstractor framework: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Multi-Sentence Extractor: A pointer network selects salient sentences from the email body using hierarchical sentence representations and a bidirectional LSTM.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Multi-Sentence Abstractor: A sequence-to-sequence model with copy mechanisms rewrites the extracted sentences into a subject line.</a:t>
            </a:r>
            <a:br>
              <a:rPr lang="en-US" b="0" i="0" dirty="0">
                <a:effectLst/>
                <a:latin typeface="fkGroteskNeue"/>
              </a:rPr>
            </a:br>
            <a:r>
              <a:rPr lang="en-US" b="0" i="0" dirty="0">
                <a:effectLst/>
                <a:latin typeface="fkGroteskNeue"/>
              </a:rPr>
              <a:t>Training involves supervised pretraining followed by reinforcement learning (RL) optimized using a custom </a:t>
            </a:r>
            <a:r>
              <a:rPr lang="en-US" b="1" i="0" dirty="0">
                <a:effectLst/>
                <a:latin typeface="fkGroteskNeue"/>
              </a:rPr>
              <a:t>Email Subject Quality Estimator (ESQE) </a:t>
            </a:r>
            <a:r>
              <a:rPr lang="en-US" b="0" i="0" dirty="0">
                <a:effectLst/>
                <a:latin typeface="fkGroteskNeue"/>
              </a:rPr>
              <a:t>as the reward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3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2027</Words>
  <Application>Microsoft Office PowerPoint</Application>
  <PresentationFormat>Widescreen</PresentationFormat>
  <Paragraphs>175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fkGrotesk</vt:lpstr>
      <vt:lpstr>fkGroteskNeue</vt:lpstr>
      <vt:lpstr>Office Theme</vt:lpstr>
      <vt:lpstr>PowerPoint Presentation</vt:lpstr>
      <vt:lpstr>Annotated Enron Subject Line Corpus (AESLC)</vt:lpstr>
      <vt:lpstr>AESLC Dataset Splits: Training, Validation (Dev) &amp; Test</vt:lpstr>
      <vt:lpstr>PowerPoint Presentation</vt:lpstr>
      <vt:lpstr>Dataset Creation </vt:lpstr>
      <vt:lpstr>Subject Annotation </vt:lpstr>
      <vt:lpstr>Preprocessing Steps </vt:lpstr>
      <vt:lpstr>Key Challenges </vt:lpstr>
      <vt:lpstr>Model Architecture</vt:lpstr>
      <vt:lpstr>Evaluation Metrics </vt:lpstr>
      <vt:lpstr>Results and Insights </vt:lpstr>
      <vt:lpstr>Applications and Future Work </vt:lpstr>
      <vt:lpstr>Exploratory Data Analysis</vt:lpstr>
      <vt:lpstr>1. Data Cleaning </vt:lpstr>
      <vt:lpstr>2. Data Preprocessing </vt:lpstr>
      <vt:lpstr>3. Data Analysis</vt:lpstr>
      <vt:lpstr>4. Importance of Training &amp; Test Dataset</vt:lpstr>
      <vt:lpstr>5. Importance of Dev Dataset</vt:lpstr>
      <vt:lpstr>6. Use of each dataset in email subject line generation project</vt:lpstr>
      <vt:lpstr>Overall Goals of EDA </vt:lpstr>
      <vt:lpstr>EDA - Training Dataset </vt:lpstr>
      <vt:lpstr>Dev and Test Datasets </vt:lpstr>
      <vt:lpstr>Implementation Notes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R</dc:creator>
  <cp:lastModifiedBy>Anitha R</cp:lastModifiedBy>
  <cp:revision>29</cp:revision>
  <dcterms:created xsi:type="dcterms:W3CDTF">2025-04-12T11:55:51Z</dcterms:created>
  <dcterms:modified xsi:type="dcterms:W3CDTF">2025-04-12T13:49:18Z</dcterms:modified>
</cp:coreProperties>
</file>