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3"/>
    <p:sldId id="259" r:id="rId4"/>
    <p:sldId id="260" r:id="rId5"/>
    <p:sldId id="287" r:id="rId6"/>
    <p:sldId id="335" r:id="rId7"/>
    <p:sldId id="262" r:id="rId8"/>
    <p:sldId id="321" r:id="rId9"/>
    <p:sldId id="322" r:id="rId10"/>
    <p:sldId id="326" r:id="rId11"/>
    <p:sldId id="324" r:id="rId12"/>
    <p:sldId id="329" r:id="rId13"/>
    <p:sldId id="314" r:id="rId14"/>
    <p:sldId id="261" r:id="rId15"/>
    <p:sldId id="263" r:id="rId16"/>
    <p:sldId id="267" r:id="rId17"/>
    <p:sldId id="315" r:id="rId18"/>
    <p:sldId id="286" r:id="rId19"/>
    <p:sldId id="284" r:id="rId20"/>
    <p:sldId id="349" r:id="rId21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B979"/>
    <a:srgbClr val="7D7C9C"/>
    <a:srgbClr val="92ACC3"/>
    <a:srgbClr val="ED968A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87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56300" y="774000"/>
            <a:ext cx="82296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93100" y="4615200"/>
            <a:ext cx="58266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6300" y="1501200"/>
            <a:ext cx="38826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808700" y="1501200"/>
            <a:ext cx="38826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6300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421729"/>
            <a:ext cx="40068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6300" y="1555200"/>
            <a:ext cx="3924808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762800" y="1555200"/>
            <a:ext cx="39204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85800" y="914400"/>
            <a:ext cx="68769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56300" y="608400"/>
            <a:ext cx="82269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56300" y="149040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3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5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6.xml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7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tags" Target="../tags/tag82.xml"/><Relationship Id="rId7" Type="http://schemas.openxmlformats.org/officeDocument/2006/relationships/image" Target="../media/image32.png"/><Relationship Id="rId6" Type="http://schemas.openxmlformats.org/officeDocument/2006/relationships/tags" Target="../tags/tag81.xml"/><Relationship Id="rId5" Type="http://schemas.openxmlformats.org/officeDocument/2006/relationships/image" Target="../media/image31.png"/><Relationship Id="rId4" Type="http://schemas.openxmlformats.org/officeDocument/2006/relationships/tags" Target="../tags/tag80.xml"/><Relationship Id="rId3" Type="http://schemas.openxmlformats.org/officeDocument/2006/relationships/image" Target="../media/image30.png"/><Relationship Id="rId2" Type="http://schemas.openxmlformats.org/officeDocument/2006/relationships/tags" Target="../tags/tag79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84.xml"/><Relationship Id="rId11" Type="http://schemas.openxmlformats.org/officeDocument/2006/relationships/image" Target="../media/image34.png"/><Relationship Id="rId10" Type="http://schemas.openxmlformats.org/officeDocument/2006/relationships/tags" Target="../tags/tag83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6.xml"/><Relationship Id="rId2" Type="http://schemas.openxmlformats.org/officeDocument/2006/relationships/image" Target="../media/image35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9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70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1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3"/>
          <p:cNvSpPr txBox="1"/>
          <p:nvPr/>
        </p:nvSpPr>
        <p:spPr>
          <a:xfrm>
            <a:off x="599440" y="1443990"/>
            <a:ext cx="7773035" cy="2306955"/>
          </a:xfrm>
          <a:prstGeom prst="rect">
            <a:avLst/>
          </a:prstGeom>
          <a:noFill/>
        </p:spPr>
        <p:txBody>
          <a:bodyPr vert="horz" wrap="square" rtlCol="0" anchor="t">
            <a:noAutofit/>
          </a:bodyPr>
          <a:p>
            <a:pPr lvl="0" algn="l"/>
            <a:r>
              <a:rPr lang="zh-CN" altLang="en-US" sz="7200" b="1" i="1">
                <a:solidFill>
                  <a:srgbClr val="848E97"/>
                </a:solidFill>
                <a:effectLst/>
                <a:latin typeface="字魂创粗黑" panose="00000500000000000000" charset="-122"/>
                <a:ea typeface="字魂创粗黑" panose="00000500000000000000" charset="-122"/>
                <a:sym typeface="+mn-ea"/>
              </a:rPr>
              <a:t>乐看电影</a:t>
            </a:r>
            <a:endParaRPr lang="zh-CN" altLang="en-US" sz="7200" b="1" i="1">
              <a:solidFill>
                <a:srgbClr val="848E97"/>
              </a:solidFill>
              <a:effectLst/>
              <a:latin typeface="字魂创粗黑" panose="00000500000000000000" charset="-122"/>
              <a:ea typeface="字魂创粗黑" panose="00000500000000000000" charset="-122"/>
              <a:sym typeface="+mn-ea"/>
            </a:endParaRPr>
          </a:p>
          <a:p>
            <a:pPr lvl="0" algn="l"/>
            <a:r>
              <a:rPr lang="zh-CN" altLang="en-US" sz="7200" b="1" i="1">
                <a:solidFill>
                  <a:srgbClr val="848E97"/>
                </a:solidFill>
                <a:effectLst/>
                <a:latin typeface="字魂创粗黑" panose="00000500000000000000" charset="-122"/>
                <a:ea typeface="字魂创粗黑" panose="00000500000000000000" charset="-122"/>
                <a:sym typeface="+mn-ea"/>
              </a:rPr>
              <a:t>　　　订票系统 </a:t>
            </a:r>
            <a:endParaRPr lang="zh-CN" altLang="en-US" sz="7200" b="1" i="1">
              <a:solidFill>
                <a:srgbClr val="848E97"/>
              </a:solidFill>
              <a:effectLst/>
              <a:latin typeface="字魂创粗黑" panose="00000500000000000000" charset="-122"/>
              <a:ea typeface="字魂创粗黑" panose="00000500000000000000" charset="-122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84250" y="4300855"/>
            <a:ext cx="3685540" cy="123190"/>
            <a:chOff x="3478" y="5303"/>
            <a:chExt cx="5804" cy="194"/>
          </a:xfrm>
        </p:grpSpPr>
        <p:sp>
          <p:nvSpPr>
            <p:cNvPr id="11" name="椭圆 10"/>
            <p:cNvSpPr/>
            <p:nvPr/>
          </p:nvSpPr>
          <p:spPr>
            <a:xfrm>
              <a:off x="449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0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4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9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53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704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51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02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5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90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55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06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22090" y="4856480"/>
            <a:ext cx="4625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rgbClr val="4E5C5E"/>
                </a:solidFill>
                <a:effectLst/>
                <a:latin typeface="印品铸黑体" panose="02000500000000000000" charset="-122"/>
                <a:ea typeface="印品铸黑体" panose="02000500000000000000" charset="-122"/>
                <a:cs typeface="方正悠宋体" panose="02010600010101010101" charset="-122"/>
              </a:rPr>
              <a:t>汇报人：一班软件工程</a:t>
            </a:r>
            <a:r>
              <a:rPr lang="zh-CN" altLang="en-US" sz="2000" b="1">
                <a:solidFill>
                  <a:srgbClr val="4E5C5E"/>
                </a:solidFill>
                <a:effectLst/>
                <a:latin typeface="印品铸黑体" panose="02000500000000000000" charset="-122"/>
                <a:ea typeface="印品铸黑体" panose="02000500000000000000" charset="-122"/>
                <a:cs typeface="方正悠宋体" panose="02010600010101010101" charset="-122"/>
              </a:rPr>
              <a:t>第五小组代表</a:t>
            </a:r>
            <a:endParaRPr lang="zh-CN" altLang="en-US" sz="2000" b="1">
              <a:solidFill>
                <a:srgbClr val="4E5C5E"/>
              </a:solidFill>
              <a:effectLst/>
              <a:latin typeface="印品铸黑体" panose="02000500000000000000" charset="-122"/>
              <a:ea typeface="印品铸黑体" panose="02000500000000000000" charset="-122"/>
              <a:cs typeface="方正悠宋体" panose="02010600010101010101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decel="7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1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99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97205" y="6367780"/>
            <a:ext cx="3685540" cy="123190"/>
            <a:chOff x="3478" y="5303"/>
            <a:chExt cx="5804" cy="194"/>
          </a:xfrm>
        </p:grpSpPr>
        <p:sp>
          <p:nvSpPr>
            <p:cNvPr id="11" name="椭圆 10"/>
            <p:cNvSpPr/>
            <p:nvPr/>
          </p:nvSpPr>
          <p:spPr>
            <a:xfrm>
              <a:off x="449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0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4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9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53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704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51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02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5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90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55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06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09650" y="40170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活动</a:t>
            </a:r>
            <a:r>
              <a:rPr lang="zh-CN" altLang="en-US"/>
              <a:t>数据字典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394325" y="290195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参加心理班会设计</a:t>
            </a:r>
            <a:r>
              <a:rPr lang="zh-CN" altLang="en-US"/>
              <a:t>大赛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737225" y="599948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购物车数据</a:t>
            </a:r>
            <a:r>
              <a:rPr lang="zh-CN" altLang="en-US"/>
              <a:t>字典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5105" y="170815"/>
            <a:ext cx="3637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solidFill>
                  <a:schemeClr val="bg2">
                    <a:lumMod val="25000"/>
                  </a:schemeClr>
                </a:solidFill>
                <a:effectLst/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需求分析</a:t>
            </a:r>
            <a:r>
              <a:rPr lang="en-US" altLang="zh-CN" sz="3200">
                <a:solidFill>
                  <a:schemeClr val="bg2">
                    <a:lumMod val="25000"/>
                  </a:schemeClr>
                </a:solidFill>
                <a:effectLst/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-</a:t>
            </a:r>
            <a:r>
              <a:rPr lang="zh-CN" altLang="en-US" sz="3200">
                <a:solidFill>
                  <a:schemeClr val="bg2">
                    <a:lumMod val="25000"/>
                  </a:schemeClr>
                </a:solidFill>
                <a:effectLst/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数据</a:t>
            </a:r>
            <a:r>
              <a:rPr lang="zh-CN" altLang="en-US" sz="3200">
                <a:solidFill>
                  <a:schemeClr val="bg2">
                    <a:lumMod val="25000"/>
                  </a:schemeClr>
                </a:solidFill>
                <a:effectLst/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字典</a:t>
            </a:r>
            <a:endParaRPr lang="zh-CN" altLang="en-US" sz="3200">
              <a:solidFill>
                <a:schemeClr val="bg2">
                  <a:lumMod val="25000"/>
                </a:schemeClr>
              </a:solidFill>
              <a:effectLst/>
              <a:latin typeface="文鼎书林中黑" panose="020B0600000000000000" charset="-122"/>
              <a:ea typeface="文鼎书林中黑" panose="020B0600000000000000" charset="-122"/>
              <a:sym typeface="文鼎书林中黑" panose="020B0600000000000000" charset="-122"/>
            </a:endParaRPr>
          </a:p>
        </p:txBody>
      </p:sp>
      <p:pic>
        <p:nvPicPr>
          <p:cNvPr id="3" name="图片 2" descr="H{K{DL_LAU}W@$F4RB3ZXP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754380"/>
            <a:ext cx="4822190" cy="3068320"/>
          </a:xfrm>
          <a:prstGeom prst="rect">
            <a:avLst/>
          </a:prstGeom>
        </p:spPr>
      </p:pic>
      <p:pic>
        <p:nvPicPr>
          <p:cNvPr id="4" name="图片 3" descr="P`{IRO9@XR66_99GY7VS0H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470" y="2482850"/>
            <a:ext cx="4988560" cy="34366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97205" y="6367780"/>
            <a:ext cx="3685540" cy="123190"/>
            <a:chOff x="3478" y="5303"/>
            <a:chExt cx="5804" cy="194"/>
          </a:xfrm>
        </p:grpSpPr>
        <p:sp>
          <p:nvSpPr>
            <p:cNvPr id="11" name="椭圆 10"/>
            <p:cNvSpPr/>
            <p:nvPr/>
          </p:nvSpPr>
          <p:spPr>
            <a:xfrm>
              <a:off x="449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0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4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9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53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704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51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02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5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90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55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06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205105" y="170815"/>
            <a:ext cx="3230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solidFill>
                  <a:schemeClr val="bg2">
                    <a:lumMod val="25000"/>
                  </a:schemeClr>
                </a:solidFill>
                <a:effectLst/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需求分析</a:t>
            </a:r>
            <a:r>
              <a:rPr lang="en-US" altLang="zh-CN" sz="3200">
                <a:solidFill>
                  <a:schemeClr val="bg2">
                    <a:lumMod val="25000"/>
                  </a:schemeClr>
                </a:solidFill>
                <a:effectLst/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-</a:t>
            </a:r>
            <a:r>
              <a:rPr lang="zh-CN" altLang="en-US" sz="3200">
                <a:solidFill>
                  <a:schemeClr val="bg2">
                    <a:lumMod val="25000"/>
                  </a:schemeClr>
                </a:solidFill>
                <a:effectLst/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数据表</a:t>
            </a:r>
            <a:endParaRPr lang="zh-CN" altLang="en-US" sz="3200">
              <a:solidFill>
                <a:schemeClr val="bg2">
                  <a:lumMod val="25000"/>
                </a:schemeClr>
              </a:solidFill>
              <a:effectLst/>
              <a:latin typeface="文鼎书林中黑" panose="020B0600000000000000" charset="-122"/>
              <a:ea typeface="文鼎书林中黑" panose="020B0600000000000000" charset="-122"/>
              <a:sym typeface="文鼎书林中黑" panose="020B0600000000000000" charset="-122"/>
            </a:endParaRPr>
          </a:p>
          <a:p>
            <a:pPr algn="l"/>
            <a:endParaRPr lang="zh-CN" altLang="en-US" sz="3200">
              <a:solidFill>
                <a:schemeClr val="bg2">
                  <a:lumMod val="25000"/>
                </a:schemeClr>
              </a:solidFill>
              <a:effectLst/>
              <a:latin typeface="文鼎书林中黑" panose="020B0600000000000000" charset="-122"/>
              <a:ea typeface="文鼎书林中黑" panose="020B0600000000000000" charset="-122"/>
              <a:sym typeface="文鼎书林中黑" panose="020B0600000000000000" charset="-122"/>
            </a:endParaRPr>
          </a:p>
        </p:txBody>
      </p:sp>
      <p:pic>
        <p:nvPicPr>
          <p:cNvPr id="2" name="图片 1" descr="Q8AR3I%(MMA6I~GB7AL5N1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" y="794385"/>
            <a:ext cx="4946015" cy="2850515"/>
          </a:xfrm>
          <a:prstGeom prst="rect">
            <a:avLst/>
          </a:prstGeom>
        </p:spPr>
      </p:pic>
      <p:pic>
        <p:nvPicPr>
          <p:cNvPr id="6" name="图片 5" descr="FK5D%1BW`TRR[9U)IMB$~~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570" y="1688465"/>
            <a:ext cx="4376420" cy="34817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97205" y="6367780"/>
            <a:ext cx="3685540" cy="123190"/>
            <a:chOff x="3478" y="5303"/>
            <a:chExt cx="5804" cy="194"/>
          </a:xfrm>
        </p:grpSpPr>
        <p:sp>
          <p:nvSpPr>
            <p:cNvPr id="11" name="椭圆 10"/>
            <p:cNvSpPr/>
            <p:nvPr/>
          </p:nvSpPr>
          <p:spPr>
            <a:xfrm>
              <a:off x="449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0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4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9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53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704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51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02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5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90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55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06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522095" y="3044825"/>
            <a:ext cx="22136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tx1">
                    <a:lumMod val="85000"/>
                    <a:lumOff val="15000"/>
                  </a:schemeClr>
                </a:solidFill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Part  3. 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 </a:t>
            </a: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  <a:latin typeface="文鼎书林中黑" panose="020B0600000000000000" charset="-122"/>
              <a:ea typeface="文鼎书林中黑" panose="020B0600000000000000" charset="-122"/>
              <a:sym typeface="文鼎书林中黑" panose="020B06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56355" y="2967990"/>
            <a:ext cx="37115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b="1">
                <a:solidFill>
                  <a:schemeClr val="tx1">
                    <a:lumMod val="85000"/>
                    <a:lumOff val="15000"/>
                  </a:schemeClr>
                </a:solidFill>
                <a:latin typeface="文鼎书林中黑" panose="020B0600000000000000" charset="-122"/>
                <a:ea typeface="文鼎书林中黑" panose="020B0600000000000000" charset="-122"/>
                <a:sym typeface="+mn-ea"/>
              </a:rPr>
              <a:t>概要设计</a:t>
            </a:r>
            <a:endParaRPr lang="zh-CN" altLang="en-US" sz="5400" b="1">
              <a:solidFill>
                <a:schemeClr val="tx1">
                  <a:lumMod val="85000"/>
                  <a:lumOff val="15000"/>
                </a:schemeClr>
              </a:solidFill>
              <a:latin typeface="文鼎书林中黑" panose="020B0600000000000000" charset="-122"/>
              <a:ea typeface="文鼎书林中黑" panose="020B0600000000000000" charset="-122"/>
              <a:sym typeface="+mn-ea"/>
            </a:endParaRPr>
          </a:p>
          <a:p>
            <a:pPr algn="dist"/>
            <a:endParaRPr lang="zh-CN" sz="5400">
              <a:solidFill>
                <a:schemeClr val="tx1">
                  <a:lumMod val="85000"/>
                  <a:lumOff val="15000"/>
                </a:schemeClr>
              </a:solidFill>
              <a:latin typeface="文鼎书林中黑" panose="020B0600000000000000" charset="-122"/>
              <a:ea typeface="文鼎书林中黑" panose="020B0600000000000000" charset="-122"/>
              <a:sym typeface="文鼎书林中黑" panose="020B0600000000000000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529590" y="152400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000">
                <a:solidFill>
                  <a:schemeClr val="bg2">
                    <a:lumMod val="25000"/>
                  </a:schemeClr>
                </a:solidFill>
                <a:effectLst/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概要</a:t>
            </a:r>
            <a:r>
              <a:rPr lang="zh-CN" altLang="en-US" sz="4000">
                <a:solidFill>
                  <a:schemeClr val="bg2">
                    <a:lumMod val="25000"/>
                  </a:schemeClr>
                </a:solidFill>
                <a:effectLst/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设计</a:t>
            </a:r>
            <a:endParaRPr lang="zh-CN" altLang="en-US" sz="4000">
              <a:solidFill>
                <a:schemeClr val="bg2">
                  <a:lumMod val="25000"/>
                </a:schemeClr>
              </a:solidFill>
              <a:effectLst/>
              <a:latin typeface="文鼎书林中黑" panose="020B0600000000000000" charset="-122"/>
              <a:ea typeface="文鼎书林中黑" panose="020B0600000000000000" charset="-122"/>
              <a:sym typeface="文鼎书林中黑" panose="020B06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30165" y="1536700"/>
            <a:ext cx="356108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  </a:t>
            </a:r>
            <a:r>
              <a:rPr lang="zh-CN" altLang="en-US" sz="2000"/>
              <a:t>在我看来Spring boot 框架，并不是什么新的框架，他默认配置了很多框架的使用方式，就像maven整合了所有的jar包，spring boot 整合了所有的框架。</a:t>
            </a:r>
            <a:endParaRPr lang="zh-CN" altLang="en-US" sz="2000"/>
          </a:p>
          <a:p>
            <a:r>
              <a:rPr lang="zh-CN" altLang="en-US" sz="2000"/>
              <a:t>spring boot 框架的作用很简单，就是帮我们自动配置</a:t>
            </a:r>
            <a:endParaRPr lang="zh-CN" altLang="en-US" sz="2000"/>
          </a:p>
          <a:p>
            <a:r>
              <a:rPr lang="zh-CN" altLang="en-US" sz="2000"/>
              <a:t> </a:t>
            </a:r>
            <a:r>
              <a:rPr lang="en-US" altLang="zh-CN" sz="2000"/>
              <a:t> </a:t>
            </a:r>
            <a:r>
              <a:rPr lang="zh-CN" altLang="en-US" sz="2000"/>
              <a:t>另外，spring boot还集成了嵌入式的web服务器，系统监控等很多功能。可以快速的构建企业及应用程序。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2" name="图片 1" descr="U)FQ8FFBPF54}BJ42FD16)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859155"/>
            <a:ext cx="4107815" cy="590550"/>
          </a:xfrm>
          <a:prstGeom prst="rect">
            <a:avLst/>
          </a:prstGeom>
        </p:spPr>
      </p:pic>
      <p:pic>
        <p:nvPicPr>
          <p:cNvPr id="8" name="图片 7" descr="X__1(~EUQVV4FPX_%US96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" y="1903730"/>
            <a:ext cx="3935095" cy="687070"/>
          </a:xfrm>
          <a:prstGeom prst="rect">
            <a:avLst/>
          </a:prstGeom>
        </p:spPr>
      </p:pic>
      <p:pic>
        <p:nvPicPr>
          <p:cNvPr id="10" name="图片 9" descr="$$%P5H71PNMX`UIBKDS[TS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95" y="2955925"/>
            <a:ext cx="4047490" cy="852170"/>
          </a:xfrm>
          <a:prstGeom prst="rect">
            <a:avLst/>
          </a:prstGeom>
        </p:spPr>
      </p:pic>
      <p:pic>
        <p:nvPicPr>
          <p:cNvPr id="11" name="图片 10" descr="F2W(@[7T@GM(P3_ZQ)_DIM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55" y="4532630"/>
            <a:ext cx="3746500" cy="8064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97205" y="6367780"/>
            <a:ext cx="3685540" cy="123190"/>
            <a:chOff x="3478" y="5303"/>
            <a:chExt cx="5804" cy="194"/>
          </a:xfrm>
        </p:grpSpPr>
        <p:sp>
          <p:nvSpPr>
            <p:cNvPr id="11" name="椭圆 10"/>
            <p:cNvSpPr/>
            <p:nvPr/>
          </p:nvSpPr>
          <p:spPr>
            <a:xfrm>
              <a:off x="449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0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4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9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53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704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51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02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5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90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55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06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87630" y="227965"/>
            <a:ext cx="450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000">
                <a:solidFill>
                  <a:schemeClr val="bg2">
                    <a:lumMod val="25000"/>
                  </a:schemeClr>
                </a:solidFill>
                <a:effectLst/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概要设计</a:t>
            </a:r>
            <a:r>
              <a:rPr lang="en-US" altLang="zh-CN" sz="4000">
                <a:solidFill>
                  <a:schemeClr val="bg2">
                    <a:lumMod val="25000"/>
                  </a:schemeClr>
                </a:solidFill>
                <a:effectLst/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-</a:t>
            </a:r>
            <a:r>
              <a:rPr lang="zh-CN" altLang="en-US" sz="4000">
                <a:solidFill>
                  <a:schemeClr val="bg2">
                    <a:lumMod val="25000"/>
                  </a:schemeClr>
                </a:solidFill>
                <a:effectLst/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总体设计</a:t>
            </a:r>
            <a:endParaRPr lang="zh-CN" altLang="en-US" sz="4000">
              <a:solidFill>
                <a:schemeClr val="bg2">
                  <a:lumMod val="25000"/>
                </a:schemeClr>
              </a:solidFill>
              <a:effectLst/>
              <a:latin typeface="文鼎书林中黑" panose="020B0600000000000000" charset="-122"/>
              <a:ea typeface="文鼎书林中黑" panose="020B0600000000000000" charset="-122"/>
              <a:sym typeface="文鼎书林中黑" panose="020B06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25135" y="2455545"/>
            <a:ext cx="344805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    </a:t>
            </a:r>
            <a:r>
              <a:rPr lang="zh-CN" altLang="en-US" sz="2000"/>
              <a:t>在概要设计阶段中，主要是通过确定系统的架构之间的数据交互和工作流程的关联，此项目的设计符合SpringBoot框架的设计规范，这其中包括了表示层、业务逻辑层和数据层。</a:t>
            </a:r>
            <a:endParaRPr lang="zh-CN" altLang="en-US" sz="2000"/>
          </a:p>
          <a:p>
            <a:endParaRPr lang="zh-CN" altLang="en-US" sz="2000"/>
          </a:p>
        </p:txBody>
      </p:sp>
      <p:grpSp>
        <p:nvGrpSpPr>
          <p:cNvPr id="9" name="组合 8"/>
          <p:cNvGrpSpPr/>
          <p:nvPr/>
        </p:nvGrpSpPr>
        <p:grpSpPr>
          <a:xfrm>
            <a:off x="140970" y="1391285"/>
            <a:ext cx="5204460" cy="5083932"/>
            <a:chOff x="908" y="2591"/>
            <a:chExt cx="6227" cy="6132"/>
          </a:xfrm>
        </p:grpSpPr>
        <p:pic>
          <p:nvPicPr>
            <p:cNvPr id="6" name="图片 5" descr="WO18(`IY9UTV[F3~%@DOTJR"/>
            <p:cNvPicPr>
              <a:picLocks noChangeAspect="1"/>
            </p:cNvPicPr>
            <p:nvPr/>
          </p:nvPicPr>
          <p:blipFill>
            <a:blip r:embed="rId2"/>
            <a:srcRect l="1501" t="1119" r="1409" b="690"/>
            <a:stretch>
              <a:fillRect/>
            </a:stretch>
          </p:blipFill>
          <p:spPr>
            <a:xfrm>
              <a:off x="908" y="2591"/>
              <a:ext cx="6227" cy="5391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2745" y="8279"/>
              <a:ext cx="1608" cy="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流程图</a:t>
              </a:r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3839210" y="9255760"/>
            <a:ext cx="3685540" cy="123190"/>
            <a:chOff x="3478" y="5303"/>
            <a:chExt cx="5804" cy="194"/>
          </a:xfrm>
        </p:grpSpPr>
        <p:sp>
          <p:nvSpPr>
            <p:cNvPr id="11" name="椭圆 10"/>
            <p:cNvSpPr/>
            <p:nvPr/>
          </p:nvSpPr>
          <p:spPr>
            <a:xfrm>
              <a:off x="449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0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4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9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53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704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51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02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5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90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55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06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07670" y="257175"/>
            <a:ext cx="348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000">
                <a:solidFill>
                  <a:schemeClr val="bg2">
                    <a:lumMod val="25000"/>
                  </a:schemeClr>
                </a:solidFill>
                <a:effectLst/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概要设计</a:t>
            </a:r>
            <a:r>
              <a:rPr lang="en-US" altLang="zh-CN" sz="4000">
                <a:solidFill>
                  <a:schemeClr val="bg2">
                    <a:lumMod val="25000"/>
                  </a:schemeClr>
                </a:solidFill>
                <a:effectLst/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-ER</a:t>
            </a:r>
            <a:r>
              <a:rPr lang="zh-CN" altLang="en-US" sz="4000">
                <a:solidFill>
                  <a:schemeClr val="bg2">
                    <a:lumMod val="25000"/>
                  </a:schemeClr>
                </a:solidFill>
                <a:effectLst/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图</a:t>
            </a:r>
            <a:endParaRPr lang="zh-CN" altLang="en-US" sz="4000">
              <a:solidFill>
                <a:schemeClr val="bg2">
                  <a:lumMod val="25000"/>
                </a:schemeClr>
              </a:solidFill>
              <a:effectLst/>
              <a:latin typeface="文鼎书林中黑" panose="020B0600000000000000" charset="-122"/>
              <a:ea typeface="文鼎书林中黑" panose="020B0600000000000000" charset="-122"/>
              <a:sym typeface="文鼎书林中黑" panose="020B0600000000000000" charset="-122"/>
            </a:endParaRPr>
          </a:p>
        </p:txBody>
      </p:sp>
      <p:pic>
        <p:nvPicPr>
          <p:cNvPr id="170" name="图片 169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" y="963930"/>
            <a:ext cx="6189345" cy="3351530"/>
          </a:xfrm>
          <a:prstGeom prst="rect">
            <a:avLst/>
          </a:prstGeom>
        </p:spPr>
      </p:pic>
      <p:pic>
        <p:nvPicPr>
          <p:cNvPr id="172" name="图片 171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963930"/>
            <a:ext cx="7358380" cy="3601085"/>
          </a:xfrm>
          <a:prstGeom prst="rect">
            <a:avLst/>
          </a:prstGeom>
        </p:spPr>
      </p:pic>
      <p:pic>
        <p:nvPicPr>
          <p:cNvPr id="173" name="图片 172" descr="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130" y="1821815"/>
            <a:ext cx="6690995" cy="46424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9486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8052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97205" y="6367780"/>
            <a:ext cx="3685540" cy="123190"/>
            <a:chOff x="3478" y="5303"/>
            <a:chExt cx="5804" cy="194"/>
          </a:xfrm>
        </p:grpSpPr>
        <p:sp>
          <p:nvSpPr>
            <p:cNvPr id="11" name="椭圆 10"/>
            <p:cNvSpPr/>
            <p:nvPr/>
          </p:nvSpPr>
          <p:spPr>
            <a:xfrm>
              <a:off x="449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0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4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9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53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704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51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02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5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90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55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06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68755" y="3044825"/>
            <a:ext cx="25374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tx1">
                    <a:lumMod val="85000"/>
                    <a:lumOff val="15000"/>
                  </a:schemeClr>
                </a:solidFill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Part  4. 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 </a:t>
            </a: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  <a:latin typeface="文鼎书林中黑" panose="020B0600000000000000" charset="-122"/>
              <a:ea typeface="文鼎书林中黑" panose="020B0600000000000000" charset="-122"/>
              <a:sym typeface="文鼎书林中黑" panose="020B06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56355" y="2967990"/>
            <a:ext cx="37115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b="1">
                <a:solidFill>
                  <a:schemeClr val="tx1">
                    <a:lumMod val="85000"/>
                    <a:lumOff val="15000"/>
                  </a:schemeClr>
                </a:solidFill>
                <a:latin typeface="文鼎书林中黑" panose="020B0600000000000000" charset="-122"/>
                <a:ea typeface="文鼎书林中黑" panose="020B0600000000000000" charset="-122"/>
                <a:sym typeface="+mn-ea"/>
              </a:rPr>
              <a:t>详细设计</a:t>
            </a:r>
            <a:endParaRPr lang="zh-CN" altLang="en-US" sz="5400" b="1">
              <a:solidFill>
                <a:schemeClr val="tx1">
                  <a:lumMod val="85000"/>
                  <a:lumOff val="15000"/>
                </a:schemeClr>
              </a:solidFill>
              <a:latin typeface="文鼎书林中黑" panose="020B0600000000000000" charset="-122"/>
              <a:ea typeface="文鼎书林中黑" panose="020B0600000000000000" charset="-122"/>
              <a:sym typeface="+mn-ea"/>
            </a:endParaRPr>
          </a:p>
          <a:p>
            <a:pPr algn="dist"/>
            <a:endParaRPr lang="zh-CN" sz="5400">
              <a:solidFill>
                <a:schemeClr val="tx1">
                  <a:lumMod val="85000"/>
                  <a:lumOff val="15000"/>
                </a:schemeClr>
              </a:solidFill>
              <a:latin typeface="文鼎书林中黑" panose="020B0600000000000000" charset="-122"/>
              <a:ea typeface="文鼎书林中黑" panose="020B0600000000000000" charset="-122"/>
              <a:sym typeface="文鼎书林中黑" panose="020B0600000000000000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582295" y="6367780"/>
            <a:ext cx="3459480" cy="115570"/>
            <a:chOff x="3478" y="5303"/>
            <a:chExt cx="5804" cy="194"/>
          </a:xfrm>
        </p:grpSpPr>
        <p:sp>
          <p:nvSpPr>
            <p:cNvPr id="11" name="椭圆 10"/>
            <p:cNvSpPr/>
            <p:nvPr/>
          </p:nvSpPr>
          <p:spPr>
            <a:xfrm>
              <a:off x="449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0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4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9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53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704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51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02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5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90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55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06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395095" y="237490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000">
                <a:solidFill>
                  <a:schemeClr val="bg2">
                    <a:lumMod val="25000"/>
                  </a:schemeClr>
                </a:solidFill>
                <a:effectLst/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详细</a:t>
            </a:r>
            <a:r>
              <a:rPr lang="zh-CN" altLang="en-US" sz="4000">
                <a:solidFill>
                  <a:schemeClr val="bg2">
                    <a:lumMod val="25000"/>
                  </a:schemeClr>
                </a:solidFill>
                <a:effectLst/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设计</a:t>
            </a:r>
            <a:endParaRPr lang="zh-CN" altLang="en-US" sz="4000">
              <a:solidFill>
                <a:schemeClr val="bg2">
                  <a:lumMod val="25000"/>
                </a:schemeClr>
              </a:solidFill>
              <a:effectLst/>
              <a:latin typeface="文鼎书林中黑" panose="020B0600000000000000" charset="-122"/>
              <a:ea typeface="文鼎书林中黑" panose="020B0600000000000000" charset="-122"/>
              <a:sym typeface="文鼎书林中黑" panose="020B0600000000000000" charset="-122"/>
            </a:endParaRPr>
          </a:p>
        </p:txBody>
      </p:sp>
      <p:pic>
        <p:nvPicPr>
          <p:cNvPr id="115" name="PA-图片 14" descr="D:\软件工程\A.pngA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10928" b="10928"/>
          <a:stretch>
            <a:fillRect/>
          </a:stretch>
        </p:blipFill>
        <p:spPr>
          <a:xfrm>
            <a:off x="436549" y="1667510"/>
            <a:ext cx="5022912" cy="3767440"/>
          </a:xfrm>
          <a:prstGeom prst="rect">
            <a:avLst/>
          </a:prstGeom>
        </p:spPr>
      </p:pic>
      <p:pic>
        <p:nvPicPr>
          <p:cNvPr id="119" name="PA-图片 21" descr="D:\软件工程\C.pngC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15782" r="15782"/>
          <a:stretch>
            <a:fillRect/>
          </a:stretch>
        </p:blipFill>
        <p:spPr>
          <a:xfrm>
            <a:off x="436549" y="1667510"/>
            <a:ext cx="5022912" cy="3767440"/>
          </a:xfrm>
          <a:prstGeom prst="rect">
            <a:avLst/>
          </a:prstGeom>
        </p:spPr>
      </p:pic>
      <p:pic>
        <p:nvPicPr>
          <p:cNvPr id="120" name="PA-图片 24" descr="D:\软件工程\B.pngB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18447" r="18447"/>
          <a:stretch>
            <a:fillRect/>
          </a:stretch>
        </p:blipFill>
        <p:spPr>
          <a:xfrm>
            <a:off x="436549" y="1667510"/>
            <a:ext cx="5022912" cy="3767440"/>
          </a:xfrm>
          <a:prstGeom prst="rect">
            <a:avLst/>
          </a:prstGeom>
        </p:spPr>
      </p:pic>
      <p:pic>
        <p:nvPicPr>
          <p:cNvPr id="121" name="PA-图片 14" descr="D:\软件工程\D.pngD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l="4982" r="4982"/>
          <a:stretch>
            <a:fillRect/>
          </a:stretch>
        </p:blipFill>
        <p:spPr>
          <a:xfrm>
            <a:off x="436549" y="1667510"/>
            <a:ext cx="5022912" cy="3767440"/>
          </a:xfrm>
          <a:prstGeom prst="rect">
            <a:avLst/>
          </a:prstGeom>
        </p:spPr>
      </p:pic>
      <p:sp>
        <p:nvSpPr>
          <p:cNvPr id="139" name="文本框 138"/>
          <p:cNvSpPr txBox="1"/>
          <p:nvPr/>
        </p:nvSpPr>
        <p:spPr>
          <a:xfrm>
            <a:off x="5809615" y="2736215"/>
            <a:ext cx="272986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详细设计主要有</a:t>
            </a:r>
            <a:r>
              <a:rPr lang="en-US" altLang="zh-CN" sz="2000"/>
              <a:t>UML</a:t>
            </a:r>
            <a:r>
              <a:rPr lang="zh-CN" altLang="en-US" sz="2000"/>
              <a:t>图，时序图，以及影片的详细设计，这里用流程图来展示，以及部分</a:t>
            </a:r>
            <a:r>
              <a:rPr lang="zh-CN" altLang="en-US" sz="2000"/>
              <a:t>的信息表。</a:t>
            </a:r>
            <a:endParaRPr lang="zh-CN" altLang="en-US" sz="2000"/>
          </a:p>
        </p:txBody>
      </p:sp>
      <p:pic>
        <p:nvPicPr>
          <p:cNvPr id="2" name="PA-图片 14" descr="D:\软件工程\E.pngE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 t="16507" b="16507"/>
          <a:stretch>
            <a:fillRect/>
          </a:stretch>
        </p:blipFill>
        <p:spPr>
          <a:xfrm>
            <a:off x="436549" y="1667510"/>
            <a:ext cx="5022912" cy="376744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99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99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999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99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99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97205" y="3281680"/>
            <a:ext cx="3685540" cy="123190"/>
            <a:chOff x="3478" y="5303"/>
            <a:chExt cx="5804" cy="194"/>
          </a:xfrm>
        </p:grpSpPr>
        <p:sp>
          <p:nvSpPr>
            <p:cNvPr id="11" name="椭圆 10"/>
            <p:cNvSpPr/>
            <p:nvPr/>
          </p:nvSpPr>
          <p:spPr>
            <a:xfrm>
              <a:off x="449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0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4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9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53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704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51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02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5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90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55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06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68730" y="1998345"/>
            <a:ext cx="6341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7200" b="1" i="1">
                <a:solidFill>
                  <a:srgbClr val="848E97"/>
                </a:solidFill>
                <a:effectLst/>
                <a:latin typeface="字魂创粗黑" panose="00000500000000000000" charset="-122"/>
                <a:ea typeface="字魂创粗黑" panose="00000500000000000000" charset="-122"/>
              </a:rPr>
              <a:t>感谢</a:t>
            </a:r>
            <a:r>
              <a:rPr lang="zh-CN" altLang="en-US" sz="7200" b="1" i="1">
                <a:solidFill>
                  <a:srgbClr val="92ACC3"/>
                </a:solidFill>
                <a:effectLst/>
                <a:latin typeface="字魂创粗黑" panose="00000500000000000000" charset="-122"/>
                <a:ea typeface="字魂创粗黑" panose="00000500000000000000" charset="-122"/>
              </a:rPr>
              <a:t>老</a:t>
            </a:r>
            <a:r>
              <a:rPr lang="zh-CN" altLang="en-US" sz="7200" b="1" i="1">
                <a:solidFill>
                  <a:srgbClr val="ED968A"/>
                </a:solidFill>
                <a:effectLst/>
                <a:latin typeface="字魂创粗黑" panose="00000500000000000000" charset="-122"/>
                <a:ea typeface="字魂创粗黑" panose="00000500000000000000" charset="-122"/>
              </a:rPr>
              <a:t>师</a:t>
            </a:r>
            <a:r>
              <a:rPr lang="zh-CN" altLang="en-US" sz="7200" b="1" i="1">
                <a:solidFill>
                  <a:srgbClr val="E5B979"/>
                </a:solidFill>
                <a:effectLst/>
                <a:latin typeface="字魂创粗黑" panose="00000500000000000000" charset="-122"/>
                <a:ea typeface="字魂创粗黑" panose="00000500000000000000" charset="-122"/>
              </a:rPr>
              <a:t>指</a:t>
            </a:r>
            <a:r>
              <a:rPr lang="zh-CN" altLang="en-US" sz="7200" b="1" i="1">
                <a:solidFill>
                  <a:srgbClr val="7D7C9C"/>
                </a:solidFill>
                <a:effectLst/>
                <a:latin typeface="字魂创粗黑" panose="00000500000000000000" charset="-122"/>
                <a:ea typeface="字魂创粗黑" panose="00000500000000000000" charset="-122"/>
              </a:rPr>
              <a:t>正</a:t>
            </a:r>
            <a:endParaRPr lang="zh-CN" altLang="en-US" sz="7200" b="1" i="1">
              <a:solidFill>
                <a:srgbClr val="7D7C9C"/>
              </a:solidFill>
              <a:effectLst/>
              <a:latin typeface="字魂创粗黑" panose="00000500000000000000" charset="-122"/>
              <a:ea typeface="字魂创粗黑" panose="0000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74265" y="4055745"/>
            <a:ext cx="467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>
                <a:solidFill>
                  <a:srgbClr val="4E5C5E"/>
                </a:solidFill>
                <a:effectLst/>
                <a:latin typeface="文鼎书林中黑" panose="020B0600000000000000" charset="-122"/>
                <a:ea typeface="文鼎书林中黑" panose="020B0600000000000000" charset="-122"/>
                <a:cs typeface="文鼎书林中黑" panose="020B0600000000000000" charset="-122"/>
                <a:sym typeface="文鼎书林中黑" panose="020B0600000000000000" charset="-122"/>
              </a:rPr>
              <a:t>计应一班软件工程</a:t>
            </a:r>
            <a:r>
              <a:rPr lang="zh-CN" altLang="en-US">
                <a:solidFill>
                  <a:srgbClr val="4E5C5E"/>
                </a:solidFill>
                <a:effectLst/>
                <a:latin typeface="文鼎书林中黑" panose="020B0600000000000000" charset="-122"/>
                <a:ea typeface="文鼎书林中黑" panose="020B0600000000000000" charset="-122"/>
                <a:cs typeface="文鼎书林中黑" panose="020B0600000000000000" charset="-122"/>
                <a:sym typeface="文鼎书林中黑" panose="020B0600000000000000" charset="-122"/>
              </a:rPr>
              <a:t>小组</a:t>
            </a:r>
            <a:endParaRPr lang="zh-CN" altLang="en-US">
              <a:solidFill>
                <a:srgbClr val="4E5C5E"/>
              </a:solidFill>
              <a:effectLst/>
              <a:latin typeface="文鼎书林中黑" panose="020B0600000000000000" charset="-122"/>
              <a:ea typeface="文鼎书林中黑" panose="020B0600000000000000" charset="-122"/>
              <a:cs typeface="文鼎书林中黑" panose="020B0600000000000000" charset="-122"/>
              <a:sym typeface="文鼎书林中黑" panose="020B0600000000000000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97205" y="3281680"/>
            <a:ext cx="3685540" cy="123190"/>
            <a:chOff x="3478" y="5303"/>
            <a:chExt cx="5804" cy="194"/>
          </a:xfrm>
        </p:grpSpPr>
        <p:sp>
          <p:nvSpPr>
            <p:cNvPr id="11" name="椭圆 10"/>
            <p:cNvSpPr/>
            <p:nvPr/>
          </p:nvSpPr>
          <p:spPr>
            <a:xfrm>
              <a:off x="449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0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4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9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53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704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51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02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5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90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55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06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2564130" y="635"/>
            <a:ext cx="4736465" cy="69011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97205" y="6367780"/>
            <a:ext cx="3685540" cy="123190"/>
            <a:chOff x="3478" y="5303"/>
            <a:chExt cx="5804" cy="194"/>
          </a:xfrm>
        </p:grpSpPr>
        <p:sp>
          <p:nvSpPr>
            <p:cNvPr id="11" name="椭圆 10"/>
            <p:cNvSpPr/>
            <p:nvPr/>
          </p:nvSpPr>
          <p:spPr>
            <a:xfrm>
              <a:off x="449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0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4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9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53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704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51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02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5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90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55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06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1268730" y="1431290"/>
            <a:ext cx="12954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8000" b="1" i="1">
                <a:solidFill>
                  <a:srgbClr val="7D7C9C"/>
                </a:solidFill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目录</a:t>
            </a:r>
            <a:endParaRPr lang="zh-CN" altLang="en-US" sz="8000" b="1" i="1">
              <a:solidFill>
                <a:srgbClr val="7D7C9C"/>
              </a:solidFill>
              <a:latin typeface="文鼎书林中黑" panose="020B0600000000000000" charset="-122"/>
              <a:ea typeface="文鼎书林中黑" panose="020B0600000000000000" charset="-122"/>
              <a:sym typeface="文鼎书林中黑" panose="020B0600000000000000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 rot="0">
            <a:off x="3211830" y="416560"/>
            <a:ext cx="2362200" cy="1436370"/>
            <a:chOff x="1388" y="4652"/>
            <a:chExt cx="3720" cy="2262"/>
          </a:xfrm>
        </p:grpSpPr>
        <p:grpSp>
          <p:nvGrpSpPr>
            <p:cNvPr id="43" name="组合 42"/>
            <p:cNvGrpSpPr/>
            <p:nvPr/>
          </p:nvGrpSpPr>
          <p:grpSpPr>
            <a:xfrm rot="0">
              <a:off x="1388" y="4800"/>
              <a:ext cx="3720" cy="2114"/>
              <a:chOff x="2977" y="6945"/>
              <a:chExt cx="3720" cy="2114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2977" y="7425"/>
                <a:ext cx="3225" cy="1635"/>
              </a:xfrm>
              <a:prstGeom prst="roundRect">
                <a:avLst/>
              </a:prstGeom>
              <a:noFill/>
              <a:ln w="28575">
                <a:solidFill>
                  <a:srgbClr val="848E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4567" y="6945"/>
                <a:ext cx="2130" cy="1290"/>
              </a:xfrm>
              <a:prstGeom prst="rect">
                <a:avLst/>
              </a:prstGeom>
              <a:solidFill>
                <a:srgbClr val="FAF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 rot="0">
              <a:off x="1388" y="4652"/>
              <a:ext cx="3186" cy="2022"/>
              <a:chOff x="1990" y="4779"/>
              <a:chExt cx="3186" cy="2022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2818" y="4779"/>
                <a:ext cx="235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 sz="20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文鼎书林中黑" panose="020B0600000000000000" charset="-122"/>
                    <a:ea typeface="文鼎书林中黑" panose="020B0600000000000000" charset="-122"/>
                    <a:sym typeface="文鼎书林中黑" panose="020B0600000000000000" charset="-122"/>
                  </a:rPr>
                  <a:t>PART</a:t>
                </a:r>
                <a:endParaRPr lang="en-US" altLang="zh-CN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文鼎书林中黑" panose="020B0600000000000000" charset="-122"/>
                  <a:ea typeface="文鼎书林中黑" panose="020B0600000000000000" charset="-122"/>
                  <a:sym typeface="文鼎书林中黑" panose="020B0600000000000000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879" y="5260"/>
                <a:ext cx="1297" cy="1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 sz="40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文鼎书林中黑" panose="020B0600000000000000" charset="-122"/>
                    <a:ea typeface="文鼎书林中黑" panose="020B0600000000000000" charset="-122"/>
                    <a:sym typeface="文鼎书林中黑" panose="020B0600000000000000" charset="-122"/>
                  </a:rPr>
                  <a:t>01</a:t>
                </a:r>
                <a:endParaRPr lang="en-US" altLang="zh-CN" sz="4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文鼎书林中黑" panose="020B0600000000000000" charset="-122"/>
                  <a:ea typeface="文鼎书林中黑" panose="020B0600000000000000" charset="-122"/>
                  <a:sym typeface="文鼎书林中黑" panose="020B0600000000000000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990" y="6173"/>
                <a:ext cx="3186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zh-CN" altLang="en-US" sz="20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文鼎书林中黑" panose="020B0600000000000000" charset="-122"/>
                    <a:ea typeface="文鼎书林中黑" panose="020B0600000000000000" charset="-122"/>
                    <a:sym typeface="+mn-ea"/>
                  </a:rPr>
                  <a:t>绪论</a:t>
                </a:r>
                <a:endParaRPr lang="zh-CN" alt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文鼎书林中黑" panose="020B0600000000000000" charset="-122"/>
                  <a:ea typeface="文鼎书林中黑" panose="020B0600000000000000" charset="-122"/>
                  <a:sym typeface="+mn-ea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 rot="0">
            <a:off x="5574030" y="1623060"/>
            <a:ext cx="2362200" cy="1436370"/>
            <a:chOff x="1388" y="4652"/>
            <a:chExt cx="3720" cy="2262"/>
          </a:xfrm>
        </p:grpSpPr>
        <p:grpSp>
          <p:nvGrpSpPr>
            <p:cNvPr id="26" name="组合 25"/>
            <p:cNvGrpSpPr/>
            <p:nvPr/>
          </p:nvGrpSpPr>
          <p:grpSpPr>
            <a:xfrm rot="0">
              <a:off x="1388" y="4800"/>
              <a:ext cx="3720" cy="2114"/>
              <a:chOff x="2977" y="6945"/>
              <a:chExt cx="3720" cy="2114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2977" y="7425"/>
                <a:ext cx="3225" cy="1635"/>
              </a:xfrm>
              <a:prstGeom prst="roundRect">
                <a:avLst/>
              </a:prstGeom>
              <a:noFill/>
              <a:ln w="28575">
                <a:solidFill>
                  <a:srgbClr val="848E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567" y="6945"/>
                <a:ext cx="2130" cy="1290"/>
              </a:xfrm>
              <a:prstGeom prst="rect">
                <a:avLst/>
              </a:prstGeom>
              <a:solidFill>
                <a:srgbClr val="FAF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 rot="0">
              <a:off x="1388" y="4652"/>
              <a:ext cx="3186" cy="2022"/>
              <a:chOff x="1990" y="4779"/>
              <a:chExt cx="3186" cy="2022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2818" y="4779"/>
                <a:ext cx="235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 sz="20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文鼎书林中黑" panose="020B0600000000000000" charset="-122"/>
                    <a:ea typeface="文鼎书林中黑" panose="020B0600000000000000" charset="-122"/>
                    <a:sym typeface="文鼎书林中黑" panose="020B0600000000000000" charset="-122"/>
                  </a:rPr>
                  <a:t>PART</a:t>
                </a:r>
                <a:endParaRPr lang="en-US" altLang="zh-CN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文鼎书林中黑" panose="020B0600000000000000" charset="-122"/>
                  <a:ea typeface="文鼎书林中黑" panose="020B0600000000000000" charset="-122"/>
                  <a:sym typeface="文鼎书林中黑" panose="020B0600000000000000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3879" y="5260"/>
                <a:ext cx="1297" cy="1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 sz="40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文鼎书林中黑" panose="020B0600000000000000" charset="-122"/>
                    <a:ea typeface="文鼎书林中黑" panose="020B0600000000000000" charset="-122"/>
                    <a:sym typeface="文鼎书林中黑" panose="020B0600000000000000" charset="-122"/>
                  </a:rPr>
                  <a:t>02</a:t>
                </a:r>
                <a:endParaRPr lang="en-US" altLang="zh-CN" sz="4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文鼎书林中黑" panose="020B0600000000000000" charset="-122"/>
                  <a:ea typeface="文鼎书林中黑" panose="020B0600000000000000" charset="-122"/>
                  <a:sym typeface="文鼎书林中黑" panose="020B0600000000000000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990" y="6173"/>
                <a:ext cx="3186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zh-CN" altLang="en-US" sz="20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文鼎书林中黑" panose="020B0600000000000000" charset="-122"/>
                    <a:ea typeface="文鼎书林中黑" panose="020B0600000000000000" charset="-122"/>
                    <a:sym typeface="+mn-ea"/>
                  </a:rPr>
                  <a:t>系统需求分析</a:t>
                </a:r>
                <a:endParaRPr lang="zh-CN" alt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文鼎书林中黑" panose="020B0600000000000000" charset="-122"/>
                  <a:ea typeface="文鼎书林中黑" panose="020B0600000000000000" charset="-122"/>
                  <a:sym typeface="+mn-ea"/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 rot="0">
            <a:off x="3211830" y="3315970"/>
            <a:ext cx="2362200" cy="1436370"/>
            <a:chOff x="1388" y="4652"/>
            <a:chExt cx="3720" cy="2262"/>
          </a:xfrm>
        </p:grpSpPr>
        <p:grpSp>
          <p:nvGrpSpPr>
            <p:cNvPr id="47" name="组合 46"/>
            <p:cNvGrpSpPr/>
            <p:nvPr/>
          </p:nvGrpSpPr>
          <p:grpSpPr>
            <a:xfrm rot="0">
              <a:off x="1388" y="4800"/>
              <a:ext cx="3720" cy="2114"/>
              <a:chOff x="2977" y="6945"/>
              <a:chExt cx="3720" cy="2114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2977" y="7425"/>
                <a:ext cx="3225" cy="1635"/>
              </a:xfrm>
              <a:prstGeom prst="roundRect">
                <a:avLst/>
              </a:prstGeom>
              <a:noFill/>
              <a:ln w="28575">
                <a:solidFill>
                  <a:srgbClr val="848E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567" y="6945"/>
                <a:ext cx="2130" cy="1290"/>
              </a:xfrm>
              <a:prstGeom prst="rect">
                <a:avLst/>
              </a:prstGeom>
              <a:solidFill>
                <a:srgbClr val="FAF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 rot="0">
              <a:off x="1388" y="4652"/>
              <a:ext cx="3186" cy="2022"/>
              <a:chOff x="1990" y="4779"/>
              <a:chExt cx="3186" cy="2022"/>
            </a:xfrm>
          </p:grpSpPr>
          <p:sp>
            <p:nvSpPr>
              <p:cNvPr id="65" name="文本框 64"/>
              <p:cNvSpPr txBox="1"/>
              <p:nvPr/>
            </p:nvSpPr>
            <p:spPr>
              <a:xfrm>
                <a:off x="2818" y="4779"/>
                <a:ext cx="235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 sz="20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文鼎书林中黑" panose="020B0600000000000000" charset="-122"/>
                    <a:ea typeface="文鼎书林中黑" panose="020B0600000000000000" charset="-122"/>
                    <a:sym typeface="文鼎书林中黑" panose="020B0600000000000000" charset="-122"/>
                  </a:rPr>
                  <a:t>PART</a:t>
                </a:r>
                <a:endParaRPr lang="en-US" altLang="zh-CN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文鼎书林中黑" panose="020B0600000000000000" charset="-122"/>
                  <a:ea typeface="文鼎书林中黑" panose="020B0600000000000000" charset="-122"/>
                  <a:sym typeface="文鼎书林中黑" panose="020B0600000000000000" charset="-122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3879" y="5260"/>
                <a:ext cx="1297" cy="1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 sz="40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文鼎书林中黑" panose="020B0600000000000000" charset="-122"/>
                    <a:ea typeface="文鼎书林中黑" panose="020B0600000000000000" charset="-122"/>
                    <a:sym typeface="文鼎书林中黑" panose="020B0600000000000000" charset="-122"/>
                  </a:rPr>
                  <a:t>03</a:t>
                </a:r>
                <a:endParaRPr lang="en-US" altLang="zh-CN" sz="4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文鼎书林中黑" panose="020B0600000000000000" charset="-122"/>
                  <a:ea typeface="文鼎书林中黑" panose="020B0600000000000000" charset="-122"/>
                  <a:sym typeface="文鼎书林中黑" panose="020B0600000000000000" charset="-122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990" y="6173"/>
                <a:ext cx="3186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zh-CN" altLang="en-US" sz="20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文鼎书林中黑" panose="020B0600000000000000" charset="-122"/>
                    <a:ea typeface="文鼎书林中黑" panose="020B0600000000000000" charset="-122"/>
                    <a:sym typeface="+mn-ea"/>
                  </a:rPr>
                  <a:t>概要设计</a:t>
                </a:r>
                <a:endParaRPr lang="zh-CN" alt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文鼎书林中黑" panose="020B0600000000000000" charset="-122"/>
                  <a:ea typeface="文鼎书林中黑" panose="020B0600000000000000" charset="-122"/>
                  <a:sym typeface="+mn-ea"/>
                </a:endParaRP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 rot="0">
            <a:off x="5404485" y="4732020"/>
            <a:ext cx="2362200" cy="1436370"/>
            <a:chOff x="1388" y="4652"/>
            <a:chExt cx="3720" cy="2262"/>
          </a:xfrm>
        </p:grpSpPr>
        <p:grpSp>
          <p:nvGrpSpPr>
            <p:cNvPr id="69" name="组合 68"/>
            <p:cNvGrpSpPr/>
            <p:nvPr/>
          </p:nvGrpSpPr>
          <p:grpSpPr>
            <a:xfrm rot="0">
              <a:off x="1388" y="4800"/>
              <a:ext cx="3720" cy="2114"/>
              <a:chOff x="2977" y="6945"/>
              <a:chExt cx="3720" cy="2114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2977" y="7425"/>
                <a:ext cx="3225" cy="1635"/>
              </a:xfrm>
              <a:prstGeom prst="roundRect">
                <a:avLst/>
              </a:prstGeom>
              <a:noFill/>
              <a:ln w="28575">
                <a:solidFill>
                  <a:srgbClr val="848E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4567" y="6945"/>
                <a:ext cx="2130" cy="1290"/>
              </a:xfrm>
              <a:prstGeom prst="rect">
                <a:avLst/>
              </a:prstGeom>
              <a:solidFill>
                <a:srgbClr val="FAF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 rot="0">
              <a:off x="1388" y="4652"/>
              <a:ext cx="3186" cy="2022"/>
              <a:chOff x="1990" y="4779"/>
              <a:chExt cx="3186" cy="2022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2818" y="4779"/>
                <a:ext cx="235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 sz="20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文鼎书林中黑" panose="020B0600000000000000" charset="-122"/>
                    <a:ea typeface="文鼎书林中黑" panose="020B0600000000000000" charset="-122"/>
                    <a:sym typeface="文鼎书林中黑" panose="020B0600000000000000" charset="-122"/>
                  </a:rPr>
                  <a:t>PART</a:t>
                </a:r>
                <a:endParaRPr lang="en-US" altLang="zh-CN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文鼎书林中黑" panose="020B0600000000000000" charset="-122"/>
                  <a:ea typeface="文鼎书林中黑" panose="020B0600000000000000" charset="-122"/>
                  <a:sym typeface="文鼎书林中黑" panose="020B0600000000000000" charset="-122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879" y="5260"/>
                <a:ext cx="1297" cy="1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 sz="40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文鼎书林中黑" panose="020B0600000000000000" charset="-122"/>
                    <a:ea typeface="文鼎书林中黑" panose="020B0600000000000000" charset="-122"/>
                    <a:sym typeface="文鼎书林中黑" panose="020B0600000000000000" charset="-122"/>
                  </a:rPr>
                  <a:t>04</a:t>
                </a:r>
                <a:endParaRPr lang="en-US" altLang="zh-CN" sz="4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文鼎书林中黑" panose="020B0600000000000000" charset="-122"/>
                  <a:ea typeface="文鼎书林中黑" panose="020B0600000000000000" charset="-122"/>
                  <a:sym typeface="文鼎书林中黑" panose="020B0600000000000000" charset="-122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1990" y="6173"/>
                <a:ext cx="3186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zh-CN" altLang="en-US" sz="20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文鼎书林中黑" panose="020B0600000000000000" charset="-122"/>
                    <a:ea typeface="文鼎书林中黑" panose="020B0600000000000000" charset="-122"/>
                    <a:sym typeface="+mn-ea"/>
                  </a:rPr>
                  <a:t>详细设计</a:t>
                </a:r>
                <a:endParaRPr lang="zh-CN" alt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文鼎书林中黑" panose="020B0600000000000000" charset="-122"/>
                  <a:ea typeface="文鼎书林中黑" panose="020B0600000000000000" charset="-122"/>
                  <a:sym typeface="+mn-ea"/>
                </a:endParaRPr>
              </a:p>
            </p:txBody>
          </p:sp>
        </p:grp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97205" y="6367780"/>
            <a:ext cx="3685540" cy="123190"/>
            <a:chOff x="3478" y="5303"/>
            <a:chExt cx="5804" cy="194"/>
          </a:xfrm>
        </p:grpSpPr>
        <p:sp>
          <p:nvSpPr>
            <p:cNvPr id="11" name="椭圆 10"/>
            <p:cNvSpPr/>
            <p:nvPr/>
          </p:nvSpPr>
          <p:spPr>
            <a:xfrm>
              <a:off x="449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0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4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9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53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704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51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02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5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90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55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06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522095" y="3044825"/>
            <a:ext cx="1983105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tx1">
                    <a:lumMod val="85000"/>
                    <a:lumOff val="15000"/>
                  </a:schemeClr>
                </a:solidFill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Part  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1. 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 </a:t>
            </a: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  <a:latin typeface="文鼎书林中黑" panose="020B0600000000000000" charset="-122"/>
              <a:ea typeface="文鼎书林中黑" panose="020B0600000000000000" charset="-122"/>
              <a:sym typeface="文鼎书林中黑" panose="020B06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35680" y="3044825"/>
            <a:ext cx="45834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b="1">
                <a:solidFill>
                  <a:schemeClr val="tx1">
                    <a:lumMod val="85000"/>
                    <a:lumOff val="15000"/>
                  </a:schemeClr>
                </a:solidFill>
                <a:latin typeface="文鼎书林中黑" panose="020B0600000000000000" charset="-122"/>
                <a:ea typeface="文鼎书林中黑" panose="020B0600000000000000" charset="-122"/>
                <a:sym typeface="+mn-ea"/>
              </a:rPr>
              <a:t>绪论</a:t>
            </a:r>
            <a:endParaRPr lang="zh-CN" altLang="en-US" sz="5400" b="1">
              <a:solidFill>
                <a:schemeClr val="tx1">
                  <a:lumMod val="85000"/>
                  <a:lumOff val="15000"/>
                </a:schemeClr>
              </a:solidFill>
              <a:latin typeface="文鼎书林中黑" panose="020B0600000000000000" charset="-122"/>
              <a:ea typeface="文鼎书林中黑" panose="020B0600000000000000" charset="-122"/>
              <a:sym typeface="+mn-ea"/>
            </a:endParaRPr>
          </a:p>
          <a:p>
            <a:pPr algn="dist"/>
            <a:endParaRPr lang="zh-CN" sz="5400">
              <a:solidFill>
                <a:schemeClr val="tx1">
                  <a:lumMod val="85000"/>
                  <a:lumOff val="15000"/>
                </a:schemeClr>
              </a:solidFill>
              <a:latin typeface="文鼎书林中黑" panose="020B0600000000000000" charset="-122"/>
              <a:ea typeface="文鼎书林中黑" panose="020B0600000000000000" charset="-122"/>
              <a:sym typeface="文鼎书林中黑" panose="020B0600000000000000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1254760" y="253365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000">
                <a:solidFill>
                  <a:schemeClr val="bg2">
                    <a:lumMod val="25000"/>
                  </a:schemeClr>
                </a:solidFill>
                <a:effectLst/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绪论</a:t>
            </a:r>
            <a:endParaRPr lang="zh-CN" altLang="en-US" sz="4000">
              <a:solidFill>
                <a:schemeClr val="bg2">
                  <a:lumMod val="25000"/>
                </a:schemeClr>
              </a:solidFill>
              <a:effectLst/>
              <a:latin typeface="文鼎书林中黑" panose="020B0600000000000000" charset="-122"/>
              <a:ea typeface="文鼎书林中黑" panose="020B0600000000000000" charset="-122"/>
              <a:sym typeface="文鼎书林中黑" panose="020B0600000000000000" charset="-122"/>
            </a:endParaRPr>
          </a:p>
        </p:txBody>
      </p:sp>
      <p:pic>
        <p:nvPicPr>
          <p:cNvPr id="12" name="图片 11" descr="MJVF[R@3H3ILHMK8AIQ9[R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2010"/>
            <a:ext cx="4269740" cy="300164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996815" y="1206500"/>
            <a:ext cx="25990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　　</a:t>
            </a:r>
            <a:r>
              <a:rPr lang="zh-CN" altLang="en-US" b="1"/>
              <a:t>绪论主要从研究背景、意义以及国内电影行业的现状，本系统编写的主要成果，和组织框架。</a:t>
            </a:r>
            <a:endParaRPr lang="zh-CN" altLang="en-US" b="1"/>
          </a:p>
        </p:txBody>
      </p:sp>
      <p:pic>
        <p:nvPicPr>
          <p:cNvPr id="2" name="图片 1" descr="1@9LYZ`@[716V$J3@_YBG9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80" y="2836545"/>
            <a:ext cx="7585710" cy="39458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666750" y="253365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3200" b="1">
                <a:solidFill>
                  <a:schemeClr val="bg2">
                    <a:lumMod val="25000"/>
                  </a:schemeClr>
                </a:solidFill>
                <a:effectLst/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研究意义</a:t>
            </a:r>
            <a:endParaRPr lang="zh-CN" altLang="en-US" sz="3200" b="1">
              <a:solidFill>
                <a:schemeClr val="bg2">
                  <a:lumMod val="25000"/>
                </a:schemeClr>
              </a:solidFill>
              <a:effectLst/>
              <a:latin typeface="文鼎书林中黑" panose="020B0600000000000000" charset="-122"/>
              <a:ea typeface="文鼎书林中黑" panose="020B0600000000000000" charset="-122"/>
              <a:sym typeface="文鼎书林中黑" panose="020B0600000000000000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 rot="0" flipV="1">
            <a:off x="6161405" y="4780915"/>
            <a:ext cx="1816100" cy="76200"/>
            <a:chOff x="3478" y="5303"/>
            <a:chExt cx="5804" cy="194"/>
          </a:xfrm>
        </p:grpSpPr>
        <p:sp>
          <p:nvSpPr>
            <p:cNvPr id="23" name="椭圆 22"/>
            <p:cNvSpPr/>
            <p:nvPr/>
          </p:nvSpPr>
          <p:spPr>
            <a:xfrm>
              <a:off x="449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0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4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9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653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704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51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602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5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90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755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806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 rot="0" flipV="1">
            <a:off x="5204460" y="5478145"/>
            <a:ext cx="1816100" cy="76200"/>
            <a:chOff x="3478" y="5303"/>
            <a:chExt cx="5804" cy="194"/>
          </a:xfrm>
        </p:grpSpPr>
        <p:sp>
          <p:nvSpPr>
            <p:cNvPr id="37" name="椭圆 36"/>
            <p:cNvSpPr/>
            <p:nvPr/>
          </p:nvSpPr>
          <p:spPr>
            <a:xfrm>
              <a:off x="449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00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4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9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653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704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51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02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85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90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755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06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t="39939" r="-6730" b="33821"/>
          <a:stretch>
            <a:fillRect/>
          </a:stretch>
        </p:blipFill>
        <p:spPr>
          <a:xfrm>
            <a:off x="200025" y="782320"/>
            <a:ext cx="8620760" cy="3744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" y="1073150"/>
            <a:ext cx="8944610" cy="4711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" y="1592580"/>
            <a:ext cx="8377555" cy="44926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97205" y="6367780"/>
            <a:ext cx="3685540" cy="123190"/>
            <a:chOff x="3478" y="5303"/>
            <a:chExt cx="5804" cy="194"/>
          </a:xfrm>
        </p:grpSpPr>
        <p:sp>
          <p:nvSpPr>
            <p:cNvPr id="11" name="椭圆 10"/>
            <p:cNvSpPr/>
            <p:nvPr/>
          </p:nvSpPr>
          <p:spPr>
            <a:xfrm>
              <a:off x="449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0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4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9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53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704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51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02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5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90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55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06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522095" y="3044825"/>
            <a:ext cx="22142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tx1">
                    <a:lumMod val="85000"/>
                    <a:lumOff val="15000"/>
                  </a:schemeClr>
                </a:solidFill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Part  2. 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 </a:t>
            </a: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  <a:latin typeface="文鼎书林中黑" panose="020B0600000000000000" charset="-122"/>
              <a:ea typeface="文鼎书林中黑" panose="020B0600000000000000" charset="-122"/>
              <a:sym typeface="文鼎书林中黑" panose="020B06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56355" y="2967990"/>
            <a:ext cx="4858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b="1">
                <a:solidFill>
                  <a:schemeClr val="tx1">
                    <a:lumMod val="85000"/>
                    <a:lumOff val="15000"/>
                  </a:schemeClr>
                </a:solidFill>
                <a:latin typeface="文鼎书林中黑" panose="020B0600000000000000" charset="-122"/>
                <a:ea typeface="文鼎书林中黑" panose="020B0600000000000000" charset="-122"/>
                <a:sym typeface="+mn-ea"/>
              </a:rPr>
              <a:t>系统需求分析</a:t>
            </a:r>
            <a:endParaRPr lang="zh-CN" altLang="en-US" sz="5400" b="1">
              <a:solidFill>
                <a:schemeClr val="tx1">
                  <a:lumMod val="85000"/>
                  <a:lumOff val="15000"/>
                </a:schemeClr>
              </a:solidFill>
              <a:latin typeface="文鼎书林中黑" panose="020B0600000000000000" charset="-122"/>
              <a:ea typeface="文鼎书林中黑" panose="020B0600000000000000" charset="-122"/>
              <a:sym typeface="+mn-ea"/>
            </a:endParaRPr>
          </a:p>
          <a:p>
            <a:pPr algn="dist"/>
            <a:endParaRPr lang="zh-CN" sz="5400">
              <a:solidFill>
                <a:schemeClr val="tx1">
                  <a:lumMod val="85000"/>
                  <a:lumOff val="15000"/>
                </a:schemeClr>
              </a:solidFill>
              <a:latin typeface="文鼎书林中黑" panose="020B0600000000000000" charset="-122"/>
              <a:ea typeface="文鼎书林中黑" panose="020B0600000000000000" charset="-122"/>
              <a:sym typeface="文鼎书林中黑" panose="020B0600000000000000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97205" y="6367780"/>
            <a:ext cx="3685540" cy="123190"/>
            <a:chOff x="3478" y="5303"/>
            <a:chExt cx="5804" cy="194"/>
          </a:xfrm>
        </p:grpSpPr>
        <p:sp>
          <p:nvSpPr>
            <p:cNvPr id="11" name="椭圆 10"/>
            <p:cNvSpPr/>
            <p:nvPr/>
          </p:nvSpPr>
          <p:spPr>
            <a:xfrm>
              <a:off x="449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0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4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9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53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704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51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02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5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90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55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06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205105" y="170815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solidFill>
                  <a:schemeClr val="bg2">
                    <a:lumMod val="25000"/>
                  </a:schemeClr>
                </a:solidFill>
                <a:effectLst/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需求分析</a:t>
            </a:r>
            <a:endParaRPr lang="zh-CN" altLang="en-US" sz="3200">
              <a:solidFill>
                <a:schemeClr val="bg2">
                  <a:lumMod val="25000"/>
                </a:schemeClr>
              </a:solidFill>
              <a:effectLst/>
              <a:latin typeface="文鼎书林中黑" panose="020B0600000000000000" charset="-122"/>
              <a:ea typeface="文鼎书林中黑" panose="020B0600000000000000" charset="-122"/>
              <a:sym typeface="文鼎书林中黑" panose="020B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495" y="1416685"/>
            <a:ext cx="4235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1.</a:t>
            </a:r>
            <a:r>
              <a:rPr lang="zh-CN" altLang="en-US" sz="2000"/>
              <a:t>本系统系统需要实现什么功能</a:t>
            </a:r>
            <a:r>
              <a:rPr lang="zh-CN" altLang="en-US" sz="2000"/>
              <a:t>？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205105" y="2364105"/>
            <a:ext cx="4305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系统又要分为那些模块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5105" y="3376930"/>
            <a:ext cx="4669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怎样清晰明了的展示出系统的功能</a:t>
            </a:r>
            <a:r>
              <a:rPr lang="zh-CN" altLang="en-US">
                <a:sym typeface="+mn-ea"/>
              </a:rPr>
              <a:t>？</a:t>
            </a:r>
            <a:endParaRPr lang="en-US" alt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" y="3745230"/>
            <a:ext cx="8298815" cy="2493010"/>
          </a:xfrm>
          <a:prstGeom prst="rect">
            <a:avLst/>
          </a:prstGeom>
        </p:spPr>
      </p:pic>
      <p:pic>
        <p:nvPicPr>
          <p:cNvPr id="26" name="图片 25" descr="@0(LM5EQG00ZF(I1((%2D@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-44450"/>
            <a:ext cx="4286250" cy="69024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205105" y="170815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solidFill>
                  <a:schemeClr val="bg2">
                    <a:lumMod val="25000"/>
                  </a:schemeClr>
                </a:solidFill>
                <a:effectLst/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需求分析</a:t>
            </a:r>
            <a:endParaRPr lang="zh-CN" altLang="en-US" sz="3200">
              <a:solidFill>
                <a:schemeClr val="bg2">
                  <a:lumMod val="25000"/>
                </a:schemeClr>
              </a:solidFill>
              <a:effectLst/>
              <a:latin typeface="文鼎书林中黑" panose="020B0600000000000000" charset="-122"/>
              <a:ea typeface="文鼎书林中黑" panose="020B0600000000000000" charset="-122"/>
              <a:sym typeface="文鼎书林中黑" panose="020B0600000000000000" charset="-122"/>
            </a:endParaRPr>
          </a:p>
        </p:txBody>
      </p:sp>
      <p:pic>
        <p:nvPicPr>
          <p:cNvPr id="3" name="图片 2" descr="L5[S{PU}Z1MIZ2MIIOU(TA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" y="754380"/>
            <a:ext cx="8311515" cy="28428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" y="1301750"/>
            <a:ext cx="8677275" cy="2914015"/>
          </a:xfrm>
          <a:prstGeom prst="rect">
            <a:avLst/>
          </a:prstGeom>
        </p:spPr>
      </p:pic>
      <p:pic>
        <p:nvPicPr>
          <p:cNvPr id="6" name="图片 5" descr="WSCVW`T9)TL1EM7H%]G`{3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25" y="1779270"/>
            <a:ext cx="9154160" cy="2825115"/>
          </a:xfrm>
          <a:prstGeom prst="rect">
            <a:avLst/>
          </a:prstGeom>
        </p:spPr>
      </p:pic>
      <p:pic>
        <p:nvPicPr>
          <p:cNvPr id="7" name="图片 6" descr="N]CV03[FP}X1D4S1XM9]NBH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93620"/>
            <a:ext cx="9307195" cy="2311400"/>
          </a:xfrm>
          <a:prstGeom prst="rect">
            <a:avLst/>
          </a:prstGeom>
        </p:spPr>
      </p:pic>
      <p:pic>
        <p:nvPicPr>
          <p:cNvPr id="11" name="图片 10" descr="M@QSH_~@RRCP3(F@UV{AB2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983865"/>
            <a:ext cx="9238615" cy="2527935"/>
          </a:xfrm>
          <a:prstGeom prst="rect">
            <a:avLst/>
          </a:prstGeom>
        </p:spPr>
      </p:pic>
      <p:pic>
        <p:nvPicPr>
          <p:cNvPr id="12" name="图片 11" descr="C~NA}LDNBNZ5E[[07I$V~ZW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0800" y="3397250"/>
            <a:ext cx="9144000" cy="260223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97205" y="6367780"/>
            <a:ext cx="3685540" cy="123190"/>
            <a:chOff x="3478" y="5303"/>
            <a:chExt cx="5804" cy="194"/>
          </a:xfrm>
        </p:grpSpPr>
        <p:sp>
          <p:nvSpPr>
            <p:cNvPr id="11" name="椭圆 10"/>
            <p:cNvSpPr/>
            <p:nvPr/>
          </p:nvSpPr>
          <p:spPr>
            <a:xfrm>
              <a:off x="449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0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4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9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538" y="5303"/>
              <a:ext cx="195" cy="195"/>
            </a:xfrm>
            <a:prstGeom prst="ellipse">
              <a:avLst/>
            </a:prstGeom>
            <a:solidFill>
              <a:srgbClr val="7D7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704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51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02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578" y="5303"/>
              <a:ext cx="195" cy="195"/>
            </a:xfrm>
            <a:prstGeom prst="ellipse">
              <a:avLst/>
            </a:prstGeom>
            <a:solidFill>
              <a:srgbClr val="E5B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908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558" y="5303"/>
              <a:ext cx="195" cy="195"/>
            </a:xfrm>
            <a:prstGeom prst="ellipse">
              <a:avLst/>
            </a:prstGeom>
            <a:solidFill>
              <a:srgbClr val="92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068" y="5303"/>
              <a:ext cx="195" cy="195"/>
            </a:xfrm>
            <a:prstGeom prst="ellipse">
              <a:avLst/>
            </a:prstGeom>
            <a:solidFill>
              <a:srgbClr val="ED9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401955" y="3933190"/>
            <a:ext cx="303403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　</a:t>
            </a:r>
            <a:r>
              <a:rPr lang="zh-CN" altLang="en-US" sz="2400"/>
              <a:t>用例图主要展现了用户和与他相关的用例之间的关系，是用户与系统交互的最简表示形式。本系统主要是管理员、客服、</a:t>
            </a:r>
            <a:r>
              <a:rPr lang="zh-CN" altLang="en-US" sz="2400"/>
              <a:t>用户。</a:t>
            </a:r>
            <a:endParaRPr lang="zh-CN" altLang="en-US" sz="2400"/>
          </a:p>
        </p:txBody>
      </p:sp>
      <p:sp>
        <p:nvSpPr>
          <p:cNvPr id="41" name="文本框 40"/>
          <p:cNvSpPr txBox="1"/>
          <p:nvPr/>
        </p:nvSpPr>
        <p:spPr>
          <a:xfrm>
            <a:off x="205105" y="170815"/>
            <a:ext cx="323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solidFill>
                  <a:schemeClr val="bg2">
                    <a:lumMod val="25000"/>
                  </a:schemeClr>
                </a:solidFill>
                <a:effectLst/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需求分析</a:t>
            </a:r>
            <a:r>
              <a:rPr lang="en-US" altLang="zh-CN" sz="3200">
                <a:solidFill>
                  <a:schemeClr val="bg2">
                    <a:lumMod val="25000"/>
                  </a:schemeClr>
                </a:solidFill>
                <a:effectLst/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-</a:t>
            </a:r>
            <a:r>
              <a:rPr lang="zh-CN" altLang="en-US" sz="3200">
                <a:solidFill>
                  <a:schemeClr val="bg2">
                    <a:lumMod val="25000"/>
                  </a:schemeClr>
                </a:solidFill>
                <a:effectLst/>
                <a:latin typeface="文鼎书林中黑" panose="020B0600000000000000" charset="-122"/>
                <a:ea typeface="文鼎书林中黑" panose="020B0600000000000000" charset="-122"/>
                <a:sym typeface="文鼎书林中黑" panose="020B0600000000000000" charset="-122"/>
              </a:rPr>
              <a:t>用例图</a:t>
            </a:r>
            <a:endParaRPr lang="zh-CN" altLang="en-US" sz="3200">
              <a:solidFill>
                <a:schemeClr val="bg2">
                  <a:lumMod val="25000"/>
                </a:schemeClr>
              </a:solidFill>
              <a:effectLst/>
              <a:latin typeface="文鼎书林中黑" panose="020B0600000000000000" charset="-122"/>
              <a:ea typeface="文鼎书林中黑" panose="020B0600000000000000" charset="-122"/>
              <a:sym typeface="文鼎书林中黑" panose="020B0600000000000000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160770" y="453390"/>
            <a:ext cx="9373870" cy="3778250"/>
            <a:chOff x="3218" y="269"/>
            <a:chExt cx="14762" cy="595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rcRect l="8268" t="1523" r="12326" b="1557"/>
            <a:stretch>
              <a:fillRect/>
            </a:stretch>
          </p:blipFill>
          <p:spPr>
            <a:xfrm>
              <a:off x="3218" y="744"/>
              <a:ext cx="4802" cy="3219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3"/>
            <a:srcRect l="11006" t="1491" r="10906" b="2073"/>
            <a:stretch>
              <a:fillRect/>
            </a:stretch>
          </p:blipFill>
          <p:spPr>
            <a:xfrm>
              <a:off x="12712" y="269"/>
              <a:ext cx="5269" cy="5951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/>
            <a:srcRect l="6601" t="644" r="16861" b="3718"/>
            <a:stretch>
              <a:fillRect/>
            </a:stretch>
          </p:blipFill>
          <p:spPr>
            <a:xfrm>
              <a:off x="8020" y="517"/>
              <a:ext cx="4834" cy="4405"/>
            </a:xfrm>
            <a:prstGeom prst="rect">
              <a:avLst/>
            </a:prstGeom>
          </p:spPr>
        </p:pic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5098 -0.0427777 L -0.708402 -0.0418517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UNIT_FLASH_PICTURE_TYPE" val="0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PA" val="v5.2.4"/>
  <p:tag name="RESOURCELIBID_ANIM" val="557348"/>
  <p:tag name="KSO_WM_UNIT_DIAGRAM_MODELTYPE" val="flashPicture"/>
  <p:tag name="KSO_WM_UNIT_VALUE" val="1533*2045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mixed20199732_1*ζ_h_d*1_1_1"/>
  <p:tag name="KSO_WM_TEMPLATE_CATEGORY" val="mixed"/>
  <p:tag name="KSO_WM_TEMPLATE_INDEX" val="20199732"/>
  <p:tag name="KSO_WM_UNIT_LAYERLEVEL" val="1_1_1"/>
  <p:tag name="KSO_WM_TAG_VERSION" val="1.0"/>
  <p:tag name="KSO_WM_BEAUTIFY_FLAG" val="#wm#"/>
  <p:tag name="KSO_WM_UNIT_FLASH_PICTURE_RATE" val="4"/>
  <p:tag name="KSO_WM_UNIT_FLASH_PICTURE_MODE" val="0"/>
  <p:tag name="KSO_WM_UNIT_FLASH_PICTURE_TIMES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PA" val="v5.2.4"/>
  <p:tag name="RESOURCELIBID_ANIM" val="557348"/>
  <p:tag name="KSO_WM_UNIT_DIAGRAM_MODELTYPE" val="flashPicture"/>
  <p:tag name="KSO_WM_UNIT_VALUE" val="1533*2045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2_1"/>
  <p:tag name="KSO_WM_UNIT_ID" val="mixed20199732_1*ζ_h_d*1_2_1"/>
  <p:tag name="KSO_WM_TEMPLATE_CATEGORY" val="mixed"/>
  <p:tag name="KSO_WM_TEMPLATE_INDEX" val="20199732"/>
  <p:tag name="KSO_WM_UNIT_LAYERLEVEL" val="1_1_1"/>
  <p:tag name="KSO_WM_TAG_VERSION" val="1.0"/>
  <p:tag name="KSO_WM_BEAUTIFY_FLAG" val="#wm#"/>
  <p:tag name="KSO_WM_UNIT_FLASH_PICTURE_RATE" val="4"/>
  <p:tag name="KSO_WM_UNIT_FLASH_PICTURE_MODE" val="0"/>
  <p:tag name="KSO_WM_UNIT_FLASH_PICTURE_TIMES" val="1"/>
</p:tagLst>
</file>

<file path=ppt/tags/tag81.xml><?xml version="1.0" encoding="utf-8"?>
<p:tagLst xmlns:p="http://schemas.openxmlformats.org/presentationml/2006/main">
  <p:tag name="PA" val="v5.2.4"/>
  <p:tag name="RESOURCELIBID_ANIM" val="557348"/>
  <p:tag name="KSO_WM_UNIT_DIAGRAM_MODELTYPE" val="flashPicture"/>
  <p:tag name="KSO_WM_UNIT_VALUE" val="1533*2045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3_1"/>
  <p:tag name="KSO_WM_UNIT_ID" val="mixed20199732_1*ζ_h_d*1_3_1"/>
  <p:tag name="KSO_WM_TEMPLATE_CATEGORY" val="mixed"/>
  <p:tag name="KSO_WM_TEMPLATE_INDEX" val="20199732"/>
  <p:tag name="KSO_WM_UNIT_LAYERLEVEL" val="1_1_1"/>
  <p:tag name="KSO_WM_TAG_VERSION" val="1.0"/>
  <p:tag name="KSO_WM_BEAUTIFY_FLAG" val="#wm#"/>
  <p:tag name="KSO_WM_UNIT_FLASH_PICTURE_RATE" val="4"/>
  <p:tag name="KSO_WM_UNIT_FLASH_PICTURE_MODE" val="0"/>
  <p:tag name="KSO_WM_UNIT_FLASH_PICTURE_TIMES" val="1"/>
</p:tagLst>
</file>

<file path=ppt/tags/tag82.xml><?xml version="1.0" encoding="utf-8"?>
<p:tagLst xmlns:p="http://schemas.openxmlformats.org/presentationml/2006/main">
  <p:tag name="PA" val="v5.2.4"/>
  <p:tag name="RESOURCELIBID_ANIM" val="557348"/>
  <p:tag name="KSO_WM_UNIT_DIAGRAM_MODELTYPE" val="flashPicture"/>
  <p:tag name="KSO_WM_UNIT_VALUE" val="1533*2045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4_1"/>
  <p:tag name="KSO_WM_UNIT_ID" val="mixed20199732_1*ζ_h_d*1_4_1"/>
  <p:tag name="KSO_WM_TEMPLATE_CATEGORY" val="mixed"/>
  <p:tag name="KSO_WM_TEMPLATE_INDEX" val="20199732"/>
  <p:tag name="KSO_WM_UNIT_LAYERLEVEL" val="1_1_1"/>
  <p:tag name="KSO_WM_TAG_VERSION" val="1.0"/>
  <p:tag name="KSO_WM_BEAUTIFY_FLAG" val="#wm#"/>
  <p:tag name="KSO_WM_UNIT_FLASH_PICTURE_RATE" val="4"/>
  <p:tag name="KSO_WM_UNIT_FLASH_PICTURE_MODE" val="0"/>
  <p:tag name="KSO_WM_UNIT_FLASH_PICTURE_TIMES" val="1"/>
</p:tagLst>
</file>

<file path=ppt/tags/tag83.xml><?xml version="1.0" encoding="utf-8"?>
<p:tagLst xmlns:p="http://schemas.openxmlformats.org/presentationml/2006/main">
  <p:tag name="PA" val="v5.2.4"/>
  <p:tag name="RESOURCELIBID_ANIM" val="557348"/>
  <p:tag name="KSO_WM_UNIT_DIAGRAM_MODELTYPE" val="flashPicture"/>
  <p:tag name="KSO_WM_UNIT_VALUE" val="1533*2045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5_1"/>
  <p:tag name="KSO_WM_UNIT_ID" val="mixed20199732_1*ζ_h_d*1_5_1"/>
  <p:tag name="KSO_WM_TEMPLATE_CATEGORY" val="mixed"/>
  <p:tag name="KSO_WM_TEMPLATE_INDEX" val="20199732"/>
  <p:tag name="KSO_WM_UNIT_LAYERLEVEL" val="1_1_1"/>
  <p:tag name="KSO_WM_TAG_VERSION" val="1.0"/>
  <p:tag name="KSO_WM_BEAUTIFY_FLAG" val="#wm#"/>
  <p:tag name="KSO_WM_UNIT_FLASH_PICTURE_RATE" val="4"/>
  <p:tag name="KSO_WM_UNIT_FLASH_PICTURE_MODE" val="0"/>
  <p:tag name="KSO_WM_UNIT_FLASH_PICTURE_TIMES" val="1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UNIT_FLASH_PICTURE_TYPE" val="0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COMMONDATA" val="eyJoZGlkIjoiZThiY2EzODNlMjM4MmViODZjMTE0YjY5OGJhZGM3Njg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</Words>
  <Application>WPS 演示</Application>
  <PresentationFormat>宽屏</PresentationFormat>
  <Paragraphs>106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Wingdings</vt:lpstr>
      <vt:lpstr>字魂创粗黑</vt:lpstr>
      <vt:lpstr>黑体</vt:lpstr>
      <vt:lpstr>印品铸黑体</vt:lpstr>
      <vt:lpstr>方正悠宋体</vt:lpstr>
      <vt:lpstr>文鼎书林中黑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吴芯茹</cp:lastModifiedBy>
  <cp:revision>176</cp:revision>
  <dcterms:created xsi:type="dcterms:W3CDTF">2019-06-19T02:08:00Z</dcterms:created>
  <dcterms:modified xsi:type="dcterms:W3CDTF">2022-06-12T12:37:32Z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28BE989511814C08AD997807E9349929</vt:lpwstr>
  </property>
</Properties>
</file>