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deaths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AC1-451B-9B87-D7B10F72DE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AC1-451B-9B87-D7B10F72DE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AC1-451B-9B87-D7B10F72DE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AC1-451B-9B87-D7B10F72DE5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AC1-451B-9B87-D7B10F72DE5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AC1-451B-9B87-D7B10F72DE5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C1-451B-9B87-D7B10F72DE5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AC1-451B-9B87-D7B10F72DE5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1(25 March-14 April)</c:v>
                </c:pt>
                <c:pt idx="1">
                  <c:v>2(15 April-3 May)</c:v>
                </c:pt>
                <c:pt idx="2">
                  <c:v>3(4 May-17 May)</c:v>
                </c:pt>
                <c:pt idx="3">
                  <c:v>4(18 May-31 May)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750</c:v>
                </c:pt>
                <c:pt idx="1">
                  <c:v>198</c:v>
                </c:pt>
                <c:pt idx="2">
                  <c:v>512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1-451B-9B87-D7B10F72DE5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3"/>
                <c:pt idx="0">
                  <c:v>OTHER ROAD USERS</c:v>
                </c:pt>
                <c:pt idx="1">
                  <c:v>ESSENTIAL WORKERS</c:v>
                </c:pt>
                <c:pt idx="2">
                  <c:v>MIGRANT WORKERS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512</c:v>
                </c:pt>
                <c:pt idx="1">
                  <c:v>40</c:v>
                </c:pt>
                <c:pt idx="2">
                  <c:v>198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D35-4E88-AD9F-6E5324BF26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88597892654737"/>
          <c:y val="0.22069786350773027"/>
          <c:w val="0.28890629160485376"/>
          <c:h val="0.4214280756861452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1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b="1" i="1" u="sng"/>
              <a:t>State-wise</a:t>
            </a:r>
            <a:r>
              <a:rPr lang="en-IN" sz="3200" b="1" i="1" u="sng" baseline="0"/>
              <a:t>  splilt of road crash deaths</a:t>
            </a:r>
            <a:endParaRPr lang="en-IN" sz="3200" b="1" i="1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1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851459973753281E-2"/>
          <c:y val="9.5283318751822693E-2"/>
          <c:w val="0.94051804461942257"/>
          <c:h val="0.749028871391076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01-4498-9871-0BE0F2AA9031}"/>
              </c:ext>
            </c:extLst>
          </c:dPt>
          <c:dPt>
            <c:idx val="1"/>
            <c:invertIfNegative val="0"/>
            <c:bubble3D val="0"/>
            <c:spPr>
              <a:solidFill>
                <a:srgbClr val="D31FA0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01-4498-9871-0BE0F2AA9031}"/>
              </c:ext>
            </c:extLst>
          </c:dPt>
          <c:dPt>
            <c:idx val="2"/>
            <c:invertIfNegative val="0"/>
            <c:bubble3D val="0"/>
            <c:spPr>
              <a:solidFill>
                <a:srgbClr val="D2189D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01-4498-9871-0BE0F2AA9031}"/>
              </c:ext>
            </c:extLst>
          </c:dPt>
          <c:dPt>
            <c:idx val="3"/>
            <c:invertIfNegative val="0"/>
            <c:bubble3D val="0"/>
            <c:spPr>
              <a:solidFill>
                <a:srgbClr val="2D059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01-4498-9871-0BE0F2AA9031}"/>
              </c:ext>
            </c:extLst>
          </c:dPt>
          <c:dPt>
            <c:idx val="4"/>
            <c:invertIfNegative val="0"/>
            <c:bubble3D val="0"/>
            <c:spPr>
              <a:solidFill>
                <a:srgbClr val="6258EA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01-4498-9871-0BE0F2AA9031}"/>
              </c:ext>
            </c:extLst>
          </c:dPt>
          <c:dPt>
            <c:idx val="5"/>
            <c:invertIfNegative val="0"/>
            <c:bubble3D val="0"/>
            <c:spPr>
              <a:solidFill>
                <a:srgbClr val="12B6BE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01-4498-9871-0BE0F2AA9031}"/>
              </c:ext>
            </c:extLst>
          </c:dPt>
          <c:dPt>
            <c:idx val="6"/>
            <c:invertIfNegative val="0"/>
            <c:bubble3D val="0"/>
            <c:spPr>
              <a:solidFill>
                <a:srgbClr val="7CE9E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01-4498-9871-0BE0F2AA9031}"/>
              </c:ext>
            </c:extLst>
          </c:dPt>
          <c:dPt>
            <c:idx val="7"/>
            <c:invertIfNegative val="0"/>
            <c:bubble3D val="0"/>
            <c:spPr>
              <a:solidFill>
                <a:srgbClr val="187218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01-4498-9871-0BE0F2AA9031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D01-4498-9871-0BE0F2AA9031}"/>
              </c:ext>
            </c:extLst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D01-4498-9871-0BE0F2AA9031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2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D01-4498-9871-0BE0F2AA9031}"/>
              </c:ext>
            </c:extLst>
          </c:dPt>
          <c:dPt>
            <c:idx val="11"/>
            <c:invertIfNegative val="0"/>
            <c:bubble3D val="0"/>
            <c:spPr>
              <a:solidFill>
                <a:srgbClr val="E08812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D01-4498-9871-0BE0F2AA9031}"/>
              </c:ext>
            </c:extLst>
          </c:dPt>
          <c:dPt>
            <c:idx val="12"/>
            <c:invertIfNegative val="0"/>
            <c:bubble3D val="0"/>
            <c:spPr>
              <a:solidFill>
                <a:srgbClr val="FF3300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D01-4498-9871-0BE0F2AA9031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D01-4498-9871-0BE0F2AA9031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D01-4498-9871-0BE0F2AA9031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D01-4498-9871-0BE0F2AA9031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D01-4498-9871-0BE0F2AA9031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D01-4498-9871-0BE0F2AA9031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D01-4498-9871-0BE0F2AA9031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D01-4498-9871-0BE0F2AA9031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CD01-4498-9871-0BE0F2AA90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Sheet1!$A$1:$A$24</c:f>
              <c:strCache>
                <c:ptCount val="24"/>
                <c:pt idx="0">
                  <c:v>UTTAR PRADESH</c:v>
                </c:pt>
                <c:pt idx="1">
                  <c:v>TELANGANA</c:v>
                </c:pt>
                <c:pt idx="2">
                  <c:v>MADHYA PRADESH</c:v>
                </c:pt>
                <c:pt idx="3">
                  <c:v>BIHAR</c:v>
                </c:pt>
                <c:pt idx="4">
                  <c:v>PUNJAB</c:v>
                </c:pt>
                <c:pt idx="5">
                  <c:v>MAHARASTRA</c:v>
                </c:pt>
                <c:pt idx="6">
                  <c:v>JHARKHAND</c:v>
                </c:pt>
                <c:pt idx="7">
                  <c:v>HARYANA</c:v>
                </c:pt>
                <c:pt idx="8">
                  <c:v>RAJASTHAN</c:v>
                </c:pt>
                <c:pt idx="9">
                  <c:v>TAMIL NADU</c:v>
                </c:pt>
                <c:pt idx="10">
                  <c:v>GUJARAT</c:v>
                </c:pt>
                <c:pt idx="11">
                  <c:v>ANDHRA PRADESH</c:v>
                </c:pt>
                <c:pt idx="12">
                  <c:v>JAMMU KASHMIR</c:v>
                </c:pt>
                <c:pt idx="13">
                  <c:v>KARNATAKA</c:v>
                </c:pt>
                <c:pt idx="14">
                  <c:v>HIMACHAL PRADESH</c:v>
                </c:pt>
                <c:pt idx="15">
                  <c:v>UTTARAKHAND</c:v>
                </c:pt>
                <c:pt idx="16">
                  <c:v>CHATTISGARH</c:v>
                </c:pt>
                <c:pt idx="17">
                  <c:v>ODISHA</c:v>
                </c:pt>
                <c:pt idx="18">
                  <c:v>KERALA</c:v>
                </c:pt>
                <c:pt idx="19">
                  <c:v>WEST BENGAL</c:v>
                </c:pt>
                <c:pt idx="20">
                  <c:v>DELHI</c:v>
                </c:pt>
                <c:pt idx="21">
                  <c:v>NAGALAND</c:v>
                </c:pt>
                <c:pt idx="22">
                  <c:v>ARUNACHAL PRADESH</c:v>
                </c:pt>
                <c:pt idx="23">
                  <c:v>ASSAM</c:v>
                </c:pt>
              </c:strCache>
            </c:strRef>
          </c:cat>
          <c:val>
            <c:numRef>
              <c:f>Sheet1!$B$1:$B$24</c:f>
              <c:numCache>
                <c:formatCode>General</c:formatCode>
                <c:ptCount val="24"/>
                <c:pt idx="0">
                  <c:v>245</c:v>
                </c:pt>
                <c:pt idx="1">
                  <c:v>56</c:v>
                </c:pt>
                <c:pt idx="2">
                  <c:v>56</c:v>
                </c:pt>
                <c:pt idx="3">
                  <c:v>43</c:v>
                </c:pt>
                <c:pt idx="4">
                  <c:v>38</c:v>
                </c:pt>
                <c:pt idx="5">
                  <c:v>36</c:v>
                </c:pt>
                <c:pt idx="6">
                  <c:v>33</c:v>
                </c:pt>
                <c:pt idx="7">
                  <c:v>28</c:v>
                </c:pt>
                <c:pt idx="8">
                  <c:v>28</c:v>
                </c:pt>
                <c:pt idx="9">
                  <c:v>23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18</c:v>
                </c:pt>
                <c:pt idx="14">
                  <c:v>15</c:v>
                </c:pt>
                <c:pt idx="15">
                  <c:v>12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10</c:v>
                </c:pt>
                <c:pt idx="20">
                  <c:v>7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CD01-4498-9871-0BE0F2AA90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5291104"/>
        <c:axId val="445291432"/>
      </c:barChart>
      <c:catAx>
        <c:axId val="4452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291432"/>
        <c:crosses val="autoZero"/>
        <c:auto val="1"/>
        <c:lblAlgn val="ctr"/>
        <c:lblOffset val="100"/>
        <c:noMultiLvlLbl val="0"/>
      </c:catAx>
      <c:valAx>
        <c:axId val="445291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291104"/>
        <c:crosses val="autoZero"/>
        <c:crossBetween val="between"/>
      </c:valAx>
      <c:spPr>
        <a:solidFill>
          <a:schemeClr val="accent1">
            <a:lumMod val="60000"/>
            <a:lumOff val="40000"/>
          </a:schemeClr>
        </a:solidFill>
        <a:ln>
          <a:noFill/>
        </a:ln>
        <a:effectLst>
          <a:glow>
            <a:schemeClr val="accent1">
              <a:alpha val="40000"/>
            </a:schemeClr>
          </a:glow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9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0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1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2F42-A1C6-4125-B119-1AE99A4320BB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7918-FEA1-480B-97D4-98154420E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23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38AC-F973-4EBC-A9BE-3D4B49FA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FF0000"/>
                </a:solidFill>
              </a:rPr>
              <a:t>Lockdown phase-wise split of road crash deaths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AF4D39-268C-4E9A-AECF-2F3243714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35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3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D7CB-4D13-4FDD-AF41-9874C25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70C0"/>
                </a:solidFill>
              </a:rPr>
              <a:t>Road user split of road crash deaths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15F8B8-DBE3-447E-96A8-38E6F380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02892"/>
              </p:ext>
            </p:extLst>
          </p:nvPr>
        </p:nvGraphicFramePr>
        <p:xfrm>
          <a:off x="583367" y="21415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7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BD3E0A-2ED9-48BE-85F2-C1E0C93AAE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92718"/>
              </p:ext>
            </p:extLst>
          </p:nvPr>
        </p:nvGraphicFramePr>
        <p:xfrm>
          <a:off x="0" y="126609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814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Lockdown phase-wise split of road crash deaths</vt:lpstr>
      <vt:lpstr>Road user split of road crash deaths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S SHENOY</dc:creator>
  <cp:lastModifiedBy>GAGAN S SHENOY</cp:lastModifiedBy>
  <cp:revision>6</cp:revision>
  <dcterms:created xsi:type="dcterms:W3CDTF">2020-06-25T06:18:32Z</dcterms:created>
  <dcterms:modified xsi:type="dcterms:W3CDTF">2020-06-25T07:14:53Z</dcterms:modified>
</cp:coreProperties>
</file>