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730DE-20A6-4B00-BD3E-EF8B4B1FBA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988F12-1093-4751-9322-CBDD608A712D}">
      <dgm:prSet/>
      <dgm:spPr/>
      <dgm:t>
        <a:bodyPr/>
        <a:lstStyle/>
        <a:p>
          <a:r>
            <a:rPr lang="ru-RU" b="0" i="0" dirty="0"/>
            <a:t>Паттерны (или шаблоны) проектирования описывают типичные способы решения часто встречающихся проблем при проектировании программ.</a:t>
          </a:r>
          <a:endParaRPr lang="en-US" dirty="0"/>
        </a:p>
      </dgm:t>
    </dgm:pt>
    <dgm:pt modelId="{62B10DFA-7F42-485A-AC3B-B77ED308DE57}" type="parTrans" cxnId="{222F285C-E113-4650-B5E0-339054FBF531}">
      <dgm:prSet/>
      <dgm:spPr/>
      <dgm:t>
        <a:bodyPr/>
        <a:lstStyle/>
        <a:p>
          <a:endParaRPr lang="en-US"/>
        </a:p>
      </dgm:t>
    </dgm:pt>
    <dgm:pt modelId="{0550BF9F-18AC-4229-A967-6DBE86F9FF86}" type="sibTrans" cxnId="{222F285C-E113-4650-B5E0-339054FBF531}">
      <dgm:prSet/>
      <dgm:spPr/>
      <dgm:t>
        <a:bodyPr/>
        <a:lstStyle/>
        <a:p>
          <a:endParaRPr lang="en-US"/>
        </a:p>
      </dgm:t>
    </dgm:pt>
    <dgm:pt modelId="{40B07037-DF35-4581-B8DD-6B4E65C0152F}">
      <dgm:prSet/>
      <dgm:spPr/>
      <dgm:t>
        <a:bodyPr/>
        <a:lstStyle/>
        <a:p>
          <a:r>
            <a:rPr lang="ru-RU" b="0" i="0"/>
            <a:t>Паттерн представляет собой не какой-то конкретный код, а общую концепцию решения той или иной проблемы, которую нужно будет ещё подстроить под нужды вашей программы.</a:t>
          </a:r>
          <a:endParaRPr lang="en-US"/>
        </a:p>
      </dgm:t>
    </dgm:pt>
    <dgm:pt modelId="{480A65C8-9DAC-4EF2-BB31-F6B81AFEBB4A}" type="parTrans" cxnId="{53809924-CF7A-49DE-A84D-9EACCF4428A8}">
      <dgm:prSet/>
      <dgm:spPr/>
      <dgm:t>
        <a:bodyPr/>
        <a:lstStyle/>
        <a:p>
          <a:endParaRPr lang="en-US"/>
        </a:p>
      </dgm:t>
    </dgm:pt>
    <dgm:pt modelId="{1E9284AC-7FC0-49AD-B604-8141A724292C}" type="sibTrans" cxnId="{53809924-CF7A-49DE-A84D-9EACCF4428A8}">
      <dgm:prSet/>
      <dgm:spPr/>
      <dgm:t>
        <a:bodyPr/>
        <a:lstStyle/>
        <a:p>
          <a:endParaRPr lang="en-US"/>
        </a:p>
      </dgm:t>
    </dgm:pt>
    <dgm:pt modelId="{0CC111FF-33E6-4277-ACE4-7D4F53E45C70}" type="pres">
      <dgm:prSet presAssocID="{754730DE-20A6-4B00-BD3E-EF8B4B1FBA87}" presName="vert0" presStyleCnt="0">
        <dgm:presLayoutVars>
          <dgm:dir/>
          <dgm:animOne val="branch"/>
          <dgm:animLvl val="lvl"/>
        </dgm:presLayoutVars>
      </dgm:prSet>
      <dgm:spPr/>
    </dgm:pt>
    <dgm:pt modelId="{47A039A1-E839-4468-A3E9-0402882EBE45}" type="pres">
      <dgm:prSet presAssocID="{80988F12-1093-4751-9322-CBDD608A712D}" presName="thickLine" presStyleLbl="alignNode1" presStyleIdx="0" presStyleCnt="2"/>
      <dgm:spPr/>
    </dgm:pt>
    <dgm:pt modelId="{9F7FF15B-1E4C-45BF-BC1C-F6A0C2F57671}" type="pres">
      <dgm:prSet presAssocID="{80988F12-1093-4751-9322-CBDD608A712D}" presName="horz1" presStyleCnt="0"/>
      <dgm:spPr/>
    </dgm:pt>
    <dgm:pt modelId="{C69E1E4D-8516-4827-8F3C-0F228961127D}" type="pres">
      <dgm:prSet presAssocID="{80988F12-1093-4751-9322-CBDD608A712D}" presName="tx1" presStyleLbl="revTx" presStyleIdx="0" presStyleCnt="2"/>
      <dgm:spPr/>
    </dgm:pt>
    <dgm:pt modelId="{CE4A9D9E-3B79-4F44-8E54-AA2FB92EF6A3}" type="pres">
      <dgm:prSet presAssocID="{80988F12-1093-4751-9322-CBDD608A712D}" presName="vert1" presStyleCnt="0"/>
      <dgm:spPr/>
    </dgm:pt>
    <dgm:pt modelId="{11F308FC-82EF-410E-8A0B-36BB9D94735E}" type="pres">
      <dgm:prSet presAssocID="{40B07037-DF35-4581-B8DD-6B4E65C0152F}" presName="thickLine" presStyleLbl="alignNode1" presStyleIdx="1" presStyleCnt="2"/>
      <dgm:spPr/>
    </dgm:pt>
    <dgm:pt modelId="{67E1D303-0ABD-4149-A2FC-C9EE1A59E745}" type="pres">
      <dgm:prSet presAssocID="{40B07037-DF35-4581-B8DD-6B4E65C0152F}" presName="horz1" presStyleCnt="0"/>
      <dgm:spPr/>
    </dgm:pt>
    <dgm:pt modelId="{B038B790-7EF6-44D1-84C1-8C8D991FD4A0}" type="pres">
      <dgm:prSet presAssocID="{40B07037-DF35-4581-B8DD-6B4E65C0152F}" presName="tx1" presStyleLbl="revTx" presStyleIdx="1" presStyleCnt="2"/>
      <dgm:spPr/>
    </dgm:pt>
    <dgm:pt modelId="{D812AF92-4BB8-4A54-A594-C6ADF06462B3}" type="pres">
      <dgm:prSet presAssocID="{40B07037-DF35-4581-B8DD-6B4E65C0152F}" presName="vert1" presStyleCnt="0"/>
      <dgm:spPr/>
    </dgm:pt>
  </dgm:ptLst>
  <dgm:cxnLst>
    <dgm:cxn modelId="{53809924-CF7A-49DE-A84D-9EACCF4428A8}" srcId="{754730DE-20A6-4B00-BD3E-EF8B4B1FBA87}" destId="{40B07037-DF35-4581-B8DD-6B4E65C0152F}" srcOrd="1" destOrd="0" parTransId="{480A65C8-9DAC-4EF2-BB31-F6B81AFEBB4A}" sibTransId="{1E9284AC-7FC0-49AD-B604-8141A724292C}"/>
    <dgm:cxn modelId="{222F285C-E113-4650-B5E0-339054FBF531}" srcId="{754730DE-20A6-4B00-BD3E-EF8B4B1FBA87}" destId="{80988F12-1093-4751-9322-CBDD608A712D}" srcOrd="0" destOrd="0" parTransId="{62B10DFA-7F42-485A-AC3B-B77ED308DE57}" sibTransId="{0550BF9F-18AC-4229-A967-6DBE86F9FF86}"/>
    <dgm:cxn modelId="{3F09B09C-E4A4-453A-8A42-79E06148FBBC}" type="presOf" srcId="{754730DE-20A6-4B00-BD3E-EF8B4B1FBA87}" destId="{0CC111FF-33E6-4277-ACE4-7D4F53E45C70}" srcOrd="0" destOrd="0" presId="urn:microsoft.com/office/officeart/2008/layout/LinedList"/>
    <dgm:cxn modelId="{971365A7-623F-4B59-BA9C-D77AEB4F611A}" type="presOf" srcId="{80988F12-1093-4751-9322-CBDD608A712D}" destId="{C69E1E4D-8516-4827-8F3C-0F228961127D}" srcOrd="0" destOrd="0" presId="urn:microsoft.com/office/officeart/2008/layout/LinedList"/>
    <dgm:cxn modelId="{F52DEFB6-8BD8-4F6E-9F51-715729136367}" type="presOf" srcId="{40B07037-DF35-4581-B8DD-6B4E65C0152F}" destId="{B038B790-7EF6-44D1-84C1-8C8D991FD4A0}" srcOrd="0" destOrd="0" presId="urn:microsoft.com/office/officeart/2008/layout/LinedList"/>
    <dgm:cxn modelId="{C853FF40-719E-4791-A062-40994C45981F}" type="presParOf" srcId="{0CC111FF-33E6-4277-ACE4-7D4F53E45C70}" destId="{47A039A1-E839-4468-A3E9-0402882EBE45}" srcOrd="0" destOrd="0" presId="urn:microsoft.com/office/officeart/2008/layout/LinedList"/>
    <dgm:cxn modelId="{12D59D73-53FF-4232-8339-4261266B0692}" type="presParOf" srcId="{0CC111FF-33E6-4277-ACE4-7D4F53E45C70}" destId="{9F7FF15B-1E4C-45BF-BC1C-F6A0C2F57671}" srcOrd="1" destOrd="0" presId="urn:microsoft.com/office/officeart/2008/layout/LinedList"/>
    <dgm:cxn modelId="{CCC337E7-4BE0-4C9B-BCEF-16F27F76E962}" type="presParOf" srcId="{9F7FF15B-1E4C-45BF-BC1C-F6A0C2F57671}" destId="{C69E1E4D-8516-4827-8F3C-0F228961127D}" srcOrd="0" destOrd="0" presId="urn:microsoft.com/office/officeart/2008/layout/LinedList"/>
    <dgm:cxn modelId="{A47CE9F8-9117-46D0-AA51-02DFB91A7696}" type="presParOf" srcId="{9F7FF15B-1E4C-45BF-BC1C-F6A0C2F57671}" destId="{CE4A9D9E-3B79-4F44-8E54-AA2FB92EF6A3}" srcOrd="1" destOrd="0" presId="urn:microsoft.com/office/officeart/2008/layout/LinedList"/>
    <dgm:cxn modelId="{88D33542-D5FF-47D3-9948-BDC6419BCBE5}" type="presParOf" srcId="{0CC111FF-33E6-4277-ACE4-7D4F53E45C70}" destId="{11F308FC-82EF-410E-8A0B-36BB9D94735E}" srcOrd="2" destOrd="0" presId="urn:microsoft.com/office/officeart/2008/layout/LinedList"/>
    <dgm:cxn modelId="{F6B1BF15-B699-4776-9362-672D5840DAC2}" type="presParOf" srcId="{0CC111FF-33E6-4277-ACE4-7D4F53E45C70}" destId="{67E1D303-0ABD-4149-A2FC-C9EE1A59E745}" srcOrd="3" destOrd="0" presId="urn:microsoft.com/office/officeart/2008/layout/LinedList"/>
    <dgm:cxn modelId="{9A8ACC45-6C27-4E67-A727-3F2384F2AB84}" type="presParOf" srcId="{67E1D303-0ABD-4149-A2FC-C9EE1A59E745}" destId="{B038B790-7EF6-44D1-84C1-8C8D991FD4A0}" srcOrd="0" destOrd="0" presId="urn:microsoft.com/office/officeart/2008/layout/LinedList"/>
    <dgm:cxn modelId="{2A3C2B34-1F79-4845-A335-040E22A02A4C}" type="presParOf" srcId="{67E1D303-0ABD-4149-A2FC-C9EE1A59E745}" destId="{D812AF92-4BB8-4A54-A594-C6ADF06462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039A1-E839-4468-A3E9-0402882EBE4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E1E4D-8516-4827-8F3C-0F228961127D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0" i="0" kern="1200" dirty="0"/>
            <a:t>Паттерны (или шаблоны) проектирования описывают типичные способы решения часто встречающихся проблем при проектировании программ.</a:t>
          </a:r>
          <a:endParaRPr lang="en-US" sz="3400" kern="1200" dirty="0"/>
        </a:p>
      </dsp:txBody>
      <dsp:txXfrm>
        <a:off x="0" y="0"/>
        <a:ext cx="10515600" cy="2175669"/>
      </dsp:txXfrm>
    </dsp:sp>
    <dsp:sp modelId="{11F308FC-82EF-410E-8A0B-36BB9D94735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8B790-7EF6-44D1-84C1-8C8D991FD4A0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0" i="0" kern="1200"/>
            <a:t>Паттерн представляет собой не какой-то конкретный код, а общую концепцию решения той или иной проблемы, которую нужно будет ещё подстроить под нужды вашей программы.</a:t>
          </a:r>
          <a:endParaRPr lang="en-US" sz="3400" kern="1200"/>
        </a:p>
      </dsp:txBody>
      <dsp:txXfrm>
        <a:off x="0" y="2175669"/>
        <a:ext cx="10515600" cy="217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9E143-7D69-D296-EB9B-AF2FAE72C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B809A1-9283-1CAC-FF70-ECBB459E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8A03F-0136-1FFD-961F-B534E4F3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258-B1A7-4B78-AA8D-BFDA2FF26932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7BA0F-5262-3F6F-E17B-F3092D3A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E71E-73F4-BF11-1B91-C444D95F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8AC-128E-4FCA-8BFF-F668957941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85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2D194-CA4C-6C8B-9F76-5929216C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BD3335-6087-F477-D1DC-D34DC58C6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43FE8-04AF-E2F3-BC91-4C82AF4F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258-B1A7-4B78-AA8D-BFDA2FF26932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88A4E-52B1-D665-64A2-5B97AA2C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60525-3C98-D6BD-767C-A1AAD861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8AC-128E-4FCA-8BFF-F668957941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05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3FECF5-505A-5677-8E58-D3A8506AF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1CF057-E04F-C15E-9D84-0894CE3E1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451B0F-2631-18DF-FAB9-2690C1CA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258-B1A7-4B78-AA8D-BFDA2FF26932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4E6C6-71BD-79E1-301D-CAC6CBAC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2525F5-206D-7535-7C13-F35BDCCF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8AC-128E-4FCA-8BFF-F668957941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26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5A2D2-FFCC-22D3-0769-C0671434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218883-08AD-08A9-292C-FDCF7156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7B36F-2729-02D9-EEC1-2B62DCC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258-B1A7-4B78-AA8D-BFDA2FF26932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CE624-ADC0-3D18-68BB-8C58AE48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58806-87F6-9B6D-6390-270D31E5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8AC-128E-4FCA-8BFF-F668957941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0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10404-2472-0770-5ACF-9F6A812E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FA59BD-63A0-B041-BB4C-967D30280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86029E-7773-2296-C8F4-3B845995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258-B1A7-4B78-AA8D-BFDA2FF26932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4B0A6-AFB6-90E0-DCC9-F3EE3F98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052533-3D30-AB41-C76B-19AFE9B6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8AC-128E-4FCA-8BFF-F668957941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8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C3E5D-1617-5346-A5EA-871E0AA3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6162E-09D9-F6B1-9D28-F7E78C76F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D89A09-C6D2-0423-F70E-A20FB1B24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75ABB3-4F8C-884A-D48E-06F32A4E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258-B1A7-4B78-AA8D-BFDA2FF26932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BE6FBF-628A-82E4-91C5-A55E7699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096C6F-645E-C737-DF9D-1042FD7A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8AC-128E-4FCA-8BFF-F668957941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63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87D13-5821-B0E9-F996-FA78084A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A3907-4878-1AF6-C293-B6A8F4AE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29BB2E-04C5-28D6-2581-60D3A42C1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39E482-E8FE-ADDA-597A-3B90A02AE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1A5CB4-135E-9AD0-334D-FF40B8D26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D963F4-7F70-6874-FE93-5E4143DD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258-B1A7-4B78-AA8D-BFDA2FF26932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3072A4-C5E3-6194-A65D-6F503F2B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5CFC90-9EB9-A624-91DB-8A540012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8AC-128E-4FCA-8BFF-F668957941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91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A1C25-D431-EF01-C324-0C15631E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356F5A-D0CD-B8DB-A3B1-36011421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258-B1A7-4B78-AA8D-BFDA2FF26932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124D20-AB6A-806E-82B1-D6863D7F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6ECAD-A6DA-44A9-F56F-B763057A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8AC-128E-4FCA-8BFF-F668957941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2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0C6F06-0C0E-7F8F-3091-9D002C1D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258-B1A7-4B78-AA8D-BFDA2FF26932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DDC60-DD5D-21E1-F1D6-C03C744D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15ABE0-D4EA-3B0D-322D-7EC284F5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8AC-128E-4FCA-8BFF-F668957941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72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2E539-0737-0EBA-55FC-D2767348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78832A-B4F3-9FF4-684E-26B19EC8C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DEF73F-2039-1F19-5202-C4CF0CD9D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FD76D5-9014-80C0-FDB9-1844ED77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258-B1A7-4B78-AA8D-BFDA2FF26932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744D4B-D729-0372-5A44-138E31B5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892C2-B641-CEA8-D815-8DF9D443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8AC-128E-4FCA-8BFF-F668957941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49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9E91F-8CF2-DC5C-9434-3C459A2A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0DB805-D610-5E6D-8A05-5808257EF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1B3D4B-1151-6EBB-4508-43653C564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467327-C434-64F7-5451-9BA49325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258-B1A7-4B78-AA8D-BFDA2FF26932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F625C5-C9CD-EB75-2C06-ED01611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8A693E-69FF-B46E-7B78-5121582C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B48AC-128E-4FCA-8BFF-F668957941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19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C3BD07-E269-8BAE-C4DD-80E18A6F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F5A73C-E7E7-E801-73D9-AE961137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E60B81-FBD1-6818-A9C4-14A724686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9258-B1A7-4B78-AA8D-BFDA2FF26932}" type="datetimeFigureOut">
              <a:rPr lang="de-DE" smtClean="0"/>
              <a:t>15.07.2023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B43434-F142-1A14-0F76-C5D8C24A5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D4EFA2-0923-03A4-CDB0-C84A9C1CB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48AC-128E-4FCA-8BFF-F668957941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4F99E-6EF8-4A67-8F9F-E61B036C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Введение в паттерны программирования</a:t>
            </a:r>
            <a:endParaRPr lang="de-DE" dirty="0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EF64E787-C7E3-9726-62F0-FD896FD4E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9160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19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3135561-87EB-2CB3-A087-DEA5C942E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41" y="2767106"/>
            <a:ext cx="2880828" cy="3071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40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Паттерн Builder</a:t>
            </a:r>
            <a:endParaRPr kumimoji="0" lang="en-US" altLang="de-DE" sz="40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B2B1B98-CAF4-AD42-9888-4D52E1C40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17380"/>
              </p:ext>
            </p:extLst>
          </p:nvPr>
        </p:nvGraphicFramePr>
        <p:xfrm>
          <a:off x="4569620" y="467208"/>
          <a:ext cx="7091365" cy="5923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10932">
                  <a:extLst>
                    <a:ext uri="{9D8B030D-6E8A-4147-A177-3AD203B41FA5}">
                      <a16:colId xmlns:a16="http://schemas.microsoft.com/office/drawing/2014/main" val="2797942233"/>
                    </a:ext>
                  </a:extLst>
                </a:gridCol>
                <a:gridCol w="3380433">
                  <a:extLst>
                    <a:ext uri="{9D8B030D-6E8A-4147-A177-3AD203B41FA5}">
                      <a16:colId xmlns:a16="http://schemas.microsoft.com/office/drawing/2014/main" val="3997258683"/>
                    </a:ext>
                  </a:extLst>
                </a:gridCol>
              </a:tblGrid>
              <a:tr h="5538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Приемущества</a:t>
                      </a:r>
                      <a:endParaRPr lang="ru-RU" sz="24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2422" marR="122422" marT="138922" marB="61212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Недостатки</a:t>
                      </a:r>
                      <a:endParaRPr lang="ru-RU" sz="24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2422" marR="122422" marT="138922" marB="61212" anchor="ctr"/>
                </a:tc>
                <a:extLst>
                  <a:ext uri="{0D108BD9-81ED-4DB2-BD59-A6C34878D82A}">
                    <a16:rowId xmlns:a16="http://schemas.microsoft.com/office/drawing/2014/main" val="2259701128"/>
                  </a:ext>
                </a:extLst>
              </a:tr>
              <a:tr h="1073953">
                <a:tc>
                  <a:txBody>
                    <a:bodyPr/>
                    <a:lstStyle/>
                    <a:p>
                      <a:pPr fontAlgn="base"/>
                      <a:r>
                        <a:rPr lang="ru-RU" sz="1800" cap="none" spc="0">
                          <a:solidFill>
                            <a:schemeClr val="tx1"/>
                          </a:solidFill>
                          <a:effectLst/>
                        </a:rPr>
                        <a:t>Позволяет создавать объекты с большим количеством опций</a:t>
                      </a:r>
                    </a:p>
                  </a:txBody>
                  <a:tcPr marL="122422" marR="122422" marT="138922" marB="6121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Может быть сложным в реализации и требует дополнительного кода</a:t>
                      </a:r>
                    </a:p>
                  </a:txBody>
                  <a:tcPr marL="122422" marR="122422" marT="138922" marB="61212" anchor="ctr"/>
                </a:tc>
                <a:extLst>
                  <a:ext uri="{0D108BD9-81ED-4DB2-BD59-A6C34878D82A}">
                    <a16:rowId xmlns:a16="http://schemas.microsoft.com/office/drawing/2014/main" val="1649075294"/>
                  </a:ext>
                </a:extLst>
              </a:tr>
              <a:tr h="1073953">
                <a:tc>
                  <a:txBody>
                    <a:bodyPr/>
                    <a:lstStyle/>
                    <a:p>
                      <a:pPr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Упрощает процесс создания сложных объектов</a:t>
                      </a:r>
                    </a:p>
                  </a:txBody>
                  <a:tcPr marL="122422" marR="122422" marT="138922" marB="6121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Необходимость создания отдельного строителя для каждого класса</a:t>
                      </a:r>
                    </a:p>
                  </a:txBody>
                  <a:tcPr marL="122422" marR="122422" marT="138922" marB="61212" anchor="ctr"/>
                </a:tc>
                <a:extLst>
                  <a:ext uri="{0D108BD9-81ED-4DB2-BD59-A6C34878D82A}">
                    <a16:rowId xmlns:a16="http://schemas.microsoft.com/office/drawing/2014/main" val="70058076"/>
                  </a:ext>
                </a:extLst>
              </a:tr>
              <a:tr h="1073953">
                <a:tc>
                  <a:txBody>
                    <a:bodyPr/>
                    <a:lstStyle/>
                    <a:p>
                      <a:pPr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Позволяет создавать объекты с читаемым и гибким кодом</a:t>
                      </a:r>
                    </a:p>
                  </a:txBody>
                  <a:tcPr marL="122422" marR="122422" marT="138922" marB="6121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cap="none" spc="0">
                          <a:solidFill>
                            <a:schemeClr val="tx1"/>
                          </a:solidFill>
                          <a:effectLst/>
                        </a:rPr>
                        <a:t>Может замедлить создание объектов из-за нескольких шагов</a:t>
                      </a:r>
                    </a:p>
                  </a:txBody>
                  <a:tcPr marL="122422" marR="122422" marT="138922" marB="61212" anchor="ctr"/>
                </a:tc>
                <a:extLst>
                  <a:ext uri="{0D108BD9-81ED-4DB2-BD59-A6C34878D82A}">
                    <a16:rowId xmlns:a16="http://schemas.microsoft.com/office/drawing/2014/main" val="3905028693"/>
                  </a:ext>
                </a:extLst>
              </a:tr>
              <a:tr h="1073953">
                <a:tc>
                  <a:txBody>
                    <a:bodyPr/>
                    <a:lstStyle/>
                    <a:p>
                      <a:pPr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Обеспечивает контроль над шагами и порядком конструирования</a:t>
                      </a:r>
                    </a:p>
                  </a:txBody>
                  <a:tcPr marL="122422" marR="122422" marT="138922" marB="61212" anchor="ctr"/>
                </a:tc>
                <a:tc>
                  <a:txBody>
                    <a:bodyPr/>
                    <a:lstStyle/>
                    <a:p>
                      <a:pPr fontAlgn="base"/>
                      <a:endParaRPr lang="de-DE" sz="1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2422" marR="122422" marT="138922" marB="61212" anchor="ctr"/>
                </a:tc>
                <a:extLst>
                  <a:ext uri="{0D108BD9-81ED-4DB2-BD59-A6C34878D82A}">
                    <a16:rowId xmlns:a16="http://schemas.microsoft.com/office/drawing/2014/main" val="2267993796"/>
                  </a:ext>
                </a:extLst>
              </a:tr>
              <a:tr h="1073953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0" cap="none" spc="0">
                          <a:solidFill>
                            <a:schemeClr val="tx1"/>
                          </a:solidFill>
                          <a:effectLst/>
                        </a:rPr>
                        <a:t>Изолирует сложную логику конструирования внутри строителя</a:t>
                      </a:r>
                      <a:endParaRPr lang="ru-RU" sz="1800" b="0" i="0" cap="none" spc="0">
                        <a:solidFill>
                          <a:schemeClr val="tx1"/>
                        </a:solidFill>
                        <a:effectLst/>
                        <a:latin typeface="Söhne"/>
                      </a:endParaRPr>
                    </a:p>
                  </a:txBody>
                  <a:tcPr marL="122422" marR="122422" marT="138922" marB="61212" anchor="ctr"/>
                </a:tc>
                <a:tc>
                  <a:txBody>
                    <a:bodyPr/>
                    <a:lstStyle/>
                    <a:p>
                      <a:endParaRPr lang="de-DE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2422" marR="122422" marT="138922" marB="61212"/>
                </a:tc>
                <a:extLst>
                  <a:ext uri="{0D108BD9-81ED-4DB2-BD59-A6C34878D82A}">
                    <a16:rowId xmlns:a16="http://schemas.microsoft.com/office/drawing/2014/main" val="3832038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49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88D262F-CA92-48CE-800C-FC60AD77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41" y="2767106"/>
            <a:ext cx="2880828" cy="3071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40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Паттерн Adapter</a:t>
            </a:r>
            <a:endParaRPr kumimoji="0" lang="en-US" altLang="de-DE" sz="40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B2F8482-8AB0-EE30-6496-98A7F7895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87823"/>
              </p:ext>
            </p:extLst>
          </p:nvPr>
        </p:nvGraphicFramePr>
        <p:xfrm>
          <a:off x="4502428" y="1033682"/>
          <a:ext cx="7225749" cy="4769523"/>
        </p:xfrm>
        <a:graphic>
          <a:graphicData uri="http://schemas.openxmlformats.org/drawingml/2006/table">
            <a:tbl>
              <a:tblPr firstRow="1" bandRow="1"/>
              <a:tblGrid>
                <a:gridCol w="3623408">
                  <a:extLst>
                    <a:ext uri="{9D8B030D-6E8A-4147-A177-3AD203B41FA5}">
                      <a16:colId xmlns:a16="http://schemas.microsoft.com/office/drawing/2014/main" val="2587058070"/>
                    </a:ext>
                  </a:extLst>
                </a:gridCol>
                <a:gridCol w="3602341">
                  <a:extLst>
                    <a:ext uri="{9D8B030D-6E8A-4147-A177-3AD203B41FA5}">
                      <a16:colId xmlns:a16="http://schemas.microsoft.com/office/drawing/2014/main" val="1193851607"/>
                    </a:ext>
                  </a:extLst>
                </a:gridCol>
              </a:tblGrid>
              <a:tr h="454008">
                <a:tc>
                  <a:txBody>
                    <a:bodyPr/>
                    <a:lstStyle/>
                    <a:p>
                      <a:pPr fontAlgn="b"/>
                      <a:r>
                        <a:rPr lang="ru-RU" sz="2100" b="1" dirty="0" err="1">
                          <a:effectLst/>
                        </a:rPr>
                        <a:t>Приемущества</a:t>
                      </a:r>
                      <a:endParaRPr lang="ru-RU" sz="2100" b="1" dirty="0">
                        <a:effectLst/>
                      </a:endParaRPr>
                    </a:p>
                  </a:txBody>
                  <a:tcPr marL="102923" marR="102923" marT="51462" marB="51462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sz="2100" b="1">
                          <a:effectLst/>
                        </a:rPr>
                        <a:t>Недостатки</a:t>
                      </a:r>
                    </a:p>
                  </a:txBody>
                  <a:tcPr marL="102923" marR="102923" marT="51462" marB="51462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786277"/>
                  </a:ext>
                </a:extLst>
              </a:tr>
              <a:tr h="1084157">
                <a:tc>
                  <a:txBody>
                    <a:bodyPr/>
                    <a:lstStyle/>
                    <a:p>
                      <a:pPr fontAlgn="base"/>
                      <a:r>
                        <a:rPr lang="ru-RU" sz="2100">
                          <a:effectLst/>
                        </a:rPr>
                        <a:t>Позволяет работать с несовместимыми интерфейсами вместе</a:t>
                      </a:r>
                    </a:p>
                  </a:txBody>
                  <a:tcPr marL="102923" marR="102923" marT="51462" marB="514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100" dirty="0">
                          <a:effectLst/>
                        </a:rPr>
                        <a:t>Увеличивает сложность кода из-за необходимости создания адаптеров</a:t>
                      </a:r>
                    </a:p>
                  </a:txBody>
                  <a:tcPr marL="102923" marR="102923" marT="51462" marB="514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270537"/>
                  </a:ext>
                </a:extLst>
              </a:tr>
              <a:tr h="1084157">
                <a:tc>
                  <a:txBody>
                    <a:bodyPr/>
                    <a:lstStyle/>
                    <a:p>
                      <a:pPr fontAlgn="base"/>
                      <a:r>
                        <a:rPr lang="ru-RU" sz="2100" dirty="0">
                          <a:effectLst/>
                        </a:rPr>
                        <a:t>Повторное использование существующего кода</a:t>
                      </a:r>
                    </a:p>
                  </a:txBody>
                  <a:tcPr marL="102923" marR="102923" marT="51462" marB="514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100">
                          <a:effectLst/>
                        </a:rPr>
                        <a:t>Может увеличить накладные расходы и сложность системы</a:t>
                      </a:r>
                    </a:p>
                  </a:txBody>
                  <a:tcPr marL="102923" marR="102923" marT="51462" marB="514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366762"/>
                  </a:ext>
                </a:extLst>
              </a:tr>
              <a:tr h="1084157">
                <a:tc>
                  <a:txBody>
                    <a:bodyPr/>
                    <a:lstStyle/>
                    <a:p>
                      <a:pPr fontAlgn="base"/>
                      <a:r>
                        <a:rPr lang="ru-RU" sz="2100" dirty="0">
                          <a:effectLst/>
                        </a:rPr>
                        <a:t>Улучшает </a:t>
                      </a:r>
                      <a:r>
                        <a:rPr lang="ru-RU" sz="2100" dirty="0" err="1">
                          <a:effectLst/>
                        </a:rPr>
                        <a:t>поддерживаемость</a:t>
                      </a:r>
                      <a:r>
                        <a:rPr lang="ru-RU" sz="2100" dirty="0">
                          <a:effectLst/>
                        </a:rPr>
                        <a:t> и расширяемость системы</a:t>
                      </a:r>
                    </a:p>
                  </a:txBody>
                  <a:tcPr marL="102923" marR="102923" marT="51462" marB="514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100">
                          <a:effectLst/>
                        </a:rPr>
                        <a:t>Необходимость создания адаптеров для каждого несовместимого класса</a:t>
                      </a:r>
                    </a:p>
                  </a:txBody>
                  <a:tcPr marL="102923" marR="102923" marT="51462" marB="514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592091"/>
                  </a:ext>
                </a:extLst>
              </a:tr>
              <a:tr h="101293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100" b="0" i="0">
                          <a:solidFill>
                            <a:srgbClr val="374151"/>
                          </a:solidFill>
                          <a:effectLst/>
                          <a:latin typeface="Söhne"/>
                        </a:rPr>
                        <a:t>Изолирует клиентский код от внутренней реализации адаптируемого класса</a:t>
                      </a:r>
                    </a:p>
                  </a:txBody>
                  <a:tcPr marL="102923" marR="102923" marT="51462" marB="51462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100" dirty="0"/>
                    </a:p>
                  </a:txBody>
                  <a:tcPr marL="102923" marR="102923" marT="51462" marB="51462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0548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63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4D578CA-51F0-82E1-B174-BD4B805F8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41" y="2767106"/>
            <a:ext cx="2880828" cy="30719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40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Паттерн Factory</a:t>
            </a:r>
            <a:endParaRPr kumimoji="0" lang="en-US" altLang="de-DE" sz="40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6413C24-EE13-F37C-E177-EAAD7F52B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05796"/>
              </p:ext>
            </p:extLst>
          </p:nvPr>
        </p:nvGraphicFramePr>
        <p:xfrm>
          <a:off x="4503420" y="715381"/>
          <a:ext cx="7224757" cy="5427239"/>
        </p:xfrm>
        <a:graphic>
          <a:graphicData uri="http://schemas.openxmlformats.org/drawingml/2006/table">
            <a:tbl>
              <a:tblPr firstRow="1" bandRow="1"/>
              <a:tblGrid>
                <a:gridCol w="3618687">
                  <a:extLst>
                    <a:ext uri="{9D8B030D-6E8A-4147-A177-3AD203B41FA5}">
                      <a16:colId xmlns:a16="http://schemas.microsoft.com/office/drawing/2014/main" val="4228080676"/>
                    </a:ext>
                  </a:extLst>
                </a:gridCol>
                <a:gridCol w="3606070">
                  <a:extLst>
                    <a:ext uri="{9D8B030D-6E8A-4147-A177-3AD203B41FA5}">
                      <a16:colId xmlns:a16="http://schemas.microsoft.com/office/drawing/2014/main" val="1220386747"/>
                    </a:ext>
                  </a:extLst>
                </a:gridCol>
              </a:tblGrid>
              <a:tr h="432253">
                <a:tc>
                  <a:txBody>
                    <a:bodyPr/>
                    <a:lstStyle/>
                    <a:p>
                      <a:pPr fontAlgn="b"/>
                      <a:r>
                        <a:rPr lang="ru-RU" sz="1900" b="1">
                          <a:effectLst/>
                        </a:rPr>
                        <a:t>Приемущества</a:t>
                      </a:r>
                    </a:p>
                  </a:txBody>
                  <a:tcPr marL="99718" marR="99718" marT="49859" marB="49859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sz="1900" b="1">
                          <a:effectLst/>
                        </a:rPr>
                        <a:t>Недостатки</a:t>
                      </a:r>
                    </a:p>
                  </a:txBody>
                  <a:tcPr marL="99718" marR="99718" marT="49859" marB="49859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22473"/>
                  </a:ext>
                </a:extLst>
              </a:tr>
              <a:tr h="1322973">
                <a:tc>
                  <a:txBody>
                    <a:bodyPr/>
                    <a:lstStyle/>
                    <a:p>
                      <a:pPr fontAlgn="base"/>
                      <a:r>
                        <a:rPr lang="ru-RU" sz="1900" dirty="0">
                          <a:effectLst/>
                        </a:rPr>
                        <a:t>Скрывает сложность создания объектов от клиента</a:t>
                      </a:r>
                    </a:p>
                  </a:txBody>
                  <a:tcPr marL="99718" marR="99718" marT="49859" marB="49859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dirty="0">
                          <a:effectLst/>
                        </a:rPr>
                        <a:t>Увеличивает сложность системы из-за необходимости создания фабрик</a:t>
                      </a:r>
                    </a:p>
                  </a:txBody>
                  <a:tcPr marL="99718" marR="99718" marT="49859" marB="49859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23719"/>
                  </a:ext>
                </a:extLst>
              </a:tr>
              <a:tr h="1322973">
                <a:tc>
                  <a:txBody>
                    <a:bodyPr/>
                    <a:lstStyle/>
                    <a:p>
                      <a:pPr fontAlgn="base"/>
                      <a:r>
                        <a:rPr lang="ru-RU" sz="1900" dirty="0">
                          <a:effectLst/>
                        </a:rPr>
                        <a:t>Обеспечивает гибкость и расширяемость в создании объектов</a:t>
                      </a:r>
                    </a:p>
                  </a:txBody>
                  <a:tcPr marL="99718" marR="99718" marT="49859" marB="49859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dirty="0">
                          <a:effectLst/>
                        </a:rPr>
                        <a:t>Добавляет накладные расходы из-за введения дополнительного уровня абстракции</a:t>
                      </a:r>
                    </a:p>
                  </a:txBody>
                  <a:tcPr marL="99718" marR="99718" marT="49859" marB="49859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69017"/>
                  </a:ext>
                </a:extLst>
              </a:tr>
              <a:tr h="1322973">
                <a:tc>
                  <a:txBody>
                    <a:bodyPr/>
                    <a:lstStyle/>
                    <a:p>
                      <a:pPr fontAlgn="base"/>
                      <a:r>
                        <a:rPr lang="ru-RU" sz="1900">
                          <a:effectLst/>
                        </a:rPr>
                        <a:t>Позволяет использовать абстрактный тип вместо конкретных классов</a:t>
                      </a:r>
                    </a:p>
                  </a:txBody>
                  <a:tcPr marL="99718" marR="99718" marT="49859" marB="49859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900" dirty="0">
                          <a:effectLst/>
                        </a:rPr>
                        <a:t>Возможно, снижение производительности из-за использования дополнительного слоя</a:t>
                      </a:r>
                    </a:p>
                  </a:txBody>
                  <a:tcPr marL="99718" marR="99718" marT="49859" marB="49859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97590"/>
                  </a:ext>
                </a:extLst>
              </a:tr>
              <a:tr h="1026067">
                <a:tc>
                  <a:txBody>
                    <a:bodyPr/>
                    <a:lstStyle/>
                    <a:p>
                      <a:pPr fontAlgn="base"/>
                      <a:r>
                        <a:rPr lang="ru-RU" sz="1900" dirty="0">
                          <a:effectLst/>
                        </a:rPr>
                        <a:t>Позволяет централизованно управлять созданием объектов в системе</a:t>
                      </a:r>
                    </a:p>
                  </a:txBody>
                  <a:tcPr marL="99718" marR="99718" marT="49859" marB="49859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900" dirty="0"/>
                    </a:p>
                  </a:txBody>
                  <a:tcPr marL="99718" marR="99718" marT="49859" marB="49859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902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3AD194-74A0-5CB5-15B1-FD06ECF2C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41" y="2767106"/>
            <a:ext cx="2880828" cy="30719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40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Паттерн Strategy</a:t>
            </a:r>
            <a:endParaRPr kumimoji="0" lang="en-US" altLang="de-DE" sz="40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3F1C0EE-CD09-0FA4-87B8-6C273910B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30229"/>
              </p:ext>
            </p:extLst>
          </p:nvPr>
        </p:nvGraphicFramePr>
        <p:xfrm>
          <a:off x="4502428" y="853382"/>
          <a:ext cx="7225749" cy="5151238"/>
        </p:xfrm>
        <a:graphic>
          <a:graphicData uri="http://schemas.openxmlformats.org/drawingml/2006/table">
            <a:tbl>
              <a:tblPr firstRow="1" bandRow="1"/>
              <a:tblGrid>
                <a:gridCol w="3650326">
                  <a:extLst>
                    <a:ext uri="{9D8B030D-6E8A-4147-A177-3AD203B41FA5}">
                      <a16:colId xmlns:a16="http://schemas.microsoft.com/office/drawing/2014/main" val="2687097604"/>
                    </a:ext>
                  </a:extLst>
                </a:gridCol>
                <a:gridCol w="3575423">
                  <a:extLst>
                    <a:ext uri="{9D8B030D-6E8A-4147-A177-3AD203B41FA5}">
                      <a16:colId xmlns:a16="http://schemas.microsoft.com/office/drawing/2014/main" val="2382551843"/>
                    </a:ext>
                  </a:extLst>
                </a:gridCol>
              </a:tblGrid>
              <a:tr h="462560">
                <a:tc>
                  <a:txBody>
                    <a:bodyPr/>
                    <a:lstStyle/>
                    <a:p>
                      <a:pPr fontAlgn="b"/>
                      <a:r>
                        <a:rPr lang="ru-RU" sz="2100" b="1">
                          <a:effectLst/>
                        </a:rPr>
                        <a:t>Приемущества</a:t>
                      </a:r>
                    </a:p>
                  </a:txBody>
                  <a:tcPr marL="105127" marR="105127" marT="52564" marB="52564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ru-RU" sz="2100" b="1">
                          <a:effectLst/>
                        </a:rPr>
                        <a:t>Недостатки</a:t>
                      </a:r>
                    </a:p>
                  </a:txBody>
                  <a:tcPr marL="105127" marR="105127" marT="52564" marB="52564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68465"/>
                  </a:ext>
                </a:extLst>
              </a:tr>
              <a:tr h="1093324">
                <a:tc>
                  <a:txBody>
                    <a:bodyPr/>
                    <a:lstStyle/>
                    <a:p>
                      <a:pPr fontAlgn="base"/>
                      <a:r>
                        <a:rPr lang="ru-RU" sz="2100">
                          <a:effectLst/>
                        </a:rPr>
                        <a:t>Позволяет выбирать и использовать различные алгоритмы динамически</a:t>
                      </a:r>
                    </a:p>
                  </a:txBody>
                  <a:tcPr marL="105127" marR="105127" marT="52564" marB="5256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100">
                          <a:effectLst/>
                        </a:rPr>
                        <a:t>Увеличивает количество классов и уровень абстракции</a:t>
                      </a:r>
                    </a:p>
                  </a:txBody>
                  <a:tcPr marL="105127" marR="105127" marT="52564" marB="5256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07257"/>
                  </a:ext>
                </a:extLst>
              </a:tr>
              <a:tr h="1408706">
                <a:tc>
                  <a:txBody>
                    <a:bodyPr/>
                    <a:lstStyle/>
                    <a:p>
                      <a:pPr fontAlgn="base"/>
                      <a:r>
                        <a:rPr lang="ru-RU" sz="2100">
                          <a:effectLst/>
                        </a:rPr>
                        <a:t>Обеспечивает гибкость в выборе и замене алгоритмов</a:t>
                      </a:r>
                    </a:p>
                  </a:txBody>
                  <a:tcPr marL="105127" marR="105127" marT="52564" marB="5256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2100">
                          <a:effectLst/>
                        </a:rPr>
                        <a:t>Необходимо определить интерфейс или абстрактный класс стратегии</a:t>
                      </a:r>
                    </a:p>
                  </a:txBody>
                  <a:tcPr marL="105127" marR="105127" marT="52564" marB="5256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163095"/>
                  </a:ext>
                </a:extLst>
              </a:tr>
              <a:tr h="1093324">
                <a:tc>
                  <a:txBody>
                    <a:bodyPr/>
                    <a:lstStyle/>
                    <a:p>
                      <a:pPr fontAlgn="base"/>
                      <a:r>
                        <a:rPr lang="ru-RU" sz="2100">
                          <a:effectLst/>
                        </a:rPr>
                        <a:t>Улучшает поддерживаемость и расширяемость кода</a:t>
                      </a:r>
                    </a:p>
                  </a:txBody>
                  <a:tcPr marL="105127" marR="105127" marT="52564" marB="5256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de-DE" sz="2100">
                        <a:effectLst/>
                      </a:endParaRPr>
                    </a:p>
                  </a:txBody>
                  <a:tcPr marL="105127" marR="105127" marT="52564" marB="5256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36031"/>
                  </a:ext>
                </a:extLst>
              </a:tr>
              <a:tr h="1093324">
                <a:tc>
                  <a:txBody>
                    <a:bodyPr/>
                    <a:lstStyle/>
                    <a:p>
                      <a:pPr fontAlgn="base"/>
                      <a:r>
                        <a:rPr lang="ru-RU" sz="2100">
                          <a:effectLst/>
                        </a:rPr>
                        <a:t>Избегает дублирования кода для разных вариантов алгоритмов</a:t>
                      </a:r>
                    </a:p>
                  </a:txBody>
                  <a:tcPr marL="105127" marR="105127" marT="52564" marB="52564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100" dirty="0"/>
                    </a:p>
                  </a:txBody>
                  <a:tcPr marL="105127" marR="105127" marT="52564" marB="52564">
                    <a:lnL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493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7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9E060-B55B-5151-CF5F-402E4BF3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Паттерн </a:t>
            </a:r>
            <a:r>
              <a:rPr lang="de-DE" b="1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vs</a:t>
            </a:r>
            <a:r>
              <a:rPr lang="de-DE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Алгоритм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51EAA6-7DB2-2C85-1BFA-5D6EC9058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9087"/>
            <a:ext cx="9515475" cy="1214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алгоритм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 — это кулинарный рецепт с чёткими шагами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A10617A-57C2-ECA4-77AC-F78C9855E974}"/>
              </a:ext>
            </a:extLst>
          </p:cNvPr>
          <p:cNvSpPr txBox="1">
            <a:spLocks/>
          </p:cNvSpPr>
          <p:nvPr/>
        </p:nvSpPr>
        <p:spPr>
          <a:xfrm>
            <a:off x="838200" y="1310481"/>
            <a:ext cx="1064895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i="1" dirty="0">
                <a:solidFill>
                  <a:srgbClr val="444444"/>
                </a:solidFill>
                <a:latin typeface="PT Sans" panose="020B0503020203020204" pitchFamily="34" charset="-52"/>
              </a:rPr>
              <a:t>Паттерн и алгоритм</a:t>
            </a:r>
            <a:r>
              <a:rPr lang="ru-RU" sz="2000" b="0" i="1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 описывают типовые решения каких-то известных проблем</a:t>
            </a:r>
            <a:endParaRPr lang="de-DE" sz="2000" i="1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1B1F526-BC74-7C78-C88A-67D29F9D8DB4}"/>
              </a:ext>
            </a:extLst>
          </p:cNvPr>
          <p:cNvSpPr txBox="1">
            <a:spLocks/>
          </p:cNvSpPr>
          <p:nvPr/>
        </p:nvSpPr>
        <p:spPr>
          <a:xfrm>
            <a:off x="747712" y="2591594"/>
            <a:ext cx="9334500" cy="193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паттерн</a:t>
            </a:r>
            <a:r>
              <a:rPr lang="ru-RU" b="0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 — инженерный чертёж, на котором нарисовано решение, но не конкретные шаги его реализации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29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66C45-BEEE-A3B9-C9AC-7F1FA320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Категории Паттернов программирования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52AF3-D104-FF4E-CFD8-F55F9D67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6575" cy="4098925"/>
          </a:xfrm>
        </p:spPr>
        <p:txBody>
          <a:bodyPr/>
          <a:lstStyle/>
          <a:p>
            <a:pPr marL="0" indent="0" algn="ctr">
              <a:buNone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Порождающие паттерны</a:t>
            </a:r>
          </a:p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эти паттерны отвечают за создание объектов, скрывая детали их создания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5F44528-EE07-A920-9A7D-C1099B92B2C2}"/>
              </a:ext>
            </a:extLst>
          </p:cNvPr>
          <p:cNvSpPr txBox="1">
            <a:spLocks/>
          </p:cNvSpPr>
          <p:nvPr/>
        </p:nvSpPr>
        <p:spPr>
          <a:xfrm>
            <a:off x="4381500" y="1825624"/>
            <a:ext cx="3076575" cy="4098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Структурные паттерны</a:t>
            </a:r>
          </a:p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эти паттерны связывают объекты и классы в более крупные структуры и определяют отношения между ними.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28F888-9794-5358-2BF9-9D0A81155153}"/>
              </a:ext>
            </a:extLst>
          </p:cNvPr>
          <p:cNvSpPr txBox="1">
            <a:spLocks/>
          </p:cNvSpPr>
          <p:nvPr/>
        </p:nvSpPr>
        <p:spPr>
          <a:xfrm>
            <a:off x="8124825" y="1825625"/>
            <a:ext cx="3076575" cy="40989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Поведенческие паттерны</a:t>
            </a:r>
          </a:p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эти паттерны определяют способы взаимодействия между объектами и распределение обязанностей между ними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92BA48C-A042-4F83-1667-CB4962429572}"/>
              </a:ext>
            </a:extLst>
          </p:cNvPr>
          <p:cNvCxnSpPr>
            <a:cxnSpLocks/>
          </p:cNvCxnSpPr>
          <p:nvPr/>
        </p:nvCxnSpPr>
        <p:spPr>
          <a:xfrm>
            <a:off x="7534275" y="1610517"/>
            <a:ext cx="0" cy="452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21DD7A0-9CF0-75C1-8610-42B3A5E58E86}"/>
              </a:ext>
            </a:extLst>
          </p:cNvPr>
          <p:cNvCxnSpPr>
            <a:cxnSpLocks/>
          </p:cNvCxnSpPr>
          <p:nvPr/>
        </p:nvCxnSpPr>
        <p:spPr>
          <a:xfrm flipH="1" flipV="1">
            <a:off x="561975" y="5991223"/>
            <a:ext cx="10791825" cy="1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C839A45-AB3A-C640-03A1-BB9CDA3B6B60}"/>
              </a:ext>
            </a:extLst>
          </p:cNvPr>
          <p:cNvCxnSpPr>
            <a:cxnSpLocks/>
          </p:cNvCxnSpPr>
          <p:nvPr/>
        </p:nvCxnSpPr>
        <p:spPr>
          <a:xfrm flipH="1" flipV="1">
            <a:off x="638174" y="1742677"/>
            <a:ext cx="10791825" cy="1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BB75360-E8B0-D672-6901-1271910EDCD3}"/>
              </a:ext>
            </a:extLst>
          </p:cNvPr>
          <p:cNvCxnSpPr>
            <a:cxnSpLocks/>
          </p:cNvCxnSpPr>
          <p:nvPr/>
        </p:nvCxnSpPr>
        <p:spPr>
          <a:xfrm>
            <a:off x="4048125" y="1610517"/>
            <a:ext cx="0" cy="452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0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C69C66-D0CA-AB8F-49B4-7354AA69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325369"/>
            <a:ext cx="5229225" cy="1956841"/>
          </a:xfrm>
        </p:spPr>
        <p:txBody>
          <a:bodyPr anchor="b">
            <a:normAutofit/>
          </a:bodyPr>
          <a:lstStyle/>
          <a:p>
            <a:r>
              <a:rPr lang="de-DE" sz="5400" b="0" i="0" dirty="0">
                <a:effectLst/>
                <a:latin typeface="Söhne"/>
              </a:rPr>
              <a:t>Factory (</a:t>
            </a:r>
            <a:r>
              <a:rPr lang="ru-RU" sz="5400" b="0" i="0" dirty="0">
                <a:effectLst/>
                <a:latin typeface="Söhne"/>
              </a:rPr>
              <a:t>Фабрика)</a:t>
            </a:r>
            <a:endParaRPr lang="de-DE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8CD5B-1F43-3294-44C5-281CE3EE6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2872899"/>
            <a:ext cx="4740794" cy="3320668"/>
          </a:xfrm>
        </p:spPr>
        <p:txBody>
          <a:bodyPr>
            <a:normAutofit/>
          </a:bodyPr>
          <a:lstStyle/>
          <a:p>
            <a:r>
              <a:rPr lang="ru-RU" sz="2000" b="0" i="0" dirty="0">
                <a:effectLst/>
                <a:latin typeface="Söhne"/>
              </a:rPr>
              <a:t>Паттерн </a:t>
            </a:r>
            <a:r>
              <a:rPr lang="de-DE" sz="2000" b="0" i="0" dirty="0">
                <a:effectLst/>
                <a:latin typeface="Söhne"/>
              </a:rPr>
              <a:t>Factory </a:t>
            </a:r>
            <a:r>
              <a:rPr lang="ru-RU" sz="2000" b="0" i="0" dirty="0">
                <a:effectLst/>
                <a:latin typeface="Söhne"/>
              </a:rPr>
              <a:t>относится к категории </a:t>
            </a:r>
            <a:r>
              <a:rPr lang="ru-RU" sz="2000" b="1" i="0" dirty="0">
                <a:effectLst/>
                <a:latin typeface="Söhne"/>
              </a:rPr>
              <a:t>порождающих</a:t>
            </a:r>
            <a:r>
              <a:rPr lang="ru-RU" sz="2000" b="0" i="0" dirty="0">
                <a:effectLst/>
                <a:latin typeface="Söhne"/>
              </a:rPr>
              <a:t> паттернов и позволяет создавать объекты без явного указания их конкретных классов.</a:t>
            </a:r>
            <a:r>
              <a:rPr lang="de-DE" sz="2000" b="0" i="0" dirty="0">
                <a:effectLst/>
                <a:latin typeface="Söhne"/>
              </a:rPr>
              <a:t> </a:t>
            </a:r>
            <a:br>
              <a:rPr lang="de-DE" sz="2000" b="0" i="0" dirty="0">
                <a:effectLst/>
                <a:latin typeface="Söhne"/>
              </a:rPr>
            </a:br>
            <a:endParaRPr lang="de-DE" sz="2000" b="0" i="0" dirty="0">
              <a:effectLst/>
              <a:latin typeface="Söhne"/>
            </a:endParaRPr>
          </a:p>
          <a:p>
            <a:r>
              <a:rPr lang="ru-RU" sz="2000" b="0" i="0" dirty="0">
                <a:effectLst/>
                <a:latin typeface="Söhne"/>
              </a:rPr>
              <a:t>используется интерфейс или абстрактный класс, который определяет метод-фабрику, ответственный за создание объектов.</a:t>
            </a:r>
            <a:endParaRPr lang="de-DE" sz="2000" dirty="0"/>
          </a:p>
        </p:txBody>
      </p:sp>
      <p:pic>
        <p:nvPicPr>
          <p:cNvPr id="5" name="Picture 4" descr="Картонные коробки на конвейерной ленте">
            <a:extLst>
              <a:ext uri="{FF2B5EF4-FFF2-40B4-BE49-F238E27FC236}">
                <a16:creationId xmlns:a16="http://schemas.microsoft.com/office/drawing/2014/main" id="{A7641DDE-A7B5-6B5E-1C0B-B5758F068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97" r="1144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777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300F747-7323-6B44-06BD-C238D3A3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0" i="0" dirty="0">
                <a:effectLst/>
                <a:latin typeface="Söhne"/>
              </a:rPr>
              <a:t>Factory (</a:t>
            </a:r>
            <a:r>
              <a:rPr lang="ru-RU" sz="4400" b="0" i="0" dirty="0">
                <a:effectLst/>
                <a:latin typeface="Söhne"/>
              </a:rPr>
              <a:t>Фабрика)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023AD04-5718-695C-2578-489CDB1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Основная идея паттерна </a:t>
            </a:r>
            <a:r>
              <a:rPr lang="de-DE" sz="2800" b="0" i="0" dirty="0">
                <a:effectLst/>
                <a:latin typeface="Söhne"/>
              </a:rPr>
              <a:t>Factory 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заключается в том, что создание объектов делегируется подклассам, которые реализуют этот метод-фабрику в соответствии с конкретными требованиями или логикой.</a:t>
            </a:r>
          </a:p>
        </p:txBody>
      </p:sp>
    </p:spTree>
    <p:extLst>
      <p:ext uri="{BB962C8B-B14F-4D97-AF65-F5344CB8AC3E}">
        <p14:creationId xmlns:p14="http://schemas.microsoft.com/office/powerpoint/2010/main" val="282058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5D19A-AAF8-6CBD-EB09-73D6242C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Паттерн </a:t>
            </a:r>
            <a:r>
              <a:rPr lang="de-DE" b="1" i="0" dirty="0" err="1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Builder</a:t>
            </a:r>
            <a:r>
              <a:rPr lang="de-DE" b="1" i="0" dirty="0">
                <a:effectLst/>
                <a:latin typeface="Söhne"/>
              </a:rPr>
              <a:t> (</a:t>
            </a:r>
            <a:r>
              <a:rPr lang="ru-RU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  <a:t>Строитель</a:t>
            </a:r>
            <a:r>
              <a:rPr lang="ru-RU" b="1" i="0" dirty="0">
                <a:effectLst/>
                <a:latin typeface="Söhne"/>
              </a:rPr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8DD24-B5EC-4D1E-C441-F98F0028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используется для создания сложных объектов шаг за шагом. Он позволяет конструировать объекты с различными параметрами, обеспечивая гибкость и удобство</a:t>
            </a:r>
          </a:p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относится к категории порождающих паттернов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45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BAEB7-B143-7331-4033-4E126E1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Паттерн 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Adapter (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Адаптер)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C44F90-4D2B-0AB7-1193-03E31DD6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относится к паттернам </a:t>
            </a: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структурного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типа и позволяет объединить два несовместимых интерфейса вместе. Он преобразует интерфейс одного класса в интерфейс, ожидаемый клиентом, чтобы они могли работать вместе без проблем.</a:t>
            </a:r>
            <a:endParaRPr lang="de-DE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de-DE" dirty="0">
              <a:solidFill>
                <a:srgbClr val="374151"/>
              </a:solidFill>
              <a:latin typeface="Söhne"/>
            </a:endParaRPr>
          </a:p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Цель паттерна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Söhne"/>
              </a:rPr>
              <a:t>Adapter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 состоит в том, чтобы обернуть один класс в другой класс, который предоставляет совместимый интерфейс. Таким образом, клиентский код может взаимодействовать с адаптером, не зная о том, что под капотом на самом деле находится другой класс.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68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F0C84-EAF0-9744-214C-CE1B3FBD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Паттерн Стратегия (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Strategy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BD1C2-80C3-6009-3BDF-B7C6BE7A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Паттерн Стратегия помогает нам выбирать различные алгоритмы динамически в зависимости от ситуации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429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10974-CBB0-8EF8-8730-91767D6D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Паттерн Стратегия (</a:t>
            </a:r>
            <a:r>
              <a:rPr lang="de-DE" b="0" i="0" dirty="0" err="1">
                <a:solidFill>
                  <a:srgbClr val="374151"/>
                </a:solidFill>
                <a:effectLst/>
                <a:latin typeface="Söhne"/>
              </a:rPr>
              <a:t>Strategy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12FEB0-065A-8F1A-F959-1A4F27FE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Например, представим, что у нас есть класс, который выполняет некоторый алгоритм сортировки. Вместо того, чтобы иметь разные методы в этом классе для каждого варианта сортировки (например, пузырьковая сортировка, быстрая сортировка), мы создаем отдельные классы для каждого алгоритма сортировки. Каждый класс имеет метод </a:t>
            </a:r>
            <a:r>
              <a:rPr lang="ru-RU" dirty="0" err="1"/>
              <a:t>sort</a:t>
            </a:r>
            <a:r>
              <a:rPr lang="ru-RU" dirty="0"/>
              <a:t>(), который реализует соответствующий алгоритм сортировки. Затем мы можем выбирать и использовать нужный класс алгоритма сортировки в зависимости от наших потребностей, просто создавая экземпляр класса и вызывая его метод </a:t>
            </a:r>
            <a:r>
              <a:rPr lang="ru-RU" dirty="0" err="1"/>
              <a:t>sort</a:t>
            </a:r>
            <a:r>
              <a:rPr lang="ru-RU" dirty="0"/>
              <a:t>().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13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Breitbild</PresentationFormat>
  <Paragraphs>70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PT Sans</vt:lpstr>
      <vt:lpstr>Söhne</vt:lpstr>
      <vt:lpstr>Office</vt:lpstr>
      <vt:lpstr>Введение в паттерны программирования</vt:lpstr>
      <vt:lpstr>Паттерн vs Алгоритм</vt:lpstr>
      <vt:lpstr>Категории Паттернов программирования</vt:lpstr>
      <vt:lpstr>Factory (Фабрика)</vt:lpstr>
      <vt:lpstr>Factory (Фабрика)</vt:lpstr>
      <vt:lpstr>Паттерн Builder (Строитель)</vt:lpstr>
      <vt:lpstr>Паттерн Adapter (Адаптер)</vt:lpstr>
      <vt:lpstr>Паттерн Стратегия (Strategy)</vt:lpstr>
      <vt:lpstr>Паттерн Стратегия (Strategy)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паттерны программирования</dc:title>
  <dc:creator>Reutow Andre</dc:creator>
  <cp:lastModifiedBy>Reutow Andre</cp:lastModifiedBy>
  <cp:revision>2</cp:revision>
  <dcterms:created xsi:type="dcterms:W3CDTF">2023-07-15T05:59:25Z</dcterms:created>
  <dcterms:modified xsi:type="dcterms:W3CDTF">2023-07-15T10:34:57Z</dcterms:modified>
</cp:coreProperties>
</file>