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6858000" cx="12192000"/>
  <p:notesSz cx="6858000" cy="9144000"/>
  <p:embeddedFontLst>
    <p:embeddedFont>
      <p:font typeface="Play"/>
      <p:regular r:id="rId44"/>
      <p:bold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kEx1yrUxFTJVarY/hqojGA/QK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20EE5B9-F370-437E-A8E1-13118585A78C}">
  <a:tblStyle styleId="{620EE5B9-F370-437E-A8E1-13118585A78C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F7"/>
          </a:solidFill>
        </a:fill>
      </a:tcStyle>
    </a:wholeTbl>
    <a:band1H>
      <a:tcTxStyle/>
      <a:tcStyle>
        <a:fill>
          <a:solidFill>
            <a:srgbClr val="E6CDEE"/>
          </a:solidFill>
        </a:fill>
      </a:tcStyle>
    </a:band1H>
    <a:band2H>
      <a:tcTxStyle/>
    </a:band2H>
    <a:band1V>
      <a:tcTxStyle/>
      <a:tcStyle>
        <a:fill>
          <a:solidFill>
            <a:srgbClr val="E6CDEE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Play-regular.fntdata"/><Relationship Id="rId21" Type="http://schemas.openxmlformats.org/officeDocument/2006/relationships/slide" Target="slides/slide16.xml"/><Relationship Id="rId43" Type="http://schemas.openxmlformats.org/officeDocument/2006/relationships/slide" Target="slides/slide38.xml"/><Relationship Id="rId24" Type="http://schemas.openxmlformats.org/officeDocument/2006/relationships/slide" Target="slides/slide19.xml"/><Relationship Id="rId46" Type="http://customschemas.google.com/relationships/presentationmetadata" Target="metadata"/><Relationship Id="rId23" Type="http://schemas.openxmlformats.org/officeDocument/2006/relationships/slide" Target="slides/slide18.xml"/><Relationship Id="rId45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6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46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46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6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46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46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7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47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47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4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7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7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8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48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48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8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4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4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4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9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49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5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5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5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0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50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50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51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E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51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51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3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53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53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3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53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53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5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4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4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54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54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4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join.slack.com/t/xceleriumdigi-t6v9440/shared_invite/zt-3bif7sic2-YyHNbEca0DAqMuGnqK86iQ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Getting Started</a:t>
            </a:r>
            <a:endParaRPr/>
          </a:p>
        </p:txBody>
      </p:sp>
      <p:pic>
        <p:nvPicPr>
          <p:cNvPr descr="logos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What's Next</a:t>
            </a:r>
            <a:endParaRPr b="0"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1115568" y="2008298"/>
            <a:ext cx="10168128" cy="473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0795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</a:pPr>
            <a:r>
              <a:t/>
            </a:r>
            <a:endParaRPr sz="19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Internship - 30k to 40k a month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Char char="o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Xcelerium’s Proprietary Projects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>
                <a:latin typeface="Arial"/>
                <a:ea typeface="Arial"/>
                <a:cs typeface="Arial"/>
                <a:sym typeface="Arial"/>
              </a:rPr>
              <a:t>Full-Time Job - 130k to 150k a month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Administrative Information</a:t>
            </a:r>
            <a:endParaRPr/>
          </a:p>
        </p:txBody>
      </p:sp>
      <p:sp>
        <p:nvSpPr>
          <p:cNvPr id="167" name="Google Shape;167;p11"/>
          <p:cNvSpPr txBox="1"/>
          <p:nvPr>
            <p:ph idx="1" type="body"/>
          </p:nvPr>
        </p:nvSpPr>
        <p:spPr>
          <a:xfrm>
            <a:off x="1011184" y="2227503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Reporting procedure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Slack information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https://join.slack.com/t/xceleriumdigi-t6v9440/shared_invite/zt-3bif7sic2-YyHNbEca0DAqMuGnqK86iQ</a:t>
            </a:r>
            <a:endParaRPr/>
          </a:p>
          <a:p>
            <a:pPr indent="-1905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pic>
        <p:nvPicPr>
          <p:cNvPr id="168" name="Google Shape;16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22200" y="3850850"/>
            <a:ext cx="2961500" cy="292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4" name="Google Shape;174;p14"/>
          <p:cNvPicPr preferRelativeResize="0"/>
          <p:nvPr/>
        </p:nvPicPr>
        <p:blipFill rotWithShape="1">
          <a:blip r:embed="rId3">
            <a:alphaModFix/>
          </a:blip>
          <a:srcRect b="3759" l="0" r="0" t="376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4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4"/>
          <p:cNvSpPr txBox="1"/>
          <p:nvPr>
            <p:ph type="ctr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 sz="4800"/>
              <a:t>Linux Shell Scripting </a:t>
            </a:r>
            <a:endParaRPr sz="4800"/>
          </a:p>
        </p:txBody>
      </p:sp>
      <p:sp>
        <p:nvSpPr>
          <p:cNvPr id="177" name="Google Shape;177;p14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Digital Design and Verification Training</a:t>
            </a:r>
            <a:endParaRPr/>
          </a:p>
        </p:txBody>
      </p:sp>
      <p:sp>
        <p:nvSpPr>
          <p:cNvPr id="178" name="Google Shape;178;p14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4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9BED9"/>
          </a:solidFill>
          <a:ln cap="flat" cmpd="sng" w="9525">
            <a:solidFill>
              <a:srgbClr val="B9BE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Linux Shell Scripting</a:t>
            </a:r>
            <a:endParaRPr/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 shell is a program that commands the operating system to perform actions.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You can enter commands in a console on your computer and run the commands directly, or you can use scripts to run batches of commands.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Shells like PowerShell and Bash give system administrators the power and precision they need for fine-tuned control of the computers they're responsible for.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Shell Commands</a:t>
            </a:r>
            <a:endParaRPr/>
          </a:p>
        </p:txBody>
      </p:sp>
      <p:sp>
        <p:nvSpPr>
          <p:cNvPr id="191" name="Google Shape;191;p1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full syntax for a Bash command is: </a:t>
            </a:r>
            <a:endParaRPr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command [options] [arguments]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Which options and arguments varies from command to command. To learn about the options for a command, use the man (for "manual") command.</a:t>
            </a:r>
            <a:endParaRPr sz="2000"/>
          </a:p>
          <a:p>
            <a:pPr indent="0" lvl="0" marL="0" rtl="0" algn="ctr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man &lt;command&gt;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File and Directory Commands</a:t>
            </a:r>
            <a:endParaRPr/>
          </a:p>
        </p:txBody>
      </p:sp>
      <p:sp>
        <p:nvSpPr>
          <p:cNvPr id="197" name="Google Shape;197;p17"/>
          <p:cNvSpPr txBox="1"/>
          <p:nvPr>
            <p:ph idx="1" type="body"/>
          </p:nvPr>
        </p:nvSpPr>
        <p:spPr>
          <a:xfrm>
            <a:off x="1115568" y="2478024"/>
            <a:ext cx="4979271" cy="413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 directory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mkdir &lt;name&gt;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Navigating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 &lt;option&gt;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 ~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cd ..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List Contents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ls &lt;name&gt;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Removing directory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if empty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rmdir &lt;name&gt;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Not empty – 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rm –r &lt;name&gt;</a:t>
            </a:r>
            <a:endParaRPr/>
          </a:p>
          <a:p>
            <a:pPr indent="0" lvl="1" marL="4572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98" name="Google Shape;198;p17"/>
          <p:cNvSpPr txBox="1"/>
          <p:nvPr/>
        </p:nvSpPr>
        <p:spPr>
          <a:xfrm>
            <a:off x="6202825" y="2485281"/>
            <a:ext cx="4979271" cy="413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files or directories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cp &lt;source&gt; &lt;dest&gt;</a:t>
            </a:r>
            <a:endParaRPr/>
          </a:p>
          <a:p>
            <a:pPr indent="-2286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 or rename files or directories</a:t>
            </a:r>
            <a:endParaRPr/>
          </a:p>
          <a:p>
            <a:pPr indent="-228600" lvl="1" marL="685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b="0" i="0" lang="en-US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mv 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&lt;source&gt; &lt;dest&gt;</a:t>
            </a:r>
            <a:endParaRPr b="0" i="0" sz="20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Text Processing and File Commands</a:t>
            </a:r>
            <a:endParaRPr/>
          </a:p>
        </p:txBody>
      </p:sp>
      <p:sp>
        <p:nvSpPr>
          <p:cNvPr id="204" name="Google Shape;204;p1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Creating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 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touch &lt;file-name&gt;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Concatenate and display file content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cat &lt;file-name&gt;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Search text using patterns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grep &lt;pattern&gt;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Replace Text in a file: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sed &lt;text.to.replace&gt; &lt;file_name&gt;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System Information</a:t>
            </a:r>
            <a:endParaRPr/>
          </a:p>
        </p:txBody>
      </p:sp>
      <p:sp>
        <p:nvSpPr>
          <p:cNvPr id="210" name="Google Shape;210;p1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Print system information: 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uname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Display Linux processes: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top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Report a snapshot of the current processes: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ps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Copy command – cp</a:t>
            </a:r>
            <a:endParaRPr/>
          </a:p>
        </p:txBody>
      </p:sp>
      <p:sp>
        <p:nvSpPr>
          <p:cNvPr id="216" name="Google Shape;216;p20"/>
          <p:cNvSpPr txBox="1"/>
          <p:nvPr>
            <p:ph idx="1" type="body"/>
          </p:nvPr>
        </p:nvSpPr>
        <p:spPr>
          <a:xfrm>
            <a:off x="1115568" y="2185751"/>
            <a:ext cx="10168128" cy="4445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Copy files and directories</a:t>
            </a:r>
            <a:endParaRPr/>
          </a:p>
          <a:p>
            <a:pPr indent="0" lvl="1" marL="45720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cp &lt;name-to-be-copied&gt; &lt;name-of-the-copy&gt;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if you use the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-i</a:t>
            </a:r>
            <a:r>
              <a:rPr lang="en-US"/>
              <a:t> (for "interactive") flag, Bash warns you before deleting existing files. </a:t>
            </a:r>
            <a:endParaRPr/>
          </a:p>
          <a:p>
            <a:pPr indent="0" lvl="1" marL="45720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cp -i hello.txt bye.txt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copy all the files in the current directory to a subdirectory subdir1</a:t>
            </a:r>
            <a:endParaRPr/>
          </a:p>
          <a:p>
            <a:pPr indent="0" lvl="1" marL="45720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cp * subdir1</a:t>
            </a:r>
            <a:endParaRPr>
              <a:latin typeface="Play"/>
              <a:ea typeface="Play"/>
              <a:cs typeface="Play"/>
              <a:sym typeface="Play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To copy all the files in a subdirectory named subdir1 into a subdirectory named subdir2</a:t>
            </a:r>
            <a:endParaRPr/>
          </a:p>
          <a:p>
            <a:pPr indent="0" lvl="1" marL="457200" rtl="0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cp subdir1/* subdir2</a:t>
            </a:r>
            <a:endParaRPr>
              <a:latin typeface="Play"/>
              <a:ea typeface="Play"/>
              <a:cs typeface="Play"/>
              <a:sym typeface="Play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with text and a person standing in front of it&#10;&#10;Description automatically generated" id="222" name="Google Shape;222;p25"/>
          <p:cNvPicPr preferRelativeResize="0"/>
          <p:nvPr/>
        </p:nvPicPr>
        <p:blipFill rotWithShape="1">
          <a:blip r:embed="rId3">
            <a:alphaModFix/>
          </a:blip>
          <a:srcRect b="0" l="18399" r="18400" t="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5"/>
          <p:cNvSpPr/>
          <p:nvPr/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7647"/>
                </a:srgbClr>
              </a:gs>
              <a:gs pos="35000">
                <a:srgbClr val="FFFFFF">
                  <a:alpha val="78823"/>
                </a:srgbClr>
              </a:gs>
              <a:gs pos="58000">
                <a:schemeClr val="lt1"/>
              </a:gs>
              <a:gs pos="100000">
                <a:schemeClr val="lt1"/>
              </a:gs>
            </a:gsLst>
            <a:lin ang="108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5"/>
          <p:cNvSpPr txBox="1"/>
          <p:nvPr>
            <p:ph type="ctrTitle"/>
          </p:nvPr>
        </p:nvSpPr>
        <p:spPr>
          <a:xfrm>
            <a:off x="477981" y="1122363"/>
            <a:ext cx="5223770" cy="320413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</a:pPr>
            <a:r>
              <a:rPr lang="en-US" sz="6600"/>
              <a:t>Basics of C Language</a:t>
            </a:r>
            <a:endParaRPr/>
          </a:p>
        </p:txBody>
      </p:sp>
      <p:sp>
        <p:nvSpPr>
          <p:cNvPr id="225" name="Google Shape;225;p25"/>
          <p:cNvSpPr txBox="1"/>
          <p:nvPr>
            <p:ph idx="1" type="subTitle"/>
          </p:nvPr>
        </p:nvSpPr>
        <p:spPr>
          <a:xfrm>
            <a:off x="477980" y="4872922"/>
            <a:ext cx="4023359" cy="12081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/>
              <a:t>Digital Design and Verification Training</a:t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5"/>
          <p:cNvSpPr/>
          <p:nvPr/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B9BED9"/>
          </a:solidFill>
          <a:ln cap="flat" cmpd="sng" w="9525">
            <a:solidFill>
              <a:srgbClr val="B9BED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Introductions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Course Overview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Administrative Information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Basics of C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Quick Revision - C Language Essentials</a:t>
            </a:r>
            <a:endParaRPr/>
          </a:p>
        </p:txBody>
      </p:sp>
      <p:sp>
        <p:nvSpPr>
          <p:cNvPr id="233" name="Google Shape;233;p26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en-US">
                <a:solidFill>
                  <a:srgbClr val="1F1F1F"/>
                </a:solidFill>
              </a:rPr>
              <a:t>Basic syntax and structure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en-US">
                <a:solidFill>
                  <a:srgbClr val="1F1F1F"/>
                </a:solidFill>
              </a:rPr>
              <a:t>Data types and variables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en-US">
                <a:solidFill>
                  <a:srgbClr val="1F1F1F"/>
                </a:solidFill>
              </a:rPr>
              <a:t>Operators and expressions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en-US">
                <a:solidFill>
                  <a:srgbClr val="1F1F1F"/>
                </a:solidFill>
              </a:rPr>
              <a:t>Control structures (if, switch, loops)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en-US">
                <a:solidFill>
                  <a:srgbClr val="1F1F1F"/>
                </a:solidFill>
              </a:rPr>
              <a:t>Functions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1F1F1F"/>
              </a:buClr>
              <a:buSzPts val="2400"/>
              <a:buChar char="•"/>
            </a:pPr>
            <a:r>
              <a:rPr lang="en-US">
                <a:solidFill>
                  <a:srgbClr val="1F1F1F"/>
                </a:solidFill>
              </a:rPr>
              <a:t>Arrays and strings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39" name="Google Shape;239;p27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Structure of a C program: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40" name="Google Shape;240;p27"/>
          <p:cNvGraphicFramePr/>
          <p:nvPr/>
        </p:nvGraphicFramePr>
        <p:xfrm>
          <a:off x="1813758" y="3044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C75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include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&lt;stdio.h&gt;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Preprocessor directive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Main function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Your code here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1115568" y="2206627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data types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Size of data types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47" name="Google Shape;247;p28"/>
          <p:cNvGraphicFramePr/>
          <p:nvPr/>
        </p:nvGraphicFramePr>
        <p:xfrm>
          <a:off x="1813758" y="271054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age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D19A66"/>
                          </a:solidFill>
                        </a:rPr>
                        <a:t>25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float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pi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D19A66"/>
                          </a:solidFill>
                        </a:rPr>
                        <a:t>3.14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double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precise_pi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D19A66"/>
                          </a:solidFill>
                        </a:rPr>
                        <a:t>3.14159265359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grade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'A'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28"/>
          <p:cNvGraphicFramePr/>
          <p:nvPr/>
        </p:nvGraphicFramePr>
        <p:xfrm>
          <a:off x="1813757" y="486030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"Size of int: %zu bytes\n"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"Size of float: %zu bytes\n"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float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"Size of double: %zu bytes\n"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double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"Size of char: %zu bytes\n"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54" name="Google Shape;254;p29"/>
          <p:cNvSpPr txBox="1"/>
          <p:nvPr>
            <p:ph idx="1" type="body"/>
          </p:nvPr>
        </p:nvSpPr>
        <p:spPr>
          <a:xfrm>
            <a:off x="1011184" y="198257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Operators and Expressions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Increment/Decrement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55" name="Google Shape;255;p29"/>
          <p:cNvGraphicFramePr/>
          <p:nvPr/>
        </p:nvGraphicFramePr>
        <p:xfrm>
          <a:off x="1824196" y="25731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"Sum: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13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"Difference: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7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"Product: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30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"Quotient: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3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"Remainder: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b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1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6" name="Google Shape;256;p29"/>
          <p:cNvGraphicFramePr/>
          <p:nvPr/>
        </p:nvGraphicFramePr>
        <p:xfrm>
          <a:off x="1821349" y="56278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x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"x: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// Prints 5, then x becomes 6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"x: %d\n"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// x becomes 7, then prints 7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62" name="Google Shape;262;p30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If-else example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63" name="Google Shape;263;p30"/>
          <p:cNvGraphicFramePr/>
          <p:nvPr/>
        </p:nvGraphicFramePr>
        <p:xfrm>
          <a:off x="1774174" y="3038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score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95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score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&gt;=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90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"Grade: A\n"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else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score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&gt;=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80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"Grade: B\n"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else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if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score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&gt;=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70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"Grade: C\n"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else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"Grade: F\n"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718910" y="2029175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Switch example</a:t>
            </a:r>
            <a:endParaRPr/>
          </a:p>
        </p:txBody>
      </p:sp>
      <p:graphicFrame>
        <p:nvGraphicFramePr>
          <p:cNvPr id="270" name="Google Shape;270;p31"/>
          <p:cNvGraphicFramePr/>
          <p:nvPr/>
        </p:nvGraphicFramePr>
        <p:xfrm>
          <a:off x="1978875" y="263747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2971900"/>
              </a:tblGrid>
              <a:tr h="3809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grade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'B'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switch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(grade) {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case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'A'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: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    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"Excellent!\n"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   break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case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'B'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: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   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"Good job!\n"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   break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1" name="Google Shape;271;p31"/>
          <p:cNvSpPr txBox="1"/>
          <p:nvPr/>
        </p:nvSpPr>
        <p:spPr>
          <a:xfrm>
            <a:off x="6091824" y="2636729"/>
            <a:ext cx="2983200" cy="3806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case</a:t>
            </a:r>
            <a:r>
              <a:rPr b="0" i="0" lang="en-US" sz="2000" u="none" cap="none" strike="noStrike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 cap="none" strike="noStrike">
                <a:solidFill>
                  <a:srgbClr val="98C379"/>
                </a:solidFill>
                <a:latin typeface="Arial"/>
                <a:ea typeface="Arial"/>
                <a:cs typeface="Arial"/>
                <a:sym typeface="Arial"/>
              </a:rPr>
              <a:t>'C'</a:t>
            </a:r>
            <a:r>
              <a:rPr b="0" i="0" lang="en-US" sz="2000" u="none" cap="none" strike="noStrike">
                <a:solidFill>
                  <a:srgbClr val="61A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-US" sz="2000" u="none" cap="none" strike="noStrike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i="0" lang="en-US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1AFEF"/>
                </a:solidFill>
                <a:latin typeface="Arial"/>
                <a:ea typeface="Arial"/>
                <a:cs typeface="Arial"/>
                <a:sym typeface="Arial"/>
              </a:rPr>
              <a:t>   printf</a:t>
            </a:r>
            <a:r>
              <a:rPr lang="en-US" sz="20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98C379"/>
                </a:solidFill>
                <a:latin typeface="Arial"/>
                <a:ea typeface="Arial"/>
                <a:cs typeface="Arial"/>
                <a:sym typeface="Arial"/>
              </a:rPr>
              <a:t>"Average performance.\n"</a:t>
            </a:r>
            <a:r>
              <a:rPr lang="en-US" sz="20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); </a:t>
            </a: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   break</a:t>
            </a:r>
            <a:r>
              <a:rPr lang="en-US" sz="20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; </a:t>
            </a: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default</a:t>
            </a:r>
            <a:r>
              <a:rPr lang="en-US" sz="2000">
                <a:solidFill>
                  <a:srgbClr val="61AFEF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sz="20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r>
              <a:rPr b="1" lang="en-US" sz="2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61AFEF"/>
                </a:solidFill>
                <a:latin typeface="Arial"/>
                <a:ea typeface="Arial"/>
                <a:cs typeface="Arial"/>
                <a:sym typeface="Arial"/>
              </a:rPr>
              <a:t>    printf</a:t>
            </a:r>
            <a:r>
              <a:rPr lang="en-US" sz="20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en-US" sz="2000">
                <a:solidFill>
                  <a:srgbClr val="98C379"/>
                </a:solidFill>
                <a:latin typeface="Arial"/>
                <a:ea typeface="Arial"/>
                <a:cs typeface="Arial"/>
                <a:sym typeface="Arial"/>
              </a:rPr>
              <a:t>"Need improvement.\n"</a:t>
            </a:r>
            <a:r>
              <a:rPr lang="en-US" sz="2000">
                <a:solidFill>
                  <a:srgbClr val="ABB2BF"/>
                </a:solidFill>
                <a:latin typeface="Arial"/>
                <a:ea typeface="Arial"/>
                <a:cs typeface="Arial"/>
                <a:sym typeface="Arial"/>
              </a:rPr>
              <a:t>);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ABB2B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77" name="Google Shape;277;p32"/>
          <p:cNvSpPr txBox="1"/>
          <p:nvPr>
            <p:ph idx="1" type="body"/>
          </p:nvPr>
        </p:nvSpPr>
        <p:spPr>
          <a:xfrm>
            <a:off x="1115568" y="2478024"/>
            <a:ext cx="10168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loop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While loop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78" name="Google Shape;278;p32"/>
          <p:cNvGraphicFramePr/>
          <p:nvPr/>
        </p:nvGraphicFramePr>
        <p:xfrm>
          <a:off x="1774174" y="3038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Output: 0 1 2 3 4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9" name="Google Shape;279;p32"/>
          <p:cNvGraphicFramePr/>
          <p:nvPr/>
        </p:nvGraphicFramePr>
        <p:xfrm>
          <a:off x="1770479" y="47107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while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n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&lt;=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n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Output: 1 4 9 16 25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3"/>
          <p:cNvSpPr txBox="1"/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85" name="Google Shape;285;p33"/>
          <p:cNvSpPr txBox="1"/>
          <p:nvPr>
            <p:ph idx="1" type="body"/>
          </p:nvPr>
        </p:nvSpPr>
        <p:spPr>
          <a:xfrm>
            <a:off x="1011184" y="2185750"/>
            <a:ext cx="10168200" cy="4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Function definition and call: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86" name="Google Shape;286;p33"/>
          <p:cNvGraphicFramePr/>
          <p:nvPr/>
        </p:nvGraphicFramePr>
        <p:xfrm>
          <a:off x="1774174" y="2871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square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num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"Square of %d is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num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square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num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92" name="Google Shape;292;p3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initialization and access</a:t>
            </a:r>
            <a:endParaRPr/>
          </a:p>
        </p:txBody>
      </p:sp>
      <p:graphicFrame>
        <p:nvGraphicFramePr>
          <p:cNvPr id="293" name="Google Shape;293;p34"/>
          <p:cNvGraphicFramePr/>
          <p:nvPr/>
        </p:nvGraphicFramePr>
        <p:xfrm>
          <a:off x="1774174" y="3038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numbers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i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numbers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i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Syntax and Structure</a:t>
            </a:r>
            <a:endParaRPr/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String operations</a:t>
            </a:r>
            <a:endParaRPr/>
          </a:p>
        </p:txBody>
      </p:sp>
      <p:graphicFrame>
        <p:nvGraphicFramePr>
          <p:cNvPr id="300" name="Google Shape;300;p35"/>
          <p:cNvGraphicFramePr/>
          <p:nvPr/>
        </p:nvGraphicFramePr>
        <p:xfrm>
          <a:off x="1774174" y="30380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str1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"Hello"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str2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 World"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strcat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str1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str2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"Concatenated string: %s\n"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str1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"Length: %zu\n"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strlen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str1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Trainers: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EE Department UET, KICS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3709931" y="2484449"/>
            <a:ext cx="4979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/>
              <a:t>Dr. Muhammad Tahir</a:t>
            </a:r>
            <a:br>
              <a:rPr lang="en-US" sz="1800"/>
            </a:br>
            <a:r>
              <a:rPr lang="en-US" sz="1800"/>
              <a:t>Professor, Department of Electrical Engineering, UET Lahore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1222611" y="4471924"/>
            <a:ext cx="4979271" cy="1888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Umer Shahid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Lecturer, Department of Electrical Engineering, UET Lahore</a:t>
            </a:r>
            <a:endParaRPr/>
          </a:p>
        </p:txBody>
      </p:sp>
      <p:sp>
        <p:nvSpPr>
          <p:cNvPr id="119" name="Google Shape;119;p3"/>
          <p:cNvSpPr txBox="1"/>
          <p:nvPr/>
        </p:nvSpPr>
        <p:spPr>
          <a:xfrm>
            <a:off x="6599636" y="4471849"/>
            <a:ext cx="49794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Mr. </a:t>
            </a:r>
            <a:r>
              <a:rPr b="1" lang="en-US" sz="2400">
                <a:solidFill>
                  <a:schemeClr val="dk1"/>
                </a:solidFill>
              </a:rPr>
              <a:t>Rehan Naeem</a:t>
            </a: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Lecturer, Department of Electrical Engineering, UET Lahore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Basic Demo</a:t>
            </a:r>
            <a:endParaRPr/>
          </a:p>
        </p:txBody>
      </p:sp>
      <p:graphicFrame>
        <p:nvGraphicFramePr>
          <p:cNvPr id="306" name="Google Shape;306;p36"/>
          <p:cNvGraphicFramePr/>
          <p:nvPr/>
        </p:nvGraphicFramePr>
        <p:xfrm>
          <a:off x="1265813" y="17327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3950075"/>
                <a:gridCol w="4314275"/>
              </a:tblGrid>
              <a:tr h="51267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E06C75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#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include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&lt;stdio.h&gt;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E06C75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#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include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&lt;string.h&gt;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E06C75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#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define</a:t>
                      </a:r>
                      <a:r>
                        <a:rPr b="0" i="0" lang="en-US" sz="2000" u="none" cap="none" strike="noStrike">
                          <a:solidFill>
                            <a:srgbClr val="E06C75"/>
                          </a:solidFill>
                        </a:rPr>
                        <a:t> MAX_NAME_LENGTH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void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greet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"Hello, %s!\n"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MAX_NAME_LENGTH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"Enter your name: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fgets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MAX_NAME_LENGTH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stdin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strcspn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// Remove newline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greet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name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"Let's count to 5:\n"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for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&lt;=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i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"\n"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b="1" i="0" sz="20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312" name="Google Shape;312;p37"/>
          <p:cNvSpPr txBox="1"/>
          <p:nvPr>
            <p:ph idx="1" type="body"/>
          </p:nvPr>
        </p:nvSpPr>
        <p:spPr>
          <a:xfrm>
            <a:off x="1115568" y="2091805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Definition: A pointer is a variable that stores the memory address of another variable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Declaring and initializing pointers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13" name="Google Shape;313;p37"/>
          <p:cNvGraphicFramePr/>
          <p:nvPr/>
        </p:nvGraphicFramePr>
        <p:xfrm>
          <a:off x="1793966" y="36045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&amp;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ptr holds the address of x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4" name="Google Shape;314;p37"/>
          <p:cNvGraphicFramePr/>
          <p:nvPr/>
        </p:nvGraphicFramePr>
        <p:xfrm>
          <a:off x="1793966" y="511488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134470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Declare a pointer to an 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str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Declare a pointer to a char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double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dptr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NULL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Initialize a pointer to null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320" name="Google Shape;320;p3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Accessing the value pointed to by a pointer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21" name="Google Shape;321;p38"/>
          <p:cNvGraphicFramePr/>
          <p:nvPr/>
        </p:nvGraphicFramePr>
        <p:xfrm>
          <a:off x="1754382" y="3503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&amp;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"Value of x: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42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"Value pointed to by ptr: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42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Change the value of x through the pointer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"New value of x: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100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327" name="Google Shape;327;p3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Incrementing and decrementing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28" name="Google Shape;328;p39"/>
          <p:cNvGraphicFramePr/>
          <p:nvPr/>
        </p:nvGraphicFramePr>
        <p:xfrm>
          <a:off x="1754382" y="350318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arr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arr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p points to the first element of arr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10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20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30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Move to the next element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20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334" name="Google Shape;334;p40"/>
          <p:cNvSpPr txBox="1"/>
          <p:nvPr>
            <p:ph idx="1" type="body"/>
          </p:nvPr>
        </p:nvSpPr>
        <p:spPr>
          <a:xfrm>
            <a:off x="1011184" y="2561532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Relationship between arrays and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Array name as a pointer to its first element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35" name="Google Shape;335;p40"/>
          <p:cNvGraphicFramePr/>
          <p:nvPr/>
        </p:nvGraphicFramePr>
        <p:xfrm>
          <a:off x="1714321" y="353135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numbers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[]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};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ptr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numbers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5C6370"/>
                          </a:solidFill>
                        </a:rPr>
                        <a:t>// ptr points to the first element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 i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ptr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 i)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5C6370"/>
                          </a:solidFill>
                        </a:rPr>
                        <a:t>// Access elements using pointer arithmetic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98C379"/>
                          </a:solidFill>
                        </a:rPr>
                        <a:t>"\n"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5C6370"/>
                          </a:solidFill>
                        </a:rPr>
                        <a:t>// Equivalent array notation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;</a:t>
                      </a:r>
                      <a:r>
                        <a:rPr b="0" i="0" lang="en-US" sz="1600" u="none" cap="none" strike="noStrike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16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6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</a:rPr>
                        <a:t> numbers[i]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r>
                        <a:rPr b="0" i="0" lang="en-US" sz="16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16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6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Advanced C Concepts - Pointers</a:t>
            </a:r>
            <a:endParaRPr/>
          </a:p>
        </p:txBody>
      </p:sp>
      <p:sp>
        <p:nvSpPr>
          <p:cNvPr id="341" name="Google Shape;341;p41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Accessing elements of 2D arrays using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42" name="Google Shape;342;p41"/>
          <p:cNvGraphicFramePr/>
          <p:nvPr/>
        </p:nvGraphicFramePr>
        <p:xfrm>
          <a:off x="2014527" y="36784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matrix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6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7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8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9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}};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p)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matrix;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Pointer to an array of 4 integers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Accesses matrix[1][2], prints 7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]);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Equivalent array notation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Function Pointers - Basics</a:t>
            </a:r>
            <a:endParaRPr/>
          </a:p>
        </p:txBody>
      </p:sp>
      <p:sp>
        <p:nvSpPr>
          <p:cNvPr id="348" name="Google Shape;348;p42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Definition: Pointers that point to functions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349" name="Google Shape;349;p42"/>
          <p:cNvGraphicFramePr/>
          <p:nvPr/>
        </p:nvGraphicFramePr>
        <p:xfrm>
          <a:off x="2013985" y="362206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return_type</a:t>
                      </a:r>
                      <a:r>
                        <a:rPr b="0" i="0" lang="en-US" sz="2000" u="none" cap="none" strike="noStrike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pointer_name</a:t>
                      </a:r>
                      <a:r>
                        <a:rPr b="0" i="0" lang="en-US" sz="2000" u="none" cap="none" strike="noStrike">
                          <a:solidFill>
                            <a:srgbClr val="D8D8D8"/>
                          </a:solidFill>
                        </a:rPr>
                        <a:t>)(</a:t>
                      </a: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</a:rPr>
                        <a:t>parameter_types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50" name="Google Shape;350;p42"/>
          <p:cNvGraphicFramePr/>
          <p:nvPr/>
        </p:nvGraphicFramePr>
        <p:xfrm>
          <a:off x="2013985" y="44978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add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b) {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b; }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func_ptr)(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func_ptr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add;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"Sum: %d\n"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func_ptr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)); </a:t>
                      </a:r>
                      <a:r>
                        <a:rPr b="0" i="1" lang="en-US" sz="2000" u="none" cap="none" strike="noStrike">
                          <a:solidFill>
                            <a:srgbClr val="5C6370"/>
                          </a:solidFill>
                        </a:rPr>
                        <a:t>// Calls add(5, 3), prints 8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Function Pointers – Example</a:t>
            </a:r>
            <a:endParaRPr/>
          </a:p>
        </p:txBody>
      </p:sp>
      <p:graphicFrame>
        <p:nvGraphicFramePr>
          <p:cNvPr id="356" name="Google Shape;356;p43"/>
          <p:cNvGraphicFramePr/>
          <p:nvPr/>
        </p:nvGraphicFramePr>
        <p:xfrm>
          <a:off x="2008020" y="2145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{620EE5B9-F370-437E-A8E1-13118585A78C}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compare_ints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const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void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a,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const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void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b)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)a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)b); }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main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() {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numbers[]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{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42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13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7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87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35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};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(numbers)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/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(numbers[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]);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qsort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(numbers, n,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sizeof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), compare_ints);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for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(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int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=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i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n; i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++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{ </a:t>
                      </a: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"%d 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, numbers[i]); } </a:t>
                      </a:r>
                      <a:endParaRPr sz="2000" u="none" cap="none" strike="noStrike"/>
                    </a:p>
                    <a:p>
                      <a:pPr indent="-228600" lvl="0" marL="22860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61AFE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1AFEF"/>
                          </a:solidFill>
                        </a:rPr>
                        <a:t>printf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2000" u="none" cap="none" strike="noStrike">
                          <a:solidFill>
                            <a:srgbClr val="98C379"/>
                          </a:solidFill>
                        </a:rPr>
                        <a:t>"\n"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); </a:t>
                      </a:r>
                      <a:r>
                        <a:rPr b="0" i="0" lang="en-US" sz="2000" u="none" cap="none" strike="noStrike">
                          <a:solidFill>
                            <a:srgbClr val="C678DD"/>
                          </a:solidFill>
                        </a:rPr>
                        <a:t>return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2000" u="none" cap="none" strike="noStrike">
                          <a:solidFill>
                            <a:srgbClr val="D19A66"/>
                          </a:solidFill>
                        </a:rPr>
                        <a:t>0</a:t>
                      </a: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; }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Common Pitfalls with Pointers</a:t>
            </a:r>
            <a:endParaRPr/>
          </a:p>
        </p:txBody>
      </p:sp>
      <p:sp>
        <p:nvSpPr>
          <p:cNvPr id="362" name="Google Shape;362;p4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Uninitialized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Dangling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Memory leaks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Best Practices for Using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Always initialize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 for NULL before dereferencing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 const when appropriate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Be cautious with void pointers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Free dynamically allocated memory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Trainee's Introduction</a:t>
            </a:r>
            <a:endParaRPr/>
          </a:p>
        </p:txBody>
      </p:sp>
      <p:sp>
        <p:nvSpPr>
          <p:cNvPr id="125" name="Google Shape;125;p4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Now it's your turn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Training Overview</a:t>
            </a:r>
            <a:endParaRPr/>
          </a:p>
        </p:txBody>
      </p:sp>
      <p:sp>
        <p:nvSpPr>
          <p:cNvPr id="131" name="Google Shape;131;p5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Training objectives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Develop a strong foundation in digital design principles and computer architecture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Bridge the gap between academic knowledge and industry requirements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Cultivate practical skills in digital design tools and methodologies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Foster teamwork and communication skills essential for professional engineering environments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What you can Expect</a:t>
            </a:r>
            <a:endParaRPr b="0"/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115568" y="2008298"/>
            <a:ext cx="10168128" cy="47380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1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 month of coaching ~ 10k a month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Week-1: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Productivity Tools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Week-2: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Digital Systems Design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Week-3: 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Computer Architecture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41300" lvl="1" marL="685800" rtl="0" algn="l">
              <a:spcBef>
                <a:spcPts val="500"/>
              </a:spcBef>
              <a:spcAft>
                <a:spcPts val="0"/>
              </a:spcAft>
              <a:buSzPts val="2000"/>
              <a:buFont typeface="Courier New"/>
              <a:buChar char="o"/>
            </a:pPr>
            <a:r>
              <a:rPr lang="en-US"/>
              <a:t>Week-4: Digital Systems Verification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Hands on Projects ~ 10k a month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Complex datapaths and controllers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RISCV Microprocessor System Design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Verification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Software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Just like you’re working in a company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Expected of You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1115568" y="2425833"/>
            <a:ext cx="10168128" cy="4195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Attendance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Performance in Multiple Evaluations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Knowledge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Skill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o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Speed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What is Expected of You</a:t>
            </a:r>
            <a:endParaRPr/>
          </a:p>
        </p:txBody>
      </p:sp>
      <p:sp>
        <p:nvSpPr>
          <p:cNvPr id="149" name="Google Shape;149;p8"/>
          <p:cNvSpPr txBox="1"/>
          <p:nvPr>
            <p:ph idx="1" type="body"/>
          </p:nvPr>
        </p:nvSpPr>
        <p:spPr>
          <a:xfrm>
            <a:off x="1115568" y="2196190"/>
            <a:ext cx="10168128" cy="44248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Top-notch Communications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Daily Updates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What you have done today.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What you’re going to do tomorrow.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Are there any roadblocks?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Clarity and Accuracy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2" marL="11430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Spoken and Written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Independence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Task assignment to task completion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Doesn’t stop you from collaboration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Timings</a:t>
            </a:r>
            <a:endParaRPr/>
          </a:p>
        </p:txBody>
      </p:sp>
      <p:sp>
        <p:nvSpPr>
          <p:cNvPr id="155" name="Google Shape;155;p9"/>
          <p:cNvSpPr txBox="1"/>
          <p:nvPr>
            <p:ph idx="1" type="body"/>
          </p:nvPr>
        </p:nvSpPr>
        <p:spPr>
          <a:xfrm>
            <a:off x="1115568" y="2478024"/>
            <a:ext cx="10168128" cy="40282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Monday to Friday, 09.00 am to 04.00 PM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Char char="•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Coaching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09.00 am to 12.00 pm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include a couple of small breaks.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o"/>
            </a:pP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 end earlier than the allocated time.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Hands on Lab Sessions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12.00 pm </a:t>
            </a:r>
            <a:r>
              <a:rPr lang="en-U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</a:t>
            </a:r>
            <a:r>
              <a:rPr lang="en-US"/>
              <a:t>04.00 pm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2024-06-27T15:25:58Z</dcterms:created>
</cp:coreProperties>
</file>