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6" roundtripDataSignature="AMtx7mgoBTkdCfwivgvYSvLZINL1kSzh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3C685E-A350-4680-AEAD-1D2C0A5B7E1F}">
  <a:tblStyle styleId="{8C3C685E-A350-4680-AEAD-1D2C0A5B7E1F}" styleName="Table_0">
    <a:wholeTbl>
      <a:tcTxStyle b="off" i="off">
        <a:font>
          <a:latin typeface="Neue Haas Grotesk Text Pro"/>
          <a:ea typeface="Neue Haas Grotesk Text Pro"/>
          <a:cs typeface="Neue Haas Grotesk Text Pro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E8F7"/>
          </a:solidFill>
        </a:fill>
      </a:tcStyle>
    </a:wholeTbl>
    <a:band1H>
      <a:tcTxStyle/>
      <a:tcStyle>
        <a:fill>
          <a:solidFill>
            <a:srgbClr val="E6CDEE"/>
          </a:solidFill>
        </a:fill>
      </a:tcStyle>
    </a:band1H>
    <a:band2H>
      <a:tcTxStyle/>
    </a:band2H>
    <a:band1V>
      <a:tcTxStyle/>
      <a:tcStyle>
        <a:fill>
          <a:solidFill>
            <a:srgbClr val="E6CDEE"/>
          </a:solidFill>
        </a:fill>
      </a:tcStyle>
    </a:band1V>
    <a:band2V>
      <a:tcTxStyle/>
    </a:band2V>
    <a:lastCol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customschemas.google.com/relationships/presentationmetadata" Target="metadata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759daaebd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3759daaebdb_0_1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759daaebdb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3759daaebdb_0_1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759daaebd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3759daaebdb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759daaebd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3759daaebdb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759daaebd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3759daaebdb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759daaebd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3759daaebdb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759daaebdb_0_1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3759daaebdb_0_1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759daaebdb_0_1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3759daaebdb_0_1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759daaebdb_0_2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3759daaebdb_0_2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tool used in the compilation process is called either a compiler or an assembler depending on the type of the user program source file. </a:t>
            </a:r>
            <a:endParaRPr/>
          </a:p>
        </p:txBody>
      </p:sp>
      <p:sp>
        <p:nvSpPr>
          <p:cNvPr id="325" name="Google Shape;325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759daaeb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3759daaebd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59daaebd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3759daaebdb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759daaebd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759daaebdb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759daaebd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3759daaebdb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759daaebd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3759daaebdb_0_1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759daaebd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3759daaebdb_0_1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/>
          <p:nvPr>
            <p:ph type="ctrTitle"/>
          </p:nvPr>
        </p:nvSpPr>
        <p:spPr>
          <a:xfrm>
            <a:off x="576072" y="1124712"/>
            <a:ext cx="11036808" cy="3172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7"/>
          <p:cNvSpPr txBox="1"/>
          <p:nvPr>
            <p:ph idx="1" type="subTitle"/>
          </p:nvPr>
        </p:nvSpPr>
        <p:spPr>
          <a:xfrm>
            <a:off x="576072" y="4727448"/>
            <a:ext cx="11036808" cy="1481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7"/>
          <p:cNvSpPr txBox="1"/>
          <p:nvPr>
            <p:ph idx="10" type="dt"/>
          </p:nvPr>
        </p:nvSpPr>
        <p:spPr>
          <a:xfrm>
            <a:off x="57607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2" type="sldNum"/>
          </p:nvPr>
        </p:nvSpPr>
        <p:spPr>
          <a:xfrm>
            <a:off x="8869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7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7"/>
          <p:cNvSpPr/>
          <p:nvPr/>
        </p:nvSpPr>
        <p:spPr>
          <a:xfrm flipH="1" rot="10800000">
            <a:off x="578652" y="4501201"/>
            <a:ext cx="11034696" cy="18288"/>
          </a:xfrm>
          <a:prstGeom prst="rect">
            <a:avLst/>
          </a:prstGeom>
          <a:solidFill>
            <a:srgbClr val="B9BE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FE5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8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8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8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9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FE5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9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29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9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1" type="body"/>
          </p:nvPr>
        </p:nvSpPr>
        <p:spPr>
          <a:xfrm>
            <a:off x="1115568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2" type="body"/>
          </p:nvPr>
        </p:nvSpPr>
        <p:spPr>
          <a:xfrm>
            <a:off x="6345936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FE5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30"/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30"/>
          <p:cNvSpPr txBox="1"/>
          <p:nvPr>
            <p:ph type="title"/>
          </p:nvPr>
        </p:nvSpPr>
        <p:spPr>
          <a:xfrm>
            <a:off x="557784" y="640080"/>
            <a:ext cx="1089050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1" type="body"/>
          </p:nvPr>
        </p:nvSpPr>
        <p:spPr>
          <a:xfrm>
            <a:off x="841248" y="5102352"/>
            <a:ext cx="10607040" cy="585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1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FE5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31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1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1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1"/>
          <p:cNvSpPr txBox="1"/>
          <p:nvPr>
            <p:ph idx="1" type="body"/>
          </p:nvPr>
        </p:nvSpPr>
        <p:spPr>
          <a:xfrm>
            <a:off x="1115568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31"/>
          <p:cNvSpPr txBox="1"/>
          <p:nvPr>
            <p:ph idx="2" type="body"/>
          </p:nvPr>
        </p:nvSpPr>
        <p:spPr>
          <a:xfrm>
            <a:off x="1115568" y="3203688"/>
            <a:ext cx="4937760" cy="296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3" type="body"/>
          </p:nvPr>
        </p:nvSpPr>
        <p:spPr>
          <a:xfrm>
            <a:off x="6345936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31"/>
          <p:cNvSpPr txBox="1"/>
          <p:nvPr>
            <p:ph idx="4" type="body"/>
          </p:nvPr>
        </p:nvSpPr>
        <p:spPr>
          <a:xfrm>
            <a:off x="6345936" y="3203687"/>
            <a:ext cx="4937760" cy="2968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1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2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FE5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BEC9BB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32"/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2"/>
          <p:cNvSpPr txBox="1"/>
          <p:nvPr>
            <p:ph type="title"/>
          </p:nvPr>
        </p:nvSpPr>
        <p:spPr>
          <a:xfrm>
            <a:off x="1078992" y="1938528"/>
            <a:ext cx="10177272" cy="2990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4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FE5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34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34"/>
          <p:cNvSpPr txBox="1"/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" type="body"/>
          </p:nvPr>
        </p:nvSpPr>
        <p:spPr>
          <a:xfrm>
            <a:off x="4965192" y="1709928"/>
            <a:ext cx="6729984" cy="409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8" name="Google Shape;78;p34"/>
          <p:cNvSpPr txBox="1"/>
          <p:nvPr>
            <p:ph idx="2" type="body"/>
          </p:nvPr>
        </p:nvSpPr>
        <p:spPr>
          <a:xfrm>
            <a:off x="868680" y="3429000"/>
            <a:ext cx="3099816" cy="206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34"/>
          <p:cNvSpPr txBox="1"/>
          <p:nvPr>
            <p:ph idx="10" type="dt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5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FE5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35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35"/>
          <p:cNvSpPr txBox="1"/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5"/>
          <p:cNvSpPr/>
          <p:nvPr>
            <p:ph idx="2" type="pic"/>
          </p:nvPr>
        </p:nvSpPr>
        <p:spPr>
          <a:xfrm>
            <a:off x="4965192" y="1161288"/>
            <a:ext cx="6729984" cy="464515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35"/>
          <p:cNvSpPr txBox="1"/>
          <p:nvPr>
            <p:ph idx="1" type="body"/>
          </p:nvPr>
        </p:nvSpPr>
        <p:spPr>
          <a:xfrm>
            <a:off x="868680" y="3438144"/>
            <a:ext cx="3099816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8" name="Google Shape;88;p35"/>
          <p:cNvSpPr txBox="1"/>
          <p:nvPr>
            <p:ph idx="10" type="dt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 txBox="1"/>
          <p:nvPr>
            <p:ph type="ctrTitle"/>
          </p:nvPr>
        </p:nvSpPr>
        <p:spPr>
          <a:xfrm>
            <a:off x="576072" y="1385671"/>
            <a:ext cx="11036808" cy="3172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r>
              <a:rPr lang="en-US"/>
              <a:t>Digital Design and Verification Training</a:t>
            </a:r>
            <a:endParaRPr/>
          </a:p>
        </p:txBody>
      </p:sp>
      <p:sp>
        <p:nvSpPr>
          <p:cNvPr id="108" name="Google Shape;108;p1"/>
          <p:cNvSpPr txBox="1"/>
          <p:nvPr>
            <p:ph idx="1" type="subTitle"/>
          </p:nvPr>
        </p:nvSpPr>
        <p:spPr>
          <a:xfrm>
            <a:off x="576072" y="5124106"/>
            <a:ext cx="11036808" cy="750644"/>
          </a:xfrm>
          <a:prstGeom prst="rect">
            <a:avLst/>
          </a:prstGeom>
          <a:solidFill>
            <a:srgbClr val="214F8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>
                <a:solidFill>
                  <a:schemeClr val="lt1"/>
                </a:solidFill>
              </a:rPr>
              <a:t>Deep Dive into C and Compiler</a:t>
            </a:r>
            <a:endParaRPr/>
          </a:p>
        </p:txBody>
      </p:sp>
      <p:pic>
        <p:nvPicPr>
          <p:cNvPr descr="logos.png" id="109" name="Google Shape;10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2275" y="20813"/>
            <a:ext cx="3768247" cy="2213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759daaebdb_0_164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Advanced C Concepts - Pointers</a:t>
            </a:r>
            <a:endParaRPr/>
          </a:p>
        </p:txBody>
      </p:sp>
      <p:sp>
        <p:nvSpPr>
          <p:cNvPr id="176" name="Google Shape;176;g3759daaebdb_0_164"/>
          <p:cNvSpPr txBox="1"/>
          <p:nvPr>
            <p:ph idx="1" type="body"/>
          </p:nvPr>
        </p:nvSpPr>
        <p:spPr>
          <a:xfrm>
            <a:off x="1011184" y="2561532"/>
            <a:ext cx="101682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Comparing Array Index vs. Pointer Notation</a:t>
            </a:r>
            <a:endParaRPr/>
          </a:p>
        </p:txBody>
      </p:sp>
      <p:graphicFrame>
        <p:nvGraphicFramePr>
          <p:cNvPr id="177" name="Google Shape;177;g3759daaebdb_0_164"/>
          <p:cNvGraphicFramePr/>
          <p:nvPr/>
        </p:nvGraphicFramePr>
        <p:xfrm>
          <a:off x="1655871" y="30442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{8C3C685E-A350-4680-AEAD-1D2C0A5B7E1F}</a:tableStyleId>
              </a:tblPr>
              <a:tblGrid>
                <a:gridCol w="8168650"/>
              </a:tblGrid>
              <a:tr h="370850">
                <a:tc>
                  <a:txBody>
                    <a:bodyPr/>
                    <a:lstStyle/>
                    <a:p>
                      <a:pPr indent="-228600" lvl="0" marL="22860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600">
                          <a:solidFill>
                            <a:srgbClr val="C678DD"/>
                          </a:solidFill>
                        </a:rPr>
                        <a:t>char str[] = "World";</a:t>
                      </a:r>
                      <a:endParaRPr b="0" sz="1600">
                        <a:solidFill>
                          <a:srgbClr val="C678DD"/>
                        </a:solidFill>
                      </a:endParaRPr>
                    </a:p>
                    <a:p>
                      <a:pPr indent="-228600" lvl="0" marL="22860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600">
                          <a:solidFill>
                            <a:srgbClr val="C678DD"/>
                          </a:solidFill>
                        </a:rPr>
                        <a:t>for (int i = 0; str[i] != '\0'; i++)</a:t>
                      </a:r>
                      <a:endParaRPr b="0" sz="1600">
                        <a:solidFill>
                          <a:srgbClr val="C678DD"/>
                        </a:solidFill>
                      </a:endParaRPr>
                    </a:p>
                    <a:p>
                      <a:pPr indent="-228600" lvl="0" marL="22860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600">
                          <a:solidFill>
                            <a:srgbClr val="C678DD"/>
                          </a:solidFill>
                        </a:rPr>
                        <a:t>    printf("%c", str[i]);   // array indexing</a:t>
                      </a:r>
                      <a:endParaRPr b="0" sz="1600">
                        <a:solidFill>
                          <a:srgbClr val="C678DD"/>
                        </a:solidFill>
                      </a:endParaRPr>
                    </a:p>
                    <a:p>
                      <a:pPr indent="-228600" lvl="0" marL="22860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600">
                        <a:solidFill>
                          <a:srgbClr val="C678DD"/>
                        </a:solidFill>
                      </a:endParaRPr>
                    </a:p>
                    <a:p>
                      <a:pPr indent="-228600" lvl="0" marL="22860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600">
                          <a:solidFill>
                            <a:srgbClr val="C678DD"/>
                          </a:solidFill>
                        </a:rPr>
                        <a:t>char *p = str;</a:t>
                      </a:r>
                      <a:endParaRPr b="0" sz="1600">
                        <a:solidFill>
                          <a:srgbClr val="C678DD"/>
                        </a:solidFill>
                      </a:endParaRPr>
                    </a:p>
                    <a:p>
                      <a:pPr indent="-228600" lvl="0" marL="22860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600">
                          <a:solidFill>
                            <a:srgbClr val="C678DD"/>
                          </a:solidFill>
                        </a:rPr>
                        <a:t>while (*p)</a:t>
                      </a:r>
                      <a:endParaRPr b="0" sz="1600">
                        <a:solidFill>
                          <a:srgbClr val="C678DD"/>
                        </a:solidFill>
                      </a:endParaRPr>
                    </a:p>
                    <a:p>
                      <a:pPr indent="-228600" lvl="0" marL="22860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600">
                          <a:solidFill>
                            <a:srgbClr val="C678DD"/>
                          </a:solidFill>
                        </a:rPr>
                        <a:t>    printf("%c", *p++);     // pointer notation</a:t>
                      </a:r>
                      <a:endParaRPr b="0" sz="1600">
                        <a:solidFill>
                          <a:srgbClr val="C678DD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759daaebdb_0_172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Advanced C Concepts - Pointers</a:t>
            </a:r>
            <a:endParaRPr/>
          </a:p>
        </p:txBody>
      </p:sp>
      <p:sp>
        <p:nvSpPr>
          <p:cNvPr id="183" name="Google Shape;183;g3759daaebdb_0_172"/>
          <p:cNvSpPr txBox="1"/>
          <p:nvPr>
            <p:ph idx="1" type="body"/>
          </p:nvPr>
        </p:nvSpPr>
        <p:spPr>
          <a:xfrm>
            <a:off x="1011184" y="2561532"/>
            <a:ext cx="101682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Practical Demo</a:t>
            </a:r>
            <a:endParaRPr/>
          </a:p>
        </p:txBody>
      </p:sp>
      <p:graphicFrame>
        <p:nvGraphicFramePr>
          <p:cNvPr id="184" name="Google Shape;184;g3759daaebdb_0_172"/>
          <p:cNvGraphicFramePr/>
          <p:nvPr/>
        </p:nvGraphicFramePr>
        <p:xfrm>
          <a:off x="1655871" y="30442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{8C3C685E-A350-4680-AEAD-1D2C0A5B7E1F}</a:tableStyleId>
              </a:tblPr>
              <a:tblGrid>
                <a:gridCol w="8168650"/>
              </a:tblGrid>
              <a:tr h="370850">
                <a:tc>
                  <a:txBody>
                    <a:bodyPr/>
                    <a:lstStyle/>
                    <a:p>
                      <a:pPr indent="-228600" lvl="0" marL="22860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600">
                          <a:solidFill>
                            <a:srgbClr val="C678DD"/>
                          </a:solidFill>
                        </a:rPr>
                        <a:t>void magic_func(char *s) {</a:t>
                      </a:r>
                      <a:endParaRPr b="0" sz="1600">
                        <a:solidFill>
                          <a:srgbClr val="C678DD"/>
                        </a:solidFill>
                      </a:endParaRPr>
                    </a:p>
                    <a:p>
                      <a:pPr indent="-228600" lvl="0" marL="22860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600">
                          <a:solidFill>
                            <a:srgbClr val="C678DD"/>
                          </a:solidFill>
                        </a:rPr>
                        <a:t>    char *end = s + strlen(s) - 1;</a:t>
                      </a:r>
                      <a:endParaRPr b="0" sz="1600">
                        <a:solidFill>
                          <a:srgbClr val="C678DD"/>
                        </a:solidFill>
                      </a:endParaRPr>
                    </a:p>
                    <a:p>
                      <a:pPr indent="-228600" lvl="0" marL="22860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600">
                          <a:solidFill>
                            <a:srgbClr val="C678DD"/>
                          </a:solidFill>
                        </a:rPr>
                        <a:t>    while (s &lt; end) {</a:t>
                      </a:r>
                      <a:endParaRPr b="0" sz="1600">
                        <a:solidFill>
                          <a:srgbClr val="C678DD"/>
                        </a:solidFill>
                      </a:endParaRPr>
                    </a:p>
                    <a:p>
                      <a:pPr indent="-228600" lvl="0" marL="22860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600">
                          <a:solidFill>
                            <a:srgbClr val="C678DD"/>
                          </a:solidFill>
                        </a:rPr>
                        <a:t>        char temp = *s;</a:t>
                      </a:r>
                      <a:endParaRPr b="0" sz="1600">
                        <a:solidFill>
                          <a:srgbClr val="C678DD"/>
                        </a:solidFill>
                      </a:endParaRPr>
                    </a:p>
                    <a:p>
                      <a:pPr indent="-228600" lvl="0" marL="22860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600">
                          <a:solidFill>
                            <a:srgbClr val="C678DD"/>
                          </a:solidFill>
                        </a:rPr>
                        <a:t>        *s++ = *end;</a:t>
                      </a:r>
                      <a:endParaRPr b="0" sz="1600">
                        <a:solidFill>
                          <a:srgbClr val="C678DD"/>
                        </a:solidFill>
                      </a:endParaRPr>
                    </a:p>
                    <a:p>
                      <a:pPr indent="-228600" lvl="0" marL="22860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600">
                          <a:solidFill>
                            <a:srgbClr val="C678DD"/>
                          </a:solidFill>
                        </a:rPr>
                        <a:t>        *end-- = temp;</a:t>
                      </a:r>
                      <a:endParaRPr b="0" sz="1600">
                        <a:solidFill>
                          <a:srgbClr val="C678DD"/>
                        </a:solidFill>
                      </a:endParaRPr>
                    </a:p>
                    <a:p>
                      <a:pPr indent="-228600" lvl="0" marL="22860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600">
                          <a:solidFill>
                            <a:srgbClr val="C678DD"/>
                          </a:solidFill>
                        </a:rPr>
                        <a:t>    }</a:t>
                      </a:r>
                      <a:endParaRPr b="0" sz="1600">
                        <a:solidFill>
                          <a:srgbClr val="C678DD"/>
                        </a:solidFill>
                      </a:endParaRPr>
                    </a:p>
                    <a:p>
                      <a:pPr indent="-228600" lvl="0" marL="22860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600">
                          <a:solidFill>
                            <a:srgbClr val="C678DD"/>
                          </a:solidFill>
                        </a:rPr>
                        <a:t>}</a:t>
                      </a:r>
                      <a:endParaRPr b="0" sz="1600">
                        <a:solidFill>
                          <a:srgbClr val="C678DD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759daaebdb_0_25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Advanced C Concepts - Pointers</a:t>
            </a:r>
            <a:endParaRPr/>
          </a:p>
        </p:txBody>
      </p:sp>
      <p:sp>
        <p:nvSpPr>
          <p:cNvPr id="190" name="Google Shape;190;g3759daaebdb_0_25"/>
          <p:cNvSpPr txBox="1"/>
          <p:nvPr>
            <p:ph idx="1" type="body"/>
          </p:nvPr>
        </p:nvSpPr>
        <p:spPr>
          <a:xfrm>
            <a:off x="1115568" y="2478024"/>
            <a:ext cx="101682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Accessing elements of 2D arrays using pointers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191" name="Google Shape;191;g3759daaebdb_0_25"/>
          <p:cNvGraphicFramePr/>
          <p:nvPr/>
        </p:nvGraphicFramePr>
        <p:xfrm>
          <a:off x="2014527" y="36784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{8C3C685E-A350-4680-AEAD-1D2C0A5B7E1F}</a:tableStyleId>
              </a:tblPr>
              <a:tblGrid>
                <a:gridCol w="8168650"/>
              </a:tblGrid>
              <a:tr h="370850"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</a:rPr>
                        <a:t>matrix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[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3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][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4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]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=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{{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1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2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3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4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},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{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5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6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7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8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},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{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9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10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11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12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}};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</a:rPr>
                        <a:t>p)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[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4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]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=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</a:rPr>
                        <a:t>matrix;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1" lang="en-US" sz="2000" u="none" cap="none" strike="noStrike">
                          <a:solidFill>
                            <a:srgbClr val="5C6370"/>
                          </a:solidFill>
                        </a:rPr>
                        <a:t>// Pointer to an array of 4 integers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printf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"%d 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+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1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+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2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));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1" lang="en-US" sz="2000" u="none" cap="none" strike="noStrike">
                          <a:solidFill>
                            <a:srgbClr val="5C6370"/>
                          </a:solidFill>
                        </a:rPr>
                        <a:t>// Accesses matrix[1][2], prints 7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printf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"%d 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[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1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][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2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]);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1" lang="en-US" sz="2000" u="none" cap="none" strike="noStrike">
                          <a:solidFill>
                            <a:srgbClr val="5C6370"/>
                          </a:solidFill>
                        </a:rPr>
                        <a:t>// Equivalent array notation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759daaebdb_0_31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Function Pointers - Basics</a:t>
            </a:r>
            <a:endParaRPr/>
          </a:p>
        </p:txBody>
      </p:sp>
      <p:sp>
        <p:nvSpPr>
          <p:cNvPr id="197" name="Google Shape;197;g3759daaebdb_0_31"/>
          <p:cNvSpPr txBox="1"/>
          <p:nvPr>
            <p:ph idx="1" type="body"/>
          </p:nvPr>
        </p:nvSpPr>
        <p:spPr>
          <a:xfrm>
            <a:off x="1115568" y="2478024"/>
            <a:ext cx="101682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Definition: Pointers that point to functions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Syntax: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Example: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198" name="Google Shape;198;g3759daaebdb_0_31"/>
          <p:cNvGraphicFramePr/>
          <p:nvPr/>
        </p:nvGraphicFramePr>
        <p:xfrm>
          <a:off x="2013985" y="36220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{8C3C685E-A350-4680-AEAD-1D2C0A5B7E1F}</a:tableStyleId>
              </a:tblPr>
              <a:tblGrid>
                <a:gridCol w="8168650"/>
              </a:tblGrid>
              <a:tr h="370850"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return_type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</a:rPr>
                        <a:t>pointer_name</a:t>
                      </a:r>
                      <a:r>
                        <a:rPr b="0" i="0" lang="en-US" sz="2000" u="none" cap="none" strike="noStrike">
                          <a:solidFill>
                            <a:srgbClr val="D8D8D8"/>
                          </a:solidFill>
                        </a:rPr>
                        <a:t>)(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</a:rPr>
                        <a:t>parameter_types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);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9" name="Google Shape;199;g3759daaebdb_0_31"/>
          <p:cNvGraphicFramePr/>
          <p:nvPr/>
        </p:nvGraphicFramePr>
        <p:xfrm>
          <a:off x="2013985" y="44978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{8C3C685E-A350-4680-AEAD-1D2C0A5B7E1F}</a:tableStyleId>
              </a:tblPr>
              <a:tblGrid>
                <a:gridCol w="8168650"/>
              </a:tblGrid>
              <a:tr h="370850"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add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a, 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b) { 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return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a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+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b; }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(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func_ptr)(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 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);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func_ptr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=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add;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printf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"Sum: %d\n"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func_ptr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5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3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)); </a:t>
                      </a:r>
                      <a:r>
                        <a:rPr b="0" i="1" lang="en-US" sz="2000" u="none" cap="none" strike="noStrike">
                          <a:solidFill>
                            <a:srgbClr val="5C6370"/>
                          </a:solidFill>
                        </a:rPr>
                        <a:t>// Calls add(5, 3), prints 8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759daaebdb_0_38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Function Pointers – Example</a:t>
            </a:r>
            <a:endParaRPr/>
          </a:p>
        </p:txBody>
      </p:sp>
      <p:graphicFrame>
        <p:nvGraphicFramePr>
          <p:cNvPr id="205" name="Google Shape;205;g3759daaebdb_0_38"/>
          <p:cNvGraphicFramePr/>
          <p:nvPr/>
        </p:nvGraphicFramePr>
        <p:xfrm>
          <a:off x="2008020" y="21452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{8C3C685E-A350-4680-AEAD-1D2C0A5B7E1F}</a:tableStyleId>
              </a:tblPr>
              <a:tblGrid>
                <a:gridCol w="8168650"/>
              </a:tblGrid>
              <a:tr h="370850"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compare_ints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const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void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a, 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const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void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b)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{ 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return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(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)a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-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)b); }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C678DD"/>
                        </a:solidFill>
                      </a:endParaRPr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main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() {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numbers[]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=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{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42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13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7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87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35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};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n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=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sizeof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(numbers)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/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sizeof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(numbers[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0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]);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qsort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(numbers, n, 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sizeof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), compare_ints);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for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(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i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=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0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; i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&lt;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n; i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++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{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printf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"%d 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 numbers[i]); }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printf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"\n"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); 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return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0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; }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759daaebdb_0_43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Common Pitfalls with Pointers</a:t>
            </a:r>
            <a:endParaRPr/>
          </a:p>
        </p:txBody>
      </p:sp>
      <p:sp>
        <p:nvSpPr>
          <p:cNvPr id="211" name="Google Shape;211;g3759daaebdb_0_43"/>
          <p:cNvSpPr txBox="1"/>
          <p:nvPr>
            <p:ph idx="1" type="body"/>
          </p:nvPr>
        </p:nvSpPr>
        <p:spPr>
          <a:xfrm>
            <a:off x="1115568" y="2478024"/>
            <a:ext cx="101682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Uninitialized pointers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Dangling pointers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Memory leaks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Best Practices for Using Pointers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Always initialize pointers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Check for NULL before dereferencing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 const when appropriate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Be cautious with void pointers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Free dynamically allocated memory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Dynamic Memory Allocation</a:t>
            </a:r>
            <a:endParaRPr b="0"/>
          </a:p>
        </p:txBody>
      </p:sp>
      <p:sp>
        <p:nvSpPr>
          <p:cNvPr id="217" name="Google Shape;217;p4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Why use dynamic memory allocation? 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Flexible memory usage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Create data structures of variable size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Functions: malloc(), calloc(), realloc(), free()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Dynamic Memory Allocation</a:t>
            </a:r>
            <a:endParaRPr b="0"/>
          </a:p>
        </p:txBody>
      </p:sp>
      <p:sp>
        <p:nvSpPr>
          <p:cNvPr id="223" name="Google Shape;223;p5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malloc()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Allocates specified number of bytes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Syntax: void *malloc(size_t size);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Example: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224" name="Google Shape;224;p5"/>
          <p:cNvGraphicFramePr/>
          <p:nvPr/>
        </p:nvGraphicFramePr>
        <p:xfrm>
          <a:off x="2827337" y="383032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{8C3C685E-A350-4680-AEAD-1D2C0A5B7E1F}</a:tableStyleId>
              </a:tblPr>
              <a:tblGrid>
                <a:gridCol w="8162925"/>
              </a:tblGrid>
              <a:tr h="36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ptr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=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(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malloc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5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sizeof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));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(ptr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==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NULL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{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printf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"Memory allocation failed\n"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);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return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1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; }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C6370"/>
                        </a:buClr>
                        <a:buSzPts val="2000"/>
                        <a:buFont typeface="Arial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5C6370"/>
                          </a:solidFill>
                        </a:rPr>
                        <a:t>// Use the allocated memory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free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(ptr); </a:t>
                      </a:r>
                      <a:r>
                        <a:rPr b="0" i="1" lang="en-US" sz="2000" u="none" cap="none" strike="noStrike">
                          <a:solidFill>
                            <a:srgbClr val="5C6370"/>
                          </a:solidFill>
                        </a:rPr>
                        <a:t>// Don't forget to free when done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Dynamic Memory Allocation</a:t>
            </a:r>
            <a:endParaRPr b="0"/>
          </a:p>
        </p:txBody>
      </p:sp>
      <p:sp>
        <p:nvSpPr>
          <p:cNvPr id="230" name="Google Shape;230;p6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calloc()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Allocates memory and initializes it to zero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Syntax: void *calloc(size_t num, size_t size);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Example: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231" name="Google Shape;231;p6"/>
          <p:cNvGraphicFramePr/>
          <p:nvPr/>
        </p:nvGraphicFramePr>
        <p:xfrm>
          <a:off x="2837233" y="4107411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{8C3C685E-A350-4680-AEAD-1D2C0A5B7E1F}</a:tableStyleId>
              </a:tblPr>
              <a:tblGrid>
                <a:gridCol w="8162925"/>
              </a:tblGrid>
              <a:tr h="36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ptr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=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(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calloc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5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 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sizeof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));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(ptr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==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NULL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{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printf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"Memory allocation failed\n"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);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return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1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; }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C6370"/>
                        </a:buClr>
                        <a:buSzPts val="2000"/>
                        <a:buFont typeface="Arial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5C6370"/>
                          </a:solidFill>
                        </a:rPr>
                        <a:t>// Use the allocated memory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free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(ptr);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Dynamic Memory Allocation</a:t>
            </a:r>
            <a:endParaRPr b="0"/>
          </a:p>
        </p:txBody>
      </p:sp>
      <p:sp>
        <p:nvSpPr>
          <p:cNvPr id="237" name="Google Shape;237;p7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realloc()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Resizes previously allocated memory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Syntax: void *realloc(void *ptr, size_t new_size);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Example: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238" name="Google Shape;238;p7"/>
          <p:cNvGraphicFramePr/>
          <p:nvPr/>
        </p:nvGraphicFramePr>
        <p:xfrm>
          <a:off x="2837233" y="3929281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{8C3C685E-A350-4680-AEAD-1D2C0A5B7E1F}</a:tableStyleId>
              </a:tblPr>
              <a:tblGrid>
                <a:gridCol w="8162925"/>
              </a:tblGrid>
              <a:tr h="36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ptr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=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(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malloc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5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sizeof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));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C6370"/>
                        </a:buClr>
                        <a:buSzPts val="2000"/>
                        <a:buFont typeface="Arial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5C6370"/>
                          </a:solidFill>
                        </a:rPr>
                        <a:t>// ... use the memory ...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ptr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=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(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realloc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(ptr,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10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sizeof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));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(ptr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==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NULL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{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printf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"Memory reallocation failed\n"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);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return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1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; }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C6370"/>
                        </a:buClr>
                        <a:buSzPts val="2000"/>
                        <a:buFont typeface="Arial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5C6370"/>
                          </a:solidFill>
                        </a:rPr>
                        <a:t>// Use the reallocated memory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free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(ptr);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5" name="Google Shape;115;p2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Advanced C Concepts - Pointers, Memory, Structures, and File I/O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Compilation Process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Structures</a:t>
            </a:r>
            <a:endParaRPr/>
          </a:p>
        </p:txBody>
      </p:sp>
      <p:sp>
        <p:nvSpPr>
          <p:cNvPr id="244" name="Google Shape;244;p8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Group related data items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Syntax: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245" name="Google Shape;245;p8"/>
          <p:cNvGraphicFramePr/>
          <p:nvPr/>
        </p:nvGraphicFramePr>
        <p:xfrm>
          <a:off x="2570038" y="3216762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{8C3C685E-A350-4680-AEAD-1D2C0A5B7E1F}</a:tableStyleId>
              </a:tblPr>
              <a:tblGrid>
                <a:gridCol w="9231700"/>
              </a:tblGrid>
              <a:tr h="36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struct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Person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{ 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char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name[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50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];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age;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float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height; };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C678DD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struct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Person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p1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=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{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"Alice"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30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165.5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};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printf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"Name: %s, Age: %d, Height: %.1f\n"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 p1.name, p1.age, p1.height);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759daaebdb_0_179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Structures</a:t>
            </a:r>
            <a:endParaRPr/>
          </a:p>
        </p:txBody>
      </p:sp>
      <p:sp>
        <p:nvSpPr>
          <p:cNvPr id="251" name="Google Shape;251;g3759daaebdb_0_179"/>
          <p:cNvSpPr txBox="1"/>
          <p:nvPr>
            <p:ph idx="1" type="body"/>
          </p:nvPr>
        </p:nvSpPr>
        <p:spPr>
          <a:xfrm>
            <a:off x="1115568" y="2478024"/>
            <a:ext cx="101682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Pointers to Structures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Syntax: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252" name="Google Shape;252;g3759daaebdb_0_179"/>
          <p:cNvGraphicFramePr/>
          <p:nvPr/>
        </p:nvGraphicFramePr>
        <p:xfrm>
          <a:off x="2472638" y="4444187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{8C3C685E-A350-4680-AEAD-1D2C0A5B7E1F}</a:tableStyleId>
              </a:tblPr>
              <a:tblGrid>
                <a:gridCol w="9231700"/>
              </a:tblGrid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rgbClr val="C678DD"/>
                          </a:solidFill>
                        </a:rPr>
                        <a:t>struct Student *p = &amp;s1;</a:t>
                      </a:r>
                      <a:endParaRPr sz="2000">
                        <a:solidFill>
                          <a:srgbClr val="C678DD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rgbClr val="C678DD"/>
                          </a:solidFill>
                        </a:rPr>
                        <a:t>printf("%s", p-&gt;name);</a:t>
                      </a:r>
                      <a:endParaRPr sz="2000">
                        <a:solidFill>
                          <a:srgbClr val="C678DD"/>
                        </a:solidFill>
                      </a:endParaRPr>
                    </a:p>
                  </a:txBody>
                  <a:tcPr marT="45725" marB="45725" marR="91450" marL="91450">
                    <a:lnL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3" name="Google Shape;253;g3759daaebdb_0_179"/>
          <p:cNvGraphicFramePr/>
          <p:nvPr/>
        </p:nvGraphicFramePr>
        <p:xfrm>
          <a:off x="2472638" y="3412737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{8C3C685E-A350-4680-AEAD-1D2C0A5B7E1F}</a:tableStyleId>
              </a:tblPr>
              <a:tblGrid>
                <a:gridCol w="9231700"/>
              </a:tblGrid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rgbClr val="C678DD"/>
                          </a:solidFill>
                        </a:rPr>
                        <a:t>struct Student { int roll; char name[20]; float gpa; };</a:t>
                      </a:r>
                      <a:endParaRPr sz="2000">
                        <a:solidFill>
                          <a:srgbClr val="C678DD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rgbClr val="C678DD"/>
                          </a:solidFill>
                        </a:rPr>
                        <a:t>struct Student s1 = {1, "Ali", 3.7};</a:t>
                      </a:r>
                      <a:endParaRPr sz="2000">
                        <a:solidFill>
                          <a:srgbClr val="C678DD"/>
                        </a:solidFill>
                      </a:endParaRPr>
                    </a:p>
                  </a:txBody>
                  <a:tcPr marT="45725" marB="45725" marR="91450" marL="91450">
                    <a:lnL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9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Structures</a:t>
            </a:r>
            <a:endParaRPr/>
          </a:p>
        </p:txBody>
      </p:sp>
      <p:sp>
        <p:nvSpPr>
          <p:cNvPr id="259" name="Google Shape;259;p9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Nested Structures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Structures within structures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Example: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260" name="Google Shape;260;p9"/>
          <p:cNvGraphicFramePr/>
          <p:nvPr/>
        </p:nvGraphicFramePr>
        <p:xfrm>
          <a:off x="2787753" y="3424581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{8C3C685E-A350-4680-AEAD-1D2C0A5B7E1F}</a:tableStyleId>
              </a:tblPr>
              <a:tblGrid>
                <a:gridCol w="9231700"/>
              </a:tblGrid>
              <a:tr h="36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struct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Address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{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char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street[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50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];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char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city[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30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];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};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struct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Employee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{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char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name[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50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];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struct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Address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addr;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};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struct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Employee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emp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=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{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"Bob"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 {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"123 Main St"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 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"New York"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}};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printf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"Name: %s, Street: %s, City: %s\n"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 emp.name, emp.addr.street, emp.addr.city);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0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Unions</a:t>
            </a:r>
            <a:endParaRPr/>
          </a:p>
        </p:txBody>
      </p:sp>
      <p:sp>
        <p:nvSpPr>
          <p:cNvPr id="266" name="Google Shape;266;p10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Shares memory among different data types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Only one member can hold a value at a time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Example: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267" name="Google Shape;267;p10"/>
          <p:cNvGraphicFramePr/>
          <p:nvPr/>
        </p:nvGraphicFramePr>
        <p:xfrm>
          <a:off x="2787753" y="3424581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{8C3C685E-A350-4680-AEAD-1D2C0A5B7E1F}</a:tableStyleId>
              </a:tblPr>
              <a:tblGrid>
                <a:gridCol w="9231700"/>
              </a:tblGrid>
              <a:tr h="36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union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Data {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i;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float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f;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char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str[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20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];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};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C678DD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union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Data data;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data.i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=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10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;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printf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"Integer: %d\n"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 data.i);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data.f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=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3.14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;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printf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"Float: %f\n"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 data.f);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759daaebdb_0_195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Preprocessor Directives</a:t>
            </a:r>
            <a:endParaRPr/>
          </a:p>
        </p:txBody>
      </p:sp>
      <p:sp>
        <p:nvSpPr>
          <p:cNvPr id="273" name="Google Shape;273;g3759daaebdb_0_195"/>
          <p:cNvSpPr txBox="1"/>
          <p:nvPr>
            <p:ph idx="1" type="body"/>
          </p:nvPr>
        </p:nvSpPr>
        <p:spPr>
          <a:xfrm>
            <a:off x="1115568" y="2478024"/>
            <a:ext cx="101682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Handled before compilation.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Categories: File inclusion, Macros, Conditional compilation</a:t>
            </a:r>
            <a:endParaRPr/>
          </a:p>
        </p:txBody>
      </p:sp>
      <p:graphicFrame>
        <p:nvGraphicFramePr>
          <p:cNvPr id="274" name="Google Shape;274;g3759daaebdb_0_195"/>
          <p:cNvGraphicFramePr/>
          <p:nvPr/>
        </p:nvGraphicFramePr>
        <p:xfrm>
          <a:off x="2553953" y="3989606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{8C3C685E-A350-4680-AEAD-1D2C0A5B7E1F}</a:tableStyleId>
              </a:tblPr>
              <a:tblGrid>
                <a:gridCol w="9231700"/>
              </a:tblGrid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rgbClr val="C678DD"/>
                          </a:solidFill>
                        </a:rPr>
                        <a:t>#define PI 3.14159</a:t>
                      </a:r>
                      <a:endParaRPr sz="2000">
                        <a:solidFill>
                          <a:srgbClr val="C678DD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rgbClr val="C678DD"/>
                          </a:solidFill>
                        </a:rPr>
                        <a:t>#define SQUARE(x) ((x)*(x))</a:t>
                      </a:r>
                      <a:endParaRPr sz="2000">
                        <a:solidFill>
                          <a:srgbClr val="C678DD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678DD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C678DD"/>
                        </a:solidFill>
                      </a:endParaRPr>
                    </a:p>
                  </a:txBody>
                  <a:tcPr marT="45725" marB="45725" marR="91450" marL="91450">
                    <a:lnL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759daaebdb_0_202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Preprocessor Directives</a:t>
            </a:r>
            <a:endParaRPr/>
          </a:p>
        </p:txBody>
      </p:sp>
      <p:sp>
        <p:nvSpPr>
          <p:cNvPr id="280" name="Google Shape;280;g3759daaebdb_0_202"/>
          <p:cNvSpPr txBox="1"/>
          <p:nvPr>
            <p:ph idx="1" type="body"/>
          </p:nvPr>
        </p:nvSpPr>
        <p:spPr>
          <a:xfrm>
            <a:off x="1115568" y="2478024"/>
            <a:ext cx="101682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Also used for Conditional Compilation</a:t>
            </a:r>
            <a:endParaRPr/>
          </a:p>
        </p:txBody>
      </p:sp>
      <p:graphicFrame>
        <p:nvGraphicFramePr>
          <p:cNvPr id="281" name="Google Shape;281;g3759daaebdb_0_202"/>
          <p:cNvGraphicFramePr/>
          <p:nvPr/>
        </p:nvGraphicFramePr>
        <p:xfrm>
          <a:off x="2612403" y="3103131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{8C3C685E-A350-4680-AEAD-1D2C0A5B7E1F}</a:tableStyleId>
              </a:tblPr>
              <a:tblGrid>
                <a:gridCol w="9231700"/>
              </a:tblGrid>
              <a:tr h="36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rgbClr val="C678DD"/>
                          </a:solidFill>
                        </a:rPr>
                        <a:t>#ifdef DEBUG</a:t>
                      </a:r>
                      <a:endParaRPr sz="2000">
                        <a:solidFill>
                          <a:srgbClr val="C678DD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rgbClr val="C678DD"/>
                          </a:solidFill>
                        </a:rPr>
                        <a:t>  printf("Debug Mode");</a:t>
                      </a:r>
                      <a:endParaRPr sz="2000">
                        <a:solidFill>
                          <a:srgbClr val="C678DD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rgbClr val="C678DD"/>
                          </a:solidFill>
                        </a:rPr>
                        <a:t>#endif</a:t>
                      </a:r>
                      <a:endParaRPr sz="2000">
                        <a:solidFill>
                          <a:srgbClr val="C678DD"/>
                        </a:solidFill>
                      </a:endParaRPr>
                    </a:p>
                  </a:txBody>
                  <a:tcPr marT="45725" marB="45725" marR="91450" marL="91450">
                    <a:lnL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1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File I/O - Basics</a:t>
            </a:r>
            <a:endParaRPr/>
          </a:p>
        </p:txBody>
      </p:sp>
      <p:sp>
        <p:nvSpPr>
          <p:cNvPr id="287" name="Google Shape;287;p11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Key functions: fopen(), fclose(), fread(), fwrite(), fprintf(), fscanf()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File open modes: "r", "w", "a", "r+", "w+", "a+"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Example: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288" name="Google Shape;288;p11"/>
          <p:cNvGraphicFramePr/>
          <p:nvPr/>
        </p:nvGraphicFramePr>
        <p:xfrm>
          <a:off x="2787753" y="3602711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{8C3C685E-A350-4680-AEAD-1D2C0A5B7E1F}</a:tableStyleId>
              </a:tblPr>
              <a:tblGrid>
                <a:gridCol w="9231700"/>
              </a:tblGrid>
              <a:tr h="36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FILE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file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=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fopen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"example.txt"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 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"w"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);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(file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==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NULL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 {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printf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"Error opening file\n"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);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return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1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; }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61AFE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fprintf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(file, 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"Hello, File I/O!\n"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);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fclose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(file);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2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File I/O - Basics</a:t>
            </a:r>
            <a:endParaRPr/>
          </a:p>
        </p:txBody>
      </p:sp>
      <p:sp>
        <p:nvSpPr>
          <p:cNvPr id="294" name="Google Shape;294;p12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Reading from a file:</a:t>
            </a:r>
            <a:endParaRPr/>
          </a:p>
        </p:txBody>
      </p:sp>
      <p:graphicFrame>
        <p:nvGraphicFramePr>
          <p:cNvPr id="295" name="Google Shape;295;p12"/>
          <p:cNvGraphicFramePr/>
          <p:nvPr/>
        </p:nvGraphicFramePr>
        <p:xfrm>
          <a:off x="2114818" y="3078217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{8C3C685E-A350-4680-AEAD-1D2C0A5B7E1F}</a:tableStyleId>
              </a:tblPr>
              <a:tblGrid>
                <a:gridCol w="9231700"/>
              </a:tblGrid>
              <a:tr h="36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FILE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file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=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fopen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"example.txt"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 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"r"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);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char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buffer[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100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];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while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(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fgets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(buffer, 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sizeof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(buffer), file)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!=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NULL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{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printf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"%s"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 buffer);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}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61AFE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fclose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(file);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3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File I/O - Basics</a:t>
            </a:r>
            <a:endParaRPr/>
          </a:p>
        </p:txBody>
      </p:sp>
      <p:sp>
        <p:nvSpPr>
          <p:cNvPr id="301" name="Google Shape;301;p13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Writing to a file:</a:t>
            </a:r>
            <a:endParaRPr/>
          </a:p>
        </p:txBody>
      </p:sp>
      <p:graphicFrame>
        <p:nvGraphicFramePr>
          <p:cNvPr id="302" name="Google Shape;302;p13"/>
          <p:cNvGraphicFramePr/>
          <p:nvPr/>
        </p:nvGraphicFramePr>
        <p:xfrm>
          <a:off x="2114818" y="3078217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{8C3C685E-A350-4680-AEAD-1D2C0A5B7E1F}</a:tableStyleId>
              </a:tblPr>
              <a:tblGrid>
                <a:gridCol w="9231700"/>
              </a:tblGrid>
              <a:tr h="36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FILE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file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=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fopen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"output.txt"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 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"w"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);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for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(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i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=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1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; i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&lt;=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5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; i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++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 {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fprintf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(file, 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"Line %d\n"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 i);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}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61AFEF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fclose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(file);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4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File I/O - Basics</a:t>
            </a:r>
            <a:endParaRPr/>
          </a:p>
        </p:txBody>
      </p:sp>
      <p:sp>
        <p:nvSpPr>
          <p:cNvPr id="308" name="Google Shape;308;p14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File I/O Best Practices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Always check if file operations succeed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Close files when done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Use appropriate file modes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Handle errors gracefully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Consider using fflush() for immediate writing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3"/>
          <p:cNvPicPr preferRelativeResize="0"/>
          <p:nvPr/>
        </p:nvPicPr>
        <p:blipFill rotWithShape="1">
          <a:blip r:embed="rId3">
            <a:alphaModFix/>
          </a:blip>
          <a:srcRect b="3579" l="0" r="0" t="358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"/>
          <p:cNvSpPr/>
          <p:nvPr/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8823"/>
                </a:srgbClr>
              </a:gs>
              <a:gs pos="5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 txBox="1"/>
          <p:nvPr>
            <p:ph type="ctr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/>
              <a:t>C Language</a:t>
            </a:r>
            <a:endParaRPr/>
          </a:p>
        </p:txBody>
      </p:sp>
      <p:sp>
        <p:nvSpPr>
          <p:cNvPr id="124" name="Google Shape;124;p3"/>
          <p:cNvSpPr txBox="1"/>
          <p:nvPr>
            <p:ph idx="1" type="subTitle"/>
          </p:nvPr>
        </p:nvSpPr>
        <p:spPr>
          <a:xfrm>
            <a:off x="477980" y="4872922"/>
            <a:ext cx="4023359" cy="1208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Digital Design and Verification Training</a:t>
            </a:r>
            <a:endParaRPr/>
          </a:p>
        </p:txBody>
      </p:sp>
      <p:sp>
        <p:nvSpPr>
          <p:cNvPr id="125" name="Google Shape;125;p3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B9BED9"/>
          </a:solidFill>
          <a:ln cap="flat" cmpd="sng" w="9525">
            <a:solidFill>
              <a:srgbClr val="B9BED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3524250" y="6858000"/>
            <a:ext cx="8667750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ThePhoto by PhotoAuthor is licensed under CCYYSA.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5"/>
          <p:cNvSpPr/>
          <p:nvPr/>
        </p:nvSpPr>
        <p:spPr>
          <a:xfrm>
            <a:off x="0" y="0"/>
            <a:ext cx="4959047" cy="6858000"/>
          </a:xfrm>
          <a:custGeom>
            <a:rect b="b" l="l" r="r" t="t"/>
            <a:pathLst>
              <a:path extrusionOk="0" h="6858000" w="4959047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DFE5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l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5"/>
          <p:cNvSpPr/>
          <p:nvPr/>
        </p:nvSpPr>
        <p:spPr>
          <a:xfrm>
            <a:off x="0" y="0"/>
            <a:ext cx="4948887" cy="6858000"/>
          </a:xfrm>
          <a:custGeom>
            <a:rect b="b" l="l" r="r" t="t"/>
            <a:pathLst>
              <a:path extrusionOk="0" h="6858000" w="4948887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5"/>
          <p:cNvSpPr txBox="1"/>
          <p:nvPr>
            <p:ph type="ctr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/>
              <a:t>Compilation of C Program</a:t>
            </a:r>
            <a:endParaRPr sz="4800"/>
          </a:p>
        </p:txBody>
      </p:sp>
      <p:sp>
        <p:nvSpPr>
          <p:cNvPr id="317" name="Google Shape;317;p15"/>
          <p:cNvSpPr txBox="1"/>
          <p:nvPr>
            <p:ph idx="1" type="subTitle"/>
          </p:nvPr>
        </p:nvSpPr>
        <p:spPr>
          <a:xfrm>
            <a:off x="477980" y="4872922"/>
            <a:ext cx="4023359" cy="1208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Digital Design and Verification Training</a:t>
            </a:r>
            <a:endParaRPr/>
          </a:p>
        </p:txBody>
      </p:sp>
      <p:sp>
        <p:nvSpPr>
          <p:cNvPr id="318" name="Google Shape;318;p15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5"/>
          <p:cNvSpPr/>
          <p:nvPr/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B9BE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diagram of a computer process&#10;&#10;Description automatically generated" id="320" name="Google Shape;320;p15"/>
          <p:cNvPicPr preferRelativeResize="0"/>
          <p:nvPr/>
        </p:nvPicPr>
        <p:blipFill rotWithShape="1">
          <a:blip r:embed="rId3">
            <a:alphaModFix/>
          </a:blip>
          <a:srcRect b="0" l="23302" r="23302" t="0"/>
          <a:stretch/>
        </p:blipFill>
        <p:spPr>
          <a:xfrm>
            <a:off x="5414356" y="817757"/>
            <a:ext cx="6408836" cy="5071233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5"/>
          <p:cNvSpPr txBox="1"/>
          <p:nvPr/>
        </p:nvSpPr>
        <p:spPr>
          <a:xfrm>
            <a:off x="3524250" y="6858000"/>
            <a:ext cx="8667750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ThePhoto by PhotoAuthor is licensed under CCYYSA.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6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Assembler Vs Compiler</a:t>
            </a:r>
            <a:endParaRPr/>
          </a:p>
        </p:txBody>
      </p:sp>
      <p:sp>
        <p:nvSpPr>
          <p:cNvPr id="328" name="Google Shape;328;p16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the user program is written in assembly language, then we use an assembler to convert it to an object code, which is also called machine code.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the user program is written in a high-level language, we will take the example of a C program, then we use a compiler to convert it to the machine code.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Compilation Process</a:t>
            </a:r>
            <a:endParaRPr b="0"/>
          </a:p>
        </p:txBody>
      </p:sp>
      <p:sp>
        <p:nvSpPr>
          <p:cNvPr id="334" name="Google Shape;334;p17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Preprocessing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Compilation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Assembly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Linking</a:t>
            </a:r>
            <a:endParaRPr/>
          </a:p>
        </p:txBody>
      </p:sp>
      <p:pic>
        <p:nvPicPr>
          <p:cNvPr descr="A screen shot of a computer&#10;&#10;Description automatically generated" id="335" name="Google Shape;33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5818" y="2478024"/>
            <a:ext cx="2704512" cy="369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8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Compilation Process</a:t>
            </a:r>
            <a:endParaRPr b="0"/>
          </a:p>
        </p:txBody>
      </p:sp>
      <p:sp>
        <p:nvSpPr>
          <p:cNvPr id="341" name="Google Shape;341;p18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Preprocessing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First stage of compilation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Handled by the preprocessor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Processes directives like #include, #define, #ifdef, etc.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Preprocessing - What It Does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Includes header files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Expands macros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Removes comments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Handles conditional compilation directives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9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Preprocessing - Example</a:t>
            </a:r>
            <a:endParaRPr/>
          </a:p>
        </p:txBody>
      </p:sp>
      <p:sp>
        <p:nvSpPr>
          <p:cNvPr id="347" name="Google Shape;347;p19"/>
          <p:cNvSpPr txBox="1"/>
          <p:nvPr>
            <p:ph idx="1" type="body"/>
          </p:nvPr>
        </p:nvSpPr>
        <p:spPr>
          <a:xfrm>
            <a:off x="1115568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Original code:</a:t>
            </a:r>
            <a:endParaRPr/>
          </a:p>
        </p:txBody>
      </p:sp>
      <p:sp>
        <p:nvSpPr>
          <p:cNvPr id="348" name="Google Shape;348;p19"/>
          <p:cNvSpPr txBox="1"/>
          <p:nvPr>
            <p:ph idx="2" type="body"/>
          </p:nvPr>
        </p:nvSpPr>
        <p:spPr>
          <a:xfrm>
            <a:off x="6345936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After preprocessing:</a:t>
            </a:r>
            <a:endParaRPr/>
          </a:p>
        </p:txBody>
      </p:sp>
      <p:graphicFrame>
        <p:nvGraphicFramePr>
          <p:cNvPr id="349" name="Google Shape;349;p19"/>
          <p:cNvGraphicFramePr/>
          <p:nvPr/>
        </p:nvGraphicFramePr>
        <p:xfrm>
          <a:off x="1402298" y="2929776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{8C3C685E-A350-4680-AEAD-1D2C0A5B7E1F}</a:tableStyleId>
              </a:tblPr>
              <a:tblGrid>
                <a:gridCol w="3610700"/>
              </a:tblGrid>
              <a:tr h="36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06C75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E06C75"/>
                          </a:solidFill>
                        </a:rPr>
                        <a:t>#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include</a:t>
                      </a:r>
                      <a:r>
                        <a:rPr b="0" i="0" lang="en-US" sz="2000" u="none" cap="none" strike="noStrike">
                          <a:solidFill>
                            <a:srgbClr val="E06C75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&lt;stdio.h&gt;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06C75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E06C75"/>
                          </a:solidFill>
                        </a:rPr>
                        <a:t>#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define</a:t>
                      </a:r>
                      <a:r>
                        <a:rPr b="0" i="0" lang="en-US" sz="2000" u="none" cap="none" strike="noStrike">
                          <a:solidFill>
                            <a:srgbClr val="E06C75"/>
                          </a:solidFill>
                        </a:rPr>
                        <a:t> MAX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100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C678DD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main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() {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printf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"Max is %d\n"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 MAX);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return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0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;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}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0" name="Google Shape;350;p19"/>
          <p:cNvGraphicFramePr/>
          <p:nvPr/>
        </p:nvGraphicFramePr>
        <p:xfrm>
          <a:off x="6640286" y="2929247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{8C3C685E-A350-4680-AEAD-1D2C0A5B7E1F}</a:tableStyleId>
              </a:tblPr>
              <a:tblGrid>
                <a:gridCol w="3610700"/>
              </a:tblGrid>
              <a:tr h="2246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C6370"/>
                        </a:buClr>
                        <a:buSzPts val="2000"/>
                        <a:buFont typeface="Arial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5C6370"/>
                          </a:solidFill>
                        </a:rPr>
                        <a:t>// Contents of stdio.h inserted here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C678DD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main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() {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printf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"Max is %d\n"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100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); 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return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0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;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}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51" name="Google Shape;351;p19"/>
          <p:cNvSpPr txBox="1"/>
          <p:nvPr/>
        </p:nvSpPr>
        <p:spPr>
          <a:xfrm>
            <a:off x="1258072" y="5302372"/>
            <a:ext cx="4937760" cy="5769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Preprocessing - GCC Command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2" name="Google Shape;352;p19"/>
          <p:cNvGraphicFramePr/>
          <p:nvPr/>
        </p:nvGraphicFramePr>
        <p:xfrm>
          <a:off x="3978233" y="587828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{8C3C685E-A350-4680-AEAD-1D2C0A5B7E1F}</a:tableStyleId>
              </a:tblPr>
              <a:tblGrid>
                <a:gridCol w="4343000"/>
              </a:tblGrid>
              <a:tr h="36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gcc -E source.c -o source.i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Compilation</a:t>
            </a:r>
            <a:endParaRPr/>
          </a:p>
        </p:txBody>
      </p:sp>
      <p:sp>
        <p:nvSpPr>
          <p:cNvPr id="358" name="Google Shape;358;p20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Second stage of the process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Converts preprocessed code to assembly language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Performs syntax checking and optimization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Parses the preprocessed code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Performs semantic analysis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Generates assembly code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1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Compilation - Example</a:t>
            </a:r>
            <a:endParaRPr/>
          </a:p>
        </p:txBody>
      </p:sp>
      <p:sp>
        <p:nvSpPr>
          <p:cNvPr id="364" name="Google Shape;364;p21"/>
          <p:cNvSpPr txBox="1"/>
          <p:nvPr>
            <p:ph idx="1" type="body"/>
          </p:nvPr>
        </p:nvSpPr>
        <p:spPr>
          <a:xfrm>
            <a:off x="1115568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Original code:</a:t>
            </a:r>
            <a:endParaRPr/>
          </a:p>
        </p:txBody>
      </p:sp>
      <p:sp>
        <p:nvSpPr>
          <p:cNvPr id="365" name="Google Shape;365;p21"/>
          <p:cNvSpPr txBox="1"/>
          <p:nvPr>
            <p:ph idx="2" type="body"/>
          </p:nvPr>
        </p:nvSpPr>
        <p:spPr>
          <a:xfrm>
            <a:off x="6345936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After preprocessing:</a:t>
            </a:r>
            <a:endParaRPr/>
          </a:p>
        </p:txBody>
      </p:sp>
      <p:graphicFrame>
        <p:nvGraphicFramePr>
          <p:cNvPr id="366" name="Google Shape;366;p21"/>
          <p:cNvGraphicFramePr/>
          <p:nvPr/>
        </p:nvGraphicFramePr>
        <p:xfrm>
          <a:off x="1402298" y="2929776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{8C3C685E-A350-4680-AEAD-1D2C0A5B7E1F}</a:tableStyleId>
              </a:tblPr>
              <a:tblGrid>
                <a:gridCol w="3610700"/>
              </a:tblGrid>
              <a:tr h="36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add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a, 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b)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{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return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a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+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b;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}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7" name="Google Shape;367;p21"/>
          <p:cNvGraphicFramePr/>
          <p:nvPr/>
        </p:nvGraphicFramePr>
        <p:xfrm>
          <a:off x="6640286" y="2929247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{8C3C685E-A350-4680-AEAD-1D2C0A5B7E1F}</a:tableStyleId>
              </a:tblPr>
              <a:tblGrid>
                <a:gridCol w="3610700"/>
              </a:tblGrid>
              <a:tr h="2246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add: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         pushl %ebp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        movl %esp, %ebp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        movl 8(%ebp), %edx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        movl 12(%ebp), %eax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       addl %edx, %eax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       popl %ebp ret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68" name="Google Shape;368;p21"/>
          <p:cNvSpPr txBox="1"/>
          <p:nvPr/>
        </p:nvSpPr>
        <p:spPr>
          <a:xfrm>
            <a:off x="1258072" y="5302372"/>
            <a:ext cx="4937760" cy="5769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Preprocessing - GCC Command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9" name="Google Shape;369;p21"/>
          <p:cNvGraphicFramePr/>
          <p:nvPr/>
        </p:nvGraphicFramePr>
        <p:xfrm>
          <a:off x="3978233" y="587828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{8C3C685E-A350-4680-AEAD-1D2C0A5B7E1F}</a:tableStyleId>
              </a:tblPr>
              <a:tblGrid>
                <a:gridCol w="4343000"/>
              </a:tblGrid>
              <a:tr h="36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gcc -S source.i -o source.s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2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Assembly</a:t>
            </a:r>
            <a:endParaRPr/>
          </a:p>
        </p:txBody>
      </p:sp>
      <p:sp>
        <p:nvSpPr>
          <p:cNvPr id="375" name="Google Shape;375;p22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Third stage of compilation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Converts assembly code to machine code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Produces object files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Assembly - Object File Content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Machine code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Symbol table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Relocation information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Debugging information (if compiled with -g)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3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Linking</a:t>
            </a:r>
            <a:endParaRPr/>
          </a:p>
        </p:txBody>
      </p:sp>
      <p:sp>
        <p:nvSpPr>
          <p:cNvPr id="381" name="Google Shape;381;p23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Final stage of compilation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Resolves external references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Combines object files into a single executable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Resolves symbols (function calls, variable references)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Assigns final addresses to functions and variables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Links with standard libraries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4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Linker Types</a:t>
            </a:r>
            <a:endParaRPr/>
          </a:p>
        </p:txBody>
      </p:sp>
      <p:sp>
        <p:nvSpPr>
          <p:cNvPr id="387" name="Google Shape;387;p24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Static Linking 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Libraries are embedded in the executable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Larger file size, but self-contained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Dynamic Linking 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Libraries are linked at runtime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Smaller executable, but requires libraries to be present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759daaebdb_0_0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Advanced C Concepts - Pointers</a:t>
            </a:r>
            <a:endParaRPr/>
          </a:p>
        </p:txBody>
      </p:sp>
      <p:sp>
        <p:nvSpPr>
          <p:cNvPr id="133" name="Google Shape;133;g3759daaebdb_0_0"/>
          <p:cNvSpPr txBox="1"/>
          <p:nvPr>
            <p:ph idx="1" type="body"/>
          </p:nvPr>
        </p:nvSpPr>
        <p:spPr>
          <a:xfrm>
            <a:off x="1115568" y="2091805"/>
            <a:ext cx="101682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Definition: A pointer is a variable that stores the memory address of another variable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Syntax: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Declaring and initializing pointers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134" name="Google Shape;134;g3759daaebdb_0_0"/>
          <p:cNvGraphicFramePr/>
          <p:nvPr/>
        </p:nvGraphicFramePr>
        <p:xfrm>
          <a:off x="1793966" y="33220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{8C3C685E-A350-4680-AEAD-1D2C0A5B7E1F}</a:tableStyleId>
              </a:tblPr>
              <a:tblGrid>
                <a:gridCol w="8168650"/>
              </a:tblGrid>
              <a:tr h="370850"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x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=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10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ptr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=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&amp;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1" lang="en-US" sz="2000" u="none" cap="none" strike="noStrike">
                          <a:solidFill>
                            <a:srgbClr val="5C6370"/>
                          </a:solidFill>
                        </a:rPr>
                        <a:t>// ptr holds the address of x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Google Shape;135;g3759daaebdb_0_0"/>
          <p:cNvGraphicFramePr/>
          <p:nvPr/>
        </p:nvGraphicFramePr>
        <p:xfrm>
          <a:off x="1793966" y="51148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{8C3C685E-A350-4680-AEAD-1D2C0A5B7E1F}</a:tableStyleId>
              </a:tblPr>
              <a:tblGrid>
                <a:gridCol w="8168650"/>
              </a:tblGrid>
              <a:tr h="1344700"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p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1" lang="en-US" sz="2000" u="none" cap="none" strike="noStrike">
                          <a:solidFill>
                            <a:srgbClr val="5C6370"/>
                          </a:solidFill>
                        </a:rPr>
                        <a:t>// Declare a pointer to an int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char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str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1" lang="en-US" sz="2000" u="none" cap="none" strike="noStrike">
                          <a:solidFill>
                            <a:srgbClr val="5C6370"/>
                          </a:solidFill>
                        </a:rPr>
                        <a:t>// Declare a pointer to a char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double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dptr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=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NULL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1" lang="en-US" sz="2000" u="none" cap="none" strike="noStrike">
                          <a:solidFill>
                            <a:srgbClr val="5C6370"/>
                          </a:solidFill>
                        </a:rPr>
                        <a:t>// Initialize a pointer to null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5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Compilation steps using gcc</a:t>
            </a:r>
            <a:endParaRPr/>
          </a:p>
        </p:txBody>
      </p:sp>
      <p:sp>
        <p:nvSpPr>
          <p:cNvPr id="393" name="Google Shape;393;p25"/>
          <p:cNvSpPr txBox="1"/>
          <p:nvPr>
            <p:ph idx="1" type="body"/>
          </p:nvPr>
        </p:nvSpPr>
        <p:spPr>
          <a:xfrm>
            <a:off x="1115568" y="2478024"/>
            <a:ext cx="10168128" cy="41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Pre-processing: gcc -E example.c -o example.i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Output pre-processed file example.i can be viewed using any text editor (Notepad++)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Compilation: arm-none-eabi-gcc -S example.i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Output assembly file can be viewed using any text editor (Notepad++)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Linking: gcc -c example.s 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In command prompt using: objdump -D example.o</a:t>
            </a:r>
            <a:endParaRPr sz="2400"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Creating Executable: gcc -o out example.o 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In command prompt: out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759daaebdb_0_7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Advanced C Concepts - Pointers</a:t>
            </a:r>
            <a:endParaRPr/>
          </a:p>
        </p:txBody>
      </p:sp>
      <p:sp>
        <p:nvSpPr>
          <p:cNvPr id="141" name="Google Shape;141;g3759daaebdb_0_7"/>
          <p:cNvSpPr txBox="1"/>
          <p:nvPr>
            <p:ph idx="1" type="body"/>
          </p:nvPr>
        </p:nvSpPr>
        <p:spPr>
          <a:xfrm>
            <a:off x="1115568" y="2478024"/>
            <a:ext cx="101682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Accessing the value pointed to by a pointer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Example: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142" name="Google Shape;142;g3759daaebdb_0_7"/>
          <p:cNvGraphicFramePr/>
          <p:nvPr/>
        </p:nvGraphicFramePr>
        <p:xfrm>
          <a:off x="1754382" y="35031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{8C3C685E-A350-4680-AEAD-1D2C0A5B7E1F}</a:tableStyleId>
              </a:tblPr>
              <a:tblGrid>
                <a:gridCol w="8168650"/>
              </a:tblGrid>
              <a:tr h="370850"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x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=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42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ptr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=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&amp;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printf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"Value of x: %d\n"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x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1" lang="en-US" sz="2000" u="none" cap="none" strike="noStrike">
                          <a:solidFill>
                            <a:srgbClr val="5C6370"/>
                          </a:solidFill>
                        </a:rPr>
                        <a:t>// 42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printf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"Value pointed to by ptr: %d\n"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ptr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1" lang="en-US" sz="2000" u="none" cap="none" strike="noStrike">
                          <a:solidFill>
                            <a:srgbClr val="5C6370"/>
                          </a:solidFill>
                        </a:rPr>
                        <a:t>// 42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ptr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=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100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1" lang="en-US" sz="2000" u="none" cap="none" strike="noStrike">
                          <a:solidFill>
                            <a:srgbClr val="5C6370"/>
                          </a:solidFill>
                        </a:rPr>
                        <a:t>// Change the value of x through the pointer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printf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"New value of x: %d\n"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x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1" lang="en-US" sz="2000" u="none" cap="none" strike="noStrike">
                          <a:solidFill>
                            <a:srgbClr val="5C6370"/>
                          </a:solidFill>
                        </a:rPr>
                        <a:t>// 100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759daaebdb_0_13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Advanced C Concepts - Pointers</a:t>
            </a:r>
            <a:endParaRPr/>
          </a:p>
        </p:txBody>
      </p:sp>
      <p:sp>
        <p:nvSpPr>
          <p:cNvPr id="148" name="Google Shape;148;g3759daaebdb_0_13"/>
          <p:cNvSpPr txBox="1"/>
          <p:nvPr>
            <p:ph idx="1" type="body"/>
          </p:nvPr>
        </p:nvSpPr>
        <p:spPr>
          <a:xfrm>
            <a:off x="1115568" y="2478024"/>
            <a:ext cx="101682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Incrementing and decrementing pointers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Example: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149" name="Google Shape;149;g3759daaebdb_0_13"/>
          <p:cNvGraphicFramePr/>
          <p:nvPr/>
        </p:nvGraphicFramePr>
        <p:xfrm>
          <a:off x="1754382" y="35031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{8C3C685E-A350-4680-AEAD-1D2C0A5B7E1F}</a:tableStyleId>
              </a:tblPr>
              <a:tblGrid>
                <a:gridCol w="8168650"/>
              </a:tblGrid>
              <a:tr h="370850"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arr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[]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=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{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10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20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30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40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50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};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p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=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arr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1" lang="en-US" sz="2000" u="none" cap="none" strike="noStrike">
                          <a:solidFill>
                            <a:srgbClr val="5C6370"/>
                          </a:solidFill>
                        </a:rPr>
                        <a:t>// p points to the first element of arr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printf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"%d 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p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1" lang="en-US" sz="2000" u="none" cap="none" strike="noStrike">
                          <a:solidFill>
                            <a:srgbClr val="5C6370"/>
                          </a:solidFill>
                        </a:rPr>
                        <a:t>// 10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printf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"%d 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p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+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1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));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1" lang="en-US" sz="2000" u="none" cap="none" strike="noStrike">
                          <a:solidFill>
                            <a:srgbClr val="5C6370"/>
                          </a:solidFill>
                        </a:rPr>
                        <a:t>// 20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printf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"%d 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p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+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2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));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1" lang="en-US" sz="2000" u="none" cap="none" strike="noStrike">
                          <a:solidFill>
                            <a:srgbClr val="5C6370"/>
                          </a:solidFill>
                        </a:rPr>
                        <a:t>// 30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p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++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1" lang="en-US" sz="2000" u="none" cap="none" strike="noStrike">
                          <a:solidFill>
                            <a:srgbClr val="5C6370"/>
                          </a:solidFill>
                        </a:rPr>
                        <a:t>// Move to the next element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printf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"%d 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p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1" lang="en-US" sz="2000" u="none" cap="none" strike="noStrike">
                          <a:solidFill>
                            <a:srgbClr val="5C6370"/>
                          </a:solidFill>
                        </a:rPr>
                        <a:t>// 20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759daaebdb_0_19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Advanced C Concepts - Pointers</a:t>
            </a:r>
            <a:endParaRPr/>
          </a:p>
        </p:txBody>
      </p:sp>
      <p:sp>
        <p:nvSpPr>
          <p:cNvPr id="155" name="Google Shape;155;g3759daaebdb_0_19"/>
          <p:cNvSpPr txBox="1"/>
          <p:nvPr>
            <p:ph idx="1" type="body"/>
          </p:nvPr>
        </p:nvSpPr>
        <p:spPr>
          <a:xfrm>
            <a:off x="1011184" y="2561532"/>
            <a:ext cx="101682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Relationship between arrays and pointers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Array name as a pointer to its first element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g3759daaebdb_0_19"/>
          <p:cNvGraphicFramePr/>
          <p:nvPr/>
        </p:nvGraphicFramePr>
        <p:xfrm>
          <a:off x="1714321" y="35313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{8C3C685E-A350-4680-AEAD-1D2C0A5B7E1F}</a:tableStyleId>
              </a:tblPr>
              <a:tblGrid>
                <a:gridCol w="8168650"/>
              </a:tblGrid>
              <a:tr h="370850"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</a:rPr>
                        <a:t>numbers</a:t>
                      </a:r>
                      <a:r>
                        <a:rPr b="0" i="0" lang="en-US" sz="1600" u="none" cap="none" strike="noStrike">
                          <a:solidFill>
                            <a:srgbClr val="ABB2BF"/>
                          </a:solidFill>
                        </a:rPr>
                        <a:t>[]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1600" u="none" cap="none" strike="noStrike">
                          <a:solidFill>
                            <a:srgbClr val="61AFEF"/>
                          </a:solidFill>
                        </a:rPr>
                        <a:t>=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1600" u="none" cap="none" strike="noStrike">
                          <a:solidFill>
                            <a:srgbClr val="ABB2BF"/>
                          </a:solidFill>
                        </a:rPr>
                        <a:t>{</a:t>
                      </a:r>
                      <a:r>
                        <a:rPr b="0" i="0" lang="en-US" sz="1600" u="none" cap="none" strike="noStrike">
                          <a:solidFill>
                            <a:srgbClr val="D19A66"/>
                          </a:solidFill>
                        </a:rPr>
                        <a:t>1</a:t>
                      </a:r>
                      <a:r>
                        <a:rPr b="0" i="0" lang="en-US" sz="16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1600" u="none" cap="none" strike="noStrike">
                          <a:solidFill>
                            <a:srgbClr val="D19A66"/>
                          </a:solidFill>
                        </a:rPr>
                        <a:t>2</a:t>
                      </a:r>
                      <a:r>
                        <a:rPr b="0" i="0" lang="en-US" sz="16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1600" u="none" cap="none" strike="noStrike">
                          <a:solidFill>
                            <a:srgbClr val="D19A66"/>
                          </a:solidFill>
                        </a:rPr>
                        <a:t>3</a:t>
                      </a:r>
                      <a:r>
                        <a:rPr b="0" i="0" lang="en-US" sz="16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1600" u="none" cap="none" strike="noStrike">
                          <a:solidFill>
                            <a:srgbClr val="D19A66"/>
                          </a:solidFill>
                        </a:rPr>
                        <a:t>4</a:t>
                      </a:r>
                      <a:r>
                        <a:rPr b="0" i="0" lang="en-US" sz="16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1600" u="none" cap="none" strike="noStrike">
                          <a:solidFill>
                            <a:srgbClr val="D19A66"/>
                          </a:solidFill>
                        </a:rPr>
                        <a:t>5</a:t>
                      </a:r>
                      <a:r>
                        <a:rPr b="0" i="0" lang="en-US" sz="1600" u="none" cap="none" strike="noStrike">
                          <a:solidFill>
                            <a:srgbClr val="ABB2BF"/>
                          </a:solidFill>
                        </a:rPr>
                        <a:t>};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16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16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</a:rPr>
                        <a:t>ptr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1600" u="none" cap="none" strike="noStrike">
                          <a:solidFill>
                            <a:srgbClr val="61AFEF"/>
                          </a:solidFill>
                        </a:rPr>
                        <a:t>=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</a:rPr>
                        <a:t>numbers</a:t>
                      </a:r>
                      <a:r>
                        <a:rPr b="0" i="0" lang="en-US" sz="1600" u="none" cap="none" strike="noStrike">
                          <a:solidFill>
                            <a:srgbClr val="ABB2BF"/>
                          </a:solidFill>
                        </a:rPr>
                        <a:t>;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1" lang="en-US" sz="1600" u="none" cap="none" strike="noStrike">
                          <a:solidFill>
                            <a:srgbClr val="5C6370"/>
                          </a:solidFill>
                        </a:rPr>
                        <a:t>// ptr points to the first element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16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C678DD"/>
                          </a:solidFill>
                        </a:rPr>
                        <a:t>for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16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16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</a:rPr>
                        <a:t> i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1600" u="none" cap="none" strike="noStrike">
                          <a:solidFill>
                            <a:srgbClr val="61AFEF"/>
                          </a:solidFill>
                        </a:rPr>
                        <a:t>=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1600" u="none" cap="none" strike="noStrike">
                          <a:solidFill>
                            <a:srgbClr val="D19A66"/>
                          </a:solidFill>
                        </a:rPr>
                        <a:t>0</a:t>
                      </a:r>
                      <a:r>
                        <a:rPr b="0" i="0" lang="en-US" sz="1600" u="none" cap="none" strike="noStrike">
                          <a:solidFill>
                            <a:srgbClr val="ABB2BF"/>
                          </a:solidFill>
                        </a:rPr>
                        <a:t>;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</a:rPr>
                        <a:t>i </a:t>
                      </a:r>
                      <a:r>
                        <a:rPr b="0" i="0" lang="en-US" sz="1600" u="none" cap="none" strike="noStrike">
                          <a:solidFill>
                            <a:srgbClr val="61AFEF"/>
                          </a:solidFill>
                        </a:rPr>
                        <a:t>&lt;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1600" u="none" cap="none" strike="noStrike">
                          <a:solidFill>
                            <a:srgbClr val="D19A66"/>
                          </a:solidFill>
                        </a:rPr>
                        <a:t>5</a:t>
                      </a:r>
                      <a:r>
                        <a:rPr b="0" i="0" lang="en-US" sz="1600" u="none" cap="none" strike="noStrike">
                          <a:solidFill>
                            <a:srgbClr val="ABB2BF"/>
                          </a:solidFill>
                        </a:rPr>
                        <a:t>;</a:t>
                      </a: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b="0" i="0" lang="en-US" sz="1600" u="none" cap="none" strike="noStrike">
                          <a:solidFill>
                            <a:srgbClr val="61AFEF"/>
                          </a:solidFill>
                        </a:rPr>
                        <a:t>++</a:t>
                      </a:r>
                      <a:r>
                        <a:rPr b="0" i="0" lang="en-US" sz="1600" u="none" cap="none" strike="noStrike">
                          <a:solidFill>
                            <a:srgbClr val="ABB2BF"/>
                          </a:solidFill>
                        </a:rPr>
                        <a:t>)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16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ABB2BF"/>
                          </a:solidFill>
                        </a:rPr>
                        <a:t>{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1600" u="none" cap="none" strike="noStrike">
                          <a:solidFill>
                            <a:srgbClr val="61AFEF"/>
                          </a:solidFill>
                        </a:rPr>
                        <a:t>printf</a:t>
                      </a:r>
                      <a:r>
                        <a:rPr b="0" i="0" lang="en-US" sz="16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1600" u="none" cap="none" strike="noStrike">
                          <a:solidFill>
                            <a:srgbClr val="98C379"/>
                          </a:solidFill>
                        </a:rPr>
                        <a:t>"%d "</a:t>
                      </a:r>
                      <a:r>
                        <a:rPr b="0" i="0" lang="en-US" sz="16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16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16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</a:rPr>
                        <a:t>ptr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1600" u="none" cap="none" strike="noStrike">
                          <a:solidFill>
                            <a:srgbClr val="61AFEF"/>
                          </a:solidFill>
                        </a:rPr>
                        <a:t>+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</a:rPr>
                        <a:t> i)</a:t>
                      </a:r>
                      <a:r>
                        <a:rPr b="0" i="0" lang="en-US" sz="1600" u="none" cap="none" strike="noStrike">
                          <a:solidFill>
                            <a:srgbClr val="ABB2BF"/>
                          </a:solidFill>
                        </a:rPr>
                        <a:t>);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1" lang="en-US" sz="1600" u="none" cap="none" strike="noStrike">
                          <a:solidFill>
                            <a:srgbClr val="5C6370"/>
                          </a:solidFill>
                        </a:rPr>
                        <a:t>// Access elements using pointer arithmetic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16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ABB2BF"/>
                          </a:solidFill>
                        </a:rPr>
                        <a:t>}</a:t>
                      </a:r>
                      <a:endParaRPr sz="16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61AFEF"/>
                          </a:solidFill>
                        </a:rPr>
                        <a:t>printf</a:t>
                      </a:r>
                      <a:r>
                        <a:rPr b="0" i="0" lang="en-US" sz="16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1600" u="none" cap="none" strike="noStrike">
                          <a:solidFill>
                            <a:srgbClr val="98C379"/>
                          </a:solidFill>
                        </a:rPr>
                        <a:t>"\n"</a:t>
                      </a:r>
                      <a:r>
                        <a:rPr b="0" i="0" lang="en-US" sz="1600" u="none" cap="none" strike="noStrike">
                          <a:solidFill>
                            <a:srgbClr val="ABB2BF"/>
                          </a:solidFill>
                        </a:rPr>
                        <a:t>);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1" lang="en-US" sz="1600" u="none" cap="none" strike="noStrike">
                          <a:solidFill>
                            <a:srgbClr val="5C6370"/>
                          </a:solidFill>
                        </a:rPr>
                        <a:t>// Equivalent array notation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16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C678DD"/>
                          </a:solidFill>
                        </a:rPr>
                        <a:t>for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16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16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1600" u="none" cap="none" strike="noStrike">
                          <a:solidFill>
                            <a:srgbClr val="61AFEF"/>
                          </a:solidFill>
                        </a:rPr>
                        <a:t>=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1600" u="none" cap="none" strike="noStrike">
                          <a:solidFill>
                            <a:srgbClr val="D19A66"/>
                          </a:solidFill>
                        </a:rPr>
                        <a:t>0</a:t>
                      </a:r>
                      <a:r>
                        <a:rPr b="0" i="0" lang="en-US" sz="1600" u="none" cap="none" strike="noStrike">
                          <a:solidFill>
                            <a:srgbClr val="ABB2BF"/>
                          </a:solidFill>
                        </a:rPr>
                        <a:t>;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b="0" i="0" lang="en-US" sz="1600" u="none" cap="none" strike="noStrike">
                          <a:solidFill>
                            <a:srgbClr val="61AFEF"/>
                          </a:solidFill>
                        </a:rPr>
                        <a:t>&lt;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1600" u="none" cap="none" strike="noStrike">
                          <a:solidFill>
                            <a:srgbClr val="D19A66"/>
                          </a:solidFill>
                        </a:rPr>
                        <a:t>5</a:t>
                      </a:r>
                      <a:r>
                        <a:rPr b="0" i="0" lang="en-US" sz="1600" u="none" cap="none" strike="noStrike">
                          <a:solidFill>
                            <a:srgbClr val="ABB2BF"/>
                          </a:solidFill>
                        </a:rPr>
                        <a:t>;</a:t>
                      </a: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b="0" i="0" lang="en-US" sz="1600" u="none" cap="none" strike="noStrike">
                          <a:solidFill>
                            <a:srgbClr val="61AFEF"/>
                          </a:solidFill>
                        </a:rPr>
                        <a:t>++</a:t>
                      </a:r>
                      <a:r>
                        <a:rPr b="0" i="0" lang="en-US" sz="1600" u="none" cap="none" strike="noStrike">
                          <a:solidFill>
                            <a:srgbClr val="ABB2BF"/>
                          </a:solidFill>
                        </a:rPr>
                        <a:t>)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16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ABB2BF"/>
                          </a:solidFill>
                        </a:rPr>
                        <a:t>{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1600" u="none" cap="none" strike="noStrike">
                          <a:solidFill>
                            <a:srgbClr val="61AFEF"/>
                          </a:solidFill>
                        </a:rPr>
                        <a:t>printf</a:t>
                      </a:r>
                      <a:r>
                        <a:rPr b="0" i="0" lang="en-US" sz="16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1600" u="none" cap="none" strike="noStrike">
                          <a:solidFill>
                            <a:srgbClr val="98C379"/>
                          </a:solidFill>
                        </a:rPr>
                        <a:t>"%d "</a:t>
                      </a:r>
                      <a:r>
                        <a:rPr b="0" i="0" lang="en-US" sz="16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</a:rPr>
                        <a:t> numbers[i]</a:t>
                      </a:r>
                      <a:r>
                        <a:rPr b="0" i="0" lang="en-US" sz="1600" u="none" cap="none" strike="noStrike">
                          <a:solidFill>
                            <a:srgbClr val="ABB2BF"/>
                          </a:solidFill>
                        </a:rPr>
                        <a:t>);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1600" u="none" cap="none" strike="noStrike">
                          <a:solidFill>
                            <a:srgbClr val="ABB2BF"/>
                          </a:solidFill>
                        </a:rPr>
                        <a:t>}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759daaebdb_0_148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Advanced C Concepts - Pointers</a:t>
            </a:r>
            <a:endParaRPr/>
          </a:p>
        </p:txBody>
      </p:sp>
      <p:sp>
        <p:nvSpPr>
          <p:cNvPr id="162" name="Google Shape;162;g3759daaebdb_0_148"/>
          <p:cNvSpPr txBox="1"/>
          <p:nvPr>
            <p:ph idx="1" type="body"/>
          </p:nvPr>
        </p:nvSpPr>
        <p:spPr>
          <a:xfrm>
            <a:off x="1011184" y="2561532"/>
            <a:ext cx="101682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Strings in C are arrays of characters terminated by '\0'.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They can be manipulated using pointers.</a:t>
            </a:r>
            <a:endParaRPr/>
          </a:p>
        </p:txBody>
      </p:sp>
      <p:graphicFrame>
        <p:nvGraphicFramePr>
          <p:cNvPr id="163" name="Google Shape;163;g3759daaebdb_0_148"/>
          <p:cNvGraphicFramePr/>
          <p:nvPr/>
        </p:nvGraphicFramePr>
        <p:xfrm>
          <a:off x="1714321" y="35313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{8C3C685E-A350-4680-AEAD-1D2C0A5B7E1F}</a:tableStyleId>
              </a:tblPr>
              <a:tblGrid>
                <a:gridCol w="8168650"/>
              </a:tblGrid>
              <a:tr h="370850">
                <a:tc>
                  <a:txBody>
                    <a:bodyPr/>
                    <a:lstStyle/>
                    <a:p>
                      <a:pPr indent="-228600" lvl="0" marL="22860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600">
                          <a:solidFill>
                            <a:srgbClr val="C678DD"/>
                          </a:solidFill>
                        </a:rPr>
                        <a:t>char str[] = "Hello";</a:t>
                      </a:r>
                      <a:endParaRPr b="0" sz="1600">
                        <a:solidFill>
                          <a:srgbClr val="C678DD"/>
                        </a:solidFill>
                      </a:endParaRPr>
                    </a:p>
                    <a:p>
                      <a:pPr indent="-228600" lvl="0" marL="22860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600">
                          <a:solidFill>
                            <a:srgbClr val="C678DD"/>
                          </a:solidFill>
                        </a:rPr>
                        <a:t>char *p = str;</a:t>
                      </a:r>
                      <a:endParaRPr b="0" sz="1600">
                        <a:solidFill>
                          <a:srgbClr val="C678DD"/>
                        </a:solidFill>
                      </a:endParaRPr>
                    </a:p>
                    <a:p>
                      <a:pPr indent="-228600" lvl="0" marL="22860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600">
                        <a:solidFill>
                          <a:srgbClr val="C678DD"/>
                        </a:solidFill>
                      </a:endParaRPr>
                    </a:p>
                    <a:p>
                      <a:pPr indent="-228600" lvl="0" marL="22860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600">
                          <a:solidFill>
                            <a:srgbClr val="C678DD"/>
                          </a:solidFill>
                        </a:rPr>
                        <a:t>printf("%s\n", str);   // using array</a:t>
                      </a:r>
                      <a:endParaRPr b="0" sz="1600">
                        <a:solidFill>
                          <a:srgbClr val="C678DD"/>
                        </a:solidFill>
                      </a:endParaRPr>
                    </a:p>
                    <a:p>
                      <a:pPr indent="-228600" lvl="0" marL="22860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600">
                          <a:solidFill>
                            <a:srgbClr val="C678DD"/>
                          </a:solidFill>
                        </a:rPr>
                        <a:t>printf("%s\n", p);     // using pointer</a:t>
                      </a:r>
                      <a:endParaRPr b="0" sz="1600">
                        <a:solidFill>
                          <a:srgbClr val="C678DD"/>
                        </a:solidFill>
                      </a:endParaRPr>
                    </a:p>
                    <a:p>
                      <a:pPr indent="-228600" lvl="0" marL="22860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600">
                        <a:solidFill>
                          <a:srgbClr val="C678DD"/>
                        </a:solidFill>
                      </a:endParaRPr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sz="1600">
                        <a:solidFill>
                          <a:srgbClr val="C678DD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759daaebdb_0_156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Advanced C Concepts - Pointers</a:t>
            </a:r>
            <a:endParaRPr/>
          </a:p>
        </p:txBody>
      </p:sp>
      <p:sp>
        <p:nvSpPr>
          <p:cNvPr id="169" name="Google Shape;169;g3759daaebdb_0_156"/>
          <p:cNvSpPr txBox="1"/>
          <p:nvPr>
            <p:ph idx="1" type="body"/>
          </p:nvPr>
        </p:nvSpPr>
        <p:spPr>
          <a:xfrm>
            <a:off x="1011184" y="2561532"/>
            <a:ext cx="101682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Pointers can iterate over characters until '\0' is reached.</a:t>
            </a:r>
            <a:endParaRPr/>
          </a:p>
        </p:txBody>
      </p:sp>
      <p:graphicFrame>
        <p:nvGraphicFramePr>
          <p:cNvPr id="170" name="Google Shape;170;g3759daaebdb_0_156"/>
          <p:cNvGraphicFramePr/>
          <p:nvPr/>
        </p:nvGraphicFramePr>
        <p:xfrm>
          <a:off x="1655871" y="30442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{8C3C685E-A350-4680-AEAD-1D2C0A5B7E1F}</a:tableStyleId>
              </a:tblPr>
              <a:tblGrid>
                <a:gridCol w="8168650"/>
              </a:tblGrid>
              <a:tr h="370850">
                <a:tc>
                  <a:txBody>
                    <a:bodyPr/>
                    <a:lstStyle/>
                    <a:p>
                      <a:pPr indent="-228600" lvl="0" marL="22860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600">
                          <a:solidFill>
                            <a:srgbClr val="C678DD"/>
                          </a:solidFill>
                        </a:rPr>
                        <a:t>char str[] = "Pointers";</a:t>
                      </a:r>
                      <a:endParaRPr b="0" sz="1600">
                        <a:solidFill>
                          <a:srgbClr val="C678DD"/>
                        </a:solidFill>
                      </a:endParaRPr>
                    </a:p>
                    <a:p>
                      <a:pPr indent="-228600" lvl="0" marL="22860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600">
                          <a:solidFill>
                            <a:srgbClr val="C678DD"/>
                          </a:solidFill>
                        </a:rPr>
                        <a:t>char *p = str;</a:t>
                      </a:r>
                      <a:endParaRPr b="0" sz="1600">
                        <a:solidFill>
                          <a:srgbClr val="C678DD"/>
                        </a:solidFill>
                      </a:endParaRPr>
                    </a:p>
                    <a:p>
                      <a:pPr indent="-228600" lvl="0" marL="22860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600">
                        <a:solidFill>
                          <a:srgbClr val="C678DD"/>
                        </a:solidFill>
                      </a:endParaRPr>
                    </a:p>
                    <a:p>
                      <a:pPr indent="-228600" lvl="0" marL="22860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600">
                          <a:solidFill>
                            <a:srgbClr val="C678DD"/>
                          </a:solidFill>
                        </a:rPr>
                        <a:t>while (*p != '\0') {</a:t>
                      </a:r>
                      <a:endParaRPr b="0" sz="1600">
                        <a:solidFill>
                          <a:srgbClr val="C678DD"/>
                        </a:solidFill>
                      </a:endParaRPr>
                    </a:p>
                    <a:p>
                      <a:pPr indent="-228600" lvl="0" marL="22860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600">
                          <a:solidFill>
                            <a:srgbClr val="C678DD"/>
                          </a:solidFill>
                        </a:rPr>
                        <a:t>    printf("%c ", *p);</a:t>
                      </a:r>
                      <a:endParaRPr b="0" sz="1600">
                        <a:solidFill>
                          <a:srgbClr val="C678DD"/>
                        </a:solidFill>
                      </a:endParaRPr>
                    </a:p>
                    <a:p>
                      <a:pPr indent="-228600" lvl="0" marL="22860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600">
                          <a:solidFill>
                            <a:srgbClr val="C678DD"/>
                          </a:solidFill>
                        </a:rPr>
                        <a:t>    p++;</a:t>
                      </a:r>
                      <a:endParaRPr b="0" sz="1600">
                        <a:solidFill>
                          <a:srgbClr val="C678DD"/>
                        </a:solidFill>
                      </a:endParaRPr>
                    </a:p>
                    <a:p>
                      <a:pPr indent="-228600" lvl="0" marL="22860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600">
                          <a:solidFill>
                            <a:srgbClr val="C678DD"/>
                          </a:solidFill>
                        </a:rPr>
                        <a:t>}</a:t>
                      </a:r>
                      <a:endParaRPr b="0" sz="1600">
                        <a:solidFill>
                          <a:srgbClr val="C678DD"/>
                        </a:solidFill>
                      </a:endParaRPr>
                    </a:p>
                    <a:p>
                      <a:pPr indent="-228600" lvl="0" marL="22860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600">
                          <a:solidFill>
                            <a:srgbClr val="C678DD"/>
                          </a:solidFill>
                        </a:rPr>
                        <a:t>// Output: P o i n t e r s</a:t>
                      </a:r>
                      <a:endParaRPr b="0" sz="1600">
                        <a:solidFill>
                          <a:srgbClr val="C678DD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ccentBoxVTI">
  <a:themeElements>
    <a:clrScheme name="AnalogousFromDarkSeedLeftStep">
      <a:dk1>
        <a:srgbClr val="000000"/>
      </a:dk1>
      <a:lt1>
        <a:srgbClr val="FFFFFF"/>
      </a:lt1>
      <a:dk2>
        <a:srgbClr val="1D2334"/>
      </a:dk2>
      <a:lt2>
        <a:srgbClr val="E3E8E2"/>
      </a:lt2>
      <a:accent1>
        <a:srgbClr val="B93FD1"/>
      </a:accent1>
      <a:accent2>
        <a:srgbClr val="6A2DBF"/>
      </a:accent2>
      <a:accent3>
        <a:srgbClr val="3F3FD1"/>
      </a:accent3>
      <a:accent4>
        <a:srgbClr val="2D6ABF"/>
      </a:accent4>
      <a:accent5>
        <a:srgbClr val="3CAFC6"/>
      </a:accent5>
      <a:accent6>
        <a:srgbClr val="2BB693"/>
      </a:accent6>
      <a:hlink>
        <a:srgbClr val="3B8AB2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2024-06-27T15:25:58Z</dcterms:created>
</cp:coreProperties>
</file>