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gkucXnKATYxDwlna+ibU+clqbd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A1381C-74E0-4A5D-B9FD-2EDB62178C3D}">
  <a:tblStyle styleId="{55A1381C-74E0-4A5D-B9FD-2EDB62178C3D}" styleName="Table_0">
    <a:wholeTbl>
      <a:tcTxStyle b="off" i="off">
        <a:font>
          <a:latin typeface="Neue Haas Grotesk Text Pro"/>
          <a:ea typeface="Neue Haas Grotesk Text Pro"/>
          <a:cs typeface="Neue Haas Grotesk Tex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8F7"/>
          </a:solidFill>
        </a:fill>
      </a:tcStyle>
    </a:wholeTbl>
    <a:band1H>
      <a:tcTxStyle/>
      <a:tcStyle>
        <a:fill>
          <a:solidFill>
            <a:srgbClr val="E6CDEE"/>
          </a:solidFill>
        </a:fill>
      </a:tcStyle>
    </a:band1H>
    <a:band2H>
      <a:tcTxStyle/>
    </a:band2H>
    <a:band1V>
      <a:tcTxStyle/>
      <a:tcStyle>
        <a:fill>
          <a:solidFill>
            <a:srgbClr val="E6CDEE"/>
          </a:solidFill>
        </a:fill>
      </a:tcStyle>
    </a:band1V>
    <a:band2V>
      <a:tcTxStyle/>
    </a:band2V>
    <a:lastCol>
      <a:tcTxStyle b="on" i="off">
        <a:font>
          <a:latin typeface="Neue Haas Grotesk Text Pro"/>
          <a:ea typeface="Neue Haas Grotesk Text Pro"/>
          <a:cs typeface="Neue Haas Grotesk Text Pro"/>
        </a:font>
        <a:schemeClr val="lt1"/>
      </a:tcTxStyle>
      <a:tcStyle>
        <a:fill>
          <a:solidFill>
            <a:schemeClr val="accent1"/>
          </a:solidFill>
        </a:fill>
      </a:tcStyle>
    </a:lastCol>
    <a:firstCol>
      <a:tcTxStyle b="on" i="off">
        <a:font>
          <a:latin typeface="Neue Haas Grotesk Text Pro"/>
          <a:ea typeface="Neue Haas Grotesk Text Pro"/>
          <a:cs typeface="Neue Haas Grotesk Text Pro"/>
        </a:font>
        <a:schemeClr val="lt1"/>
      </a:tcTxStyle>
      <a:tcStyle>
        <a:fill>
          <a:solidFill>
            <a:schemeClr val="accent1"/>
          </a:solidFill>
        </a:fill>
      </a:tcStyle>
    </a:firstCol>
    <a:lastRow>
      <a:tcTxStyle b="on" i="off">
        <a:font>
          <a:latin typeface="Neue Haas Grotesk Text Pro"/>
          <a:ea typeface="Neue Haas Grotesk Text Pro"/>
          <a:cs typeface="Neue Haas Grotesk Tex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Neue Haas Grotesk Text Pro"/>
          <a:ea typeface="Neue Haas Grotesk Text Pro"/>
          <a:cs typeface="Neue Haas Grotesk Tex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 </a:t>
            </a:r>
            <a:r>
              <a:rPr i="1" lang="en-US"/>
              <a:t>explicit rule</a:t>
            </a:r>
            <a:r>
              <a:rPr lang="en-US"/>
              <a:t> says when and how to remake one or more files, called the rule’s </a:t>
            </a:r>
            <a:r>
              <a:rPr i="1" lang="en-US"/>
              <a:t>targets (GNU Make Article 3.1)</a:t>
            </a:r>
            <a:endParaRPr/>
          </a:p>
        </p:txBody>
      </p:sp>
      <p:sp>
        <p:nvSpPr>
          <p:cNvPr id="351" name="Google Shape;351;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7"/>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37"/>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 name="Google Shape;22;p37"/>
          <p:cNvSpPr/>
          <p:nvPr/>
        </p:nvSpPr>
        <p:spPr>
          <a:xfrm flipH="1" rot="10800000">
            <a:off x="578652" y="4501201"/>
            <a:ext cx="11034696" cy="18288"/>
          </a:xfrm>
          <a:prstGeom prst="rect">
            <a:avLst/>
          </a:prstGeom>
          <a:solidFill>
            <a:srgbClr val="B9BE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9" name="Shape 109"/>
        <p:cNvGrpSpPr/>
        <p:nvPr/>
      </p:nvGrpSpPr>
      <p:grpSpPr>
        <a:xfrm>
          <a:off x="0" y="0"/>
          <a:ext cx="0" cy="0"/>
          <a:chOff x="0" y="0"/>
          <a:chExt cx="0" cy="0"/>
        </a:xfrm>
      </p:grpSpPr>
      <p:sp>
        <p:nvSpPr>
          <p:cNvPr id="110" name="Google Shape;110;p40"/>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40"/>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12" name="Google Shape;112;p40"/>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0"/>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40"/>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6" name="Google Shape;116;p40"/>
          <p:cNvSpPr/>
          <p:nvPr/>
        </p:nvSpPr>
        <p:spPr>
          <a:xfrm flipH="1" rot="10800000">
            <a:off x="578652" y="4501201"/>
            <a:ext cx="11034696" cy="18288"/>
          </a:xfrm>
          <a:prstGeom prst="rect">
            <a:avLst/>
          </a:prstGeom>
          <a:solidFill>
            <a:srgbClr val="F7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8"/>
          <p:cNvSpPr/>
          <p:nvPr/>
        </p:nvSpPr>
        <p:spPr>
          <a:xfrm>
            <a:off x="558209" y="0"/>
            <a:ext cx="11167447" cy="2018806"/>
          </a:xfrm>
          <a:prstGeom prst="rect">
            <a:avLst/>
          </a:prstGeom>
          <a:solidFill>
            <a:schemeClr val="lt1"/>
          </a:solidFill>
          <a:ln cap="flat" cmpd="sng" w="9525">
            <a:solidFill>
              <a:srgbClr val="DFE5F2"/>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 name="Google Shape;25;p38"/>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 name="Google Shape;26;p38"/>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 name="Google Shape;27;p3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8"/>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1"/>
          <p:cNvSpPr/>
          <p:nvPr/>
        </p:nvSpPr>
        <p:spPr>
          <a:xfrm>
            <a:off x="558210" y="4981421"/>
            <a:ext cx="11134956" cy="822960"/>
          </a:xfrm>
          <a:prstGeom prst="rect">
            <a:avLst/>
          </a:prstGeom>
          <a:solidFill>
            <a:schemeClr val="lt1"/>
          </a:solidFill>
          <a:ln cap="flat" cmpd="sng" w="12700">
            <a:solidFill>
              <a:srgbClr val="DFE5F2"/>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 name="Google Shape;34;p41"/>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 name="Google Shape;35;p41"/>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1"/>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42"/>
          <p:cNvSpPr/>
          <p:nvPr/>
        </p:nvSpPr>
        <p:spPr>
          <a:xfrm>
            <a:off x="558209" y="0"/>
            <a:ext cx="11167447" cy="2018806"/>
          </a:xfrm>
          <a:prstGeom prst="rect">
            <a:avLst/>
          </a:prstGeom>
          <a:solidFill>
            <a:schemeClr val="lt1"/>
          </a:solidFill>
          <a:ln cap="flat" cmpd="sng" w="9525">
            <a:solidFill>
              <a:srgbClr val="DFE5F2"/>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 name="Google Shape;42;p42"/>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 name="Google Shape;43;p42"/>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 name="Google Shape;44;p4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2"/>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2"/>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2"/>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43"/>
          <p:cNvSpPr/>
          <p:nvPr/>
        </p:nvSpPr>
        <p:spPr>
          <a:xfrm>
            <a:off x="558209" y="0"/>
            <a:ext cx="11167447" cy="2018806"/>
          </a:xfrm>
          <a:prstGeom prst="rect">
            <a:avLst/>
          </a:prstGeom>
          <a:solidFill>
            <a:schemeClr val="lt1"/>
          </a:solidFill>
          <a:ln cap="flat" cmpd="sng" w="9525">
            <a:solidFill>
              <a:srgbClr val="DFE5F2"/>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 name="Google Shape;52;p43"/>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 name="Google Shape;53;p43"/>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 name="Google Shape;54;p4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3"/>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43"/>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43"/>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43"/>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43"/>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44"/>
          <p:cNvSpPr/>
          <p:nvPr/>
        </p:nvSpPr>
        <p:spPr>
          <a:xfrm>
            <a:off x="665853" y="1533525"/>
            <a:ext cx="10917063" cy="3790950"/>
          </a:xfrm>
          <a:prstGeom prst="rect">
            <a:avLst/>
          </a:prstGeom>
          <a:solidFill>
            <a:schemeClr val="lt1"/>
          </a:solidFill>
          <a:ln cap="flat" cmpd="sng" w="12700">
            <a:solidFill>
              <a:srgbClr val="DFE5F2"/>
            </a:solidFill>
            <a:prstDash val="solid"/>
            <a:miter lim="800000"/>
            <a:headEnd len="sm" w="sm" type="none"/>
            <a:tailEnd len="sm" w="sm" type="none"/>
          </a:ln>
          <a:effectLst>
            <a:outerShdw blurRad="50800" rotWithShape="0" algn="tl" dir="2700000" dist="38100">
              <a:srgbClr val="BEC9BB">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4" name="Google Shape;64;p44"/>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 name="Google Shape;65;p44"/>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46"/>
          <p:cNvSpPr/>
          <p:nvPr/>
        </p:nvSpPr>
        <p:spPr>
          <a:xfrm>
            <a:off x="558210" y="1162033"/>
            <a:ext cx="3740740" cy="4643344"/>
          </a:xfrm>
          <a:prstGeom prst="rect">
            <a:avLst/>
          </a:prstGeom>
          <a:solidFill>
            <a:schemeClr val="lt1"/>
          </a:solidFill>
          <a:ln cap="flat" cmpd="sng" w="12700">
            <a:solidFill>
              <a:srgbClr val="DFE5F2"/>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46"/>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6" name="Google Shape;76;p46"/>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6"/>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46"/>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46"/>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47"/>
          <p:cNvSpPr/>
          <p:nvPr/>
        </p:nvSpPr>
        <p:spPr>
          <a:xfrm>
            <a:off x="558210" y="1162033"/>
            <a:ext cx="3740740" cy="4643344"/>
          </a:xfrm>
          <a:prstGeom prst="rect">
            <a:avLst/>
          </a:prstGeom>
          <a:solidFill>
            <a:schemeClr val="lt1"/>
          </a:solidFill>
          <a:ln cap="flat" cmpd="sng" w="12700">
            <a:solidFill>
              <a:srgbClr val="DFE5F2"/>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4" name="Google Shape;84;p47"/>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 name="Google Shape;85;p47"/>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7"/>
          <p:cNvSpPr/>
          <p:nvPr>
            <p:ph idx="2" type="pic"/>
          </p:nvPr>
        </p:nvSpPr>
        <p:spPr>
          <a:xfrm>
            <a:off x="4965192" y="1161288"/>
            <a:ext cx="6729984" cy="4645152"/>
          </a:xfrm>
          <a:prstGeom prst="rect">
            <a:avLst/>
          </a:prstGeom>
          <a:noFill/>
          <a:ln>
            <a:noFill/>
          </a:ln>
        </p:spPr>
      </p:sp>
      <p:sp>
        <p:nvSpPr>
          <p:cNvPr id="87" name="Google Shape;87;p47"/>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8" name="Google Shape;88;p47"/>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5" name="Google Shape;105;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11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1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06" name="Google Shape;10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7" name="Google Shape;10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8" name="Google Shape;10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idx="1" type="subTitle"/>
          </p:nvPr>
        </p:nvSpPr>
        <p:spPr>
          <a:xfrm>
            <a:off x="576072" y="4925777"/>
            <a:ext cx="11036808" cy="750644"/>
          </a:xfrm>
          <a:prstGeom prst="rect">
            <a:avLst/>
          </a:prstGeom>
          <a:solidFill>
            <a:srgbClr val="214F8F"/>
          </a:solid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chemeClr val="lt1"/>
              </a:buClr>
              <a:buSzPts val="4000"/>
              <a:buNone/>
            </a:pPr>
            <a:r>
              <a:rPr lang="en-US" sz="4000">
                <a:solidFill>
                  <a:schemeClr val="lt1"/>
                </a:solidFill>
              </a:rPr>
              <a:t>Linux Shell Scripting and Make</a:t>
            </a:r>
            <a:endParaRPr/>
          </a:p>
        </p:txBody>
      </p:sp>
      <p:sp>
        <p:nvSpPr>
          <p:cNvPr id="122" name="Google Shape;122;p1"/>
          <p:cNvSpPr txBox="1"/>
          <p:nvPr>
            <p:ph type="ctrTitle"/>
          </p:nvPr>
        </p:nvSpPr>
        <p:spPr>
          <a:xfrm>
            <a:off x="576072" y="1959781"/>
            <a:ext cx="11036808" cy="235877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8000"/>
              <a:buFont typeface="Arial"/>
              <a:buNone/>
            </a:pPr>
            <a:r>
              <a:rPr lang="en-US"/>
              <a:t>Digital Design and Verification 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Variables in Shell Scripts</a:t>
            </a:r>
            <a:endParaRPr/>
          </a:p>
        </p:txBody>
      </p:sp>
      <p:sp>
        <p:nvSpPr>
          <p:cNvPr id="185" name="Google Shape;185;p10"/>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76200" lvl="0" marL="228600" rtl="0" algn="l">
              <a:lnSpc>
                <a:spcPct val="110000"/>
              </a:lnSpc>
              <a:spcBef>
                <a:spcPts val="0"/>
              </a:spcBef>
              <a:spcAft>
                <a:spcPts val="0"/>
              </a:spcAft>
              <a:buClr>
                <a:schemeClr val="dk1"/>
              </a:buClr>
              <a:buSzPts val="2400"/>
              <a:buFont typeface="Arial"/>
              <a:buNone/>
            </a:pPr>
            <a:r>
              <a:t/>
            </a:r>
            <a:endParaRPr/>
          </a:p>
          <a:p>
            <a:pPr indent="-228600" lvl="0" marL="228600" rtl="0" algn="l">
              <a:lnSpc>
                <a:spcPct val="110000"/>
              </a:lnSpc>
              <a:spcBef>
                <a:spcPts val="1000"/>
              </a:spcBef>
              <a:spcAft>
                <a:spcPts val="0"/>
              </a:spcAft>
              <a:buClr>
                <a:schemeClr val="dk1"/>
              </a:buClr>
              <a:buSzPts val="2400"/>
              <a:buFont typeface="Arial"/>
              <a:buChar char="•"/>
            </a:pPr>
            <a:r>
              <a:rPr lang="en-US"/>
              <a:t>By default, variables are global within the script. Use local keyword inside functions for local variables</a:t>
            </a:r>
            <a:endParaRPr/>
          </a:p>
          <a:p>
            <a:pPr indent="-228600" lvl="0" marL="228600" rtl="0" algn="l">
              <a:lnSpc>
                <a:spcPct val="110000"/>
              </a:lnSpc>
              <a:spcBef>
                <a:spcPts val="1000"/>
              </a:spcBef>
              <a:spcAft>
                <a:spcPts val="0"/>
              </a:spcAft>
              <a:buClr>
                <a:schemeClr val="dk1"/>
              </a:buClr>
              <a:buSzPts val="2400"/>
              <a:buFont typeface="Arial"/>
              <a:buChar char="•"/>
            </a:pPr>
            <a:r>
              <a:rPr lang="en-US"/>
              <a:t>Readonly variables </a:t>
            </a:r>
            <a:endParaRPr/>
          </a:p>
          <a:p>
            <a:pPr indent="-285750" lvl="1" marL="685800" rtl="0" algn="l">
              <a:lnSpc>
                <a:spcPct val="110000"/>
              </a:lnSpc>
              <a:spcBef>
                <a:spcPts val="500"/>
              </a:spcBef>
              <a:spcAft>
                <a:spcPts val="0"/>
              </a:spcAft>
              <a:buClr>
                <a:schemeClr val="dk1"/>
              </a:buClr>
              <a:buSzPts val="2000"/>
              <a:buFont typeface="Arial"/>
              <a:buChar char="•"/>
            </a:pPr>
            <a:r>
              <a:rPr lang="en-US"/>
              <a:t>Declare constants using the readonly keyword</a:t>
            </a:r>
            <a:endParaRPr/>
          </a:p>
          <a:p>
            <a:pPr indent="-228600" lvl="0" marL="228600" rtl="0" algn="l">
              <a:lnSpc>
                <a:spcPct val="110000"/>
              </a:lnSpc>
              <a:spcBef>
                <a:spcPts val="1000"/>
              </a:spcBef>
              <a:spcAft>
                <a:spcPts val="0"/>
              </a:spcAft>
              <a:buClr>
                <a:schemeClr val="dk1"/>
              </a:buClr>
              <a:buSzPts val="2400"/>
              <a:buFont typeface="Arial"/>
              <a:buChar char="•"/>
            </a:pPr>
            <a:r>
              <a:rPr lang="en-US"/>
              <a:t>Unsetting variables </a:t>
            </a:r>
            <a:endParaRPr/>
          </a:p>
          <a:p>
            <a:pPr indent="-285750" lvl="1" marL="685800" rtl="0" algn="l">
              <a:lnSpc>
                <a:spcPct val="110000"/>
              </a:lnSpc>
              <a:spcBef>
                <a:spcPts val="500"/>
              </a:spcBef>
              <a:spcAft>
                <a:spcPts val="0"/>
              </a:spcAft>
              <a:buClr>
                <a:schemeClr val="dk1"/>
              </a:buClr>
              <a:buSzPts val="2000"/>
              <a:buFont typeface="Arial"/>
              <a:buChar char="•"/>
            </a:pPr>
            <a:r>
              <a:rPr lang="en-US"/>
              <a:t>Remove a variable using the unset command</a:t>
            </a:r>
            <a:endParaRPr/>
          </a:p>
          <a:p>
            <a:pPr indent="-228600" lvl="0" marL="228600" rtl="0" algn="l">
              <a:lnSpc>
                <a:spcPct val="110000"/>
              </a:lnSpc>
              <a:spcBef>
                <a:spcPts val="1000"/>
              </a:spcBef>
              <a:spcAft>
                <a:spcPts val="0"/>
              </a:spcAft>
              <a:buClr>
                <a:schemeClr val="dk1"/>
              </a:buClr>
              <a:buSzPts val="2400"/>
              <a:buNone/>
            </a:pPr>
            <a:r>
              <a:t/>
            </a:r>
            <a:endParaRPr>
              <a:solidFill>
                <a:srgbClr val="ABB2BF"/>
              </a:solidFill>
            </a:endParaRPr>
          </a:p>
          <a:p>
            <a:pPr indent="-228600" lvl="0" marL="228600" rtl="0" algn="l">
              <a:lnSpc>
                <a:spcPct val="110000"/>
              </a:lnSpc>
              <a:spcBef>
                <a:spcPts val="1000"/>
              </a:spcBef>
              <a:spcAft>
                <a:spcPts val="0"/>
              </a:spcAft>
              <a:buClr>
                <a:schemeClr val="dk1"/>
              </a:buClr>
              <a:buSzPts val="2400"/>
              <a:buNone/>
            </a:pPr>
            <a:r>
              <a:t/>
            </a:r>
            <a:endParaRPr/>
          </a:p>
        </p:txBody>
      </p:sp>
      <p:graphicFrame>
        <p:nvGraphicFramePr>
          <p:cNvPr id="186" name="Google Shape;186;p10"/>
          <p:cNvGraphicFramePr/>
          <p:nvPr/>
        </p:nvGraphicFramePr>
        <p:xfrm>
          <a:off x="7441869" y="3879272"/>
          <a:ext cx="3000000" cy="3000000"/>
        </p:xfrm>
        <a:graphic>
          <a:graphicData uri="http://schemas.openxmlformats.org/drawingml/2006/table">
            <a:tbl>
              <a:tblPr bandRow="1" firstRow="1">
                <a:noFill/>
                <a:tableStyleId>{55A1381C-74E0-4A5D-B9FD-2EDB62178C3D}</a:tableStyleId>
              </a:tblPr>
              <a:tblGrid>
                <a:gridCol w="4665400"/>
              </a:tblGrid>
              <a:tr h="1235025">
                <a:tc>
                  <a:txBody>
                    <a:bodyPr/>
                    <a:lstStyle/>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function</a:t>
                      </a:r>
                      <a:r>
                        <a:rPr b="0" i="0" lang="en-US" sz="1400" u="none" cap="none" strike="noStrike">
                          <a:solidFill>
                            <a:srgbClr val="ABB2BF"/>
                          </a:solidFill>
                        </a:rPr>
                        <a:t> </a:t>
                      </a:r>
                      <a:r>
                        <a:rPr b="0" i="0" lang="en-US" sz="1400" u="none" cap="none" strike="noStrike">
                          <a:solidFill>
                            <a:srgbClr val="61AFEF"/>
                          </a:solidFill>
                        </a:rPr>
                        <a:t>example_function</a:t>
                      </a:r>
                      <a:r>
                        <a:rPr b="0" i="0" lang="en-US" sz="1400" u="none" cap="none" strike="noStrike">
                          <a:solidFill>
                            <a:srgbClr val="ABB2BF"/>
                          </a:solidFill>
                        </a:rPr>
                        <a:t>() {</a:t>
                      </a:r>
                      <a:br>
                        <a:rPr b="0" i="0" lang="en-US" sz="1400" u="none" cap="none" strike="noStrike">
                          <a:solidFill>
                            <a:srgbClr val="ABB2BF"/>
                          </a:solidFill>
                        </a:rPr>
                      </a:br>
                      <a:r>
                        <a:rPr b="0" i="0" lang="en-US" sz="1400" u="none" cap="none" strike="noStrike">
                          <a:solidFill>
                            <a:srgbClr val="ABB2BF"/>
                          </a:solidFill>
                        </a:rPr>
                        <a:t>    </a:t>
                      </a:r>
                      <a:r>
                        <a:rPr b="0" i="0" lang="en-US" sz="1400" u="none" cap="none" strike="noStrike">
                          <a:solidFill>
                            <a:srgbClr val="D19A66"/>
                          </a:solidFill>
                        </a:rPr>
                        <a:t>local</a:t>
                      </a:r>
                      <a:r>
                        <a:rPr b="0" i="0" lang="en-US" sz="1400" u="none" cap="none" strike="noStrike">
                          <a:solidFill>
                            <a:srgbClr val="ABB2BF"/>
                          </a:solidFill>
                        </a:rPr>
                        <a:t> </a:t>
                      </a:r>
                      <a:r>
                        <a:rPr b="0" i="0" lang="en-US" sz="1400" u="none" cap="none" strike="noStrike">
                          <a:solidFill>
                            <a:srgbClr val="61AFEF"/>
                          </a:solidFill>
                        </a:rPr>
                        <a:t>local_var=</a:t>
                      </a:r>
                      <a:r>
                        <a:rPr b="0" i="0" lang="en-US" sz="1400" u="none" cap="none" strike="noStrike">
                          <a:solidFill>
                            <a:srgbClr val="98C379"/>
                          </a:solidFill>
                        </a:rPr>
                        <a:t>"I'm local"</a:t>
                      </a:r>
                      <a:br>
                        <a:rPr b="0" i="0" lang="en-US" sz="1400" u="none" cap="none" strike="noStrike">
                          <a:solidFill>
                            <a:srgbClr val="98C379"/>
                          </a:solidFill>
                        </a:rPr>
                      </a:br>
                      <a:r>
                        <a:rPr b="0" i="0" lang="en-US" sz="1400" u="none" cap="none" strike="noStrike">
                          <a:solidFill>
                            <a:srgbClr val="98C379"/>
                          </a:solidFill>
                        </a:rPr>
                        <a:t>    </a:t>
                      </a: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61AFEF"/>
                          </a:solidFill>
                        </a:rPr>
                        <a:t>$local_var</a:t>
                      </a:r>
                      <a:br>
                        <a:rPr b="0" i="0" lang="en-US" sz="1400" u="none" cap="none" strike="noStrike">
                          <a:solidFill>
                            <a:srgbClr val="61AFEF"/>
                          </a:solidFill>
                        </a:rPr>
                      </a:br>
                      <a:r>
                        <a:rPr b="0" i="0" lang="en-US" sz="1400" u="none" cap="none" strike="noStrike">
                          <a:solidFill>
                            <a:srgbClr val="61AFEF"/>
                          </a:solidFill>
                        </a:rPr>
                        <a:t>}</a:t>
                      </a:r>
                      <a:endParaRPr b="0" i="0" sz="1400" u="none" cap="none" strike="noStrike">
                        <a:solidFill>
                          <a:srgbClr val="000000"/>
                        </a:solidFil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1AFEF"/>
                        </a:solidFill>
                        <a:latin typeface="Arial"/>
                        <a:ea typeface="Arial"/>
                        <a:cs typeface="Arial"/>
                        <a:sym typeface="Aria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readonly</a:t>
                      </a:r>
                      <a:r>
                        <a:rPr b="0" i="0" lang="en-US" sz="1400" u="none" cap="none" strike="noStrike">
                          <a:solidFill>
                            <a:srgbClr val="ABB2BF"/>
                          </a:solidFill>
                        </a:rPr>
                        <a:t> </a:t>
                      </a:r>
                      <a:r>
                        <a:rPr b="0" i="0" lang="en-US" sz="1400" u="none" cap="none" strike="noStrike">
                          <a:solidFill>
                            <a:srgbClr val="61AFEF"/>
                          </a:solidFill>
                        </a:rPr>
                        <a:t>PI=</a:t>
                      </a:r>
                      <a:r>
                        <a:rPr b="0" i="0" lang="en-US" sz="1400" u="none" cap="none" strike="noStrike">
                          <a:solidFill>
                            <a:srgbClr val="D19A66"/>
                          </a:solidFill>
                        </a:rPr>
                        <a:t>3.14159</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D19A66"/>
                        </a:solidFil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unset</a:t>
                      </a:r>
                      <a:r>
                        <a:rPr b="0" i="0" lang="en-US" sz="1400" u="none" cap="none" strike="noStrike">
                          <a:solidFill>
                            <a:srgbClr val="ABB2BF"/>
                          </a:solidFill>
                          <a:latin typeface="Arial"/>
                          <a:ea typeface="Arial"/>
                          <a:cs typeface="Arial"/>
                          <a:sym typeface="Arial"/>
                        </a:rPr>
                        <a:t> VARIABLE_NAME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Commands and Arithmetic Operators</a:t>
            </a:r>
            <a:endParaRPr/>
          </a:p>
        </p:txBody>
      </p:sp>
      <p:graphicFrame>
        <p:nvGraphicFramePr>
          <p:cNvPr id="192" name="Google Shape;192;p11"/>
          <p:cNvGraphicFramePr/>
          <p:nvPr/>
        </p:nvGraphicFramePr>
        <p:xfrm>
          <a:off x="1118259" y="2177142"/>
          <a:ext cx="3000000" cy="3000000"/>
        </p:xfrm>
        <a:graphic>
          <a:graphicData uri="http://schemas.openxmlformats.org/drawingml/2006/table">
            <a:tbl>
              <a:tblPr bandRow="1" firstRow="1">
                <a:noFill/>
                <a:tableStyleId>{55A1381C-74E0-4A5D-B9FD-2EDB62178C3D}</a:tableStyleId>
              </a:tblPr>
              <a:tblGrid>
                <a:gridCol w="10622875"/>
              </a:tblGrid>
              <a:tr h="1235025">
                <a:tc>
                  <a:txBody>
                    <a:bodyPr/>
                    <a:lstStyle/>
                    <a:p>
                      <a:pPr indent="0" lvl="0" marL="0" marR="0" rtl="0" algn="l">
                        <a:spcBef>
                          <a:spcPts val="0"/>
                        </a:spcBef>
                        <a:spcAft>
                          <a:spcPts val="0"/>
                        </a:spcAft>
                        <a:buClr>
                          <a:srgbClr val="61AFEF"/>
                        </a:buClr>
                        <a:buSzPts val="1400"/>
                        <a:buFont typeface="Arial"/>
                        <a:buNone/>
                      </a:pPr>
                      <a:r>
                        <a:rPr b="0" i="0" lang="en-US" sz="1400" u="none" cap="none" strike="noStrike">
                          <a:solidFill>
                            <a:srgbClr val="61AFEF"/>
                          </a:solidFill>
                        </a:rPr>
                        <a:t>CURRENT_DATE=$(date +%Y-%m-%d)</a:t>
                      </a:r>
                      <a:r>
                        <a:rPr b="0" i="0" lang="en-US" sz="1400" u="none" cap="none" strike="noStrike"/>
                        <a:t> </a:t>
                      </a:r>
                      <a:endParaRPr sz="1800" u="none" cap="none" strike="noStrike"/>
                    </a:p>
                    <a:p>
                      <a:pPr indent="0" lvl="0" marL="0" marR="0" rtl="0" algn="l">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t> </a:t>
                      </a:r>
                      <a:r>
                        <a:rPr b="0" i="0" lang="en-US" sz="1400" u="none" cap="none" strike="noStrike">
                          <a:solidFill>
                            <a:srgbClr val="98C379"/>
                          </a:solidFill>
                        </a:rPr>
                        <a:t>"Today's date is </a:t>
                      </a:r>
                      <a:r>
                        <a:rPr b="0" i="0" lang="en-US" sz="1400" u="none" cap="none" strike="noStrike">
                          <a:solidFill>
                            <a:srgbClr val="61AFEF"/>
                          </a:solidFill>
                        </a:rPr>
                        <a:t>$CURRENT_DATE</a:t>
                      </a:r>
                      <a:r>
                        <a:rPr b="0" i="0" lang="en-US" sz="1400" u="none" cap="none" strike="noStrike">
                          <a:solidFill>
                            <a:srgbClr val="98C379"/>
                          </a:solidFill>
                        </a:rPr>
                        <a:t>"</a:t>
                      </a:r>
                      <a:r>
                        <a:rPr b="0" i="0" lang="en-US" sz="1400" u="none" cap="none" strike="noStrike"/>
                        <a:t> </a:t>
                      </a:r>
                      <a:endParaRPr sz="1800" u="none" cap="none" strike="noStrike"/>
                    </a:p>
                    <a:p>
                      <a:pPr indent="0" lvl="0" marL="0" marR="0" rtl="0" algn="l">
                        <a:spcBef>
                          <a:spcPts val="0"/>
                        </a:spcBef>
                        <a:spcAft>
                          <a:spcPts val="0"/>
                        </a:spcAft>
                        <a:buClr>
                          <a:schemeClr val="dk1"/>
                        </a:buClr>
                        <a:buSzPts val="1400"/>
                        <a:buFont typeface="Arial"/>
                        <a:buNone/>
                      </a:pPr>
                      <a:r>
                        <a:t/>
                      </a:r>
                      <a:endParaRPr b="0" i="0" sz="1400" u="none" cap="none" strike="noStrike">
                        <a:solidFill>
                          <a:srgbClr val="61AFEF"/>
                        </a:solidFill>
                      </a:endParaRPr>
                    </a:p>
                    <a:p>
                      <a:pPr indent="0" lvl="0" marL="0" marR="0" rtl="0" algn="l">
                        <a:spcBef>
                          <a:spcPts val="0"/>
                        </a:spcBef>
                        <a:spcAft>
                          <a:spcPts val="0"/>
                        </a:spcAft>
                        <a:buClr>
                          <a:srgbClr val="61AFEF"/>
                        </a:buClr>
                        <a:buSzPts val="1400"/>
                        <a:buFont typeface="Arial"/>
                        <a:buNone/>
                      </a:pPr>
                      <a:r>
                        <a:rPr b="0" i="0" lang="en-US" sz="1400" u="none" cap="none" strike="noStrike">
                          <a:solidFill>
                            <a:srgbClr val="61AFEF"/>
                          </a:solidFill>
                        </a:rPr>
                        <a:t>FILES_COUNT=$(ls | wc -l)</a:t>
                      </a:r>
                      <a:r>
                        <a:rPr b="0" i="0" lang="en-US" sz="1400" u="none" cap="none" strike="noStrike"/>
                        <a:t> </a:t>
                      </a:r>
                      <a:endParaRPr sz="1800" u="none" cap="none" strike="noStrike"/>
                    </a:p>
                    <a:p>
                      <a:pPr indent="0" lvl="0" marL="0" marR="0" rtl="0" algn="l">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t> </a:t>
                      </a:r>
                      <a:r>
                        <a:rPr b="0" i="0" lang="en-US" sz="1400" u="none" cap="none" strike="noStrike">
                          <a:solidFill>
                            <a:srgbClr val="98C379"/>
                          </a:solidFill>
                        </a:rPr>
                        <a:t>"Number of files in current directory: </a:t>
                      </a:r>
                      <a:r>
                        <a:rPr b="0" i="0" lang="en-US" sz="1400" u="none" cap="none" strike="noStrike">
                          <a:solidFill>
                            <a:srgbClr val="61AFEF"/>
                          </a:solidFill>
                        </a:rPr>
                        <a:t>$FILES_COUNT</a:t>
                      </a:r>
                      <a:r>
                        <a:rPr b="0" i="0" lang="en-US" sz="1400" u="none" cap="none" strike="noStrike">
                          <a:solidFill>
                            <a:srgbClr val="98C379"/>
                          </a:solidFill>
                        </a:rPr>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193" name="Google Shape;193;p11"/>
          <p:cNvGraphicFramePr/>
          <p:nvPr/>
        </p:nvGraphicFramePr>
        <p:xfrm>
          <a:off x="1118259" y="4235531"/>
          <a:ext cx="3000000" cy="3000000"/>
        </p:xfrm>
        <a:graphic>
          <a:graphicData uri="http://schemas.openxmlformats.org/drawingml/2006/table">
            <a:tbl>
              <a:tblPr bandRow="1" firstRow="1">
                <a:noFill/>
                <a:tableStyleId>{55A1381C-74E0-4A5D-B9FD-2EDB62178C3D}</a:tableStyleId>
              </a:tblPr>
              <a:tblGrid>
                <a:gridCol w="10622875"/>
              </a:tblGrid>
              <a:tr h="1235025">
                <a:tc>
                  <a:txBody>
                    <a:bodyPr/>
                    <a:lstStyle/>
                    <a:p>
                      <a:pPr indent="0" lvl="0" marL="0" marR="0" rtl="0" algn="l">
                        <a:spcBef>
                          <a:spcPts val="0"/>
                        </a:spcBef>
                        <a:spcAft>
                          <a:spcPts val="0"/>
                        </a:spcAft>
                        <a:buClr>
                          <a:srgbClr val="61AFEF"/>
                        </a:buClr>
                        <a:buSzPts val="1400"/>
                        <a:buFont typeface="Arial"/>
                        <a:buNone/>
                      </a:pPr>
                      <a:r>
                        <a:rPr b="0" i="0" lang="en-US" sz="1400" u="none" cap="none" strike="noStrike">
                          <a:solidFill>
                            <a:srgbClr val="61AFEF"/>
                          </a:solidFill>
                        </a:rPr>
                        <a:t>X=</a:t>
                      </a:r>
                      <a:r>
                        <a:rPr b="0" i="0" lang="en-US" sz="1400" u="none" cap="none" strike="noStrike">
                          <a:solidFill>
                            <a:srgbClr val="D19A66"/>
                          </a:solidFill>
                        </a:rPr>
                        <a:t>5</a:t>
                      </a:r>
                      <a:r>
                        <a:rPr b="0" i="0" lang="en-US" sz="1400" u="none" cap="none" strike="noStrike"/>
                        <a:t> </a:t>
                      </a:r>
                      <a:endParaRPr sz="1800" u="none" cap="none" strike="noStrike"/>
                    </a:p>
                    <a:p>
                      <a:pPr indent="0" lvl="0" marL="0" marR="0" rtl="0" algn="l">
                        <a:spcBef>
                          <a:spcPts val="0"/>
                        </a:spcBef>
                        <a:spcAft>
                          <a:spcPts val="0"/>
                        </a:spcAft>
                        <a:buClr>
                          <a:srgbClr val="61AFEF"/>
                        </a:buClr>
                        <a:buSzPts val="1400"/>
                        <a:buFont typeface="Arial"/>
                        <a:buNone/>
                      </a:pPr>
                      <a:r>
                        <a:rPr b="0" i="0" lang="en-US" sz="1400" u="none" cap="none" strike="noStrike">
                          <a:solidFill>
                            <a:srgbClr val="61AFEF"/>
                          </a:solidFill>
                        </a:rPr>
                        <a:t>Y=</a:t>
                      </a:r>
                      <a:r>
                        <a:rPr b="0" i="0" lang="en-US" sz="1400" u="none" cap="none" strike="noStrike">
                          <a:solidFill>
                            <a:srgbClr val="D19A66"/>
                          </a:solidFill>
                        </a:rPr>
                        <a:t>3</a:t>
                      </a:r>
                      <a:r>
                        <a:rPr b="0" i="0" lang="en-US" sz="1400" u="none" cap="none" strike="noStrike"/>
                        <a:t> </a:t>
                      </a:r>
                      <a:endParaRPr sz="1800" u="none" cap="none" strike="noStrike"/>
                    </a:p>
                    <a:p>
                      <a:pPr indent="0" lvl="0" marL="0" marR="0" rtl="0" algn="l">
                        <a:spcBef>
                          <a:spcPts val="0"/>
                        </a:spcBef>
                        <a:spcAft>
                          <a:spcPts val="0"/>
                        </a:spcAft>
                        <a:buClr>
                          <a:schemeClr val="dk1"/>
                        </a:buClr>
                        <a:buSzPts val="1400"/>
                        <a:buFont typeface="Arial"/>
                        <a:buNone/>
                      </a:pPr>
                      <a:r>
                        <a:t/>
                      </a:r>
                      <a:endParaRPr b="0" i="0" sz="1400" u="none" cap="none" strike="noStrike">
                        <a:solidFill>
                          <a:srgbClr val="61AFEF"/>
                        </a:solidFill>
                      </a:endParaRPr>
                    </a:p>
                    <a:p>
                      <a:pPr indent="0" lvl="0" marL="0" marR="0" rtl="0" algn="l">
                        <a:spcBef>
                          <a:spcPts val="0"/>
                        </a:spcBef>
                        <a:spcAft>
                          <a:spcPts val="0"/>
                        </a:spcAft>
                        <a:buClr>
                          <a:srgbClr val="61AFEF"/>
                        </a:buClr>
                        <a:buSzPts val="1400"/>
                        <a:buFont typeface="Arial"/>
                        <a:buNone/>
                      </a:pPr>
                      <a:r>
                        <a:rPr b="0" i="0" lang="en-US" sz="1400" u="none" cap="none" strike="noStrike">
                          <a:solidFill>
                            <a:srgbClr val="61AFEF"/>
                          </a:solidFill>
                        </a:rPr>
                        <a:t>SUM=$((X + Y))</a:t>
                      </a:r>
                      <a:r>
                        <a:rPr b="0" i="0" lang="en-US" sz="1400" u="none" cap="none" strike="noStrike"/>
                        <a:t> </a:t>
                      </a:r>
                      <a:endParaRPr sz="1800" u="none" cap="none" strike="noStrike"/>
                    </a:p>
                    <a:p>
                      <a:pPr indent="0" lvl="0" marL="0" marR="0" rtl="0" algn="l">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t> </a:t>
                      </a:r>
                      <a:r>
                        <a:rPr b="0" i="0" lang="en-US" sz="1400" u="none" cap="none" strike="noStrike">
                          <a:solidFill>
                            <a:srgbClr val="98C379"/>
                          </a:solidFill>
                        </a:rPr>
                        <a:t>"Sum: </a:t>
                      </a:r>
                      <a:r>
                        <a:rPr b="0" i="0" lang="en-US" sz="1400" u="none" cap="none" strike="noStrike">
                          <a:solidFill>
                            <a:srgbClr val="61AFEF"/>
                          </a:solidFill>
                        </a:rPr>
                        <a:t>$SUM</a:t>
                      </a:r>
                      <a:r>
                        <a:rPr b="0" i="0" lang="en-US" sz="1400" u="none" cap="none" strike="noStrike">
                          <a:solidFill>
                            <a:srgbClr val="98C379"/>
                          </a:solidFill>
                        </a:rPr>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Inputs and Outputs</a:t>
            </a:r>
            <a:endParaRPr/>
          </a:p>
        </p:txBody>
      </p:sp>
      <p:sp>
        <p:nvSpPr>
          <p:cNvPr id="199" name="Google Shape;199;p12"/>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10000"/>
              </a:lnSpc>
              <a:spcBef>
                <a:spcPts val="0"/>
              </a:spcBef>
              <a:spcAft>
                <a:spcPts val="0"/>
              </a:spcAft>
              <a:buClr>
                <a:schemeClr val="dk1"/>
              </a:buClr>
              <a:buSzPct val="100000"/>
              <a:buFont typeface="Arial"/>
              <a:buChar char="•"/>
            </a:pPr>
            <a:r>
              <a:rPr lang="en-US"/>
              <a:t>Command-line arguments ($1, $2, ...) </a:t>
            </a:r>
            <a:endParaRPr/>
          </a:p>
          <a:p>
            <a:pPr indent="-228600" lvl="0" marL="228600" rtl="0" algn="l">
              <a:lnSpc>
                <a:spcPct val="110000"/>
              </a:lnSpc>
              <a:spcBef>
                <a:spcPts val="1000"/>
              </a:spcBef>
              <a:spcAft>
                <a:spcPts val="0"/>
              </a:spcAft>
              <a:buClr>
                <a:schemeClr val="dk1"/>
              </a:buClr>
              <a:buSzPct val="100000"/>
              <a:buFont typeface="Arial"/>
              <a:buChar char="•"/>
            </a:pPr>
            <a:r>
              <a:rPr lang="en-US"/>
              <a:t>Accessing arguments: </a:t>
            </a:r>
            <a:endParaRPr/>
          </a:p>
          <a:p>
            <a:pPr indent="-228600" lvl="1" marL="685800" rtl="0" algn="l">
              <a:lnSpc>
                <a:spcPct val="110000"/>
              </a:lnSpc>
              <a:spcBef>
                <a:spcPts val="500"/>
              </a:spcBef>
              <a:spcAft>
                <a:spcPts val="0"/>
              </a:spcAft>
              <a:buClr>
                <a:schemeClr val="dk1"/>
              </a:buClr>
              <a:buSzPct val="100000"/>
              <a:buFont typeface="Arial"/>
              <a:buChar char="•"/>
            </a:pPr>
            <a:r>
              <a:rPr lang="en-US"/>
              <a:t>$1: First argument</a:t>
            </a:r>
            <a:endParaRPr/>
          </a:p>
          <a:p>
            <a:pPr indent="-228600" lvl="1" marL="685800" rtl="0" algn="l">
              <a:lnSpc>
                <a:spcPct val="110000"/>
              </a:lnSpc>
              <a:spcBef>
                <a:spcPts val="500"/>
              </a:spcBef>
              <a:spcAft>
                <a:spcPts val="0"/>
              </a:spcAft>
              <a:buClr>
                <a:schemeClr val="dk1"/>
              </a:buClr>
              <a:buSzPct val="100000"/>
              <a:buFont typeface="Arial"/>
              <a:buChar char="•"/>
            </a:pPr>
            <a:r>
              <a:rPr lang="en-US"/>
              <a:t>$2: Second argument</a:t>
            </a:r>
            <a:endParaRPr/>
          </a:p>
          <a:p>
            <a:pPr indent="-228600" lvl="1" marL="685800" rtl="0" algn="l">
              <a:lnSpc>
                <a:spcPct val="110000"/>
              </a:lnSpc>
              <a:spcBef>
                <a:spcPts val="500"/>
              </a:spcBef>
              <a:spcAft>
                <a:spcPts val="0"/>
              </a:spcAft>
              <a:buClr>
                <a:schemeClr val="dk1"/>
              </a:buClr>
              <a:buSzPct val="100000"/>
              <a:buFont typeface="Arial"/>
              <a:buChar char="•"/>
            </a:pPr>
            <a:r>
              <a:rPr lang="en-US"/>
              <a:t>$9: Ninth argument</a:t>
            </a:r>
            <a:endParaRPr/>
          </a:p>
          <a:p>
            <a:pPr indent="-228600" lvl="1" marL="685800" rtl="0" algn="l">
              <a:lnSpc>
                <a:spcPct val="110000"/>
              </a:lnSpc>
              <a:spcBef>
                <a:spcPts val="500"/>
              </a:spcBef>
              <a:spcAft>
                <a:spcPts val="0"/>
              </a:spcAft>
              <a:buClr>
                <a:schemeClr val="dk1"/>
              </a:buClr>
              <a:buSzPct val="100000"/>
              <a:buFont typeface="Arial"/>
              <a:buChar char="•"/>
            </a:pPr>
            <a:r>
              <a:rPr lang="en-US"/>
              <a:t>${10}: Tenth argument (and beyond, use braces)</a:t>
            </a:r>
            <a:endParaRPr/>
          </a:p>
          <a:p>
            <a:pPr indent="-228600" lvl="0" marL="228600" rtl="0" algn="l">
              <a:lnSpc>
                <a:spcPct val="110000"/>
              </a:lnSpc>
              <a:spcBef>
                <a:spcPts val="1000"/>
              </a:spcBef>
              <a:spcAft>
                <a:spcPts val="0"/>
              </a:spcAft>
              <a:buClr>
                <a:schemeClr val="dk1"/>
              </a:buClr>
              <a:buSzPct val="100000"/>
              <a:buFont typeface="Arial"/>
              <a:buChar char="•"/>
            </a:pPr>
            <a:r>
              <a:rPr lang="en-US"/>
              <a:t>Special variables: </a:t>
            </a:r>
            <a:endParaRPr/>
          </a:p>
          <a:p>
            <a:pPr indent="-228600" lvl="1" marL="685800" rtl="0" algn="l">
              <a:lnSpc>
                <a:spcPct val="110000"/>
              </a:lnSpc>
              <a:spcBef>
                <a:spcPts val="500"/>
              </a:spcBef>
              <a:spcAft>
                <a:spcPts val="0"/>
              </a:spcAft>
              <a:buClr>
                <a:schemeClr val="dk1"/>
              </a:buClr>
              <a:buSzPct val="100000"/>
              <a:buFont typeface="Arial"/>
              <a:buChar char="•"/>
            </a:pPr>
            <a:r>
              <a:rPr lang="en-US"/>
              <a:t>$0: Name of the script</a:t>
            </a:r>
            <a:r>
              <a:rPr lang="en-US" sz="2400"/>
              <a:t> itself</a:t>
            </a:r>
            <a:endParaRPr/>
          </a:p>
          <a:p>
            <a:pPr indent="-228600" lvl="1" marL="685800" rtl="0" algn="l">
              <a:lnSpc>
                <a:spcPct val="110000"/>
              </a:lnSpc>
              <a:spcBef>
                <a:spcPts val="500"/>
              </a:spcBef>
              <a:spcAft>
                <a:spcPts val="0"/>
              </a:spcAft>
              <a:buClr>
                <a:schemeClr val="dk1"/>
              </a:buClr>
              <a:buSzPct val="100000"/>
              <a:buFont typeface="Arial"/>
              <a:buChar char="•"/>
            </a:pPr>
            <a:r>
              <a:rPr lang="en-US" sz="2400"/>
              <a:t>$#: Number of arguments</a:t>
            </a:r>
            <a:endParaRPr/>
          </a:p>
          <a:p>
            <a:pPr indent="-87629" lvl="0" marL="228600" rtl="0" algn="l">
              <a:lnSpc>
                <a:spcPct val="110000"/>
              </a:lnSpc>
              <a:spcBef>
                <a:spcPts val="1000"/>
              </a:spcBef>
              <a:spcAft>
                <a:spcPts val="0"/>
              </a:spcAft>
              <a:buClr>
                <a:schemeClr val="dk1"/>
              </a:buClr>
              <a:buSzPct val="100000"/>
              <a:buFont typeface="Arial"/>
              <a:buNone/>
            </a:pPr>
            <a:r>
              <a:t/>
            </a:r>
            <a:endParaRPr/>
          </a:p>
        </p:txBody>
      </p:sp>
      <p:graphicFrame>
        <p:nvGraphicFramePr>
          <p:cNvPr id="200" name="Google Shape;200;p12"/>
          <p:cNvGraphicFramePr/>
          <p:nvPr/>
        </p:nvGraphicFramePr>
        <p:xfrm>
          <a:off x="7441870" y="2355272"/>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E06C75"/>
                        </a:buClr>
                        <a:buSzPts val="1400"/>
                        <a:buFont typeface="Arial"/>
                        <a:buNone/>
                      </a:pPr>
                      <a:r>
                        <a:rPr b="0" i="0" lang="en-US" sz="1400" u="none" cap="none" strike="noStrike">
                          <a:solidFill>
                            <a:srgbClr val="E06C75"/>
                          </a:solidFill>
                        </a:rPr>
                        <a:t>#!/bin/bash</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D19A66"/>
                        </a:solidFil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61AFEF"/>
                          </a:solidFill>
                        </a:rPr>
                        <a:t> </a:t>
                      </a:r>
                      <a:r>
                        <a:rPr b="0" i="0" lang="en-US" sz="1400" u="none" cap="none" strike="noStrike">
                          <a:solidFill>
                            <a:srgbClr val="98C379"/>
                          </a:solidFill>
                        </a:rPr>
                        <a:t>"Script name: </a:t>
                      </a:r>
                      <a:r>
                        <a:rPr b="0" i="0" lang="en-US" sz="1400" u="none" cap="none" strike="noStrike">
                          <a:solidFill>
                            <a:srgbClr val="61AFEF"/>
                          </a:solidFill>
                        </a:rPr>
                        <a:t>$0</a:t>
                      </a:r>
                      <a:r>
                        <a:rPr b="0" i="0" lang="en-US" sz="1400" u="none" cap="none" strike="noStrike">
                          <a:solidFill>
                            <a:srgbClr val="98C379"/>
                          </a:solidFill>
                        </a:rPr>
                        <a:t>"</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61AFEF"/>
                          </a:solidFill>
                        </a:rPr>
                        <a:t> </a:t>
                      </a:r>
                      <a:r>
                        <a:rPr b="0" i="0" lang="en-US" sz="1400" u="none" cap="none" strike="noStrike">
                          <a:solidFill>
                            <a:srgbClr val="98C379"/>
                          </a:solidFill>
                        </a:rPr>
                        <a:t>"First argument: </a:t>
                      </a:r>
                      <a:r>
                        <a:rPr b="0" i="0" lang="en-US" sz="1400" u="none" cap="none" strike="noStrike">
                          <a:solidFill>
                            <a:srgbClr val="61AFEF"/>
                          </a:solidFill>
                        </a:rPr>
                        <a:t>$1</a:t>
                      </a:r>
                      <a:r>
                        <a:rPr b="0" i="0" lang="en-US" sz="1400" u="none" cap="none" strike="noStrike">
                          <a:solidFill>
                            <a:srgbClr val="98C379"/>
                          </a:solidFill>
                        </a:rPr>
                        <a:t>"</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61AFEF"/>
                          </a:solidFill>
                        </a:rPr>
                        <a:t> </a:t>
                      </a:r>
                      <a:r>
                        <a:rPr b="0" i="0" lang="en-US" sz="1400" u="none" cap="none" strike="noStrike">
                          <a:solidFill>
                            <a:srgbClr val="98C379"/>
                          </a:solidFill>
                        </a:rPr>
                        <a:t>"Second argument: </a:t>
                      </a:r>
                      <a:r>
                        <a:rPr b="0" i="0" lang="en-US" sz="1400" u="none" cap="none" strike="noStrike">
                          <a:solidFill>
                            <a:srgbClr val="61AFEF"/>
                          </a:solidFill>
                        </a:rPr>
                        <a:t>$2</a:t>
                      </a:r>
                      <a:r>
                        <a:rPr b="0" i="0" lang="en-US" sz="1400" u="none" cap="none" strike="noStrike">
                          <a:solidFill>
                            <a:srgbClr val="98C379"/>
                          </a:solidFill>
                        </a:rPr>
                        <a:t>"</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61AFEF"/>
                          </a:solidFill>
                        </a:rPr>
                        <a:t> </a:t>
                      </a:r>
                      <a:r>
                        <a:rPr b="0" i="0" lang="en-US" sz="1400" u="none" cap="none" strike="noStrike">
                          <a:solidFill>
                            <a:srgbClr val="98C379"/>
                          </a:solidFill>
                        </a:rPr>
                        <a:t>"Number of arguments: </a:t>
                      </a:r>
                      <a:r>
                        <a:rPr b="0" i="0" lang="en-US" sz="1400" u="none" cap="none" strike="noStrike">
                          <a:solidFill>
                            <a:srgbClr val="61AFEF"/>
                          </a:solidFill>
                        </a:rPr>
                        <a:t>$#</a:t>
                      </a:r>
                      <a:r>
                        <a:rPr b="0" i="0" lang="en-US" sz="1400" u="none" cap="none" strike="noStrike">
                          <a:solidFill>
                            <a:srgbClr val="98C379"/>
                          </a:solidFill>
                        </a:rPr>
                        <a:t>"</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D19A66"/>
                        </a:solidFil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61AFEF"/>
                          </a:solidFill>
                        </a:rPr>
                        <a:t> </a:t>
                      </a:r>
                      <a:r>
                        <a:rPr b="0" i="0" lang="en-US" sz="1400" u="none" cap="none" strike="noStrike">
                          <a:solidFill>
                            <a:srgbClr val="98C379"/>
                          </a:solidFill>
                        </a:rPr>
                        <a:t>"All arguments: </a:t>
                      </a:r>
                      <a:r>
                        <a:rPr b="0" i="0" lang="en-US" sz="1400" u="none" cap="none" strike="noStrike">
                          <a:solidFill>
                            <a:srgbClr val="61AFEF"/>
                          </a:solidFill>
                        </a:rPr>
                        <a:t>$@</a:t>
                      </a:r>
                      <a:r>
                        <a:rPr b="0" i="0" lang="en-US" sz="1400" u="none" cap="none" strike="noStrike">
                          <a:solidFill>
                            <a:srgbClr val="98C379"/>
                          </a:solidFill>
                        </a:rPr>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Inputs and Outputs</a:t>
            </a:r>
            <a:endParaRPr/>
          </a:p>
        </p:txBody>
      </p:sp>
      <p:sp>
        <p:nvSpPr>
          <p:cNvPr id="206" name="Google Shape;206;p13"/>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Font typeface="Arial"/>
              <a:buChar char="•"/>
            </a:pPr>
            <a:r>
              <a:rPr lang="en-US"/>
              <a:t>Reading user input (read command) </a:t>
            </a:r>
            <a:endParaRPr/>
          </a:p>
          <a:p>
            <a:pPr indent="-228600" lvl="0" marL="228600" rtl="0" algn="l">
              <a:lnSpc>
                <a:spcPct val="110000"/>
              </a:lnSpc>
              <a:spcBef>
                <a:spcPts val="1000"/>
              </a:spcBef>
              <a:spcAft>
                <a:spcPts val="0"/>
              </a:spcAft>
              <a:buClr>
                <a:schemeClr val="dk1"/>
              </a:buClr>
              <a:buSzPts val="2400"/>
              <a:buFont typeface="Arial"/>
              <a:buChar char="•"/>
            </a:pPr>
            <a:r>
              <a:rPr lang="en-US"/>
              <a:t>Basic syntax: read VARIABLE_NAME</a:t>
            </a:r>
            <a:endParaRPr/>
          </a:p>
          <a:p>
            <a:pPr indent="-228600" lvl="0" marL="228600" rtl="0" algn="l">
              <a:lnSpc>
                <a:spcPct val="110000"/>
              </a:lnSpc>
              <a:spcBef>
                <a:spcPts val="1000"/>
              </a:spcBef>
              <a:spcAft>
                <a:spcPts val="0"/>
              </a:spcAft>
              <a:buClr>
                <a:schemeClr val="dk1"/>
              </a:buClr>
              <a:buSzPts val="2400"/>
              <a:buFont typeface="Arial"/>
              <a:buChar char="•"/>
            </a:pPr>
            <a:r>
              <a:rPr lang="en-US"/>
              <a:t>Options: </a:t>
            </a:r>
            <a:endParaRPr/>
          </a:p>
          <a:p>
            <a:pPr indent="-228600" lvl="1" marL="685800" rtl="0" algn="l">
              <a:lnSpc>
                <a:spcPct val="110000"/>
              </a:lnSpc>
              <a:spcBef>
                <a:spcPts val="500"/>
              </a:spcBef>
              <a:spcAft>
                <a:spcPts val="0"/>
              </a:spcAft>
              <a:buClr>
                <a:schemeClr val="dk1"/>
              </a:buClr>
              <a:buSzPts val="2400"/>
              <a:buFont typeface="Arial"/>
              <a:buChar char="•"/>
            </a:pPr>
            <a:r>
              <a:rPr lang="en-US" sz="2400"/>
              <a:t>-p: Specify</a:t>
            </a:r>
            <a:r>
              <a:rPr lang="en-US"/>
              <a:t> a prompt</a:t>
            </a:r>
            <a:endParaRPr/>
          </a:p>
          <a:p>
            <a:pPr indent="-228600" lvl="1" marL="685800" rtl="0" algn="l">
              <a:lnSpc>
                <a:spcPct val="110000"/>
              </a:lnSpc>
              <a:spcBef>
                <a:spcPts val="500"/>
              </a:spcBef>
              <a:spcAft>
                <a:spcPts val="0"/>
              </a:spcAft>
              <a:buClr>
                <a:schemeClr val="dk1"/>
              </a:buClr>
              <a:buSzPts val="2400"/>
              <a:buFont typeface="Arial"/>
              <a:buChar char="•"/>
            </a:pPr>
            <a:r>
              <a:rPr lang="en-US" sz="2400"/>
              <a:t>-s: Silent mode (for passwords)</a:t>
            </a:r>
            <a:endParaRPr/>
          </a:p>
          <a:p>
            <a:pPr indent="-228600" lvl="1" marL="685800" rtl="0" algn="l">
              <a:lnSpc>
                <a:spcPct val="110000"/>
              </a:lnSpc>
              <a:spcBef>
                <a:spcPts val="500"/>
              </a:spcBef>
              <a:spcAft>
                <a:spcPts val="0"/>
              </a:spcAft>
              <a:buClr>
                <a:schemeClr val="dk1"/>
              </a:buClr>
              <a:buSzPts val="2000"/>
              <a:buFont typeface="Arial"/>
              <a:buChar char="•"/>
            </a:pPr>
            <a:r>
              <a:rPr lang="en-US"/>
              <a:t>-t</a:t>
            </a:r>
            <a:r>
              <a:rPr lang="en-US" sz="2400"/>
              <a:t>: Specify a timeout</a:t>
            </a:r>
            <a:endParaRPr/>
          </a:p>
          <a:p>
            <a:pPr indent="-76200" lvl="0" marL="228600" rtl="0" algn="l">
              <a:lnSpc>
                <a:spcPct val="110000"/>
              </a:lnSpc>
              <a:spcBef>
                <a:spcPts val="1000"/>
              </a:spcBef>
              <a:spcAft>
                <a:spcPts val="0"/>
              </a:spcAft>
              <a:buClr>
                <a:schemeClr val="dk1"/>
              </a:buClr>
              <a:buSzPts val="2400"/>
              <a:buFont typeface="Arial"/>
              <a:buNone/>
            </a:pPr>
            <a:r>
              <a:t/>
            </a:r>
            <a:endParaRPr/>
          </a:p>
        </p:txBody>
      </p:sp>
      <p:graphicFrame>
        <p:nvGraphicFramePr>
          <p:cNvPr id="207" name="Google Shape;207;p13"/>
          <p:cNvGraphicFramePr/>
          <p:nvPr/>
        </p:nvGraphicFramePr>
        <p:xfrm>
          <a:off x="7441870" y="2355272"/>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E06C75"/>
                        </a:buClr>
                        <a:buSzPts val="1400"/>
                        <a:buFont typeface="Arial"/>
                        <a:buNone/>
                      </a:pPr>
                      <a:r>
                        <a:rPr b="0" i="0" lang="en-US" sz="1400" u="none" cap="none" strike="noStrike">
                          <a:solidFill>
                            <a:srgbClr val="E06C75"/>
                          </a:solidFill>
                        </a:rPr>
                        <a:t>#!/bin/bash</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D19A66"/>
                        </a:solidFil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read</a:t>
                      </a:r>
                      <a:r>
                        <a:rPr b="0" i="0" lang="en-US" sz="1400" u="none" cap="none" strike="noStrike">
                          <a:solidFill>
                            <a:srgbClr val="61AFEF"/>
                          </a:solidFill>
                          <a:latin typeface="Arial"/>
                          <a:ea typeface="Arial"/>
                          <a:cs typeface="Arial"/>
                          <a:sym typeface="Arial"/>
                        </a:rPr>
                        <a:t> -p </a:t>
                      </a:r>
                      <a:r>
                        <a:rPr b="0" i="0" lang="en-US" sz="1400" u="none" cap="none" strike="noStrike">
                          <a:solidFill>
                            <a:srgbClr val="98C379"/>
                          </a:solidFill>
                          <a:latin typeface="Arial"/>
                          <a:ea typeface="Arial"/>
                          <a:cs typeface="Arial"/>
                          <a:sym typeface="Arial"/>
                        </a:rPr>
                        <a:t>"Enter your name: "</a:t>
                      </a:r>
                      <a:r>
                        <a:rPr b="0" i="0" lang="en-US" sz="1400" u="none" cap="none" strike="noStrike">
                          <a:solidFill>
                            <a:srgbClr val="61AFEF"/>
                          </a:solidFill>
                          <a:latin typeface="Arial"/>
                          <a:ea typeface="Arial"/>
                          <a:cs typeface="Arial"/>
                          <a:sym typeface="Arial"/>
                        </a:rPr>
                        <a:t> NAME </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61AFEF"/>
                          </a:solidFill>
                          <a:latin typeface="Arial"/>
                          <a:ea typeface="Arial"/>
                          <a:cs typeface="Arial"/>
                          <a:sym typeface="Arial"/>
                        </a:rPr>
                        <a:t> </a:t>
                      </a:r>
                      <a:r>
                        <a:rPr b="0" i="0" lang="en-US" sz="1400" u="none" cap="none" strike="noStrike">
                          <a:solidFill>
                            <a:srgbClr val="98C379"/>
                          </a:solidFill>
                          <a:latin typeface="Arial"/>
                          <a:ea typeface="Arial"/>
                          <a:cs typeface="Arial"/>
                          <a:sym typeface="Arial"/>
                        </a:rPr>
                        <a:t>"Hello, </a:t>
                      </a:r>
                      <a:r>
                        <a:rPr b="0" i="0" lang="en-US" sz="1400" u="none" cap="none" strike="noStrike">
                          <a:solidFill>
                            <a:srgbClr val="61AFEF"/>
                          </a:solidFill>
                          <a:latin typeface="Arial"/>
                          <a:ea typeface="Arial"/>
                          <a:cs typeface="Arial"/>
                          <a:sym typeface="Arial"/>
                        </a:rPr>
                        <a:t>$NAME</a:t>
                      </a:r>
                      <a:r>
                        <a:rPr b="0" i="0" lang="en-US" sz="1400" u="none" cap="none" strike="noStrike">
                          <a:solidFill>
                            <a:srgbClr val="98C379"/>
                          </a:solidFill>
                          <a:latin typeface="Arial"/>
                          <a:ea typeface="Arial"/>
                          <a:cs typeface="Arial"/>
                          <a:sym typeface="Arial"/>
                        </a:rPr>
                        <a:t>!"</a:t>
                      </a:r>
                      <a:r>
                        <a:rPr b="0" i="0" lang="en-US" sz="1400" u="none" cap="none" strike="noStrike">
                          <a:solidFill>
                            <a:srgbClr val="61AFEF"/>
                          </a:solidFill>
                          <a:latin typeface="Arial"/>
                          <a:ea typeface="Arial"/>
                          <a:cs typeface="Arial"/>
                          <a:sym typeface="Arial"/>
                        </a:rPr>
                        <a:t> </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D19A66"/>
                        </a:solidFill>
                        <a:latin typeface="Arial"/>
                        <a:ea typeface="Arial"/>
                        <a:cs typeface="Arial"/>
                        <a:sym typeface="Aria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read</a:t>
                      </a:r>
                      <a:r>
                        <a:rPr b="0" i="0" lang="en-US" sz="1400" u="none" cap="none" strike="noStrike">
                          <a:solidFill>
                            <a:srgbClr val="61AFEF"/>
                          </a:solidFill>
                          <a:latin typeface="Arial"/>
                          <a:ea typeface="Arial"/>
                          <a:cs typeface="Arial"/>
                          <a:sym typeface="Arial"/>
                        </a:rPr>
                        <a:t> -sp </a:t>
                      </a:r>
                      <a:r>
                        <a:rPr b="0" i="0" lang="en-US" sz="1400" u="none" cap="none" strike="noStrike">
                          <a:solidFill>
                            <a:srgbClr val="98C379"/>
                          </a:solidFill>
                          <a:latin typeface="Arial"/>
                          <a:ea typeface="Arial"/>
                          <a:cs typeface="Arial"/>
                          <a:sym typeface="Arial"/>
                        </a:rPr>
                        <a:t>"Enter password: "</a:t>
                      </a:r>
                      <a:r>
                        <a:rPr b="0" i="0" lang="en-US" sz="1400" u="none" cap="none" strike="noStrike">
                          <a:solidFill>
                            <a:srgbClr val="61AFEF"/>
                          </a:solidFill>
                          <a:latin typeface="Arial"/>
                          <a:ea typeface="Arial"/>
                          <a:cs typeface="Arial"/>
                          <a:sym typeface="Arial"/>
                        </a:rPr>
                        <a:t> PASSWORD </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61AFEF"/>
                          </a:solidFill>
                          <a:latin typeface="Arial"/>
                          <a:ea typeface="Arial"/>
                          <a:cs typeface="Arial"/>
                          <a:sym typeface="Arial"/>
                        </a:rPr>
                        <a:t> </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D19A66"/>
                        </a:solidFill>
                        <a:latin typeface="Arial"/>
                        <a:ea typeface="Arial"/>
                        <a:cs typeface="Arial"/>
                        <a:sym typeface="Aria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read</a:t>
                      </a:r>
                      <a:r>
                        <a:rPr b="0" i="0" lang="en-US" sz="1400" u="none" cap="none" strike="noStrike">
                          <a:solidFill>
                            <a:srgbClr val="61AFEF"/>
                          </a:solidFill>
                          <a:latin typeface="Arial"/>
                          <a:ea typeface="Arial"/>
                          <a:cs typeface="Arial"/>
                          <a:sym typeface="Arial"/>
                        </a:rPr>
                        <a:t> -t </a:t>
                      </a:r>
                      <a:r>
                        <a:rPr b="0" i="0" lang="en-US" sz="1400" u="none" cap="none" strike="noStrike">
                          <a:solidFill>
                            <a:srgbClr val="D19A66"/>
                          </a:solidFill>
                          <a:latin typeface="Arial"/>
                          <a:ea typeface="Arial"/>
                          <a:cs typeface="Arial"/>
                          <a:sym typeface="Arial"/>
                        </a:rPr>
                        <a:t>5</a:t>
                      </a:r>
                      <a:r>
                        <a:rPr b="0" i="0" lang="en-US" sz="1400" u="none" cap="none" strike="noStrike">
                          <a:solidFill>
                            <a:srgbClr val="61AFEF"/>
                          </a:solidFill>
                          <a:latin typeface="Arial"/>
                          <a:ea typeface="Arial"/>
                          <a:cs typeface="Arial"/>
                          <a:sym typeface="Arial"/>
                        </a:rPr>
                        <a:t> -p </a:t>
                      </a:r>
                      <a:r>
                        <a:rPr b="0" i="0" lang="en-US" sz="1400" u="none" cap="none" strike="noStrike">
                          <a:solidFill>
                            <a:srgbClr val="98C379"/>
                          </a:solidFill>
                          <a:latin typeface="Arial"/>
                          <a:ea typeface="Arial"/>
                          <a:cs typeface="Arial"/>
                          <a:sym typeface="Arial"/>
                        </a:rPr>
                        <a:t>"Quick! Enter a number: "</a:t>
                      </a:r>
                      <a:r>
                        <a:rPr b="0" i="0" lang="en-US" sz="1400" u="none" cap="none" strike="noStrike">
                          <a:solidFill>
                            <a:srgbClr val="61AFEF"/>
                          </a:solidFill>
                          <a:latin typeface="Arial"/>
                          <a:ea typeface="Arial"/>
                          <a:cs typeface="Arial"/>
                          <a:sym typeface="Arial"/>
                        </a:rPr>
                        <a:t> NUMBER </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61AFEF"/>
                          </a:solidFill>
                          <a:latin typeface="Arial"/>
                          <a:ea typeface="Arial"/>
                          <a:cs typeface="Arial"/>
                          <a:sym typeface="Arial"/>
                        </a:rPr>
                        <a:t> </a:t>
                      </a:r>
                      <a:r>
                        <a:rPr b="0" i="0" lang="en-US" sz="1400" u="none" cap="none" strike="noStrike">
                          <a:solidFill>
                            <a:srgbClr val="98C379"/>
                          </a:solidFill>
                          <a:latin typeface="Arial"/>
                          <a:ea typeface="Arial"/>
                          <a:cs typeface="Arial"/>
                          <a:sym typeface="Arial"/>
                        </a:rPr>
                        <a:t>"You entered: </a:t>
                      </a:r>
                      <a:r>
                        <a:rPr b="0" i="0" lang="en-US" sz="1400" u="none" cap="none" strike="noStrike">
                          <a:solidFill>
                            <a:srgbClr val="61AFEF"/>
                          </a:solidFill>
                          <a:latin typeface="Arial"/>
                          <a:ea typeface="Arial"/>
                          <a:cs typeface="Arial"/>
                          <a:sym typeface="Arial"/>
                        </a:rPr>
                        <a:t>$NUMBER</a:t>
                      </a:r>
                      <a:r>
                        <a:rPr b="0" i="0" lang="en-US" sz="1400" u="none" cap="none" strike="noStrike">
                          <a:solidFill>
                            <a:srgbClr val="98C379"/>
                          </a:solidFill>
                          <a:latin typeface="Arial"/>
                          <a:ea typeface="Arial"/>
                          <a:cs typeface="Arial"/>
                          <a:sym typeface="Arial"/>
                        </a:rPr>
                        <a:t>"</a:t>
                      </a:r>
                      <a:endParaRPr sz="18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Inputs and Outputs</a:t>
            </a:r>
            <a:endParaRPr/>
          </a:p>
        </p:txBody>
      </p:sp>
      <p:sp>
        <p:nvSpPr>
          <p:cNvPr id="213" name="Google Shape;213;p14"/>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10000"/>
              </a:lnSpc>
              <a:spcBef>
                <a:spcPts val="0"/>
              </a:spcBef>
              <a:spcAft>
                <a:spcPts val="0"/>
              </a:spcAft>
              <a:buClr>
                <a:schemeClr val="dk1"/>
              </a:buClr>
              <a:buSzPct val="100000"/>
              <a:buFont typeface="Arial"/>
              <a:buChar char="•"/>
            </a:pPr>
            <a:r>
              <a:rPr lang="en-US"/>
              <a:t>Redirecting input/output (&gt;, &gt;&gt;, &lt;, &lt;&lt;) </a:t>
            </a:r>
            <a:endParaRPr/>
          </a:p>
          <a:p>
            <a:pPr indent="-228600" lvl="0" marL="228600" rtl="0" algn="l">
              <a:lnSpc>
                <a:spcPct val="110000"/>
              </a:lnSpc>
              <a:spcBef>
                <a:spcPts val="1000"/>
              </a:spcBef>
              <a:spcAft>
                <a:spcPts val="0"/>
              </a:spcAft>
              <a:buClr>
                <a:schemeClr val="dk1"/>
              </a:buClr>
              <a:buSzPct val="100000"/>
              <a:buFont typeface="Arial"/>
              <a:buChar char="•"/>
            </a:pPr>
            <a:r>
              <a:rPr lang="en-US"/>
              <a:t>Output redirection: </a:t>
            </a:r>
            <a:endParaRPr/>
          </a:p>
          <a:p>
            <a:pPr indent="-228600" lvl="1" marL="685800" rtl="0" algn="l">
              <a:lnSpc>
                <a:spcPct val="110000"/>
              </a:lnSpc>
              <a:spcBef>
                <a:spcPts val="500"/>
              </a:spcBef>
              <a:spcAft>
                <a:spcPts val="0"/>
              </a:spcAft>
              <a:buClr>
                <a:schemeClr val="dk1"/>
              </a:buClr>
              <a:buSzPct val="100000"/>
              <a:buFont typeface="Arial"/>
              <a:buChar char="•"/>
            </a:pPr>
            <a:r>
              <a:rPr lang="en-US"/>
              <a:t>&gt; Redirect and </a:t>
            </a:r>
            <a:r>
              <a:rPr lang="en-US" sz="2400"/>
              <a:t>overwrite</a:t>
            </a:r>
            <a:endParaRPr/>
          </a:p>
          <a:p>
            <a:pPr indent="-228600" lvl="1" marL="685800" rtl="0" algn="l">
              <a:lnSpc>
                <a:spcPct val="110000"/>
              </a:lnSpc>
              <a:spcBef>
                <a:spcPts val="500"/>
              </a:spcBef>
              <a:spcAft>
                <a:spcPts val="0"/>
              </a:spcAft>
              <a:buClr>
                <a:schemeClr val="dk1"/>
              </a:buClr>
              <a:buSzPct val="100000"/>
              <a:buFont typeface="Arial"/>
              <a:buChar char="•"/>
            </a:pPr>
            <a:r>
              <a:rPr lang="en-US" sz="2400"/>
              <a:t>&gt;&gt; Redirect and append</a:t>
            </a:r>
            <a:endParaRPr/>
          </a:p>
          <a:p>
            <a:pPr indent="-228600" lvl="0" marL="228600" rtl="0" algn="l">
              <a:lnSpc>
                <a:spcPct val="110000"/>
              </a:lnSpc>
              <a:spcBef>
                <a:spcPts val="1000"/>
              </a:spcBef>
              <a:spcAft>
                <a:spcPts val="0"/>
              </a:spcAft>
              <a:buClr>
                <a:schemeClr val="dk1"/>
              </a:buClr>
              <a:buSzPct val="100000"/>
              <a:buFont typeface="Arial"/>
              <a:buChar char="•"/>
            </a:pPr>
            <a:r>
              <a:rPr lang="en-US"/>
              <a:t>Input redirection</a:t>
            </a:r>
            <a:r>
              <a:rPr lang="en-US" sz="2400"/>
              <a:t>:</a:t>
            </a:r>
            <a:r>
              <a:rPr lang="en-US"/>
              <a:t> </a:t>
            </a:r>
            <a:endParaRPr/>
          </a:p>
          <a:p>
            <a:pPr indent="-228600" lvl="1" marL="685800" rtl="0" algn="l">
              <a:lnSpc>
                <a:spcPct val="110000"/>
              </a:lnSpc>
              <a:spcBef>
                <a:spcPts val="500"/>
              </a:spcBef>
              <a:spcAft>
                <a:spcPts val="0"/>
              </a:spcAft>
              <a:buClr>
                <a:schemeClr val="dk1"/>
              </a:buClr>
              <a:buSzPct val="100000"/>
              <a:buFont typeface="Arial"/>
              <a:buChar char="•"/>
            </a:pPr>
            <a:r>
              <a:rPr lang="en-US" sz="2400"/>
              <a:t>&lt; Redirect input from a file</a:t>
            </a:r>
            <a:endParaRPr/>
          </a:p>
          <a:p>
            <a:pPr indent="-228600" lvl="0" marL="228600" rtl="0" algn="l">
              <a:lnSpc>
                <a:spcPct val="110000"/>
              </a:lnSpc>
              <a:spcBef>
                <a:spcPts val="1000"/>
              </a:spcBef>
              <a:spcAft>
                <a:spcPts val="0"/>
              </a:spcAft>
              <a:buClr>
                <a:schemeClr val="dk1"/>
              </a:buClr>
              <a:buSzPct val="100000"/>
              <a:buFont typeface="Arial"/>
              <a:buChar char="•"/>
            </a:pPr>
            <a:r>
              <a:rPr lang="en-US"/>
              <a:t>Pipes (|) </a:t>
            </a:r>
            <a:endParaRPr/>
          </a:p>
          <a:p>
            <a:pPr indent="-228600" lvl="1" marL="685800" rtl="0" algn="l">
              <a:lnSpc>
                <a:spcPct val="110000"/>
              </a:lnSpc>
              <a:spcBef>
                <a:spcPts val="500"/>
              </a:spcBef>
              <a:spcAft>
                <a:spcPts val="0"/>
              </a:spcAft>
              <a:buClr>
                <a:schemeClr val="dk1"/>
              </a:buClr>
              <a:buSzPct val="100000"/>
              <a:buFont typeface="Arial"/>
              <a:buChar char="•"/>
            </a:pPr>
            <a:r>
              <a:rPr lang="en-US"/>
              <a:t>Connect the output of one command to the input of another</a:t>
            </a:r>
            <a:endParaRPr/>
          </a:p>
          <a:p>
            <a:pPr indent="-228600" lvl="1" marL="685800" rtl="0" algn="l">
              <a:lnSpc>
                <a:spcPct val="110000"/>
              </a:lnSpc>
              <a:spcBef>
                <a:spcPts val="500"/>
              </a:spcBef>
              <a:spcAft>
                <a:spcPts val="0"/>
              </a:spcAft>
              <a:buClr>
                <a:schemeClr val="dk1"/>
              </a:buClr>
              <a:buSzPct val="100000"/>
              <a:buFont typeface="Arial"/>
              <a:buChar char="•"/>
            </a:pPr>
            <a:r>
              <a:rPr lang="en-US"/>
              <a:t>Allows creation of command pipelines</a:t>
            </a:r>
            <a:endParaRPr/>
          </a:p>
          <a:p>
            <a:pPr indent="-111125" lvl="1" marL="685800" rtl="0" algn="l">
              <a:lnSpc>
                <a:spcPct val="110000"/>
              </a:lnSpc>
              <a:spcBef>
                <a:spcPts val="500"/>
              </a:spcBef>
              <a:spcAft>
                <a:spcPts val="0"/>
              </a:spcAft>
              <a:buClr>
                <a:schemeClr val="dk1"/>
              </a:buClr>
              <a:buSzPct val="100000"/>
              <a:buFont typeface="Arial"/>
              <a:buNone/>
            </a:pPr>
            <a:r>
              <a:t/>
            </a:r>
            <a:endParaRPr/>
          </a:p>
          <a:p>
            <a:pPr indent="-87629" lvl="0" marL="228600" rtl="0" algn="l">
              <a:lnSpc>
                <a:spcPct val="110000"/>
              </a:lnSpc>
              <a:spcBef>
                <a:spcPts val="1000"/>
              </a:spcBef>
              <a:spcAft>
                <a:spcPts val="0"/>
              </a:spcAft>
              <a:buClr>
                <a:schemeClr val="dk1"/>
              </a:buClr>
              <a:buSzPct val="100000"/>
              <a:buFont typeface="Arial"/>
              <a:buNone/>
            </a:pPr>
            <a:r>
              <a:t/>
            </a:r>
            <a:endParaRPr/>
          </a:p>
        </p:txBody>
      </p:sp>
      <p:graphicFrame>
        <p:nvGraphicFramePr>
          <p:cNvPr id="214" name="Google Shape;214;p14"/>
          <p:cNvGraphicFramePr/>
          <p:nvPr/>
        </p:nvGraphicFramePr>
        <p:xfrm>
          <a:off x="7441870" y="2355272"/>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E06C75"/>
                        </a:buClr>
                        <a:buSzPts val="1400"/>
                        <a:buFont typeface="Arial"/>
                        <a:buNone/>
                      </a:pPr>
                      <a:r>
                        <a:rPr b="0" i="0" lang="en-US" sz="1400" u="none" cap="none" strike="noStrike">
                          <a:solidFill>
                            <a:srgbClr val="E06C75"/>
                          </a:solidFill>
                        </a:rPr>
                        <a:t>#!/bin/bash</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D19A66"/>
                        </a:solidFill>
                      </a:endParaRPr>
                    </a:p>
                    <a:p>
                      <a:pPr indent="0" lvl="0" marL="0" marR="0" rtl="0" algn="l">
                        <a:lnSpc>
                          <a:spcPct val="100000"/>
                        </a:lnSpc>
                        <a:spcBef>
                          <a:spcPts val="0"/>
                        </a:spcBef>
                        <a:spcAft>
                          <a:spcPts val="0"/>
                        </a:spcAft>
                        <a:buClr>
                          <a:srgbClr val="5C6370"/>
                        </a:buClr>
                        <a:buSzPts val="1400"/>
                        <a:buFont typeface="Arial"/>
                        <a:buNone/>
                      </a:pPr>
                      <a:r>
                        <a:rPr b="0" i="1" lang="en-US" sz="1400" u="none" cap="none" strike="noStrike">
                          <a:solidFill>
                            <a:srgbClr val="5C6370"/>
                          </a:solidFill>
                        </a:rPr>
                        <a:t># Output redirection</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61AFEF"/>
                          </a:solidFill>
                        </a:rPr>
                        <a:t> </a:t>
                      </a:r>
                      <a:r>
                        <a:rPr b="0" i="0" lang="en-US" sz="1400" u="none" cap="none" strike="noStrike">
                          <a:solidFill>
                            <a:srgbClr val="98C379"/>
                          </a:solidFill>
                        </a:rPr>
                        <a:t>"Hello, World!"</a:t>
                      </a:r>
                      <a:r>
                        <a:rPr b="0" i="0" lang="en-US" sz="1400" u="none" cap="none" strike="noStrike">
                          <a:solidFill>
                            <a:srgbClr val="61AFEF"/>
                          </a:solidFill>
                        </a:rPr>
                        <a:t> &gt; output.txt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61AFEF"/>
                          </a:solidFill>
                        </a:rPr>
                        <a:t> </a:t>
                      </a:r>
                      <a:r>
                        <a:rPr b="0" i="0" lang="en-US" sz="1400" u="none" cap="none" strike="noStrike">
                          <a:solidFill>
                            <a:srgbClr val="98C379"/>
                          </a:solidFill>
                        </a:rPr>
                        <a:t>"Appended line"</a:t>
                      </a:r>
                      <a:r>
                        <a:rPr b="0" i="0" lang="en-US" sz="1400" u="none" cap="none" strike="noStrike">
                          <a:solidFill>
                            <a:srgbClr val="61AFEF"/>
                          </a:solidFill>
                        </a:rPr>
                        <a:t> &gt;&gt; output.txt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1" sz="1400" u="none" cap="none" strike="noStrike">
                        <a:solidFill>
                          <a:srgbClr val="5C6370"/>
                        </a:solidFill>
                      </a:endParaRPr>
                    </a:p>
                    <a:p>
                      <a:pPr indent="0" lvl="0" marL="0" marR="0" rtl="0" algn="l">
                        <a:lnSpc>
                          <a:spcPct val="100000"/>
                        </a:lnSpc>
                        <a:spcBef>
                          <a:spcPts val="0"/>
                        </a:spcBef>
                        <a:spcAft>
                          <a:spcPts val="0"/>
                        </a:spcAft>
                        <a:buClr>
                          <a:srgbClr val="5C6370"/>
                        </a:buClr>
                        <a:buSzPts val="1400"/>
                        <a:buFont typeface="Arial"/>
                        <a:buNone/>
                      </a:pPr>
                      <a:r>
                        <a:rPr b="0" i="1" lang="en-US" sz="1400" u="none" cap="none" strike="noStrike">
                          <a:solidFill>
                            <a:srgbClr val="5C6370"/>
                          </a:solidFill>
                        </a:rPr>
                        <a:t># Input redirection</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sort &lt; unsorted_list.txt &gt; sorted_list.txt</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1AFEF"/>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ls -l | grep </a:t>
                      </a:r>
                      <a:r>
                        <a:rPr b="0" i="0" lang="en-US" sz="1400" u="none" cap="none" strike="noStrike">
                          <a:solidFill>
                            <a:srgbClr val="98C379"/>
                          </a:solidFill>
                          <a:latin typeface="Arial"/>
                          <a:ea typeface="Arial"/>
                          <a:cs typeface="Arial"/>
                          <a:sym typeface="Arial"/>
                        </a:rPr>
                        <a:t>".txt"</a:t>
                      </a:r>
                      <a:r>
                        <a:rPr b="0" i="0" lang="en-US" sz="1400" u="none" cap="none" strike="noStrike">
                          <a:solidFill>
                            <a:srgbClr val="61AFEF"/>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cat file.txt | sort | uniq &gt; sorted_unique.txt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Conditional Statements</a:t>
            </a:r>
            <a:endParaRPr/>
          </a:p>
        </p:txBody>
      </p:sp>
      <p:sp>
        <p:nvSpPr>
          <p:cNvPr id="220" name="Google Shape;220;p15"/>
          <p:cNvSpPr txBox="1"/>
          <p:nvPr>
            <p:ph idx="1" type="body"/>
          </p:nvPr>
        </p:nvSpPr>
        <p:spPr>
          <a:xfrm>
            <a:off x="499705" y="2509339"/>
            <a:ext cx="10168128" cy="36941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10000"/>
              </a:lnSpc>
              <a:spcBef>
                <a:spcPts val="0"/>
              </a:spcBef>
              <a:spcAft>
                <a:spcPts val="0"/>
              </a:spcAft>
              <a:buClr>
                <a:schemeClr val="dk1"/>
              </a:buClr>
              <a:buSzPct val="100000"/>
              <a:buFont typeface="Arial"/>
              <a:buChar char="•"/>
            </a:pPr>
            <a:r>
              <a:rPr lang="en-US"/>
              <a:t>if, elif, else structures </a:t>
            </a:r>
            <a:endParaRPr/>
          </a:p>
          <a:p>
            <a:pPr indent="-228600" lvl="0" marL="228600" rtl="0" algn="l">
              <a:lnSpc>
                <a:spcPct val="110000"/>
              </a:lnSpc>
              <a:spcBef>
                <a:spcPts val="1000"/>
              </a:spcBef>
              <a:spcAft>
                <a:spcPts val="0"/>
              </a:spcAft>
              <a:buClr>
                <a:schemeClr val="dk1"/>
              </a:buClr>
              <a:buSzPct val="100000"/>
              <a:buFont typeface="Arial"/>
              <a:buChar char="•"/>
            </a:pPr>
            <a:r>
              <a:rPr lang="en-US"/>
              <a:t>Comparison operators </a:t>
            </a:r>
            <a:endParaRPr/>
          </a:p>
          <a:p>
            <a:pPr indent="-228600" lvl="0" marL="228600" rtl="0" algn="l">
              <a:lnSpc>
                <a:spcPct val="110000"/>
              </a:lnSpc>
              <a:spcBef>
                <a:spcPts val="1000"/>
              </a:spcBef>
              <a:spcAft>
                <a:spcPts val="0"/>
              </a:spcAft>
              <a:buClr>
                <a:schemeClr val="dk1"/>
              </a:buClr>
              <a:buSzPct val="100000"/>
              <a:buFont typeface="Arial"/>
              <a:buChar char="•"/>
            </a:pPr>
            <a:r>
              <a:rPr lang="en-US"/>
              <a:t>Numeric comparisons: </a:t>
            </a:r>
            <a:endParaRPr/>
          </a:p>
          <a:p>
            <a:pPr indent="-228600" lvl="1" marL="685800" rtl="0" algn="l">
              <a:lnSpc>
                <a:spcPct val="110000"/>
              </a:lnSpc>
              <a:spcBef>
                <a:spcPts val="500"/>
              </a:spcBef>
              <a:spcAft>
                <a:spcPts val="0"/>
              </a:spcAft>
              <a:buClr>
                <a:schemeClr val="dk1"/>
              </a:buClr>
              <a:buSzPct val="100000"/>
              <a:buFont typeface="Arial"/>
              <a:buChar char="•"/>
            </a:pPr>
            <a:r>
              <a:rPr lang="en-US"/>
              <a:t>-eq: Equal to,  -ne: Not equal to</a:t>
            </a:r>
            <a:endParaRPr/>
          </a:p>
          <a:p>
            <a:pPr indent="-228600" lvl="1" marL="685800" rtl="0" algn="l">
              <a:lnSpc>
                <a:spcPct val="110000"/>
              </a:lnSpc>
              <a:spcBef>
                <a:spcPts val="500"/>
              </a:spcBef>
              <a:spcAft>
                <a:spcPts val="0"/>
              </a:spcAft>
              <a:buClr>
                <a:schemeClr val="dk1"/>
              </a:buClr>
              <a:buSzPct val="100000"/>
              <a:buFont typeface="Arial"/>
              <a:buChar char="•"/>
            </a:pPr>
            <a:r>
              <a:rPr lang="en-US"/>
              <a:t>-lt: Less than, -le: Less than or equal to</a:t>
            </a:r>
            <a:endParaRPr/>
          </a:p>
          <a:p>
            <a:pPr indent="-228600" lvl="1" marL="685800" rtl="0" algn="l">
              <a:lnSpc>
                <a:spcPct val="110000"/>
              </a:lnSpc>
              <a:spcBef>
                <a:spcPts val="500"/>
              </a:spcBef>
              <a:spcAft>
                <a:spcPts val="0"/>
              </a:spcAft>
              <a:buClr>
                <a:schemeClr val="dk1"/>
              </a:buClr>
              <a:buSzPct val="100000"/>
              <a:buFont typeface="Arial"/>
              <a:buChar char="•"/>
            </a:pPr>
            <a:r>
              <a:rPr lang="en-US"/>
              <a:t>-gt: Greater than, -ge: Greater than or equal to</a:t>
            </a:r>
            <a:endParaRPr/>
          </a:p>
          <a:p>
            <a:pPr indent="-228600" lvl="0" marL="228600" rtl="0" algn="l">
              <a:lnSpc>
                <a:spcPct val="110000"/>
              </a:lnSpc>
              <a:spcBef>
                <a:spcPts val="1000"/>
              </a:spcBef>
              <a:spcAft>
                <a:spcPts val="0"/>
              </a:spcAft>
              <a:buClr>
                <a:schemeClr val="dk1"/>
              </a:buClr>
              <a:buSzPct val="100000"/>
              <a:buFont typeface="Arial"/>
              <a:buChar char="•"/>
            </a:pPr>
            <a:r>
              <a:rPr lang="en-US"/>
              <a:t>String comparisons: </a:t>
            </a:r>
            <a:endParaRPr/>
          </a:p>
          <a:p>
            <a:pPr indent="-228600" lvl="1" marL="685800" rtl="0" algn="l">
              <a:lnSpc>
                <a:spcPct val="110000"/>
              </a:lnSpc>
              <a:spcBef>
                <a:spcPts val="500"/>
              </a:spcBef>
              <a:spcAft>
                <a:spcPts val="0"/>
              </a:spcAft>
              <a:buClr>
                <a:schemeClr val="dk1"/>
              </a:buClr>
              <a:buSzPct val="100000"/>
              <a:buFont typeface="Arial"/>
              <a:buChar char="•"/>
            </a:pPr>
            <a:r>
              <a:rPr lang="en-US"/>
              <a:t>=: Equal to, !=: Not equal to</a:t>
            </a:r>
            <a:endParaRPr/>
          </a:p>
          <a:p>
            <a:pPr indent="-228600" lvl="1" marL="685800" rtl="0" algn="l">
              <a:lnSpc>
                <a:spcPct val="110000"/>
              </a:lnSpc>
              <a:spcBef>
                <a:spcPts val="500"/>
              </a:spcBef>
              <a:spcAft>
                <a:spcPts val="0"/>
              </a:spcAft>
              <a:buClr>
                <a:schemeClr val="dk1"/>
              </a:buClr>
              <a:buSzPct val="100000"/>
              <a:buFont typeface="Arial"/>
              <a:buChar char="•"/>
            </a:pPr>
            <a:r>
              <a:rPr lang="en-US"/>
              <a:t>&lt;: Less than (ASCII alphabetical order), : Greater than </a:t>
            </a:r>
            <a:endParaRPr/>
          </a:p>
          <a:p>
            <a:pPr indent="-228600" lvl="1" marL="685800" rtl="0" algn="l">
              <a:lnSpc>
                <a:spcPct val="110000"/>
              </a:lnSpc>
              <a:spcBef>
                <a:spcPts val="500"/>
              </a:spcBef>
              <a:spcAft>
                <a:spcPts val="0"/>
              </a:spcAft>
              <a:buClr>
                <a:schemeClr val="dk1"/>
              </a:buClr>
              <a:buSzPct val="100000"/>
              <a:buFont typeface="Arial"/>
              <a:buChar char="•"/>
            </a:pPr>
            <a:r>
              <a:rPr lang="en-US"/>
              <a:t>-z: String is empty, -n: String is not empty</a:t>
            </a:r>
            <a:endParaRPr/>
          </a:p>
          <a:p>
            <a:pPr indent="-87629" lvl="0" marL="228600" rtl="0" algn="l">
              <a:lnSpc>
                <a:spcPct val="110000"/>
              </a:lnSpc>
              <a:spcBef>
                <a:spcPts val="1000"/>
              </a:spcBef>
              <a:spcAft>
                <a:spcPts val="0"/>
              </a:spcAft>
              <a:buClr>
                <a:schemeClr val="dk1"/>
              </a:buClr>
              <a:buSzPct val="100000"/>
              <a:buFont typeface="Arial"/>
              <a:buNone/>
            </a:pPr>
            <a:r>
              <a:t/>
            </a:r>
            <a:endParaRPr>
              <a:solidFill>
                <a:srgbClr val="000000"/>
              </a:solidFill>
            </a:endParaRPr>
          </a:p>
        </p:txBody>
      </p:sp>
      <p:graphicFrame>
        <p:nvGraphicFramePr>
          <p:cNvPr id="221" name="Google Shape;221;p15"/>
          <p:cNvGraphicFramePr/>
          <p:nvPr/>
        </p:nvGraphicFramePr>
        <p:xfrm>
          <a:off x="7441870" y="2355272"/>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E06C75"/>
                        </a:buClr>
                        <a:buSzPts val="1400"/>
                        <a:buFont typeface="Arial"/>
                        <a:buNone/>
                      </a:pPr>
                      <a:r>
                        <a:rPr b="0" i="0" lang="en-US" sz="1400" u="none" cap="none" strike="noStrike">
                          <a:solidFill>
                            <a:srgbClr val="E06C75"/>
                          </a:solidFill>
                        </a:rPr>
                        <a:t>#!/bin/bash</a:t>
                      </a:r>
                      <a:r>
                        <a:rPr b="0" i="0" lang="en-US" sz="1400" u="none" cap="none" strike="noStrike">
                          <a:solidFill>
                            <a:srgbClr val="61AFEF"/>
                          </a:solidFill>
                        </a:rPr>
                        <a:t> </a:t>
                      </a:r>
                      <a:endParaRPr sz="14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if</a:t>
                      </a:r>
                      <a:r>
                        <a:rPr b="0" i="0" lang="en-US" sz="1400" u="none" cap="none" strike="noStrike">
                          <a:solidFill>
                            <a:srgbClr val="ABB2BF"/>
                          </a:solidFill>
                          <a:latin typeface="Arial"/>
                          <a:ea typeface="Arial"/>
                          <a:cs typeface="Arial"/>
                          <a:sym typeface="Arial"/>
                        </a:rPr>
                        <a:t> [ condition ]; </a:t>
                      </a:r>
                      <a:r>
                        <a:rPr b="0" i="0" lang="en-US" sz="1400" u="none" cap="none" strike="noStrike">
                          <a:solidFill>
                            <a:srgbClr val="C678DD"/>
                          </a:solidFill>
                          <a:latin typeface="Arial"/>
                          <a:ea typeface="Arial"/>
                          <a:cs typeface="Arial"/>
                          <a:sym typeface="Arial"/>
                        </a:rPr>
                        <a:t>then</a:t>
                      </a:r>
                      <a:br>
                        <a:rPr b="0" i="0" lang="en-US" sz="1400" u="none" cap="none" strike="noStrike">
                          <a:solidFill>
                            <a:srgbClr val="C678DD"/>
                          </a:solidFill>
                          <a:latin typeface="Arial"/>
                          <a:ea typeface="Arial"/>
                          <a:cs typeface="Arial"/>
                          <a:sym typeface="Arial"/>
                        </a:rPr>
                      </a:br>
                      <a:r>
                        <a:rPr b="0" i="0" lang="en-US" sz="1400" u="none" cap="none" strike="noStrike">
                          <a:solidFill>
                            <a:srgbClr val="C678DD"/>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commands</a:t>
                      </a:r>
                      <a:br>
                        <a:rPr b="0" i="1" lang="en-US" sz="1400" u="none" cap="none" strike="noStrike">
                          <a:solidFill>
                            <a:srgbClr val="5C6370"/>
                          </a:solidFill>
                          <a:latin typeface="Arial"/>
                          <a:ea typeface="Arial"/>
                          <a:cs typeface="Arial"/>
                          <a:sym typeface="Arial"/>
                        </a:rPr>
                      </a:br>
                      <a:r>
                        <a:rPr b="0" i="1" lang="en-US" sz="1400" u="none" cap="none" strike="noStrike">
                          <a:solidFill>
                            <a:srgbClr val="5C6370"/>
                          </a:solidFill>
                          <a:latin typeface="Arial"/>
                          <a:ea typeface="Arial"/>
                          <a:cs typeface="Arial"/>
                          <a:sym typeface="Arial"/>
                        </a:rPr>
                        <a:t>elif</a:t>
                      </a:r>
                      <a:r>
                        <a:rPr b="0" i="0" lang="en-US" sz="1400" u="none" cap="none" strike="noStrike">
                          <a:solidFill>
                            <a:srgbClr val="ABB2BF"/>
                          </a:solidFill>
                          <a:latin typeface="Arial"/>
                          <a:ea typeface="Arial"/>
                          <a:cs typeface="Arial"/>
                          <a:sym typeface="Arial"/>
                        </a:rPr>
                        <a:t> [ condition ]; </a:t>
                      </a:r>
                      <a:r>
                        <a:rPr b="0" i="0" lang="en-US" sz="1400" u="none" cap="none" strike="noStrike">
                          <a:solidFill>
                            <a:srgbClr val="C678DD"/>
                          </a:solidFill>
                          <a:latin typeface="Arial"/>
                          <a:ea typeface="Arial"/>
                          <a:cs typeface="Arial"/>
                          <a:sym typeface="Arial"/>
                        </a:rPr>
                        <a:t>then</a:t>
                      </a:r>
                      <a:br>
                        <a:rPr b="0" i="0" lang="en-US" sz="1400" u="none" cap="none" strike="noStrike">
                          <a:solidFill>
                            <a:srgbClr val="C678DD"/>
                          </a:solidFill>
                          <a:latin typeface="Arial"/>
                          <a:ea typeface="Arial"/>
                          <a:cs typeface="Arial"/>
                          <a:sym typeface="Arial"/>
                        </a:rPr>
                      </a:br>
                      <a:r>
                        <a:rPr b="0" i="0" lang="en-US" sz="1400" u="none" cap="none" strike="noStrike">
                          <a:solidFill>
                            <a:srgbClr val="C678DD"/>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commands</a:t>
                      </a:r>
                      <a:br>
                        <a:rPr b="0" i="1" lang="en-US" sz="1400" u="none" cap="none" strike="noStrike">
                          <a:solidFill>
                            <a:srgbClr val="5C6370"/>
                          </a:solidFill>
                          <a:latin typeface="Arial"/>
                          <a:ea typeface="Arial"/>
                          <a:cs typeface="Arial"/>
                          <a:sym typeface="Arial"/>
                        </a:rPr>
                      </a:br>
                      <a:r>
                        <a:rPr b="0" i="1" lang="en-US" sz="1400" u="none" cap="none" strike="noStrike">
                          <a:solidFill>
                            <a:srgbClr val="5C6370"/>
                          </a:solidFill>
                          <a:latin typeface="Arial"/>
                          <a:ea typeface="Arial"/>
                          <a:cs typeface="Arial"/>
                          <a:sym typeface="Arial"/>
                        </a:rPr>
                        <a:t>else</a:t>
                      </a:r>
                      <a:br>
                        <a:rPr b="0" i="1" lang="en-US" sz="1400" u="none" cap="none" strike="noStrike">
                          <a:solidFill>
                            <a:srgbClr val="5C6370"/>
                          </a:solidFill>
                          <a:latin typeface="Arial"/>
                          <a:ea typeface="Arial"/>
                          <a:cs typeface="Arial"/>
                          <a:sym typeface="Arial"/>
                        </a:rPr>
                      </a:br>
                      <a:r>
                        <a:rPr b="0" i="1" lang="en-US" sz="1400" u="none" cap="none" strike="noStrike">
                          <a:solidFill>
                            <a:srgbClr val="5C6370"/>
                          </a:solidFill>
                          <a:latin typeface="Arial"/>
                          <a:ea typeface="Arial"/>
                          <a:cs typeface="Arial"/>
                          <a:sym typeface="Arial"/>
                        </a:rPr>
                        <a:t>    # commands</a:t>
                      </a:r>
                      <a:br>
                        <a:rPr b="0" i="1" lang="en-US" sz="1400" u="none" cap="none" strike="noStrike">
                          <a:solidFill>
                            <a:srgbClr val="5C6370"/>
                          </a:solidFill>
                          <a:latin typeface="Arial"/>
                          <a:ea typeface="Arial"/>
                          <a:cs typeface="Arial"/>
                          <a:sym typeface="Arial"/>
                        </a:rPr>
                      </a:br>
                      <a:r>
                        <a:rPr b="0" i="1" lang="en-US" sz="1400" u="none" cap="none" strike="noStrike">
                          <a:solidFill>
                            <a:srgbClr val="5C6370"/>
                          </a:solidFill>
                          <a:latin typeface="Arial"/>
                          <a:ea typeface="Arial"/>
                          <a:cs typeface="Arial"/>
                          <a:sym typeface="Arial"/>
                        </a:rPr>
                        <a:t>fi</a:t>
                      </a:r>
                      <a:endParaRPr/>
                    </a:p>
                    <a:p>
                      <a:pPr indent="0" lvl="0" marL="0" marR="0" rtl="0" algn="l">
                        <a:lnSpc>
                          <a:spcPct val="100000"/>
                        </a:lnSpc>
                        <a:spcBef>
                          <a:spcPts val="0"/>
                        </a:spcBef>
                        <a:spcAft>
                          <a:spcPts val="0"/>
                        </a:spcAft>
                        <a:buClr>
                          <a:schemeClr val="dk1"/>
                        </a:buClr>
                        <a:buSzPts val="1400"/>
                        <a:buFont typeface="Arial"/>
                        <a:buNone/>
                      </a:pPr>
                      <a:r>
                        <a:t/>
                      </a:r>
                      <a:endParaRPr b="0" i="1" sz="1400" u="none" cap="none" strike="noStrike">
                        <a:solidFill>
                          <a:srgbClr val="5C637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1" sz="1400" u="none" cap="none" strike="noStrike">
                        <a:solidFill>
                          <a:srgbClr val="5C6370"/>
                        </a:solidFill>
                        <a:latin typeface="Arial"/>
                        <a:ea typeface="Arial"/>
                        <a:cs typeface="Arial"/>
                        <a:sym typeface="Aria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age=</a:t>
                      </a:r>
                      <a:r>
                        <a:rPr b="0" i="0" lang="en-US" sz="1400" u="none" cap="none" strike="noStrike">
                          <a:solidFill>
                            <a:srgbClr val="D19A66"/>
                          </a:solidFill>
                        </a:rPr>
                        <a:t>25</a:t>
                      </a:r>
                      <a:br>
                        <a:rPr b="0" i="0" lang="en-US" sz="1400" u="none" cap="none" strike="noStrike">
                          <a:solidFill>
                            <a:srgbClr val="D19A66"/>
                          </a:solidFill>
                        </a:rPr>
                      </a:br>
                      <a:r>
                        <a:rPr b="0" i="0" lang="en-US" sz="1400" u="none" cap="none" strike="noStrike">
                          <a:solidFill>
                            <a:srgbClr val="D19A66"/>
                          </a:solidFill>
                        </a:rPr>
                        <a:t>if</a:t>
                      </a:r>
                      <a:r>
                        <a:rPr b="0" i="0" lang="en-US" sz="1400" u="none" cap="none" strike="noStrike">
                          <a:solidFill>
                            <a:srgbClr val="ABB2BF"/>
                          </a:solidFill>
                        </a:rPr>
                        <a:t> [ </a:t>
                      </a:r>
                      <a:r>
                        <a:rPr b="0" i="0" lang="en-US" sz="1400" u="none" cap="none" strike="noStrike">
                          <a:solidFill>
                            <a:srgbClr val="61AFEF"/>
                          </a:solidFill>
                        </a:rPr>
                        <a:t>$age</a:t>
                      </a:r>
                      <a:r>
                        <a:rPr b="0" i="0" lang="en-US" sz="1400" u="none" cap="none" strike="noStrike">
                          <a:solidFill>
                            <a:srgbClr val="ABB2BF"/>
                          </a:solidFill>
                        </a:rPr>
                        <a:t> -lt </a:t>
                      </a:r>
                      <a:r>
                        <a:rPr b="0" i="0" lang="en-US" sz="1400" u="none" cap="none" strike="noStrike">
                          <a:solidFill>
                            <a:srgbClr val="D19A66"/>
                          </a:solidFill>
                        </a:rPr>
                        <a:t>18</a:t>
                      </a:r>
                      <a:r>
                        <a:rPr b="0" i="0" lang="en-US" sz="1400" u="none" cap="none" strike="noStrike">
                          <a:solidFill>
                            <a:srgbClr val="ABB2BF"/>
                          </a:solidFill>
                        </a:rPr>
                        <a:t> ]; </a:t>
                      </a:r>
                      <a:r>
                        <a:rPr b="0" i="0" lang="en-US" sz="1400" u="none" cap="none" strike="noStrike">
                          <a:solidFill>
                            <a:srgbClr val="C678DD"/>
                          </a:solidFill>
                        </a:rPr>
                        <a:t>then</a:t>
                      </a:r>
                      <a:br>
                        <a:rPr b="0" i="0" lang="en-US" sz="1400" u="none" cap="none" strike="noStrike">
                          <a:solidFill>
                            <a:srgbClr val="C678DD"/>
                          </a:solidFill>
                        </a:rPr>
                      </a:br>
                      <a:r>
                        <a:rPr b="0" i="0" lang="en-US" sz="1400" u="none" cap="none" strike="noStrike">
                          <a:solidFill>
                            <a:srgbClr val="C678DD"/>
                          </a:solidFill>
                        </a:rPr>
                        <a:t>    </a:t>
                      </a: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98C379"/>
                          </a:solidFill>
                        </a:rPr>
                        <a:t>"Minor"</a:t>
                      </a:r>
                      <a:br>
                        <a:rPr b="0" i="0" lang="en-US" sz="1400" u="none" cap="none" strike="noStrike">
                          <a:solidFill>
                            <a:srgbClr val="98C379"/>
                          </a:solidFill>
                        </a:rPr>
                      </a:br>
                      <a:r>
                        <a:rPr b="0" i="0" lang="en-US" sz="1400" u="none" cap="none" strike="noStrike">
                          <a:solidFill>
                            <a:srgbClr val="98C379"/>
                          </a:solidFill>
                        </a:rPr>
                        <a:t>elif</a:t>
                      </a:r>
                      <a:r>
                        <a:rPr b="0" i="0" lang="en-US" sz="1400" u="none" cap="none" strike="noStrike">
                          <a:solidFill>
                            <a:srgbClr val="ABB2BF"/>
                          </a:solidFill>
                        </a:rPr>
                        <a:t> [ </a:t>
                      </a:r>
                      <a:r>
                        <a:rPr b="0" i="0" lang="en-US" sz="1400" u="none" cap="none" strike="noStrike">
                          <a:solidFill>
                            <a:srgbClr val="61AFEF"/>
                          </a:solidFill>
                        </a:rPr>
                        <a:t>$age</a:t>
                      </a:r>
                      <a:r>
                        <a:rPr b="0" i="0" lang="en-US" sz="1400" u="none" cap="none" strike="noStrike">
                          <a:solidFill>
                            <a:srgbClr val="ABB2BF"/>
                          </a:solidFill>
                        </a:rPr>
                        <a:t> -ge </a:t>
                      </a:r>
                      <a:r>
                        <a:rPr b="0" i="0" lang="en-US" sz="1400" u="none" cap="none" strike="noStrike">
                          <a:solidFill>
                            <a:srgbClr val="D19A66"/>
                          </a:solidFill>
                        </a:rPr>
                        <a:t>18</a:t>
                      </a:r>
                      <a:r>
                        <a:rPr b="0" i="0" lang="en-US" sz="1400" u="none" cap="none" strike="noStrike">
                          <a:solidFill>
                            <a:srgbClr val="ABB2BF"/>
                          </a:solidFill>
                        </a:rPr>
                        <a:t> ] </a:t>
                      </a:r>
                      <a:r>
                        <a:rPr b="0" i="0" lang="en-US" sz="1400" u="none" cap="none" strike="noStrike">
                          <a:solidFill>
                            <a:srgbClr val="61AFEF"/>
                          </a:solidFill>
                        </a:rPr>
                        <a:t>&amp;&amp;</a:t>
                      </a:r>
                      <a:r>
                        <a:rPr b="0" i="0" lang="en-US" sz="1400" u="none" cap="none" strike="noStrike">
                          <a:solidFill>
                            <a:srgbClr val="ABB2BF"/>
                          </a:solidFill>
                        </a:rPr>
                        <a:t> [ </a:t>
                      </a:r>
                      <a:r>
                        <a:rPr b="0" i="0" lang="en-US" sz="1400" u="none" cap="none" strike="noStrike">
                          <a:solidFill>
                            <a:srgbClr val="61AFEF"/>
                          </a:solidFill>
                        </a:rPr>
                        <a:t>$age</a:t>
                      </a:r>
                      <a:r>
                        <a:rPr b="0" i="0" lang="en-US" sz="1400" u="none" cap="none" strike="noStrike">
                          <a:solidFill>
                            <a:srgbClr val="ABB2BF"/>
                          </a:solidFill>
                        </a:rPr>
                        <a:t> -lt </a:t>
                      </a:r>
                      <a:r>
                        <a:rPr b="0" i="0" lang="en-US" sz="1400" u="none" cap="none" strike="noStrike">
                          <a:solidFill>
                            <a:srgbClr val="D19A66"/>
                          </a:solidFill>
                        </a:rPr>
                        <a:t>65</a:t>
                      </a:r>
                      <a:r>
                        <a:rPr b="0" i="0" lang="en-US" sz="1400" u="none" cap="none" strike="noStrike">
                          <a:solidFill>
                            <a:srgbClr val="ABB2BF"/>
                          </a:solidFill>
                        </a:rPr>
                        <a:t> ]; </a:t>
                      </a:r>
                      <a:r>
                        <a:rPr b="0" i="0" lang="en-US" sz="1400" u="none" cap="none" strike="noStrike">
                          <a:solidFill>
                            <a:srgbClr val="C678DD"/>
                          </a:solidFill>
                        </a:rPr>
                        <a:t>then</a:t>
                      </a:r>
                      <a:br>
                        <a:rPr b="0" i="0" lang="en-US" sz="1400" u="none" cap="none" strike="noStrike">
                          <a:solidFill>
                            <a:srgbClr val="C678DD"/>
                          </a:solidFill>
                        </a:rPr>
                      </a:br>
                      <a:r>
                        <a:rPr b="0" i="0" lang="en-US" sz="1400" u="none" cap="none" strike="noStrike">
                          <a:solidFill>
                            <a:srgbClr val="C678DD"/>
                          </a:solidFill>
                        </a:rPr>
                        <a:t>    </a:t>
                      </a: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98C379"/>
                          </a:solidFill>
                        </a:rPr>
                        <a:t>"Adult"</a:t>
                      </a:r>
                      <a:br>
                        <a:rPr b="0" i="0" lang="en-US" sz="1400" u="none" cap="none" strike="noStrike">
                          <a:solidFill>
                            <a:srgbClr val="98C379"/>
                          </a:solidFill>
                        </a:rPr>
                      </a:br>
                      <a:r>
                        <a:rPr b="0" i="0" lang="en-US" sz="1400" u="none" cap="none" strike="noStrike">
                          <a:solidFill>
                            <a:srgbClr val="98C379"/>
                          </a:solidFill>
                        </a:rPr>
                        <a:t>else</a:t>
                      </a:r>
                      <a:br>
                        <a:rPr b="0" i="0" lang="en-US" sz="1400" u="none" cap="none" strike="noStrike">
                          <a:solidFill>
                            <a:srgbClr val="98C379"/>
                          </a:solidFill>
                        </a:rPr>
                      </a:br>
                      <a:r>
                        <a:rPr b="0" i="0" lang="en-US" sz="1400" u="none" cap="none" strike="noStrike">
                          <a:solidFill>
                            <a:srgbClr val="98C379"/>
                          </a:solidFill>
                        </a:rPr>
                        <a:t>    </a:t>
                      </a: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98C379"/>
                          </a:solidFill>
                        </a:rPr>
                        <a:t>"Senior"</a:t>
                      </a:r>
                      <a:br>
                        <a:rPr b="0" i="0" lang="en-US" sz="1400" u="none" cap="none" strike="noStrike">
                          <a:solidFill>
                            <a:srgbClr val="98C379"/>
                          </a:solidFill>
                        </a:rPr>
                      </a:br>
                      <a:r>
                        <a:rPr b="0" i="0" lang="en-US" sz="1400" u="none" cap="none" strike="noStrike">
                          <a:solidFill>
                            <a:srgbClr val="98C379"/>
                          </a:solidFill>
                        </a:rPr>
                        <a:t>fi</a:t>
                      </a:r>
                      <a:endParaRPr sz="1400" u="none" cap="none" strike="noStrike"/>
                    </a:p>
                    <a:p>
                      <a:pPr indent="0" lvl="0" marL="0" marR="0" rtl="0" algn="l">
                        <a:lnSpc>
                          <a:spcPct val="100000"/>
                        </a:lnSpc>
                        <a:spcBef>
                          <a:spcPts val="0"/>
                        </a:spcBef>
                        <a:spcAft>
                          <a:spcPts val="0"/>
                        </a:spcAft>
                        <a:buClr>
                          <a:schemeClr val="dk1"/>
                        </a:buClr>
                        <a:buSzPts val="1400"/>
                        <a:buFont typeface="Arial"/>
                        <a:buNone/>
                      </a:pPr>
                      <a:r>
                        <a:t/>
                      </a:r>
                      <a:endParaRPr b="0" i="1" sz="1400" u="none" cap="none" strike="noStrike">
                        <a:solidFill>
                          <a:srgbClr val="5C637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1" sz="1400" u="none" cap="none" strike="noStrike">
                        <a:solidFill>
                          <a:srgbClr val="5C637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Loops</a:t>
            </a:r>
            <a:endParaRPr/>
          </a:p>
        </p:txBody>
      </p:sp>
      <p:graphicFrame>
        <p:nvGraphicFramePr>
          <p:cNvPr id="227" name="Google Shape;227;p16"/>
          <p:cNvGraphicFramePr/>
          <p:nvPr/>
        </p:nvGraphicFramePr>
        <p:xfrm>
          <a:off x="7441870" y="2355272"/>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for</a:t>
                      </a:r>
                      <a:r>
                        <a:rPr b="0" i="0" lang="en-US" sz="1400" u="none" cap="none" strike="noStrike">
                          <a:solidFill>
                            <a:srgbClr val="61AFEF"/>
                          </a:solidFill>
                        </a:rPr>
                        <a:t> variable </a:t>
                      </a:r>
                      <a:r>
                        <a:rPr b="0" i="0" lang="en-US" sz="1400" u="none" cap="none" strike="noStrike">
                          <a:solidFill>
                            <a:srgbClr val="C678DD"/>
                          </a:solidFill>
                        </a:rPr>
                        <a:t>in</a:t>
                      </a:r>
                      <a:r>
                        <a:rPr b="0" i="0" lang="en-US" sz="1400" u="none" cap="none" strike="noStrike">
                          <a:solidFill>
                            <a:srgbClr val="61AFEF"/>
                          </a:solidFill>
                        </a:rPr>
                        <a:t> list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do</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rgbClr val="5C6370"/>
                        </a:buClr>
                        <a:buSzPts val="1400"/>
                        <a:buFont typeface="Arial"/>
                        <a:buNone/>
                      </a:pPr>
                      <a:r>
                        <a:rPr b="0" i="1" lang="en-US" sz="1400" u="none" cap="none" strike="noStrike">
                          <a:solidFill>
                            <a:srgbClr val="5C6370"/>
                          </a:solidFill>
                        </a:rPr>
                        <a:t># commands</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done</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C678DD"/>
                        </a:solidFill>
                      </a:endParaRPr>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 example</a:t>
                      </a:r>
                      <a:endParaRPr/>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for </a:t>
                      </a:r>
                      <a:r>
                        <a:rPr b="0" i="0" lang="en-US" sz="1400" u="none" cap="none" strike="noStrike">
                          <a:solidFill>
                            <a:srgbClr val="61AFEF"/>
                          </a:solidFill>
                          <a:latin typeface="Arial"/>
                          <a:ea typeface="Arial"/>
                          <a:cs typeface="Arial"/>
                          <a:sym typeface="Arial"/>
                        </a:rPr>
                        <a:t>fruit</a:t>
                      </a:r>
                      <a:r>
                        <a:rPr b="0" i="0" lang="en-US" sz="1400" u="none" cap="none" strike="noStrike">
                          <a:solidFill>
                            <a:srgbClr val="C678DD"/>
                          </a:solidFill>
                          <a:latin typeface="Arial"/>
                          <a:ea typeface="Arial"/>
                          <a:cs typeface="Arial"/>
                          <a:sym typeface="Arial"/>
                        </a:rPr>
                        <a:t> in apple banana orange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do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C678DD"/>
                          </a:solidFill>
                          <a:latin typeface="Arial"/>
                          <a:ea typeface="Arial"/>
                          <a:cs typeface="Arial"/>
                          <a:sym typeface="Arial"/>
                        </a:rPr>
                        <a:t> </a:t>
                      </a:r>
                      <a:r>
                        <a:rPr b="0" i="0" lang="en-US" sz="1400" u="none" cap="none" strike="noStrike">
                          <a:solidFill>
                            <a:srgbClr val="98C379"/>
                          </a:solidFill>
                          <a:latin typeface="Arial"/>
                          <a:ea typeface="Arial"/>
                          <a:cs typeface="Arial"/>
                          <a:sym typeface="Arial"/>
                        </a:rPr>
                        <a:t>"I like </a:t>
                      </a:r>
                      <a:r>
                        <a:rPr b="0" i="0" lang="en-US" sz="1400" u="none" cap="none" strike="noStrike">
                          <a:solidFill>
                            <a:srgbClr val="61AFEF"/>
                          </a:solidFill>
                          <a:latin typeface="Arial"/>
                          <a:ea typeface="Arial"/>
                          <a:cs typeface="Arial"/>
                          <a:sym typeface="Arial"/>
                        </a:rPr>
                        <a:t>$fruit</a:t>
                      </a:r>
                      <a:r>
                        <a:rPr b="0" i="0" lang="en-US" sz="1400" u="none" cap="none" strike="noStrike">
                          <a:solidFill>
                            <a:srgbClr val="98C379"/>
                          </a:solidFill>
                          <a:latin typeface="Arial"/>
                          <a:ea typeface="Arial"/>
                          <a:cs typeface="Arial"/>
                          <a:sym typeface="Arial"/>
                        </a:rPr>
                        <a:t>"</a:t>
                      </a:r>
                      <a:r>
                        <a:rPr b="0" i="0" lang="en-US" sz="1400" u="none" cap="none" strike="noStrike">
                          <a:solidFill>
                            <a:srgbClr val="C678DD"/>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done</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C678DD"/>
                        </a:solidFill>
                        <a:latin typeface="Arial"/>
                        <a:ea typeface="Arial"/>
                        <a:cs typeface="Arial"/>
                        <a:sym typeface="Arial"/>
                      </a:endParaRPr>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for </a:t>
                      </a:r>
                      <a:r>
                        <a:rPr b="0" i="0" lang="en-US" sz="1400" u="none" cap="none" strike="noStrike">
                          <a:solidFill>
                            <a:srgbClr val="ABB2BF"/>
                          </a:solidFill>
                        </a:rPr>
                        <a:t>((</a:t>
                      </a:r>
                      <a:r>
                        <a:rPr b="0" i="0" lang="en-US" sz="1400" u="none" cap="none" strike="noStrike">
                          <a:solidFill>
                            <a:srgbClr val="61AFEF"/>
                          </a:solidFill>
                        </a:rPr>
                        <a:t>i=</a:t>
                      </a:r>
                      <a:r>
                        <a:rPr b="0" i="0" lang="en-US" sz="1400" u="none" cap="none" strike="noStrike">
                          <a:solidFill>
                            <a:srgbClr val="D19A66"/>
                          </a:solidFill>
                        </a:rPr>
                        <a:t>0</a:t>
                      </a:r>
                      <a:r>
                        <a:rPr b="0" i="0" lang="en-US" sz="1400" u="none" cap="none" strike="noStrike">
                          <a:solidFill>
                            <a:srgbClr val="ABB2BF"/>
                          </a:solidFill>
                        </a:rPr>
                        <a:t>;</a:t>
                      </a:r>
                      <a:r>
                        <a:rPr b="0" i="0" lang="en-US" sz="1400" u="none" cap="none" strike="noStrike">
                          <a:solidFill>
                            <a:srgbClr val="61AFEF"/>
                          </a:solidFill>
                        </a:rPr>
                        <a:t> i&lt;</a:t>
                      </a:r>
                      <a:r>
                        <a:rPr b="0" i="0" lang="en-US" sz="1400" u="none" cap="none" strike="noStrike">
                          <a:solidFill>
                            <a:srgbClr val="D19A66"/>
                          </a:solidFill>
                        </a:rPr>
                        <a:t>5</a:t>
                      </a:r>
                      <a:r>
                        <a:rPr b="0" i="0" lang="en-US" sz="1400" u="none" cap="none" strike="noStrike">
                          <a:solidFill>
                            <a:srgbClr val="ABB2BF"/>
                          </a:solidFill>
                        </a:rPr>
                        <a:t>;</a:t>
                      </a:r>
                      <a:r>
                        <a:rPr b="0" i="0" lang="en-US" sz="1400" u="none" cap="none" strike="noStrike">
                          <a:solidFill>
                            <a:srgbClr val="61AFEF"/>
                          </a:solidFill>
                        </a:rPr>
                        <a:t> i++</a:t>
                      </a:r>
                      <a:r>
                        <a:rPr b="0" i="0" lang="en-US" sz="1400" u="none" cap="none" strike="noStrike">
                          <a:solidFill>
                            <a:srgbClr val="ABB2BF"/>
                          </a:solidFill>
                        </a:rPr>
                        <a:t>))</a:t>
                      </a:r>
                      <a:r>
                        <a:rPr b="0" i="0" lang="en-US" sz="1400" u="none" cap="none" strike="noStrike">
                          <a:solidFill>
                            <a:srgbClr val="C678DD"/>
                          </a:solidFil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do </a:t>
                      </a:r>
                      <a:r>
                        <a:rPr b="0" i="0" lang="en-US" sz="1400" u="none" cap="none" strike="noStrike">
                          <a:solidFill>
                            <a:srgbClr val="D19A66"/>
                          </a:solidFill>
                        </a:rPr>
                        <a:t>echo</a:t>
                      </a:r>
                      <a:r>
                        <a:rPr b="0" i="0" lang="en-US" sz="1400" u="none" cap="none" strike="noStrike">
                          <a:solidFill>
                            <a:srgbClr val="C678DD"/>
                          </a:solidFill>
                        </a:rPr>
                        <a:t> </a:t>
                      </a:r>
                      <a:r>
                        <a:rPr b="0" i="0" lang="en-US" sz="1400" u="none" cap="none" strike="noStrike">
                          <a:solidFill>
                            <a:srgbClr val="98C379"/>
                          </a:solidFill>
                        </a:rPr>
                        <a:t>"Index: </a:t>
                      </a:r>
                      <a:r>
                        <a:rPr b="0" i="0" lang="en-US" sz="1400" u="none" cap="none" strike="noStrike">
                          <a:solidFill>
                            <a:srgbClr val="61AFEF"/>
                          </a:solidFill>
                        </a:rPr>
                        <a:t>$i</a:t>
                      </a:r>
                      <a:r>
                        <a:rPr b="0" i="0" lang="en-US" sz="1400" u="none" cap="none" strike="noStrike">
                          <a:solidFill>
                            <a:srgbClr val="98C379"/>
                          </a:solidFill>
                        </a:rPr>
                        <a:t>"</a:t>
                      </a:r>
                      <a:r>
                        <a:rPr b="0" i="0" lang="en-US" sz="1400" u="none" cap="none" strike="noStrike">
                          <a:solidFill>
                            <a:srgbClr val="C678DD"/>
                          </a:solidFill>
                        </a:rPr>
                        <a:t> done</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C678DD"/>
                        </a:solidFill>
                      </a:endParaRPr>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for </a:t>
                      </a:r>
                      <a:r>
                        <a:rPr b="0" i="0" lang="en-US" sz="1400" u="none" cap="none" strike="noStrike">
                          <a:solidFill>
                            <a:srgbClr val="61AFEF"/>
                          </a:solidFill>
                          <a:latin typeface="Arial"/>
                          <a:ea typeface="Arial"/>
                          <a:cs typeface="Arial"/>
                          <a:sym typeface="Arial"/>
                        </a:rPr>
                        <a:t>line</a:t>
                      </a:r>
                      <a:r>
                        <a:rPr b="0" i="0" lang="en-US" sz="1400" u="none" cap="none" strike="noStrike">
                          <a:solidFill>
                            <a:srgbClr val="C678DD"/>
                          </a:solidFill>
                          <a:latin typeface="Arial"/>
                          <a:ea typeface="Arial"/>
                          <a:cs typeface="Arial"/>
                          <a:sym typeface="Arial"/>
                        </a:rPr>
                        <a:t> in </a:t>
                      </a:r>
                      <a:r>
                        <a:rPr b="0" i="0" lang="en-US" sz="1400" u="none" cap="none" strike="noStrike">
                          <a:solidFill>
                            <a:srgbClr val="61AFEF"/>
                          </a:solidFill>
                          <a:latin typeface="Arial"/>
                          <a:ea typeface="Arial"/>
                          <a:cs typeface="Arial"/>
                          <a:sym typeface="Arial"/>
                        </a:rPr>
                        <a:t>$(cat file.txt)</a:t>
                      </a:r>
                      <a:r>
                        <a:rPr b="0" i="0" lang="en-US" sz="1400" u="none" cap="none" strike="noStrike">
                          <a:solidFill>
                            <a:srgbClr val="C678DD"/>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do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C678DD"/>
                          </a:solidFill>
                          <a:latin typeface="Arial"/>
                          <a:ea typeface="Arial"/>
                          <a:cs typeface="Arial"/>
                          <a:sym typeface="Arial"/>
                        </a:rPr>
                        <a:t> </a:t>
                      </a:r>
                      <a:r>
                        <a:rPr b="0" i="0" lang="en-US" sz="1400" u="none" cap="none" strike="noStrike">
                          <a:solidFill>
                            <a:srgbClr val="98C379"/>
                          </a:solidFill>
                          <a:latin typeface="Arial"/>
                          <a:ea typeface="Arial"/>
                          <a:cs typeface="Arial"/>
                          <a:sym typeface="Arial"/>
                        </a:rPr>
                        <a:t>"Line: </a:t>
                      </a:r>
                      <a:r>
                        <a:rPr b="0" i="0" lang="en-US" sz="1400" u="none" cap="none" strike="noStrike">
                          <a:solidFill>
                            <a:srgbClr val="61AFEF"/>
                          </a:solidFill>
                          <a:latin typeface="Arial"/>
                          <a:ea typeface="Arial"/>
                          <a:cs typeface="Arial"/>
                          <a:sym typeface="Arial"/>
                        </a:rPr>
                        <a:t>$line</a:t>
                      </a:r>
                      <a:r>
                        <a:rPr b="0" i="0" lang="en-US" sz="1400" u="none" cap="none" strike="noStrike">
                          <a:solidFill>
                            <a:srgbClr val="98C379"/>
                          </a:solidFill>
                          <a:latin typeface="Arial"/>
                          <a:ea typeface="Arial"/>
                          <a:cs typeface="Arial"/>
                          <a:sym typeface="Arial"/>
                        </a:rPr>
                        <a:t>"</a:t>
                      </a:r>
                      <a:r>
                        <a:rPr b="0" i="0" lang="en-US" sz="1400" u="none" cap="none" strike="noStrike">
                          <a:solidFill>
                            <a:srgbClr val="C678DD"/>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done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228" name="Google Shape;228;p16"/>
          <p:cNvGraphicFramePr/>
          <p:nvPr/>
        </p:nvGraphicFramePr>
        <p:xfrm>
          <a:off x="969818" y="2355272"/>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while</a:t>
                      </a:r>
                      <a:r>
                        <a:rPr b="0" i="0" lang="en-US" sz="1400" u="none" cap="none" strike="noStrike">
                          <a:solidFill>
                            <a:srgbClr val="61AFEF"/>
                          </a:solidFill>
                        </a:rPr>
                        <a:t> </a:t>
                      </a:r>
                      <a:r>
                        <a:rPr b="0" i="0" lang="en-US" sz="1400" u="none" cap="none" strike="noStrike">
                          <a:solidFill>
                            <a:srgbClr val="ABB2BF"/>
                          </a:solidFill>
                        </a:rPr>
                        <a:t>[</a:t>
                      </a:r>
                      <a:r>
                        <a:rPr b="0" i="0" lang="en-US" sz="1400" u="none" cap="none" strike="noStrike">
                          <a:solidFill>
                            <a:srgbClr val="61AFEF"/>
                          </a:solidFill>
                        </a:rPr>
                        <a:t> condition </a:t>
                      </a:r>
                      <a:r>
                        <a:rPr b="0" i="0" lang="en-US" sz="1400" u="none" cap="none" strike="noStrike">
                          <a:solidFill>
                            <a:srgbClr val="ABB2BF"/>
                          </a:solidFill>
                        </a:rPr>
                        <a:t>]</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do</a:t>
                      </a:r>
                      <a:r>
                        <a:rPr b="0" i="0" lang="en-US" sz="1400" u="none" cap="none" strike="noStrike">
                          <a:solidFill>
                            <a:srgbClr val="61AFEF"/>
                          </a:solidFill>
                        </a:rPr>
                        <a:t> </a:t>
                      </a:r>
                      <a:r>
                        <a:rPr b="0" i="1" lang="en-US" sz="1400" u="none" cap="none" strike="noStrike">
                          <a:solidFill>
                            <a:srgbClr val="5C6370"/>
                          </a:solidFill>
                        </a:rPr>
                        <a:t># commands</a:t>
                      </a:r>
                      <a:r>
                        <a:rPr b="0" i="0" lang="en-US" sz="1400" u="none" cap="none" strike="noStrike">
                          <a:solidFill>
                            <a:srgbClr val="61AFEF"/>
                          </a:solidFill>
                        </a:rPr>
                        <a:t> </a:t>
                      </a:r>
                      <a:r>
                        <a:rPr b="0" i="0" lang="en-US" sz="1400" u="none" cap="none" strike="noStrike">
                          <a:solidFill>
                            <a:srgbClr val="C678DD"/>
                          </a:solidFill>
                        </a:rPr>
                        <a:t>done</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C678DD"/>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count=</a:t>
                      </a:r>
                      <a:r>
                        <a:rPr b="0" i="0" lang="en-US" sz="1400" u="none" cap="none" strike="noStrike">
                          <a:solidFill>
                            <a:srgbClr val="D19A66"/>
                          </a:solidFill>
                          <a:latin typeface="Arial"/>
                          <a:ea typeface="Arial"/>
                          <a:cs typeface="Arial"/>
                          <a:sym typeface="Arial"/>
                        </a:rPr>
                        <a:t>1</a:t>
                      </a:r>
                      <a:r>
                        <a:rPr b="0" i="0" lang="en-US" sz="1400" u="none" cap="none" strike="noStrike">
                          <a:solidFill>
                            <a:srgbClr val="C678DD"/>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while </a:t>
                      </a:r>
                      <a:r>
                        <a:rPr b="0" i="0" lang="en-US" sz="1400" u="none" cap="none" strike="noStrike">
                          <a:solidFill>
                            <a:srgbClr val="ABB2BF"/>
                          </a:solidFill>
                          <a:latin typeface="Arial"/>
                          <a:ea typeface="Arial"/>
                          <a:cs typeface="Arial"/>
                          <a:sym typeface="Arial"/>
                        </a:rPr>
                        <a:t>[</a:t>
                      </a:r>
                      <a:r>
                        <a:rPr b="0" i="0" lang="en-US" sz="1400" u="none" cap="none" strike="noStrike">
                          <a:solidFill>
                            <a:srgbClr val="C678DD"/>
                          </a:solidFill>
                          <a:latin typeface="Arial"/>
                          <a:ea typeface="Arial"/>
                          <a:cs typeface="Arial"/>
                          <a:sym typeface="Arial"/>
                        </a:rPr>
                        <a:t> </a:t>
                      </a:r>
                      <a:r>
                        <a:rPr b="0" i="0" lang="en-US" sz="1400" u="none" cap="none" strike="noStrike">
                          <a:solidFill>
                            <a:srgbClr val="61AFEF"/>
                          </a:solidFill>
                          <a:latin typeface="Arial"/>
                          <a:ea typeface="Arial"/>
                          <a:cs typeface="Arial"/>
                          <a:sym typeface="Arial"/>
                        </a:rPr>
                        <a:t>$count</a:t>
                      </a:r>
                      <a:r>
                        <a:rPr b="0" i="0" lang="en-US" sz="1400" u="none" cap="none" strike="noStrike">
                          <a:solidFill>
                            <a:srgbClr val="C678DD"/>
                          </a:solidFill>
                          <a:latin typeface="Arial"/>
                          <a:ea typeface="Arial"/>
                          <a:cs typeface="Arial"/>
                          <a:sym typeface="Arial"/>
                        </a:rPr>
                        <a:t> -le </a:t>
                      </a:r>
                      <a:r>
                        <a:rPr b="0" i="0" lang="en-US" sz="1400" u="none" cap="none" strike="noStrike">
                          <a:solidFill>
                            <a:srgbClr val="D19A66"/>
                          </a:solidFill>
                          <a:latin typeface="Arial"/>
                          <a:ea typeface="Arial"/>
                          <a:cs typeface="Arial"/>
                          <a:sym typeface="Arial"/>
                        </a:rPr>
                        <a:t>5</a:t>
                      </a:r>
                      <a:r>
                        <a:rPr b="0" i="0" lang="en-US" sz="1400" u="none" cap="none" strike="noStrike">
                          <a:solidFill>
                            <a:srgbClr val="C678DD"/>
                          </a:solidFill>
                          <a:latin typeface="Arial"/>
                          <a:ea typeface="Arial"/>
                          <a:cs typeface="Arial"/>
                          <a:sym typeface="Arial"/>
                        </a:rPr>
                        <a:t> </a:t>
                      </a:r>
                      <a:r>
                        <a:rPr b="0" i="0" lang="en-US" sz="1400" u="none" cap="none" strike="noStrike">
                          <a:solidFill>
                            <a:srgbClr val="ABB2BF"/>
                          </a:solidFill>
                          <a:latin typeface="Arial"/>
                          <a:ea typeface="Arial"/>
                          <a:cs typeface="Arial"/>
                          <a:sym typeface="Arial"/>
                        </a:rPr>
                        <a:t>]</a:t>
                      </a:r>
                      <a:r>
                        <a:rPr b="0" i="0" lang="en-US" sz="1400" u="none" cap="none" strike="noStrike">
                          <a:solidFill>
                            <a:srgbClr val="C678DD"/>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do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C678DD"/>
                          </a:solidFill>
                          <a:latin typeface="Arial"/>
                          <a:ea typeface="Arial"/>
                          <a:cs typeface="Arial"/>
                          <a:sym typeface="Arial"/>
                        </a:rPr>
                        <a:t> </a:t>
                      </a:r>
                      <a:r>
                        <a:rPr b="0" i="0" lang="en-US" sz="1400" u="none" cap="none" strike="noStrike">
                          <a:solidFill>
                            <a:srgbClr val="98C379"/>
                          </a:solidFill>
                          <a:latin typeface="Arial"/>
                          <a:ea typeface="Arial"/>
                          <a:cs typeface="Arial"/>
                          <a:sym typeface="Arial"/>
                        </a:rPr>
                        <a:t>"Count: </a:t>
                      </a:r>
                      <a:r>
                        <a:rPr b="0" i="0" lang="en-US" sz="1400" u="none" cap="none" strike="noStrike">
                          <a:solidFill>
                            <a:srgbClr val="61AFEF"/>
                          </a:solidFill>
                          <a:latin typeface="Arial"/>
                          <a:ea typeface="Arial"/>
                          <a:cs typeface="Arial"/>
                          <a:sym typeface="Arial"/>
                        </a:rPr>
                        <a:t>$count</a:t>
                      </a:r>
                      <a:r>
                        <a:rPr b="0" i="0" lang="en-US" sz="1400" u="none" cap="none" strike="noStrike">
                          <a:solidFill>
                            <a:srgbClr val="98C379"/>
                          </a:solidFill>
                          <a:latin typeface="Arial"/>
                          <a:ea typeface="Arial"/>
                          <a:cs typeface="Arial"/>
                          <a:sym typeface="Arial"/>
                        </a:rPr>
                        <a:t>"</a:t>
                      </a:r>
                      <a:r>
                        <a:rPr b="0" i="0" lang="en-US" sz="1400" u="none" cap="none" strike="noStrike">
                          <a:solidFill>
                            <a:srgbClr val="C678DD"/>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latin typeface="Arial"/>
                          <a:ea typeface="Arial"/>
                          <a:cs typeface="Arial"/>
                          <a:sym typeface="Arial"/>
                        </a:rPr>
                        <a:t>((</a:t>
                      </a:r>
                      <a:r>
                        <a:rPr b="0" i="0" lang="en-US" sz="1400" u="none" cap="none" strike="noStrike">
                          <a:solidFill>
                            <a:srgbClr val="61AFEF"/>
                          </a:solidFill>
                          <a:latin typeface="Arial"/>
                          <a:ea typeface="Arial"/>
                          <a:cs typeface="Arial"/>
                          <a:sym typeface="Arial"/>
                        </a:rPr>
                        <a:t>count++</a:t>
                      </a:r>
                      <a:r>
                        <a:rPr b="0" i="0" lang="en-US" sz="1400" u="none" cap="none" strike="noStrike">
                          <a:solidFill>
                            <a:srgbClr val="ABB2BF"/>
                          </a:solidFill>
                          <a:latin typeface="Arial"/>
                          <a:ea typeface="Arial"/>
                          <a:cs typeface="Arial"/>
                          <a:sym typeface="Arial"/>
                        </a:rPr>
                        <a:t>))</a:t>
                      </a:r>
                      <a:r>
                        <a:rPr b="0" i="0" lang="en-US" sz="1400" u="none" cap="none" strike="noStrike">
                          <a:solidFill>
                            <a:srgbClr val="C678DD"/>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done</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C678DD"/>
                        </a:solidFill>
                        <a:latin typeface="Arial"/>
                        <a:ea typeface="Arial"/>
                        <a:cs typeface="Arial"/>
                        <a:sym typeface="Aria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count=</a:t>
                      </a:r>
                      <a:r>
                        <a:rPr b="0" i="0" lang="en-US" sz="1400" u="none" cap="none" strike="noStrike">
                          <a:solidFill>
                            <a:srgbClr val="D19A66"/>
                          </a:solidFill>
                        </a:rPr>
                        <a:t>5</a:t>
                      </a:r>
                      <a:r>
                        <a:rPr b="0" i="0" lang="en-US" sz="1400" u="none" cap="none" strike="noStrike">
                          <a:solidFill>
                            <a:srgbClr val="C678DD"/>
                          </a:solidFil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until </a:t>
                      </a:r>
                      <a:r>
                        <a:rPr b="0" i="0" lang="en-US" sz="1400" u="none" cap="none" strike="noStrike">
                          <a:solidFill>
                            <a:srgbClr val="ABB2BF"/>
                          </a:solidFill>
                        </a:rPr>
                        <a:t>[</a:t>
                      </a:r>
                      <a:r>
                        <a:rPr b="0" i="0" lang="en-US" sz="1400" u="none" cap="none" strike="noStrike">
                          <a:solidFill>
                            <a:srgbClr val="C678DD"/>
                          </a:solidFill>
                        </a:rPr>
                        <a:t> </a:t>
                      </a:r>
                      <a:r>
                        <a:rPr b="0" i="0" lang="en-US" sz="1400" u="none" cap="none" strike="noStrike">
                          <a:solidFill>
                            <a:srgbClr val="61AFEF"/>
                          </a:solidFill>
                        </a:rPr>
                        <a:t>$count</a:t>
                      </a:r>
                      <a:r>
                        <a:rPr b="0" i="0" lang="en-US" sz="1400" u="none" cap="none" strike="noStrike">
                          <a:solidFill>
                            <a:srgbClr val="C678DD"/>
                          </a:solidFill>
                        </a:rPr>
                        <a:t> -eq </a:t>
                      </a:r>
                      <a:r>
                        <a:rPr b="0" i="0" lang="en-US" sz="1400" u="none" cap="none" strike="noStrike">
                          <a:solidFill>
                            <a:srgbClr val="D19A66"/>
                          </a:solidFill>
                        </a:rPr>
                        <a:t>0</a:t>
                      </a:r>
                      <a:r>
                        <a:rPr b="0" i="0" lang="en-US" sz="1400" u="none" cap="none" strike="noStrike">
                          <a:solidFill>
                            <a:srgbClr val="C678DD"/>
                          </a:solidFill>
                        </a:rPr>
                        <a:t> </a:t>
                      </a:r>
                      <a:r>
                        <a:rPr b="0" i="0" lang="en-US" sz="1400" u="none" cap="none" strike="noStrike">
                          <a:solidFill>
                            <a:srgbClr val="ABB2BF"/>
                          </a:solidFill>
                        </a:rPr>
                        <a:t>]</a:t>
                      </a:r>
                      <a:r>
                        <a:rPr b="0" i="0" lang="en-US" sz="1400" u="none" cap="none" strike="noStrike">
                          <a:solidFill>
                            <a:srgbClr val="C678DD"/>
                          </a:solidFil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do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C678DD"/>
                          </a:solidFill>
                        </a:rPr>
                        <a:t> </a:t>
                      </a:r>
                      <a:r>
                        <a:rPr b="0" i="0" lang="en-US" sz="1400" u="none" cap="none" strike="noStrike">
                          <a:solidFill>
                            <a:srgbClr val="98C379"/>
                          </a:solidFill>
                        </a:rPr>
                        <a:t>"Countdown: </a:t>
                      </a:r>
                      <a:r>
                        <a:rPr b="0" i="0" lang="en-US" sz="1400" u="none" cap="none" strike="noStrike">
                          <a:solidFill>
                            <a:srgbClr val="61AFEF"/>
                          </a:solidFill>
                        </a:rPr>
                        <a:t>$count</a:t>
                      </a:r>
                      <a:r>
                        <a:rPr b="0" i="0" lang="en-US" sz="1400" u="none" cap="none" strike="noStrike">
                          <a:solidFill>
                            <a:srgbClr val="98C379"/>
                          </a:solidFill>
                        </a:rPr>
                        <a:t>"</a:t>
                      </a:r>
                      <a:r>
                        <a:rPr b="0" i="0" lang="en-US" sz="1400" u="none" cap="none" strike="noStrike">
                          <a:solidFill>
                            <a:srgbClr val="C678DD"/>
                          </a:solidFill>
                        </a:rPr>
                        <a:t> </a:t>
                      </a:r>
                      <a:endParaRPr sz="1800" u="none" cap="none" strike="noStrike"/>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rPr>
                        <a:t>((</a:t>
                      </a:r>
                      <a:r>
                        <a:rPr b="0" i="0" lang="en-US" sz="1400" u="none" cap="none" strike="noStrike">
                          <a:solidFill>
                            <a:srgbClr val="61AFEF"/>
                          </a:solidFill>
                        </a:rPr>
                        <a:t>count--</a:t>
                      </a:r>
                      <a:r>
                        <a:rPr b="0" i="0" lang="en-US" sz="1400" u="none" cap="none" strike="noStrike">
                          <a:solidFill>
                            <a:srgbClr val="ABB2BF"/>
                          </a:solidFill>
                        </a:rPr>
                        <a:t>))</a:t>
                      </a:r>
                      <a:r>
                        <a:rPr b="0" i="0" lang="en-US" sz="1400" u="none" cap="none" strike="noStrike">
                          <a:solidFill>
                            <a:srgbClr val="C678DD"/>
                          </a:solidFil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done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Defining and calling functions</a:t>
            </a:r>
            <a:endParaRPr/>
          </a:p>
        </p:txBody>
      </p:sp>
      <p:graphicFrame>
        <p:nvGraphicFramePr>
          <p:cNvPr id="234" name="Google Shape;234;p17"/>
          <p:cNvGraphicFramePr/>
          <p:nvPr/>
        </p:nvGraphicFramePr>
        <p:xfrm>
          <a:off x="1119084" y="2473201"/>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function_name</a:t>
                      </a:r>
                      <a:r>
                        <a:rPr b="0" i="0" lang="en-US" sz="1400" u="none" cap="none" strike="noStrike">
                          <a:solidFill>
                            <a:srgbClr val="ABB2BF"/>
                          </a:solidFill>
                        </a:rPr>
                        <a:t>()</a:t>
                      </a:r>
                      <a:r>
                        <a:rPr b="0" i="0" lang="en-US" sz="1400" u="none" cap="none" strike="noStrike">
                          <a:solidFill>
                            <a:srgbClr val="61AFEF"/>
                          </a:solidFill>
                        </a:rPr>
                        <a:t> </a:t>
                      </a:r>
                      <a:r>
                        <a:rPr b="0" i="0" lang="en-US" sz="1400" u="none" cap="none" strike="noStrike">
                          <a:solidFill>
                            <a:srgbClr val="ABB2BF"/>
                          </a:solidFill>
                        </a:rPr>
                        <a:t>{</a:t>
                      </a:r>
                      <a:r>
                        <a:rPr b="0" i="0" lang="en-US" sz="1400" u="none" cap="none" strike="noStrike">
                          <a:solidFill>
                            <a:srgbClr val="61AFEF"/>
                          </a:solidFill>
                        </a:rPr>
                        <a:t> </a:t>
                      </a:r>
                      <a:r>
                        <a:rPr b="0" i="1" lang="en-US" sz="1400" u="none" cap="none" strike="noStrike">
                          <a:solidFill>
                            <a:srgbClr val="5C6370"/>
                          </a:solidFill>
                        </a:rPr>
                        <a:t># function body</a:t>
                      </a:r>
                      <a:r>
                        <a:rPr b="0" i="0" lang="en-US" sz="1400" u="none" cap="none" strike="noStrike">
                          <a:solidFill>
                            <a:srgbClr val="61AFEF"/>
                          </a:solidFill>
                        </a:rPr>
                        <a:t> </a:t>
                      </a:r>
                      <a:r>
                        <a:rPr b="0" i="0" lang="en-US" sz="1400" u="none" cap="none" strike="noStrike">
                          <a:solidFill>
                            <a:srgbClr val="ABB2BF"/>
                          </a:solidFill>
                        </a:rPr>
                        <a:t>}</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ABB2BF"/>
                        </a:solidFill>
                      </a:endParaRPr>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function</a:t>
                      </a:r>
                      <a:r>
                        <a:rPr b="0" i="0" lang="en-US" sz="1400" u="none" cap="none" strike="noStrike">
                          <a:solidFill>
                            <a:srgbClr val="ABB2BF"/>
                          </a:solidFill>
                          <a:latin typeface="Arial"/>
                          <a:ea typeface="Arial"/>
                          <a:cs typeface="Arial"/>
                          <a:sym typeface="Arial"/>
                        </a:rPr>
                        <a:t> </a:t>
                      </a:r>
                      <a:r>
                        <a:rPr b="0" i="0" lang="en-US" sz="1400" u="none" cap="none" strike="noStrike">
                          <a:solidFill>
                            <a:srgbClr val="61AFEF"/>
                          </a:solidFill>
                          <a:latin typeface="Arial"/>
                          <a:ea typeface="Arial"/>
                          <a:cs typeface="Arial"/>
                          <a:sym typeface="Arial"/>
                        </a:rPr>
                        <a:t>function_name</a:t>
                      </a:r>
                      <a:r>
                        <a:rPr b="0" i="0" lang="en-US" sz="1400" u="none" cap="none" strike="noStrike">
                          <a:solidFill>
                            <a:srgbClr val="ABB2BF"/>
                          </a:solidFill>
                          <a:latin typeface="Arial"/>
                          <a:ea typeface="Arial"/>
                          <a:cs typeface="Arial"/>
                          <a:sym typeface="Arial"/>
                        </a:rPr>
                        <a:t> { </a:t>
                      </a:r>
                      <a:r>
                        <a:rPr b="0" i="1" lang="en-US" sz="1400" u="none" cap="none" strike="noStrike">
                          <a:solidFill>
                            <a:srgbClr val="5C6370"/>
                          </a:solidFill>
                          <a:latin typeface="Arial"/>
                          <a:ea typeface="Arial"/>
                          <a:cs typeface="Arial"/>
                          <a:sym typeface="Arial"/>
                        </a:rPr>
                        <a:t># function body</a:t>
                      </a:r>
                      <a:r>
                        <a:rPr b="0" i="0" lang="en-US" sz="1400" u="none" cap="none" strike="noStrike">
                          <a:solidFill>
                            <a:srgbClr val="ABB2BF"/>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ABB2BF"/>
                        </a:solidFill>
                        <a:latin typeface="Arial"/>
                        <a:ea typeface="Arial"/>
                        <a:cs typeface="Arial"/>
                        <a:sym typeface="Arial"/>
                      </a:endParaRPr>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rPr>
                        <a:t># Calling a function: </a:t>
                      </a:r>
                      <a:endParaRPr sz="1800" u="none" cap="none" strike="noStrike"/>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rPr>
                        <a:t># function_name</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ABB2BF"/>
                        </a:solidFil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ABB2BF"/>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greet</a:t>
                      </a:r>
                      <a:r>
                        <a:rPr b="0" i="0" lang="en-US" sz="1400" u="none" cap="none" strike="noStrike">
                          <a:solidFill>
                            <a:srgbClr val="ABB2BF"/>
                          </a:solidFill>
                          <a:latin typeface="Arial"/>
                          <a:ea typeface="Arial"/>
                          <a:cs typeface="Arial"/>
                          <a:sym typeface="Arial"/>
                        </a:rPr>
                        <a:t>() {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ABB2BF"/>
                          </a:solidFill>
                          <a:latin typeface="Arial"/>
                          <a:ea typeface="Arial"/>
                          <a:cs typeface="Arial"/>
                          <a:sym typeface="Arial"/>
                        </a:rPr>
                        <a:t> </a:t>
                      </a:r>
                      <a:r>
                        <a:rPr b="0" i="0" lang="en-US" sz="1400" u="none" cap="none" strike="noStrike">
                          <a:solidFill>
                            <a:srgbClr val="98C379"/>
                          </a:solidFill>
                          <a:latin typeface="Arial"/>
                          <a:ea typeface="Arial"/>
                          <a:cs typeface="Arial"/>
                          <a:sym typeface="Arial"/>
                        </a:rPr>
                        <a:t>"Hello, world!"</a:t>
                      </a:r>
                      <a:r>
                        <a:rPr b="0" i="0" lang="en-US" sz="1400" u="none" cap="none" strike="noStrike">
                          <a:solidFill>
                            <a:srgbClr val="ABB2BF"/>
                          </a:solidFill>
                          <a:latin typeface="Arial"/>
                          <a:ea typeface="Arial"/>
                          <a:cs typeface="Arial"/>
                          <a:sym typeface="Arial"/>
                        </a:rPr>
                        <a:t> }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ABB2BF"/>
                        </a:solidFill>
                        <a:latin typeface="Arial"/>
                        <a:ea typeface="Arial"/>
                        <a:cs typeface="Arial"/>
                        <a:sym typeface="Arial"/>
                      </a:endParaRPr>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latin typeface="Arial"/>
                          <a:ea typeface="Arial"/>
                          <a:cs typeface="Arial"/>
                          <a:sym typeface="Arial"/>
                        </a:rPr>
                        <a:t>greet </a:t>
                      </a:r>
                      <a:r>
                        <a:rPr b="0" i="1" lang="en-US" sz="1400" u="none" cap="none" strike="noStrike">
                          <a:solidFill>
                            <a:srgbClr val="5C6370"/>
                          </a:solidFill>
                          <a:latin typeface="Arial"/>
                          <a:ea typeface="Arial"/>
                          <a:cs typeface="Arial"/>
                          <a:sym typeface="Arial"/>
                        </a:rPr>
                        <a:t># Calling the function</a:t>
                      </a:r>
                      <a:endParaRPr b="0" i="0" sz="1400" u="none" cap="none" strike="noStrike">
                        <a:solidFill>
                          <a:srgbClr val="ABB2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1" sz="1400" u="none" cap="none" strike="noStrike">
                        <a:solidFill>
                          <a:srgbClr val="5C637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1" sz="1400" u="none" cap="none" strike="noStrike">
                        <a:solidFill>
                          <a:srgbClr val="5C637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ABB2BF"/>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235" name="Google Shape;235;p17"/>
          <p:cNvGraphicFramePr/>
          <p:nvPr/>
        </p:nvGraphicFramePr>
        <p:xfrm>
          <a:off x="6480298" y="2473199"/>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greet_person</a:t>
                      </a:r>
                      <a:r>
                        <a:rPr b="0" i="0" lang="en-US" sz="1400" u="none" cap="none" strike="noStrike">
                          <a:solidFill>
                            <a:srgbClr val="ABB2BF"/>
                          </a:solidFill>
                        </a:rPr>
                        <a:t>() { </a:t>
                      </a: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98C379"/>
                          </a:solidFill>
                        </a:rPr>
                        <a:t>"Hello, </a:t>
                      </a:r>
                      <a:r>
                        <a:rPr b="0" i="0" lang="en-US" sz="1400" u="none" cap="none" strike="noStrike">
                          <a:solidFill>
                            <a:srgbClr val="61AFEF"/>
                          </a:solidFill>
                        </a:rPr>
                        <a:t>$1</a:t>
                      </a:r>
                      <a:r>
                        <a:rPr b="0" i="0" lang="en-US" sz="1400" u="none" cap="none" strike="noStrike">
                          <a:solidFill>
                            <a:srgbClr val="98C379"/>
                          </a:solidFill>
                        </a:rPr>
                        <a:t>!"</a:t>
                      </a:r>
                      <a:r>
                        <a:rPr b="0" i="0" lang="en-US" sz="1400" u="none" cap="none" strike="noStrike">
                          <a:solidFill>
                            <a:srgbClr val="ABB2BF"/>
                          </a:solidFill>
                        </a:rPr>
                        <a:t> }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ABB2BF"/>
                        </a:solidFill>
                      </a:endParaRPr>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rPr>
                        <a:t>greet_person </a:t>
                      </a:r>
                      <a:r>
                        <a:rPr b="0" i="0" lang="en-US" sz="1400" u="none" cap="none" strike="noStrike">
                          <a:solidFill>
                            <a:srgbClr val="98C379"/>
                          </a:solidFill>
                        </a:rPr>
                        <a:t>"Alice"</a:t>
                      </a:r>
                      <a:r>
                        <a:rPr b="0" i="0" lang="en-US" sz="1400" u="none" cap="none" strike="noStrike">
                          <a:solidFill>
                            <a:srgbClr val="ABB2BF"/>
                          </a:solidFill>
                        </a:rPr>
                        <a:t> </a:t>
                      </a:r>
                      <a:r>
                        <a:rPr b="0" i="1" lang="en-US" sz="1400" u="none" cap="none" strike="noStrike">
                          <a:solidFill>
                            <a:srgbClr val="5C6370"/>
                          </a:solidFill>
                        </a:rPr>
                        <a:t># Outputs: Hello, Alice!</a:t>
                      </a:r>
                      <a:endParaRPr/>
                    </a:p>
                    <a:p>
                      <a:pPr indent="0" lvl="0" marL="0" marR="0" rtl="0" algn="l">
                        <a:lnSpc>
                          <a:spcPct val="100000"/>
                        </a:lnSpc>
                        <a:spcBef>
                          <a:spcPts val="0"/>
                        </a:spcBef>
                        <a:spcAft>
                          <a:spcPts val="0"/>
                        </a:spcAft>
                        <a:buClr>
                          <a:schemeClr val="dk1"/>
                        </a:buClr>
                        <a:buSzPts val="1400"/>
                        <a:buFont typeface="Arial"/>
                        <a:buNone/>
                      </a:pPr>
                      <a:r>
                        <a:t/>
                      </a:r>
                      <a:endParaRPr b="0" i="1" sz="1400" u="none" cap="none" strike="noStrike">
                        <a:solidFill>
                          <a:srgbClr val="5C6370"/>
                        </a:solidFill>
                      </a:endParaRPr>
                    </a:p>
                    <a:p>
                      <a:pPr indent="0" lvl="0" marL="0" marR="0" rtl="0" algn="l">
                        <a:lnSpc>
                          <a:spcPct val="100000"/>
                        </a:lnSpc>
                        <a:spcBef>
                          <a:spcPts val="0"/>
                        </a:spcBef>
                        <a:spcAft>
                          <a:spcPts val="0"/>
                        </a:spcAft>
                        <a:buClr>
                          <a:srgbClr val="5C6370"/>
                        </a:buClr>
                        <a:buSzPts val="1400"/>
                        <a:buFont typeface="Arial"/>
                        <a:buNone/>
                      </a:pPr>
                      <a:r>
                        <a:rPr b="0" i="1" lang="en-US" sz="1400" u="none" cap="none" strike="noStrike">
                          <a:solidFill>
                            <a:srgbClr val="5C6370"/>
                          </a:solidFill>
                        </a:rPr>
                        <a:t># Example 2</a:t>
                      </a:r>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is_even</a:t>
                      </a:r>
                      <a:r>
                        <a:rPr b="0" i="0" lang="en-US" sz="1400" u="none" cap="none" strike="noStrike">
                          <a:solidFill>
                            <a:srgbClr val="ABB2B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a:t>
                      </a:r>
                      <a:r>
                        <a:rPr b="0" i="0" lang="en-US" sz="1400" u="none" cap="none" strike="noStrike">
                          <a:solidFill>
                            <a:srgbClr val="C678DD"/>
                          </a:solidFill>
                          <a:latin typeface="Arial"/>
                          <a:ea typeface="Arial"/>
                          <a:cs typeface="Arial"/>
                          <a:sym typeface="Arial"/>
                        </a:rPr>
                        <a:t>if</a:t>
                      </a:r>
                      <a:r>
                        <a:rPr b="0" i="0" lang="en-US" sz="1400" u="none" cap="none" strike="noStrike">
                          <a:solidFill>
                            <a:srgbClr val="5C6370"/>
                          </a:solidFill>
                          <a:latin typeface="Arial"/>
                          <a:ea typeface="Arial"/>
                          <a:cs typeface="Arial"/>
                          <a:sym typeface="Arial"/>
                        </a:rPr>
                        <a:t> </a:t>
                      </a:r>
                      <a:r>
                        <a:rPr b="0" i="0" lang="en-US" sz="1400" u="none" cap="none" strike="noStrike">
                          <a:solidFill>
                            <a:srgbClr val="ABB2BF"/>
                          </a:solidFill>
                          <a:latin typeface="Arial"/>
                          <a:ea typeface="Arial"/>
                          <a:cs typeface="Arial"/>
                          <a:sym typeface="Arial"/>
                        </a:rPr>
                        <a:t>((</a:t>
                      </a:r>
                      <a:r>
                        <a:rPr b="0" i="0" lang="en-US" sz="1400" u="none" cap="none" strike="noStrike">
                          <a:solidFill>
                            <a:srgbClr val="61AFEF"/>
                          </a:solidFill>
                          <a:latin typeface="Arial"/>
                          <a:ea typeface="Arial"/>
                          <a:cs typeface="Arial"/>
                          <a:sym typeface="Arial"/>
                        </a:rPr>
                        <a:t> $</a:t>
                      </a:r>
                      <a:r>
                        <a:rPr b="0" i="0" lang="en-US" sz="1400" u="none" cap="none" strike="noStrike">
                          <a:solidFill>
                            <a:srgbClr val="D19A66"/>
                          </a:solidFill>
                          <a:latin typeface="Arial"/>
                          <a:ea typeface="Arial"/>
                          <a:cs typeface="Arial"/>
                          <a:sym typeface="Arial"/>
                        </a:rPr>
                        <a:t>1</a:t>
                      </a:r>
                      <a:r>
                        <a:rPr b="0" i="0" lang="en-US" sz="1400" u="none" cap="none" strike="noStrike">
                          <a:solidFill>
                            <a:srgbClr val="61AFEF"/>
                          </a:solidFill>
                          <a:latin typeface="Arial"/>
                          <a:ea typeface="Arial"/>
                          <a:cs typeface="Arial"/>
                          <a:sym typeface="Arial"/>
                        </a:rPr>
                        <a:t> % </a:t>
                      </a:r>
                      <a:r>
                        <a:rPr b="0" i="0" lang="en-US" sz="1400" u="none" cap="none" strike="noStrike">
                          <a:solidFill>
                            <a:srgbClr val="D19A66"/>
                          </a:solidFill>
                          <a:latin typeface="Arial"/>
                          <a:ea typeface="Arial"/>
                          <a:cs typeface="Arial"/>
                          <a:sym typeface="Arial"/>
                        </a:rPr>
                        <a:t>2</a:t>
                      </a:r>
                      <a:r>
                        <a:rPr b="0" i="0" lang="en-US" sz="1400" u="none" cap="none" strike="noStrike">
                          <a:solidFill>
                            <a:srgbClr val="61AFEF"/>
                          </a:solidFill>
                          <a:latin typeface="Arial"/>
                          <a:ea typeface="Arial"/>
                          <a:cs typeface="Arial"/>
                          <a:sym typeface="Arial"/>
                        </a:rPr>
                        <a:t> == </a:t>
                      </a:r>
                      <a:r>
                        <a:rPr b="0" i="0" lang="en-US" sz="1400" u="none" cap="none" strike="noStrike">
                          <a:solidFill>
                            <a:srgbClr val="D19A66"/>
                          </a:solidFill>
                          <a:latin typeface="Arial"/>
                          <a:ea typeface="Arial"/>
                          <a:cs typeface="Arial"/>
                          <a:sym typeface="Arial"/>
                        </a:rPr>
                        <a:t>0</a:t>
                      </a:r>
                      <a:r>
                        <a:rPr b="0" i="0" lang="en-US" sz="1400" u="none" cap="none" strike="noStrike">
                          <a:solidFill>
                            <a:srgbClr val="61AFEF"/>
                          </a:solidFill>
                          <a:latin typeface="Arial"/>
                          <a:ea typeface="Arial"/>
                          <a:cs typeface="Arial"/>
                          <a:sym typeface="Arial"/>
                        </a:rPr>
                        <a:t> </a:t>
                      </a:r>
                      <a:r>
                        <a:rPr b="0" i="0" lang="en-US" sz="1400" u="none" cap="none" strike="noStrike">
                          <a:solidFill>
                            <a:srgbClr val="ABB2B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then</a:t>
                      </a:r>
                      <a:r>
                        <a:rPr b="0" i="0" lang="en-US" sz="1400" u="none" cap="none" strike="noStrike">
                          <a:solidFill>
                            <a:srgbClr val="5C6370"/>
                          </a:solidFill>
                          <a:latin typeface="Arial"/>
                          <a:ea typeface="Arial"/>
                          <a:cs typeface="Arial"/>
                          <a:sym typeface="Arial"/>
                        </a:rPr>
                        <a:t> </a:t>
                      </a:r>
                      <a:r>
                        <a:rPr b="0" i="0" lang="en-US" sz="1400" u="none" cap="none" strike="noStrike">
                          <a:solidFill>
                            <a:srgbClr val="D19A66"/>
                          </a:solidFill>
                          <a:latin typeface="Arial"/>
                          <a:ea typeface="Arial"/>
                          <a:cs typeface="Arial"/>
                          <a:sym typeface="Arial"/>
                        </a:rPr>
                        <a:t>return</a:t>
                      </a:r>
                      <a:r>
                        <a:rPr b="0" i="0" lang="en-US" sz="1400" u="none" cap="none" strike="noStrike">
                          <a:solidFill>
                            <a:srgbClr val="5C6370"/>
                          </a:solidFill>
                          <a:latin typeface="Arial"/>
                          <a:ea typeface="Arial"/>
                          <a:cs typeface="Arial"/>
                          <a:sym typeface="Arial"/>
                        </a:rPr>
                        <a:t> </a:t>
                      </a:r>
                      <a:r>
                        <a:rPr b="0" i="0" lang="en-US" sz="1400" u="none" cap="none" strike="noStrike">
                          <a:solidFill>
                            <a:srgbClr val="D19A66"/>
                          </a:solidFill>
                          <a:latin typeface="Arial"/>
                          <a:ea typeface="Arial"/>
                          <a:cs typeface="Arial"/>
                          <a:sym typeface="Arial"/>
                        </a:rPr>
                        <a:t>0</a:t>
                      </a:r>
                      <a:r>
                        <a:rPr b="0" i="0" lang="en-US" sz="1400" u="none" cap="none" strike="noStrike">
                          <a:solidFill>
                            <a:srgbClr val="5C6370"/>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Success (even number)</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else</a:t>
                      </a:r>
                      <a:r>
                        <a:rPr b="0" i="0" lang="en-US" sz="1400" u="none" cap="none" strike="noStrike">
                          <a:solidFill>
                            <a:srgbClr val="5C6370"/>
                          </a:solidFill>
                          <a:latin typeface="Arial"/>
                          <a:ea typeface="Arial"/>
                          <a:cs typeface="Arial"/>
                          <a:sym typeface="Arial"/>
                        </a:rPr>
                        <a:t> </a:t>
                      </a:r>
                      <a:r>
                        <a:rPr b="0" i="0" lang="en-US" sz="1400" u="none" cap="none" strike="noStrike">
                          <a:solidFill>
                            <a:srgbClr val="D19A66"/>
                          </a:solidFill>
                          <a:latin typeface="Arial"/>
                          <a:ea typeface="Arial"/>
                          <a:cs typeface="Arial"/>
                          <a:sym typeface="Arial"/>
                        </a:rPr>
                        <a:t>return</a:t>
                      </a:r>
                      <a:r>
                        <a:rPr b="0" i="0" lang="en-US" sz="1400" u="none" cap="none" strike="noStrike">
                          <a:solidFill>
                            <a:srgbClr val="5C6370"/>
                          </a:solidFill>
                          <a:latin typeface="Arial"/>
                          <a:ea typeface="Arial"/>
                          <a:cs typeface="Arial"/>
                          <a:sym typeface="Arial"/>
                        </a:rPr>
                        <a:t> </a:t>
                      </a:r>
                      <a:r>
                        <a:rPr b="0" i="0" lang="en-US" sz="1400" u="none" cap="none" strike="noStrike">
                          <a:solidFill>
                            <a:srgbClr val="D19A66"/>
                          </a:solidFill>
                          <a:latin typeface="Arial"/>
                          <a:ea typeface="Arial"/>
                          <a:cs typeface="Arial"/>
                          <a:sym typeface="Arial"/>
                        </a:rPr>
                        <a:t>1</a:t>
                      </a:r>
                      <a:r>
                        <a:rPr b="0" i="0" lang="en-US" sz="1400" u="none" cap="none" strike="noStrike">
                          <a:solidFill>
                            <a:srgbClr val="5C6370"/>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Failure (odd number)</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fi</a:t>
                      </a:r>
                      <a:r>
                        <a:rPr b="0" i="0" lang="en-US" sz="1400" u="none" cap="none" strike="noStrike">
                          <a:solidFill>
                            <a:srgbClr val="5C6370"/>
                          </a:solidFill>
                          <a:latin typeface="Arial"/>
                          <a:ea typeface="Arial"/>
                          <a:cs typeface="Arial"/>
                          <a:sym typeface="Arial"/>
                        </a:rPr>
                        <a:t> </a:t>
                      </a:r>
                      <a:r>
                        <a:rPr b="0" i="0" lang="en-US" sz="1400" u="none" cap="none" strike="noStrike">
                          <a:solidFill>
                            <a:srgbClr val="ABB2B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5C6370"/>
                        </a:solidFill>
                        <a:latin typeface="Arial"/>
                        <a:ea typeface="Arial"/>
                        <a:cs typeface="Arial"/>
                        <a:sym typeface="Arial"/>
                      </a:endParaRPr>
                    </a:p>
                    <a:p>
                      <a:pPr indent="0" lvl="0" marL="0" marR="0" rtl="0" algn="l">
                        <a:lnSpc>
                          <a:spcPct val="100000"/>
                        </a:lnSpc>
                        <a:spcBef>
                          <a:spcPts val="0"/>
                        </a:spcBef>
                        <a:spcAft>
                          <a:spcPts val="0"/>
                        </a:spcAft>
                        <a:buClr>
                          <a:srgbClr val="5C6370"/>
                        </a:buClr>
                        <a:buSzPts val="1400"/>
                        <a:buFont typeface="Arial"/>
                        <a:buNone/>
                      </a:pPr>
                      <a:r>
                        <a:rPr b="0" i="0" lang="en-US" sz="1400" u="none" cap="none" strike="noStrike">
                          <a:solidFill>
                            <a:srgbClr val="5C6370"/>
                          </a:solidFill>
                          <a:latin typeface="Arial"/>
                          <a:ea typeface="Arial"/>
                          <a:cs typeface="Arial"/>
                          <a:sym typeface="Arial"/>
                        </a:rPr>
                        <a:t>is_even </a:t>
                      </a:r>
                      <a:r>
                        <a:rPr b="0" i="0" lang="en-US" sz="1400" u="none" cap="none" strike="noStrike">
                          <a:solidFill>
                            <a:srgbClr val="D19A66"/>
                          </a:solidFill>
                          <a:latin typeface="Arial"/>
                          <a:ea typeface="Arial"/>
                          <a:cs typeface="Arial"/>
                          <a:sym typeface="Arial"/>
                        </a:rPr>
                        <a:t>4</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if</a:t>
                      </a:r>
                      <a:r>
                        <a:rPr b="0" i="0" lang="en-US" sz="1400" u="none" cap="none" strike="noStrike">
                          <a:solidFill>
                            <a:srgbClr val="5C6370"/>
                          </a:solidFill>
                          <a:latin typeface="Arial"/>
                          <a:ea typeface="Arial"/>
                          <a:cs typeface="Arial"/>
                          <a:sym typeface="Arial"/>
                        </a:rPr>
                        <a:t> </a:t>
                      </a:r>
                      <a:r>
                        <a:rPr b="0" i="0" lang="en-US" sz="1400" u="none" cap="none" strike="noStrike">
                          <a:solidFill>
                            <a:srgbClr val="ABB2B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a:t>
                      </a:r>
                      <a:r>
                        <a:rPr b="0" i="0" lang="en-US" sz="1400" u="none" cap="none" strike="noStrike">
                          <a:solidFill>
                            <a:srgbClr val="61AFE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-eq </a:t>
                      </a:r>
                      <a:r>
                        <a:rPr b="0" i="0" lang="en-US" sz="1400" u="none" cap="none" strike="noStrike">
                          <a:solidFill>
                            <a:srgbClr val="D19A66"/>
                          </a:solidFill>
                          <a:latin typeface="Arial"/>
                          <a:ea typeface="Arial"/>
                          <a:cs typeface="Arial"/>
                          <a:sym typeface="Arial"/>
                        </a:rPr>
                        <a:t>0</a:t>
                      </a:r>
                      <a:r>
                        <a:rPr b="0" i="0" lang="en-US" sz="1400" u="none" cap="none" strike="noStrike">
                          <a:solidFill>
                            <a:srgbClr val="5C6370"/>
                          </a:solidFill>
                          <a:latin typeface="Arial"/>
                          <a:ea typeface="Arial"/>
                          <a:cs typeface="Arial"/>
                          <a:sym typeface="Arial"/>
                        </a:rPr>
                        <a:t> </a:t>
                      </a:r>
                      <a:r>
                        <a:rPr b="0" i="0" lang="en-US" sz="1400" u="none" cap="none" strike="noStrike">
                          <a:solidFill>
                            <a:srgbClr val="ABB2B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then</a:t>
                      </a:r>
                      <a:r>
                        <a:rPr b="0" i="0" lang="en-US" sz="1400" u="none" cap="none" strike="noStrike">
                          <a:solidFill>
                            <a:srgbClr val="5C6370"/>
                          </a:solidFill>
                          <a:latin typeface="Arial"/>
                          <a:ea typeface="Arial"/>
                          <a:cs typeface="Arial"/>
                          <a:sym typeface="Arial"/>
                        </a:rPr>
                        <a:t> </a:t>
                      </a:r>
                      <a:r>
                        <a:rPr b="0" i="0" lang="en-US" sz="1400" u="none" cap="none" strike="noStrike">
                          <a:solidFill>
                            <a:srgbClr val="D19A66"/>
                          </a:solidFill>
                          <a:latin typeface="Arial"/>
                          <a:ea typeface="Arial"/>
                          <a:cs typeface="Arial"/>
                          <a:sym typeface="Arial"/>
                        </a:rPr>
                        <a:t>echo</a:t>
                      </a:r>
                      <a:r>
                        <a:rPr b="0" i="0" lang="en-US" sz="1400" u="none" cap="none" strike="noStrike">
                          <a:solidFill>
                            <a:srgbClr val="5C6370"/>
                          </a:solidFill>
                          <a:latin typeface="Arial"/>
                          <a:ea typeface="Arial"/>
                          <a:cs typeface="Arial"/>
                          <a:sym typeface="Arial"/>
                        </a:rPr>
                        <a:t> </a:t>
                      </a:r>
                      <a:r>
                        <a:rPr b="0" i="0" lang="en-US" sz="1400" u="none" cap="none" strike="noStrike">
                          <a:solidFill>
                            <a:srgbClr val="98C379"/>
                          </a:solidFill>
                          <a:latin typeface="Arial"/>
                          <a:ea typeface="Arial"/>
                          <a:cs typeface="Arial"/>
                          <a:sym typeface="Arial"/>
                        </a:rPr>
                        <a:t>"4 is even"</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latin typeface="Arial"/>
                          <a:ea typeface="Arial"/>
                          <a:cs typeface="Arial"/>
                          <a:sym typeface="Arial"/>
                        </a:rPr>
                        <a:t>fi</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Defining and calling functions - Examples</a:t>
            </a:r>
            <a:endParaRPr/>
          </a:p>
        </p:txBody>
      </p:sp>
      <p:graphicFrame>
        <p:nvGraphicFramePr>
          <p:cNvPr id="241" name="Google Shape;241;p18"/>
          <p:cNvGraphicFramePr/>
          <p:nvPr/>
        </p:nvGraphicFramePr>
        <p:xfrm>
          <a:off x="1119084" y="2473201"/>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get_square</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61AFEF"/>
                          </a:solidFill>
                        </a:rPr>
                        <a:t>$(($</a:t>
                      </a:r>
                      <a:r>
                        <a:rPr b="0" i="0" lang="en-US" sz="1400" u="none" cap="none" strike="noStrike">
                          <a:solidFill>
                            <a:srgbClr val="D19A66"/>
                          </a:solidFill>
                        </a:rPr>
                        <a:t>1</a:t>
                      </a:r>
                      <a:r>
                        <a:rPr b="0" i="0" lang="en-US" sz="1400" u="none" cap="none" strike="noStrike">
                          <a:solidFill>
                            <a:srgbClr val="61AFEF"/>
                          </a:solidFill>
                        </a:rPr>
                        <a:t> * $</a:t>
                      </a:r>
                      <a:r>
                        <a:rPr b="0" i="0" lang="en-US" sz="1400" u="none" cap="none" strike="noStrike">
                          <a:solidFill>
                            <a:srgbClr val="D19A66"/>
                          </a:solidFill>
                        </a:rPr>
                        <a:t>1</a:t>
                      </a:r>
                      <a:r>
                        <a:rPr b="0" i="0" lang="en-US" sz="1400" u="none" cap="none" strike="noStrike">
                          <a:solidFill>
                            <a:srgbClr val="61AFEF"/>
                          </a:solidFill>
                        </a:rPr>
                        <a:t>))</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1AFEF"/>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result=$(get_square </a:t>
                      </a:r>
                      <a:r>
                        <a:rPr b="0" i="0" lang="en-US" sz="1400" u="none" cap="none" strike="noStrike">
                          <a:solidFill>
                            <a:srgbClr val="D19A66"/>
                          </a:solidFill>
                        </a:rPr>
                        <a:t>5</a:t>
                      </a:r>
                      <a:r>
                        <a:rPr b="0" i="0" lang="en-US" sz="1400" u="none" cap="none" strike="noStrike">
                          <a:solidFill>
                            <a:srgbClr val="61AFEF"/>
                          </a:solidFill>
                        </a:rPr>
                        <a:t>)</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98C379"/>
                          </a:solidFill>
                        </a:rPr>
                        <a:t>"The square of 5 is </a:t>
                      </a:r>
                      <a:r>
                        <a:rPr b="0" i="0" lang="en-US" sz="1400" u="none" cap="none" strike="noStrike">
                          <a:solidFill>
                            <a:srgbClr val="61AFEF"/>
                          </a:solidFill>
                        </a:rPr>
                        <a:t>$result</a:t>
                      </a:r>
                      <a:r>
                        <a:rPr b="0" i="0" lang="en-US" sz="1400" u="none" cap="none" strike="noStrike">
                          <a:solidFill>
                            <a:srgbClr val="98C379"/>
                          </a:solidFill>
                        </a:rPr>
                        <a:t>"</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98C379"/>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global_var=</a:t>
                      </a:r>
                      <a:r>
                        <a:rPr b="0" i="0" lang="en-US" sz="1400" u="none" cap="none" strike="noStrike">
                          <a:solidFill>
                            <a:srgbClr val="98C379"/>
                          </a:solidFill>
                          <a:latin typeface="Arial"/>
                          <a:ea typeface="Arial"/>
                          <a:cs typeface="Arial"/>
                          <a:sym typeface="Arial"/>
                        </a:rPr>
                        <a:t>"I'm global" </a:t>
                      </a:r>
                      <a:endParaRPr sz="1800" u="none" cap="none" strike="noStrike"/>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test_scope</a:t>
                      </a:r>
                      <a:r>
                        <a:rPr b="0" i="0" lang="en-US" sz="1400" u="none" cap="none" strike="noStrike">
                          <a:solidFill>
                            <a:srgbClr val="ABB2BF"/>
                          </a:solidFill>
                          <a:latin typeface="Arial"/>
                          <a:ea typeface="Arial"/>
                          <a:cs typeface="Arial"/>
                          <a:sym typeface="Arial"/>
                        </a:rPr>
                        <a:t>()</a:t>
                      </a:r>
                      <a:r>
                        <a:rPr b="0" i="0" lang="en-US" sz="1400" u="none" cap="none" strike="noStrike">
                          <a:solidFill>
                            <a:srgbClr val="98C379"/>
                          </a:solidFill>
                          <a:latin typeface="Arial"/>
                          <a:ea typeface="Arial"/>
                          <a:cs typeface="Arial"/>
                          <a:sym typeface="Arial"/>
                        </a:rPr>
                        <a:t> </a:t>
                      </a:r>
                      <a:r>
                        <a:rPr b="0" i="0" lang="en-US" sz="1400" u="none" cap="none" strike="noStrike">
                          <a:solidFill>
                            <a:srgbClr val="ABB2BF"/>
                          </a:solidFill>
                          <a:latin typeface="Arial"/>
                          <a:ea typeface="Arial"/>
                          <a:cs typeface="Arial"/>
                          <a:sym typeface="Arial"/>
                        </a:rPr>
                        <a:t>{</a:t>
                      </a:r>
                      <a:r>
                        <a:rPr b="0" i="0" lang="en-US" sz="1400" u="none" cap="none" strike="noStrike">
                          <a:solidFill>
                            <a:srgbClr val="98C379"/>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    local</a:t>
                      </a:r>
                      <a:r>
                        <a:rPr b="0" i="0" lang="en-US" sz="1400" u="none" cap="none" strike="noStrike">
                          <a:solidFill>
                            <a:srgbClr val="98C379"/>
                          </a:solidFill>
                          <a:latin typeface="Arial"/>
                          <a:ea typeface="Arial"/>
                          <a:cs typeface="Arial"/>
                          <a:sym typeface="Arial"/>
                        </a:rPr>
                        <a:t> </a:t>
                      </a:r>
                      <a:r>
                        <a:rPr b="0" i="0" lang="en-US" sz="1400" u="none" cap="none" strike="noStrike">
                          <a:solidFill>
                            <a:srgbClr val="61AFEF"/>
                          </a:solidFill>
                          <a:latin typeface="Arial"/>
                          <a:ea typeface="Arial"/>
                          <a:cs typeface="Arial"/>
                          <a:sym typeface="Arial"/>
                        </a:rPr>
                        <a:t>local_var=</a:t>
                      </a:r>
                      <a:r>
                        <a:rPr b="0" i="0" lang="en-US" sz="1400" u="none" cap="none" strike="noStrike">
                          <a:solidFill>
                            <a:srgbClr val="98C379"/>
                          </a:solidFill>
                          <a:latin typeface="Arial"/>
                          <a:ea typeface="Arial"/>
                          <a:cs typeface="Arial"/>
                          <a:sym typeface="Arial"/>
                        </a:rPr>
                        <a:t>"I'm local"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    echo</a:t>
                      </a:r>
                      <a:r>
                        <a:rPr b="0" i="0" lang="en-US" sz="1400" u="none" cap="none" strike="noStrike">
                          <a:solidFill>
                            <a:srgbClr val="98C379"/>
                          </a:solidFill>
                          <a:latin typeface="Arial"/>
                          <a:ea typeface="Arial"/>
                          <a:cs typeface="Arial"/>
                          <a:sym typeface="Arial"/>
                        </a:rPr>
                        <a:t> "Inside function: global_var = </a:t>
                      </a:r>
                      <a:r>
                        <a:rPr b="0" i="0" lang="en-US" sz="1400" u="none" cap="none" strike="noStrike">
                          <a:solidFill>
                            <a:srgbClr val="61AFEF"/>
                          </a:solidFill>
                          <a:latin typeface="Arial"/>
                          <a:ea typeface="Arial"/>
                          <a:cs typeface="Arial"/>
                          <a:sym typeface="Arial"/>
                        </a:rPr>
                        <a:t>$global_var</a:t>
                      </a:r>
                      <a:r>
                        <a:rPr b="0" i="0" lang="en-US" sz="1400" u="none" cap="none" strike="noStrike">
                          <a:solidFill>
                            <a:srgbClr val="98C379"/>
                          </a:solidFill>
                          <a:latin typeface="Arial"/>
                          <a:ea typeface="Arial"/>
                          <a:cs typeface="Arial"/>
                          <a:sym typeface="Arial"/>
                        </a:rPr>
                        <a:t>, local_var = </a:t>
                      </a:r>
                      <a:r>
                        <a:rPr b="0" i="0" lang="en-US" sz="1400" u="none" cap="none" strike="noStrike">
                          <a:solidFill>
                            <a:srgbClr val="61AFEF"/>
                          </a:solidFill>
                          <a:latin typeface="Arial"/>
                          <a:ea typeface="Arial"/>
                          <a:cs typeface="Arial"/>
                          <a:sym typeface="Arial"/>
                        </a:rPr>
                        <a:t>$local_var</a:t>
                      </a:r>
                      <a:r>
                        <a:rPr b="0" i="0" lang="en-US" sz="1400" u="none" cap="none" strike="noStrike">
                          <a:solidFill>
                            <a:srgbClr val="98C379"/>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latin typeface="Arial"/>
                          <a:ea typeface="Arial"/>
                          <a:cs typeface="Arial"/>
                          <a:sym typeface="Arial"/>
                        </a:rPr>
                        <a:t>}</a:t>
                      </a:r>
                      <a:r>
                        <a:rPr b="0" i="0" lang="en-US" sz="1400" u="none" cap="none" strike="noStrike">
                          <a:solidFill>
                            <a:srgbClr val="98C379"/>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98C379"/>
                        </a:solidFill>
                        <a:latin typeface="Arial"/>
                        <a:ea typeface="Arial"/>
                        <a:cs typeface="Arial"/>
                        <a:sym typeface="Arial"/>
                      </a:endParaRPr>
                    </a:p>
                    <a:p>
                      <a:pPr indent="0" lvl="0" marL="0" marR="0" rtl="0" algn="l">
                        <a:lnSpc>
                          <a:spcPct val="100000"/>
                        </a:lnSpc>
                        <a:spcBef>
                          <a:spcPts val="0"/>
                        </a:spcBef>
                        <a:spcAft>
                          <a:spcPts val="0"/>
                        </a:spcAft>
                        <a:buClr>
                          <a:srgbClr val="98C379"/>
                        </a:buClr>
                        <a:buSzPts val="1400"/>
                        <a:buFont typeface="Arial"/>
                        <a:buNone/>
                      </a:pPr>
                      <a:r>
                        <a:rPr b="0" i="0" lang="en-US" sz="1400" u="none" cap="none" strike="noStrike">
                          <a:solidFill>
                            <a:srgbClr val="98C379"/>
                          </a:solidFill>
                          <a:latin typeface="Arial"/>
                          <a:ea typeface="Arial"/>
                          <a:cs typeface="Arial"/>
                          <a:sym typeface="Arial"/>
                        </a:rPr>
                        <a:t>test_scope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98C379"/>
                          </a:solidFill>
                          <a:latin typeface="Arial"/>
                          <a:ea typeface="Arial"/>
                          <a:cs typeface="Arial"/>
                          <a:sym typeface="Arial"/>
                        </a:rPr>
                        <a:t> "Outside function: global_var = </a:t>
                      </a:r>
                      <a:r>
                        <a:rPr b="0" i="0" lang="en-US" sz="1400" u="none" cap="none" strike="noStrike">
                          <a:solidFill>
                            <a:srgbClr val="61AFEF"/>
                          </a:solidFill>
                          <a:latin typeface="Arial"/>
                          <a:ea typeface="Arial"/>
                          <a:cs typeface="Arial"/>
                          <a:sym typeface="Arial"/>
                        </a:rPr>
                        <a:t>$global_var</a:t>
                      </a:r>
                      <a:r>
                        <a:rPr b="0" i="0" lang="en-US" sz="1400" u="none" cap="none" strike="noStrike">
                          <a:solidFill>
                            <a:srgbClr val="98C379"/>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98C379"/>
                          </a:solidFill>
                          <a:latin typeface="Arial"/>
                          <a:ea typeface="Arial"/>
                          <a:cs typeface="Arial"/>
                          <a:sym typeface="Arial"/>
                        </a:rPr>
                        <a:t> "Outside function: local_var = </a:t>
                      </a:r>
                      <a:r>
                        <a:rPr b="0" i="0" lang="en-US" sz="1400" u="none" cap="none" strike="noStrike">
                          <a:solidFill>
                            <a:srgbClr val="61AFEF"/>
                          </a:solidFill>
                          <a:latin typeface="Arial"/>
                          <a:ea typeface="Arial"/>
                          <a:cs typeface="Arial"/>
                          <a:sym typeface="Arial"/>
                        </a:rPr>
                        <a:t>$local_var</a:t>
                      </a:r>
                      <a:r>
                        <a:rPr b="0" i="0" lang="en-US" sz="1400" u="none" cap="none" strike="noStrike">
                          <a:solidFill>
                            <a:srgbClr val="98C379"/>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This will be empty</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242" name="Google Shape;242;p18"/>
          <p:cNvGraphicFramePr/>
          <p:nvPr/>
        </p:nvGraphicFramePr>
        <p:xfrm>
          <a:off x="6480298" y="2473199"/>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 Recursive Function</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1AFEF"/>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factorial</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rPr>
                        <a:t> </a:t>
                      </a:r>
                      <a:r>
                        <a:rPr b="0" i="0" lang="en-US" sz="1400" u="none" cap="none" strike="noStrike">
                          <a:solidFill>
                            <a:srgbClr val="C678DD"/>
                          </a:solidFill>
                        </a:rPr>
                        <a:t>if</a:t>
                      </a:r>
                      <a:r>
                        <a:rPr b="0" i="0" lang="en-US" sz="1400" u="none" cap="none" strike="noStrike">
                          <a:solidFill>
                            <a:srgbClr val="ABB2BF"/>
                          </a:solidFill>
                        </a:rPr>
                        <a:t> [ </a:t>
                      </a:r>
                      <a:r>
                        <a:rPr b="0" i="0" lang="en-US" sz="1400" u="none" cap="none" strike="noStrike">
                          <a:solidFill>
                            <a:srgbClr val="61AFEF"/>
                          </a:solidFill>
                        </a:rPr>
                        <a:t>$1</a:t>
                      </a:r>
                      <a:r>
                        <a:rPr b="0" i="0" lang="en-US" sz="1400" u="none" cap="none" strike="noStrike">
                          <a:solidFill>
                            <a:srgbClr val="ABB2BF"/>
                          </a:solidFill>
                        </a:rPr>
                        <a:t> -le </a:t>
                      </a:r>
                      <a:r>
                        <a:rPr b="0" i="0" lang="en-US" sz="1400" u="none" cap="none" strike="noStrike">
                          <a:solidFill>
                            <a:srgbClr val="D19A66"/>
                          </a:solidFill>
                        </a:rPr>
                        <a:t>1</a:t>
                      </a:r>
                      <a:r>
                        <a:rPr b="0" i="0" lang="en-US" sz="1400" u="none" cap="none" strike="noStrike">
                          <a:solidFill>
                            <a:srgbClr val="ABB2BF"/>
                          </a:solidFill>
                        </a:rPr>
                        <a:t> ];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then</a:t>
                      </a:r>
                      <a:r>
                        <a:rPr b="0" i="0" lang="en-US" sz="1400" u="none" cap="none" strike="noStrike">
                          <a:solidFill>
                            <a:srgbClr val="ABB2BF"/>
                          </a:solidFill>
                        </a:rPr>
                        <a:t> </a:t>
                      </a: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D19A66"/>
                          </a:solidFill>
                        </a:rPr>
                        <a:t>1</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else</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   local</a:t>
                      </a:r>
                      <a:r>
                        <a:rPr b="0" i="0" lang="en-US" sz="1400" u="none" cap="none" strike="noStrike">
                          <a:solidFill>
                            <a:srgbClr val="ABB2BF"/>
                          </a:solidFill>
                        </a:rPr>
                        <a:t> </a:t>
                      </a:r>
                      <a:r>
                        <a:rPr b="0" i="0" lang="en-US" sz="1400" u="none" cap="none" strike="noStrike">
                          <a:solidFill>
                            <a:srgbClr val="61AFEF"/>
                          </a:solidFill>
                        </a:rPr>
                        <a:t>prev=$(factorial </a:t>
                      </a:r>
                      <a:r>
                        <a:rPr b="0" i="0" lang="en-US" sz="1400" u="none" cap="none" strike="noStrike">
                          <a:solidFill>
                            <a:srgbClr val="ABB2BF"/>
                          </a:solidFill>
                        </a:rPr>
                        <a:t>$((</a:t>
                      </a:r>
                      <a:r>
                        <a:rPr b="0" i="0" lang="en-US" sz="1400" u="none" cap="none" strike="noStrike">
                          <a:solidFill>
                            <a:srgbClr val="61AFEF"/>
                          </a:solidFill>
                        </a:rPr>
                        <a:t>$1 - </a:t>
                      </a:r>
                      <a:r>
                        <a:rPr b="0" i="0" lang="en-US" sz="1400" u="none" cap="none" strike="noStrike">
                          <a:solidFill>
                            <a:srgbClr val="D19A66"/>
                          </a:solidFill>
                        </a:rPr>
                        <a:t>1</a:t>
                      </a:r>
                      <a:r>
                        <a:rPr b="0" i="0" lang="en-US" sz="1400" u="none" cap="none" strike="noStrike">
                          <a:solidFill>
                            <a:srgbClr val="ABB2BF"/>
                          </a:solidFill>
                        </a:rPr>
                        <a:t>)</a:t>
                      </a:r>
                      <a:r>
                        <a:rPr b="0" i="0" lang="en-US" sz="1400" u="none" cap="none" strike="noStrike">
                          <a:solidFill>
                            <a:srgbClr val="61AFEF"/>
                          </a:solidFill>
                        </a:rPr>
                        <a:t>)</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   echo</a:t>
                      </a:r>
                      <a:r>
                        <a:rPr b="0" i="0" lang="en-US" sz="1400" u="none" cap="none" strike="noStrike">
                          <a:solidFill>
                            <a:srgbClr val="ABB2BF"/>
                          </a:solidFill>
                        </a:rPr>
                        <a:t> </a:t>
                      </a:r>
                      <a:r>
                        <a:rPr b="0" i="0" lang="en-US" sz="1400" u="none" cap="none" strike="noStrike">
                          <a:solidFill>
                            <a:srgbClr val="61AFEF"/>
                          </a:solidFill>
                        </a:rPr>
                        <a:t>$(($</a:t>
                      </a:r>
                      <a:r>
                        <a:rPr b="0" i="0" lang="en-US" sz="1400" u="none" cap="none" strike="noStrike">
                          <a:solidFill>
                            <a:srgbClr val="D19A66"/>
                          </a:solidFill>
                        </a:rPr>
                        <a:t>1</a:t>
                      </a:r>
                      <a:r>
                        <a:rPr b="0" i="0" lang="en-US" sz="1400" u="none" cap="none" strike="noStrike">
                          <a:solidFill>
                            <a:srgbClr val="61AFEF"/>
                          </a:solidFill>
                        </a:rPr>
                        <a:t> * $prev))</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C678DD"/>
                        </a:buClr>
                        <a:buSzPts val="1400"/>
                        <a:buFont typeface="Arial"/>
                        <a:buNone/>
                      </a:pPr>
                      <a:r>
                        <a:rPr b="0" i="0" lang="en-US" sz="1400" u="none" cap="none" strike="noStrike">
                          <a:solidFill>
                            <a:srgbClr val="C678DD"/>
                          </a:solidFill>
                        </a:rPr>
                        <a:t>fi</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rPr>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Arithmetic Operators - Examples</a:t>
            </a:r>
            <a:endParaRPr/>
          </a:p>
        </p:txBody>
      </p:sp>
      <p:graphicFrame>
        <p:nvGraphicFramePr>
          <p:cNvPr id="248" name="Google Shape;248;p19"/>
          <p:cNvGraphicFramePr/>
          <p:nvPr/>
        </p:nvGraphicFramePr>
        <p:xfrm>
          <a:off x="1119084" y="2473201"/>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result=$(expr </a:t>
                      </a:r>
                      <a:r>
                        <a:rPr b="0" i="0" lang="en-US" sz="1400" u="none" cap="none" strike="noStrike">
                          <a:solidFill>
                            <a:srgbClr val="D19A66"/>
                          </a:solidFill>
                        </a:rPr>
                        <a:t>5</a:t>
                      </a:r>
                      <a:r>
                        <a:rPr b="0" i="0" lang="en-US" sz="1400" u="none" cap="none" strike="noStrike">
                          <a:solidFill>
                            <a:srgbClr val="61AFEF"/>
                          </a:solidFill>
                        </a:rPr>
                        <a:t> + </a:t>
                      </a:r>
                      <a:r>
                        <a:rPr b="0" i="0" lang="en-US" sz="1400" u="none" cap="none" strike="noStrike">
                          <a:solidFill>
                            <a:srgbClr val="D19A66"/>
                          </a:solidFill>
                        </a:rPr>
                        <a:t>3</a:t>
                      </a:r>
                      <a:r>
                        <a:rPr b="0" i="0" lang="en-US" sz="1400" u="none" cap="none" strike="noStrike">
                          <a:solidFill>
                            <a:srgbClr val="61AFEF"/>
                          </a:solidFill>
                        </a:rPr>
                        <a:t>)</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61AFEF"/>
                          </a:solidFill>
                        </a:rPr>
                        <a:t>$result</a:t>
                      </a:r>
                      <a:r>
                        <a:rPr b="0" i="0" lang="en-US" sz="1400" u="none" cap="none" strike="noStrike">
                          <a:solidFill>
                            <a:srgbClr val="ABB2BF"/>
                          </a:solidFill>
                        </a:rPr>
                        <a:t> </a:t>
                      </a:r>
                      <a:r>
                        <a:rPr b="0" i="1" lang="en-US" sz="1400" u="none" cap="none" strike="noStrike">
                          <a:solidFill>
                            <a:srgbClr val="5C6370"/>
                          </a:solidFill>
                        </a:rPr>
                        <a:t># Output: 8</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1AFEF"/>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result=$(expr </a:t>
                      </a:r>
                      <a:r>
                        <a:rPr b="0" i="0" lang="en-US" sz="1400" u="none" cap="none" strike="noStrike">
                          <a:solidFill>
                            <a:srgbClr val="D19A66"/>
                          </a:solidFill>
                        </a:rPr>
                        <a:t>10</a:t>
                      </a:r>
                      <a:r>
                        <a:rPr b="0" i="0" lang="en-US" sz="1400" u="none" cap="none" strike="noStrike">
                          <a:solidFill>
                            <a:srgbClr val="61AFEF"/>
                          </a:solidFill>
                        </a:rPr>
                        <a:t> </a:t>
                      </a:r>
                      <a:r>
                        <a:rPr b="0" i="0" lang="en-US" sz="1400" u="none" cap="none" strike="noStrike">
                          <a:solidFill>
                            <a:srgbClr val="ABB2BF"/>
                          </a:solidFill>
                        </a:rPr>
                        <a:t>\</a:t>
                      </a:r>
                      <a:r>
                        <a:rPr b="0" i="0" lang="en-US" sz="1400" u="none" cap="none" strike="noStrike">
                          <a:solidFill>
                            <a:srgbClr val="61AFEF"/>
                          </a:solidFill>
                        </a:rPr>
                        <a:t>* </a:t>
                      </a:r>
                      <a:r>
                        <a:rPr b="0" i="0" lang="en-US" sz="1400" u="none" cap="none" strike="noStrike">
                          <a:solidFill>
                            <a:srgbClr val="D19A66"/>
                          </a:solidFill>
                        </a:rPr>
                        <a:t>2</a:t>
                      </a:r>
                      <a:r>
                        <a:rPr b="0" i="0" lang="en-US" sz="1400" u="none" cap="none" strike="noStrike">
                          <a:solidFill>
                            <a:srgbClr val="61AFEF"/>
                          </a:solidFill>
                        </a:rPr>
                        <a:t>)</a:t>
                      </a:r>
                      <a:r>
                        <a:rPr b="0" i="0" lang="en-US" sz="1400" u="none" cap="none" strike="noStrike">
                          <a:solidFill>
                            <a:srgbClr val="ABB2BF"/>
                          </a:solidFill>
                        </a:rPr>
                        <a:t> </a:t>
                      </a:r>
                      <a:r>
                        <a:rPr b="0" i="1" lang="en-US" sz="1400" u="none" cap="none" strike="noStrike">
                          <a:solidFill>
                            <a:srgbClr val="5C6370"/>
                          </a:solidFill>
                        </a:rPr>
                        <a:t># Note the escaped *</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61AFEF"/>
                          </a:solidFill>
                        </a:rPr>
                        <a:t>$result</a:t>
                      </a:r>
                      <a:r>
                        <a:rPr b="0" i="0" lang="en-US" sz="1400" u="none" cap="none" strike="noStrike">
                          <a:solidFill>
                            <a:srgbClr val="ABB2BF"/>
                          </a:solidFill>
                        </a:rPr>
                        <a:t> </a:t>
                      </a:r>
                      <a:r>
                        <a:rPr b="0" i="1" lang="en-US" sz="1400" u="none" cap="none" strike="noStrike">
                          <a:solidFill>
                            <a:srgbClr val="5C6370"/>
                          </a:solidFill>
                        </a:rPr>
                        <a:t># Output: 20</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1AFEF"/>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result=$(expr </a:t>
                      </a:r>
                      <a:r>
                        <a:rPr b="0" i="0" lang="en-US" sz="1400" u="none" cap="none" strike="noStrike">
                          <a:solidFill>
                            <a:srgbClr val="D19A66"/>
                          </a:solidFill>
                        </a:rPr>
                        <a:t>20</a:t>
                      </a:r>
                      <a:r>
                        <a:rPr b="0" i="0" lang="en-US" sz="1400" u="none" cap="none" strike="noStrike">
                          <a:solidFill>
                            <a:srgbClr val="61AFEF"/>
                          </a:solidFill>
                        </a:rPr>
                        <a:t> / </a:t>
                      </a:r>
                      <a:r>
                        <a:rPr b="0" i="0" lang="en-US" sz="1400" u="none" cap="none" strike="noStrike">
                          <a:solidFill>
                            <a:srgbClr val="D19A66"/>
                          </a:solidFill>
                        </a:rPr>
                        <a:t>3</a:t>
                      </a:r>
                      <a:r>
                        <a:rPr b="0" i="0" lang="en-US" sz="1400" u="none" cap="none" strike="noStrike">
                          <a:solidFill>
                            <a:srgbClr val="61AFEF"/>
                          </a:solidFill>
                        </a:rPr>
                        <a:t>)</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61AFEF"/>
                          </a:solidFill>
                        </a:rPr>
                        <a:t>$result</a:t>
                      </a:r>
                      <a:r>
                        <a:rPr b="0" i="0" lang="en-US" sz="1400" u="none" cap="none" strike="noStrike">
                          <a:solidFill>
                            <a:srgbClr val="ABB2BF"/>
                          </a:solidFill>
                        </a:rPr>
                        <a:t> </a:t>
                      </a:r>
                      <a:r>
                        <a:rPr b="0" i="1" lang="en-US" sz="1400" u="none" cap="none" strike="noStrike">
                          <a:solidFill>
                            <a:srgbClr val="5C6370"/>
                          </a:solidFill>
                        </a:rPr>
                        <a:t># Output: 6 (integer division)</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1AFEF"/>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result=$(expr </a:t>
                      </a:r>
                      <a:r>
                        <a:rPr b="0" i="0" lang="en-US" sz="1400" u="none" cap="none" strike="noStrike">
                          <a:solidFill>
                            <a:srgbClr val="D19A66"/>
                          </a:solidFill>
                        </a:rPr>
                        <a:t>20</a:t>
                      </a:r>
                      <a:r>
                        <a:rPr b="0" i="0" lang="en-US" sz="1400" u="none" cap="none" strike="noStrike">
                          <a:solidFill>
                            <a:srgbClr val="61AFEF"/>
                          </a:solidFill>
                        </a:rPr>
                        <a:t> % </a:t>
                      </a:r>
                      <a:r>
                        <a:rPr b="0" i="0" lang="en-US" sz="1400" u="none" cap="none" strike="noStrike">
                          <a:solidFill>
                            <a:srgbClr val="D19A66"/>
                          </a:solidFill>
                        </a:rPr>
                        <a:t>3</a:t>
                      </a:r>
                      <a:r>
                        <a:rPr b="0" i="0" lang="en-US" sz="1400" u="none" cap="none" strike="noStrike">
                          <a:solidFill>
                            <a:srgbClr val="61AFEF"/>
                          </a:solidFill>
                        </a:rPr>
                        <a:t>)</a:t>
                      </a:r>
                      <a:r>
                        <a:rPr b="0" i="0" lang="en-US" sz="1400" u="none" cap="none" strike="noStrike">
                          <a:solidFill>
                            <a:srgbClr val="ABB2B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ABB2BF"/>
                          </a:solidFill>
                        </a:rPr>
                        <a:t> </a:t>
                      </a:r>
                      <a:r>
                        <a:rPr b="0" i="0" lang="en-US" sz="1400" u="none" cap="none" strike="noStrike">
                          <a:solidFill>
                            <a:srgbClr val="61AFEF"/>
                          </a:solidFill>
                        </a:rPr>
                        <a:t>$result</a:t>
                      </a:r>
                      <a:r>
                        <a:rPr b="0" i="0" lang="en-US" sz="1400" u="none" cap="none" strike="noStrike">
                          <a:solidFill>
                            <a:srgbClr val="ABB2BF"/>
                          </a:solidFill>
                        </a:rPr>
                        <a:t> </a:t>
                      </a:r>
                      <a:r>
                        <a:rPr b="0" i="1" lang="en-US" sz="1400" u="none" cap="none" strike="noStrike">
                          <a:solidFill>
                            <a:srgbClr val="5C6370"/>
                          </a:solidFill>
                        </a:rPr>
                        <a:t># Output: 2 (remainder)</a:t>
                      </a:r>
                      <a:endParaRPr/>
                    </a:p>
                    <a:p>
                      <a:pPr indent="0" lvl="0" marL="0" marR="0" rtl="0" algn="l">
                        <a:lnSpc>
                          <a:spcPct val="100000"/>
                        </a:lnSpc>
                        <a:spcBef>
                          <a:spcPts val="0"/>
                        </a:spcBef>
                        <a:spcAft>
                          <a:spcPts val="0"/>
                        </a:spcAft>
                        <a:buClr>
                          <a:schemeClr val="dk1"/>
                        </a:buClr>
                        <a:buSzPts val="1400"/>
                        <a:buFont typeface="Arial"/>
                        <a:buNone/>
                      </a:pPr>
                      <a:r>
                        <a:t/>
                      </a:r>
                      <a:endParaRPr b="0" i="1" sz="1400" u="none" cap="none" strike="noStrike">
                        <a:solidFill>
                          <a:srgbClr val="5C6370"/>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result=$((</a:t>
                      </a:r>
                      <a:r>
                        <a:rPr b="0" i="0" lang="en-US" sz="1400" u="none" cap="none" strike="noStrike">
                          <a:solidFill>
                            <a:srgbClr val="D19A66"/>
                          </a:solidFill>
                          <a:latin typeface="Arial"/>
                          <a:ea typeface="Arial"/>
                          <a:cs typeface="Arial"/>
                          <a:sym typeface="Arial"/>
                        </a:rPr>
                        <a:t>5</a:t>
                      </a:r>
                      <a:r>
                        <a:rPr b="0" i="0" lang="en-US" sz="1400" u="none" cap="none" strike="noStrike">
                          <a:solidFill>
                            <a:srgbClr val="61AFEF"/>
                          </a:solidFill>
                          <a:latin typeface="Arial"/>
                          <a:ea typeface="Arial"/>
                          <a:cs typeface="Arial"/>
                          <a:sym typeface="Arial"/>
                        </a:rPr>
                        <a:t> &amp; </a:t>
                      </a:r>
                      <a:r>
                        <a:rPr b="0" i="0" lang="en-US" sz="1400" u="none" cap="none" strike="noStrike">
                          <a:solidFill>
                            <a:srgbClr val="D19A66"/>
                          </a:solidFill>
                          <a:latin typeface="Arial"/>
                          <a:ea typeface="Arial"/>
                          <a:cs typeface="Arial"/>
                          <a:sym typeface="Arial"/>
                        </a:rPr>
                        <a:t>3</a:t>
                      </a:r>
                      <a:r>
                        <a:rPr b="0" i="0" lang="en-US" sz="1400" u="none" cap="none" strike="noStrike">
                          <a:solidFill>
                            <a:srgbClr val="61AFE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Bitwise AND</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5C6370"/>
                          </a:solidFill>
                          <a:latin typeface="Arial"/>
                          <a:ea typeface="Arial"/>
                          <a:cs typeface="Arial"/>
                          <a:sym typeface="Arial"/>
                        </a:rPr>
                        <a:t> </a:t>
                      </a:r>
                      <a:r>
                        <a:rPr b="0" i="0" lang="en-US" sz="1400" u="none" cap="none" strike="noStrike">
                          <a:solidFill>
                            <a:srgbClr val="61AFEF"/>
                          </a:solidFill>
                          <a:latin typeface="Arial"/>
                          <a:ea typeface="Arial"/>
                          <a:cs typeface="Arial"/>
                          <a:sym typeface="Arial"/>
                        </a:rPr>
                        <a:t>$result</a:t>
                      </a:r>
                      <a:r>
                        <a:rPr b="0" i="0" lang="en-US" sz="1400" u="none" cap="none" strike="noStrike">
                          <a:solidFill>
                            <a:srgbClr val="5C6370"/>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Output: 1</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1AFEF"/>
                        </a:solidFill>
                        <a:latin typeface="Arial"/>
                        <a:ea typeface="Arial"/>
                        <a:cs typeface="Arial"/>
                        <a:sym typeface="Aria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result=$((</a:t>
                      </a:r>
                      <a:r>
                        <a:rPr b="0" i="0" lang="en-US" sz="1400" u="none" cap="none" strike="noStrike">
                          <a:solidFill>
                            <a:srgbClr val="D19A66"/>
                          </a:solidFill>
                          <a:latin typeface="Arial"/>
                          <a:ea typeface="Arial"/>
                          <a:cs typeface="Arial"/>
                          <a:sym typeface="Arial"/>
                        </a:rPr>
                        <a:t>5</a:t>
                      </a:r>
                      <a:r>
                        <a:rPr b="0" i="0" lang="en-US" sz="1400" u="none" cap="none" strike="noStrike">
                          <a:solidFill>
                            <a:srgbClr val="61AFEF"/>
                          </a:solidFill>
                          <a:latin typeface="Arial"/>
                          <a:ea typeface="Arial"/>
                          <a:cs typeface="Arial"/>
                          <a:sym typeface="Arial"/>
                        </a:rPr>
                        <a:t> | </a:t>
                      </a:r>
                      <a:r>
                        <a:rPr b="0" i="0" lang="en-US" sz="1400" u="none" cap="none" strike="noStrike">
                          <a:solidFill>
                            <a:srgbClr val="D19A66"/>
                          </a:solidFill>
                          <a:latin typeface="Arial"/>
                          <a:ea typeface="Arial"/>
                          <a:cs typeface="Arial"/>
                          <a:sym typeface="Arial"/>
                        </a:rPr>
                        <a:t>3</a:t>
                      </a:r>
                      <a:r>
                        <a:rPr b="0" i="0" lang="en-US" sz="1400" u="none" cap="none" strike="noStrike">
                          <a:solidFill>
                            <a:srgbClr val="61AFE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Bitwise OR</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5C6370"/>
                          </a:solidFill>
                          <a:latin typeface="Arial"/>
                          <a:ea typeface="Arial"/>
                          <a:cs typeface="Arial"/>
                          <a:sym typeface="Arial"/>
                        </a:rPr>
                        <a:t> </a:t>
                      </a:r>
                      <a:r>
                        <a:rPr b="0" i="0" lang="en-US" sz="1400" u="none" cap="none" strike="noStrike">
                          <a:solidFill>
                            <a:srgbClr val="61AFEF"/>
                          </a:solidFill>
                          <a:latin typeface="Arial"/>
                          <a:ea typeface="Arial"/>
                          <a:cs typeface="Arial"/>
                          <a:sym typeface="Arial"/>
                        </a:rPr>
                        <a:t>$result</a:t>
                      </a:r>
                      <a:r>
                        <a:rPr b="0" i="0" lang="en-US" sz="1400" u="none" cap="none" strike="noStrike">
                          <a:solidFill>
                            <a:srgbClr val="5C6370"/>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Output: 7</a:t>
                      </a:r>
                      <a:endParaRPr b="0" i="0" sz="1400" u="none" cap="none" strike="noStrike">
                        <a:solidFill>
                          <a:srgbClr val="5C637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249" name="Google Shape;249;p19"/>
          <p:cNvGraphicFramePr/>
          <p:nvPr/>
        </p:nvGraphicFramePr>
        <p:xfrm>
          <a:off x="6480298" y="2473199"/>
          <a:ext cx="3000000" cy="3000000"/>
        </p:xfrm>
        <a:graphic>
          <a:graphicData uri="http://schemas.openxmlformats.org/drawingml/2006/table">
            <a:tbl>
              <a:tblPr bandRow="1" firstRow="1">
                <a:noFill/>
                <a:tableStyleId>{55A1381C-74E0-4A5D-B9FD-2EDB62178C3D}</a:tableStyleId>
              </a:tblPr>
              <a:tblGrid>
                <a:gridCol w="4665400"/>
              </a:tblGrid>
              <a:tr h="2763500">
                <a:tc>
                  <a:txBody>
                    <a:bodyPr/>
                    <a:lstStyle/>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let</a:t>
                      </a:r>
                      <a:r>
                        <a:rPr b="0" i="0" lang="en-US" sz="1400" u="none" cap="none" strike="noStrike">
                          <a:solidFill>
                            <a:srgbClr val="61AFEF"/>
                          </a:solidFill>
                        </a:rPr>
                        <a:t> </a:t>
                      </a:r>
                      <a:r>
                        <a:rPr b="0" i="0" lang="en-US" sz="1400" u="none" cap="none" strike="noStrike">
                          <a:solidFill>
                            <a:srgbClr val="98C379"/>
                          </a:solidFill>
                        </a:rPr>
                        <a:t>"a = 5 + 3"</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61AFEF"/>
                          </a:solidFill>
                        </a:rPr>
                        <a:t> $a </a:t>
                      </a:r>
                      <a:r>
                        <a:rPr b="0" i="1" lang="en-US" sz="1400" u="none" cap="none" strike="noStrike">
                          <a:solidFill>
                            <a:srgbClr val="5C6370"/>
                          </a:solidFill>
                        </a:rPr>
                        <a:t># Output: 8</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D19A66"/>
                        </a:solidFill>
                      </a:endParaRPr>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let</a:t>
                      </a:r>
                      <a:r>
                        <a:rPr b="0" i="0" lang="en-US" sz="1400" u="none" cap="none" strike="noStrike">
                          <a:solidFill>
                            <a:srgbClr val="61AFEF"/>
                          </a:solidFill>
                        </a:rPr>
                        <a:t> </a:t>
                      </a:r>
                      <a:r>
                        <a:rPr b="0" i="0" lang="en-US" sz="1400" u="none" cap="none" strike="noStrike">
                          <a:solidFill>
                            <a:srgbClr val="98C379"/>
                          </a:solidFill>
                        </a:rPr>
                        <a:t>"b = 10 * 2"</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61AFEF"/>
                          </a:solidFill>
                        </a:rPr>
                        <a:t> $b </a:t>
                      </a:r>
                      <a:r>
                        <a:rPr b="0" i="1" lang="en-US" sz="1400" u="none" cap="none" strike="noStrike">
                          <a:solidFill>
                            <a:srgbClr val="5C6370"/>
                          </a:solidFill>
                        </a:rPr>
                        <a:t># Output: 20</a:t>
                      </a:r>
                      <a:r>
                        <a:rPr b="0" i="0" lang="en-US" sz="1400" u="none" cap="none" strike="noStrike">
                          <a:solidFill>
                            <a:srgbClr val="61AFEF"/>
                          </a:solidFil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D19A66"/>
                        </a:solidFil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result=$((</a:t>
                      </a:r>
                      <a:r>
                        <a:rPr b="0" i="0" lang="en-US" sz="1400" u="none" cap="none" strike="noStrike">
                          <a:solidFill>
                            <a:srgbClr val="D19A66"/>
                          </a:solidFill>
                          <a:latin typeface="Arial"/>
                          <a:ea typeface="Arial"/>
                          <a:cs typeface="Arial"/>
                          <a:sym typeface="Arial"/>
                        </a:rPr>
                        <a:t>5</a:t>
                      </a:r>
                      <a:r>
                        <a:rPr b="0" i="0" lang="en-US" sz="1400" u="none" cap="none" strike="noStrike">
                          <a:solidFill>
                            <a:srgbClr val="61AFEF"/>
                          </a:solidFill>
                          <a:latin typeface="Arial"/>
                          <a:ea typeface="Arial"/>
                          <a:cs typeface="Arial"/>
                          <a:sym typeface="Arial"/>
                        </a:rPr>
                        <a:t> + </a:t>
                      </a:r>
                      <a:r>
                        <a:rPr b="0" i="0" lang="en-US" sz="1400" u="none" cap="none" strike="noStrike">
                          <a:solidFill>
                            <a:srgbClr val="D19A66"/>
                          </a:solidFill>
                          <a:latin typeface="Arial"/>
                          <a:ea typeface="Arial"/>
                          <a:cs typeface="Arial"/>
                          <a:sym typeface="Arial"/>
                        </a:rPr>
                        <a:t>3</a:t>
                      </a:r>
                      <a:r>
                        <a:rPr b="0" i="0" lang="en-US" sz="1400" u="none" cap="none" strike="noStrike">
                          <a:solidFill>
                            <a:srgbClr val="61AFE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5C6370"/>
                          </a:solidFill>
                          <a:latin typeface="Arial"/>
                          <a:ea typeface="Arial"/>
                          <a:cs typeface="Arial"/>
                          <a:sym typeface="Arial"/>
                        </a:rPr>
                        <a:t> </a:t>
                      </a:r>
                      <a:r>
                        <a:rPr b="0" i="0" lang="en-US" sz="1400" u="none" cap="none" strike="noStrike">
                          <a:solidFill>
                            <a:srgbClr val="61AFEF"/>
                          </a:solidFill>
                          <a:latin typeface="Arial"/>
                          <a:ea typeface="Arial"/>
                          <a:cs typeface="Arial"/>
                          <a:sym typeface="Arial"/>
                        </a:rPr>
                        <a:t>$result</a:t>
                      </a:r>
                      <a:r>
                        <a:rPr b="0" i="0" lang="en-US" sz="1400" u="none" cap="none" strike="noStrike">
                          <a:solidFill>
                            <a:srgbClr val="5C6370"/>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Output: 8</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1AFEF"/>
                        </a:solidFill>
                        <a:latin typeface="Arial"/>
                        <a:ea typeface="Arial"/>
                        <a:cs typeface="Arial"/>
                        <a:sym typeface="Aria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result=$((</a:t>
                      </a:r>
                      <a:r>
                        <a:rPr b="0" i="0" lang="en-US" sz="1400" u="none" cap="none" strike="noStrike">
                          <a:solidFill>
                            <a:srgbClr val="D19A66"/>
                          </a:solidFill>
                          <a:latin typeface="Arial"/>
                          <a:ea typeface="Arial"/>
                          <a:cs typeface="Arial"/>
                          <a:sym typeface="Arial"/>
                        </a:rPr>
                        <a:t>10</a:t>
                      </a:r>
                      <a:r>
                        <a:rPr b="0" i="0" lang="en-US" sz="1400" u="none" cap="none" strike="noStrike">
                          <a:solidFill>
                            <a:srgbClr val="61AFEF"/>
                          </a:solidFill>
                          <a:latin typeface="Arial"/>
                          <a:ea typeface="Arial"/>
                          <a:cs typeface="Arial"/>
                          <a:sym typeface="Arial"/>
                        </a:rPr>
                        <a:t> * </a:t>
                      </a:r>
                      <a:r>
                        <a:rPr b="0" i="0" lang="en-US" sz="1400" u="none" cap="none" strike="noStrike">
                          <a:solidFill>
                            <a:srgbClr val="D19A66"/>
                          </a:solidFill>
                          <a:latin typeface="Arial"/>
                          <a:ea typeface="Arial"/>
                          <a:cs typeface="Arial"/>
                          <a:sym typeface="Arial"/>
                        </a:rPr>
                        <a:t>2</a:t>
                      </a:r>
                      <a:r>
                        <a:rPr b="0" i="0" lang="en-US" sz="1400" u="none" cap="none" strike="noStrike">
                          <a:solidFill>
                            <a:srgbClr val="61AFEF"/>
                          </a:solidFill>
                          <a:latin typeface="Arial"/>
                          <a:ea typeface="Arial"/>
                          <a:cs typeface="Arial"/>
                          <a:sym typeface="Arial"/>
                        </a:rPr>
                        <a:t>))</a:t>
                      </a:r>
                      <a:r>
                        <a:rPr b="0" i="0" lang="en-US" sz="1400" u="none" cap="none" strike="noStrike">
                          <a:solidFill>
                            <a:srgbClr val="5C6370"/>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5C6370"/>
                          </a:solidFill>
                          <a:latin typeface="Arial"/>
                          <a:ea typeface="Arial"/>
                          <a:cs typeface="Arial"/>
                          <a:sym typeface="Arial"/>
                        </a:rPr>
                        <a:t> </a:t>
                      </a:r>
                      <a:r>
                        <a:rPr b="0" i="0" lang="en-US" sz="1400" u="none" cap="none" strike="noStrike">
                          <a:solidFill>
                            <a:srgbClr val="61AFEF"/>
                          </a:solidFill>
                          <a:latin typeface="Arial"/>
                          <a:ea typeface="Arial"/>
                          <a:cs typeface="Arial"/>
                          <a:sym typeface="Arial"/>
                        </a:rPr>
                        <a:t>$result</a:t>
                      </a:r>
                      <a:r>
                        <a:rPr b="0" i="0" lang="en-US" sz="1400" u="none" cap="none" strike="noStrike">
                          <a:solidFill>
                            <a:srgbClr val="5C6370"/>
                          </a:solidFill>
                          <a:latin typeface="Arial"/>
                          <a:ea typeface="Arial"/>
                          <a:cs typeface="Arial"/>
                          <a:sym typeface="Arial"/>
                        </a:rPr>
                        <a:t> </a:t>
                      </a:r>
                      <a:r>
                        <a:rPr b="0" i="1" lang="en-US" sz="1400" u="none" cap="none" strike="noStrike">
                          <a:solidFill>
                            <a:srgbClr val="5C6370"/>
                          </a:solidFill>
                          <a:latin typeface="Arial"/>
                          <a:ea typeface="Arial"/>
                          <a:cs typeface="Arial"/>
                          <a:sym typeface="Arial"/>
                        </a:rPr>
                        <a:t># Output: 20</a:t>
                      </a:r>
                      <a:endParaRPr/>
                    </a:p>
                    <a:p>
                      <a:pPr indent="0" lvl="0" marL="0" marR="0" rtl="0" algn="l">
                        <a:lnSpc>
                          <a:spcPct val="100000"/>
                        </a:lnSpc>
                        <a:spcBef>
                          <a:spcPts val="0"/>
                        </a:spcBef>
                        <a:spcAft>
                          <a:spcPts val="0"/>
                        </a:spcAft>
                        <a:buClr>
                          <a:schemeClr val="dk1"/>
                        </a:buClr>
                        <a:buSzPts val="1400"/>
                        <a:buFont typeface="Arial"/>
                        <a:buNone/>
                      </a:pPr>
                      <a:r>
                        <a:t/>
                      </a:r>
                      <a:endParaRPr b="0" i="1" sz="1400" u="none" cap="none" strike="noStrike">
                        <a:solidFill>
                          <a:srgbClr val="5C6370"/>
                        </a:solidFill>
                        <a:latin typeface="Arial"/>
                        <a:ea typeface="Arial"/>
                        <a:cs typeface="Arial"/>
                        <a:sym typeface="Arial"/>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a=</a:t>
                      </a:r>
                      <a:r>
                        <a:rPr b="0" i="0" lang="en-US" sz="1400" u="none" cap="none" strike="noStrike">
                          <a:solidFill>
                            <a:srgbClr val="D19A66"/>
                          </a:solidFill>
                        </a:rPr>
                        <a:t>10</a:t>
                      </a:r>
                      <a:r>
                        <a:rPr b="0" i="0" lang="en-US" sz="1400" u="none" cap="none" strike="noStrike">
                          <a:solidFill>
                            <a:srgbClr val="5C6370"/>
                          </a:solidFill>
                        </a:rPr>
                        <a:t> </a:t>
                      </a:r>
                      <a:endParaRPr sz="1800" u="none" cap="none" strike="noStrike"/>
                    </a:p>
                    <a:p>
                      <a:pPr indent="0" lvl="0" marL="0" marR="0" rtl="0" algn="l">
                        <a:lnSpc>
                          <a:spcPct val="100000"/>
                        </a:lnSpc>
                        <a:spcBef>
                          <a:spcPts val="0"/>
                        </a:spcBef>
                        <a:spcAft>
                          <a:spcPts val="0"/>
                        </a:spcAft>
                        <a:buClr>
                          <a:srgbClr val="ABB2BF"/>
                        </a:buClr>
                        <a:buSzPts val="1400"/>
                        <a:buFont typeface="Arial"/>
                        <a:buNone/>
                      </a:pPr>
                      <a:r>
                        <a:rPr b="0" i="0" lang="en-US" sz="1400" u="none" cap="none" strike="noStrike">
                          <a:solidFill>
                            <a:srgbClr val="ABB2BF"/>
                          </a:solidFill>
                        </a:rPr>
                        <a:t>((</a:t>
                      </a:r>
                      <a:r>
                        <a:rPr b="0" i="0" lang="en-US" sz="1400" u="none" cap="none" strike="noStrike">
                          <a:solidFill>
                            <a:srgbClr val="61AFEF"/>
                          </a:solidFill>
                        </a:rPr>
                        <a:t>a += </a:t>
                      </a:r>
                      <a:r>
                        <a:rPr b="0" i="0" lang="en-US" sz="1400" u="none" cap="none" strike="noStrike">
                          <a:solidFill>
                            <a:srgbClr val="D19A66"/>
                          </a:solidFill>
                        </a:rPr>
                        <a:t>5</a:t>
                      </a:r>
                      <a:r>
                        <a:rPr b="0" i="0" lang="en-US" sz="1400" u="none" cap="none" strike="noStrike">
                          <a:solidFill>
                            <a:srgbClr val="ABB2BF"/>
                          </a:solidFill>
                        </a:rPr>
                        <a:t>))</a:t>
                      </a:r>
                      <a:r>
                        <a:rPr b="0" i="0" lang="en-US" sz="1400" u="none" cap="none" strike="noStrike">
                          <a:solidFill>
                            <a:srgbClr val="5C6370"/>
                          </a:solidFil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rPr>
                        <a:t>echo</a:t>
                      </a:r>
                      <a:r>
                        <a:rPr b="0" i="0" lang="en-US" sz="1400" u="none" cap="none" strike="noStrike">
                          <a:solidFill>
                            <a:srgbClr val="5C6370"/>
                          </a:solidFill>
                        </a:rPr>
                        <a:t> </a:t>
                      </a:r>
                      <a:r>
                        <a:rPr b="0" i="0" lang="en-US" sz="1400" u="none" cap="none" strike="noStrike">
                          <a:solidFill>
                            <a:srgbClr val="61AFEF"/>
                          </a:solidFill>
                        </a:rPr>
                        <a:t>$a</a:t>
                      </a:r>
                      <a:r>
                        <a:rPr b="0" i="0" lang="en-US" sz="1400" u="none" cap="none" strike="noStrike">
                          <a:solidFill>
                            <a:srgbClr val="5C6370"/>
                          </a:solidFill>
                        </a:rPr>
                        <a:t> </a:t>
                      </a:r>
                      <a:r>
                        <a:rPr b="0" i="1" lang="en-US" sz="1400" u="none" cap="none" strike="noStrike">
                          <a:solidFill>
                            <a:srgbClr val="5C6370"/>
                          </a:solidFill>
                        </a:rPr>
                        <a:t># Output: 15</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Agenda</a:t>
            </a:r>
            <a:endParaRPr/>
          </a:p>
        </p:txBody>
      </p:sp>
      <p:sp>
        <p:nvSpPr>
          <p:cNvPr id="128" name="Google Shape;128;p2"/>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a:t>Linux Shell Scripting</a:t>
            </a:r>
            <a:endParaRPr/>
          </a:p>
          <a:p>
            <a:pPr indent="-228600" lvl="1" marL="685800" rtl="0" algn="l">
              <a:lnSpc>
                <a:spcPct val="110000"/>
              </a:lnSpc>
              <a:spcBef>
                <a:spcPts val="500"/>
              </a:spcBef>
              <a:spcAft>
                <a:spcPts val="0"/>
              </a:spcAft>
              <a:buClr>
                <a:schemeClr val="dk1"/>
              </a:buClr>
              <a:buSzPts val="2000"/>
              <a:buFont typeface="Courier New"/>
              <a:buChar char="o"/>
            </a:pPr>
            <a:r>
              <a:rPr lang="en-US">
                <a:latin typeface="Arial"/>
                <a:ea typeface="Arial"/>
                <a:cs typeface="Arial"/>
                <a:sym typeface="Arial"/>
              </a:rPr>
              <a:t>Shell Script Structure</a:t>
            </a:r>
            <a:endParaRPr/>
          </a:p>
          <a:p>
            <a:pPr indent="-228600" lvl="1" marL="685800" rtl="0" algn="l">
              <a:lnSpc>
                <a:spcPct val="110000"/>
              </a:lnSpc>
              <a:spcBef>
                <a:spcPts val="500"/>
              </a:spcBef>
              <a:spcAft>
                <a:spcPts val="0"/>
              </a:spcAft>
              <a:buClr>
                <a:schemeClr val="dk1"/>
              </a:buClr>
              <a:buSzPts val="2000"/>
              <a:buFont typeface="Courier New"/>
              <a:buChar char="o"/>
            </a:pPr>
            <a:r>
              <a:rPr lang="en-US">
                <a:latin typeface="Arial"/>
                <a:ea typeface="Arial"/>
                <a:cs typeface="Arial"/>
                <a:sym typeface="Arial"/>
              </a:rPr>
              <a:t>Variable in Shell scripts</a:t>
            </a:r>
            <a:endParaRPr/>
          </a:p>
          <a:p>
            <a:pPr indent="-228600" lvl="1" marL="685800" rtl="0" algn="l">
              <a:lnSpc>
                <a:spcPct val="110000"/>
              </a:lnSpc>
              <a:spcBef>
                <a:spcPts val="500"/>
              </a:spcBef>
              <a:spcAft>
                <a:spcPts val="0"/>
              </a:spcAft>
              <a:buClr>
                <a:schemeClr val="dk1"/>
              </a:buClr>
              <a:buSzPts val="2000"/>
              <a:buFont typeface="Courier New"/>
              <a:buChar char="o"/>
            </a:pPr>
            <a:r>
              <a:rPr lang="en-US">
                <a:latin typeface="Arial"/>
                <a:ea typeface="Arial"/>
                <a:cs typeface="Arial"/>
                <a:sym typeface="Arial"/>
              </a:rPr>
              <a:t>Conditional Statements</a:t>
            </a:r>
            <a:endParaRPr/>
          </a:p>
          <a:p>
            <a:pPr indent="-228600" lvl="1" marL="685800" rtl="0" algn="l">
              <a:lnSpc>
                <a:spcPct val="110000"/>
              </a:lnSpc>
              <a:spcBef>
                <a:spcPts val="500"/>
              </a:spcBef>
              <a:spcAft>
                <a:spcPts val="0"/>
              </a:spcAft>
              <a:buClr>
                <a:schemeClr val="dk1"/>
              </a:buClr>
              <a:buSzPts val="2000"/>
              <a:buFont typeface="Courier New"/>
              <a:buChar char="o"/>
            </a:pPr>
            <a:r>
              <a:rPr lang="en-US">
                <a:latin typeface="Arial"/>
                <a:ea typeface="Arial"/>
                <a:cs typeface="Arial"/>
                <a:sym typeface="Arial"/>
              </a:rPr>
              <a:t>Inputs and Outputs</a:t>
            </a:r>
            <a:endParaRPr/>
          </a:p>
          <a:p>
            <a:pPr indent="-228600" lvl="0" marL="228600" rtl="0" algn="l">
              <a:lnSpc>
                <a:spcPct val="110000"/>
              </a:lnSpc>
              <a:spcBef>
                <a:spcPts val="1000"/>
              </a:spcBef>
              <a:spcAft>
                <a:spcPts val="0"/>
              </a:spcAft>
              <a:buClr>
                <a:schemeClr val="dk1"/>
              </a:buClr>
              <a:buSzPts val="2400"/>
              <a:buChar char="•"/>
            </a:pPr>
            <a:r>
              <a:rPr lang="en-US"/>
              <a:t>MakeFile</a:t>
            </a:r>
            <a:endParaRPr/>
          </a:p>
          <a:p>
            <a:pPr indent="-76200" lvl="0" marL="228600" rtl="0" algn="l">
              <a:lnSpc>
                <a:spcPct val="110000"/>
              </a:lnSpc>
              <a:spcBef>
                <a:spcPts val="1000"/>
              </a:spcBef>
              <a:spcAft>
                <a:spcPts val="0"/>
              </a:spcAft>
              <a:buClr>
                <a:schemeClr val="dk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sp>
        <p:nvSpPr>
          <p:cNvPr id="254" name="Google Shape;254;p2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venir"/>
              <a:ea typeface="Avenir"/>
              <a:cs typeface="Avenir"/>
              <a:sym typeface="Avenir"/>
            </a:endParaRPr>
          </a:p>
        </p:txBody>
      </p:sp>
      <p:cxnSp>
        <p:nvCxnSpPr>
          <p:cNvPr id="255" name="Google Shape;255;p20"/>
          <p:cNvCxnSpPr/>
          <p:nvPr/>
        </p:nvCxnSpPr>
        <p:spPr>
          <a:xfrm>
            <a:off x="800100" y="723900"/>
            <a:ext cx="1638300" cy="0"/>
          </a:xfrm>
          <a:prstGeom prst="straightConnector1">
            <a:avLst/>
          </a:prstGeom>
          <a:noFill/>
          <a:ln cap="flat" cmpd="sng" w="44450">
            <a:solidFill>
              <a:schemeClr val="lt1"/>
            </a:solidFill>
            <a:prstDash val="solid"/>
            <a:miter lim="800000"/>
            <a:headEnd len="sm" w="sm" type="none"/>
            <a:tailEnd len="sm" w="sm" type="none"/>
          </a:ln>
        </p:spPr>
      </p:cxnSp>
      <p:pic>
        <p:nvPicPr>
          <p:cNvPr descr="A screenshot of a computer&#10;&#10;Description automatically generated" id="256" name="Google Shape;256;p20"/>
          <p:cNvPicPr preferRelativeResize="0"/>
          <p:nvPr/>
        </p:nvPicPr>
        <p:blipFill rotWithShape="1">
          <a:blip r:embed="rId3">
            <a:alphaModFix/>
          </a:blip>
          <a:srcRect b="0" l="0" r="17333" t="0"/>
          <a:stretch/>
        </p:blipFill>
        <p:spPr>
          <a:xfrm>
            <a:off x="20" y="10"/>
            <a:ext cx="12191979" cy="6857990"/>
          </a:xfrm>
          <a:prstGeom prst="rect">
            <a:avLst/>
          </a:prstGeom>
          <a:noFill/>
          <a:ln>
            <a:noFill/>
          </a:ln>
        </p:spPr>
      </p:pic>
      <p:sp>
        <p:nvSpPr>
          <p:cNvPr id="257" name="Google Shape;257;p20"/>
          <p:cNvSpPr/>
          <p:nvPr/>
        </p:nvSpPr>
        <p:spPr>
          <a:xfrm rot="5400000">
            <a:off x="166955" y="-166956"/>
            <a:ext cx="6858002" cy="7191913"/>
          </a:xfrm>
          <a:prstGeom prst="rect">
            <a:avLst/>
          </a:prstGeom>
          <a:gradFill>
            <a:gsLst>
              <a:gs pos="0">
                <a:srgbClr val="000000">
                  <a:alpha val="0"/>
                </a:srgbClr>
              </a:gs>
              <a:gs pos="25000">
                <a:srgbClr val="000000">
                  <a:alpha val="37647"/>
                </a:srgbClr>
              </a:gs>
              <a:gs pos="46000">
                <a:srgbClr val="000000">
                  <a:alpha val="54901"/>
                </a:srgbClr>
              </a:gs>
              <a:gs pos="100000">
                <a:srgbClr val="000000">
                  <a:alpha val="6000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258" name="Google Shape;258;p20"/>
          <p:cNvSpPr txBox="1"/>
          <p:nvPr>
            <p:ph type="ctrTitle"/>
          </p:nvPr>
        </p:nvSpPr>
        <p:spPr>
          <a:xfrm>
            <a:off x="475488" y="1124712"/>
            <a:ext cx="402336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rial"/>
              <a:buNone/>
            </a:pPr>
            <a:r>
              <a:rPr lang="en-US" sz="4800"/>
              <a:t>Make</a:t>
            </a:r>
            <a:endParaRPr/>
          </a:p>
        </p:txBody>
      </p:sp>
      <p:sp>
        <p:nvSpPr>
          <p:cNvPr id="259" name="Google Shape;259;p20"/>
          <p:cNvSpPr txBox="1"/>
          <p:nvPr>
            <p:ph idx="1" type="subTitle"/>
          </p:nvPr>
        </p:nvSpPr>
        <p:spPr>
          <a:xfrm>
            <a:off x="475488" y="4873752"/>
            <a:ext cx="4023360" cy="120700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1"/>
              </a:buClr>
              <a:buSzPts val="2000"/>
              <a:buNone/>
            </a:pPr>
            <a:r>
              <a:rPr lang="en-US" sz="2000"/>
              <a:t>Digital Design and Verification Training</a:t>
            </a:r>
            <a:endParaRPr/>
          </a:p>
        </p:txBody>
      </p:sp>
      <p:sp>
        <p:nvSpPr>
          <p:cNvPr id="260" name="Google Shape;260;p20"/>
          <p:cNvSpPr/>
          <p:nvPr/>
        </p:nvSpPr>
        <p:spPr>
          <a:xfrm rot="5400000">
            <a:off x="759921"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1" name="Google Shape;261;p20"/>
          <p:cNvSpPr/>
          <p:nvPr/>
        </p:nvSpPr>
        <p:spPr>
          <a:xfrm>
            <a:off x="481029" y="4546920"/>
            <a:ext cx="3977640" cy="18288"/>
          </a:xfrm>
          <a:prstGeom prst="rect">
            <a:avLst/>
          </a:prstGeom>
          <a:solidFill>
            <a:srgbClr val="F7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Introduction</a:t>
            </a:r>
            <a:endParaRPr/>
          </a:p>
        </p:txBody>
      </p:sp>
      <p:graphicFrame>
        <p:nvGraphicFramePr>
          <p:cNvPr id="267" name="Google Shape;267;p21"/>
          <p:cNvGraphicFramePr/>
          <p:nvPr/>
        </p:nvGraphicFramePr>
        <p:xfrm>
          <a:off x="1116903" y="3162822"/>
          <a:ext cx="3000000" cy="3000000"/>
        </p:xfrm>
        <a:graphic>
          <a:graphicData uri="http://schemas.openxmlformats.org/drawingml/2006/table">
            <a:tbl>
              <a:tblPr bandRow="1" firstRow="1">
                <a:noFill/>
                <a:tableStyleId>{55A1381C-74E0-4A5D-B9FD-2EDB62178C3D}</a:tableStyleId>
              </a:tblPr>
              <a:tblGrid>
                <a:gridCol w="10101650"/>
              </a:tblGrid>
              <a:tr h="992575">
                <a:tc>
                  <a:txBody>
                    <a:bodyPr/>
                    <a:lstStyle/>
                    <a:p>
                      <a:pPr indent="0" lvl="0" marL="0" marR="0" rtl="0" algn="l">
                        <a:lnSpc>
                          <a:spcPct val="100000"/>
                        </a:lnSpc>
                        <a:spcBef>
                          <a:spcPts val="0"/>
                        </a:spcBef>
                        <a:spcAft>
                          <a:spcPts val="0"/>
                        </a:spcAft>
                        <a:buClr>
                          <a:srgbClr val="AA3731"/>
                        </a:buClr>
                        <a:buSzPts val="1800"/>
                        <a:buFont typeface="Consolas"/>
                        <a:buNone/>
                      </a:pPr>
                      <a:r>
                        <a:rPr b="1" i="0" lang="en-US" sz="1800" u="none" cap="none" strike="noStrike">
                          <a:solidFill>
                            <a:srgbClr val="AA3731"/>
                          </a:solidFill>
                          <a:latin typeface="Consolas"/>
                          <a:ea typeface="Consolas"/>
                          <a:cs typeface="Consolas"/>
                          <a:sym typeface="Consolas"/>
                        </a:rPr>
                        <a:t>target</a:t>
                      </a:r>
                      <a:r>
                        <a:rPr b="0" i="0" lang="en-US" sz="1800" u="none" cap="none" strike="noStrike">
                          <a:solidFill>
                            <a:srgbClr val="333333"/>
                          </a:solidFill>
                          <a:latin typeface="Consolas"/>
                          <a:ea typeface="Consolas"/>
                          <a:cs typeface="Consolas"/>
                          <a:sym typeface="Consolas"/>
                        </a:rPr>
                        <a:t> </a:t>
                      </a:r>
                      <a:r>
                        <a:rPr b="0" i="0" lang="en-US" sz="1800" u="none" cap="none" strike="noStrike">
                          <a:solidFill>
                            <a:srgbClr val="777777"/>
                          </a:solidFill>
                          <a:latin typeface="Consolas"/>
                          <a:ea typeface="Consolas"/>
                          <a:cs typeface="Consolas"/>
                          <a:sym typeface="Consolas"/>
                        </a:rPr>
                        <a:t>:</a:t>
                      </a:r>
                      <a:r>
                        <a:rPr b="0" i="0" lang="en-US" sz="1800" u="none" cap="none" strike="noStrike">
                          <a:solidFill>
                            <a:srgbClr val="333333"/>
                          </a:solidFill>
                          <a:latin typeface="Consolas"/>
                          <a:ea typeface="Consolas"/>
                          <a:cs typeface="Consolas"/>
                          <a:sym typeface="Consolas"/>
                        </a:rPr>
                        <a:t> prerequisites</a:t>
                      </a:r>
                      <a:endParaRPr sz="18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Clr>
                          <a:srgbClr val="333333"/>
                        </a:buClr>
                        <a:buSzPts val="1800"/>
                        <a:buFont typeface="Consolas"/>
                        <a:buNone/>
                      </a:pPr>
                      <a:r>
                        <a:rPr b="0" i="0" lang="en-US" sz="1800" u="none" cap="none" strike="noStrike">
                          <a:solidFill>
                            <a:srgbClr val="333333"/>
                          </a:solidFill>
                          <a:latin typeface="Consolas"/>
                          <a:ea typeface="Consolas"/>
                          <a:cs typeface="Consolas"/>
                          <a:sym typeface="Consolas"/>
                        </a:rPr>
                        <a:t>    recipe</a:t>
                      </a:r>
                      <a:endParaRPr sz="18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Clr>
                          <a:srgbClr val="333333"/>
                        </a:buClr>
                        <a:buSzPts val="1800"/>
                        <a:buFont typeface="Consolas"/>
                        <a:buNone/>
                      </a:pPr>
                      <a:r>
                        <a:rPr b="0" i="0" lang="en-US" sz="1800" u="none" cap="none" strike="noStrike">
                          <a:solidFill>
                            <a:srgbClr val="333333"/>
                          </a:solidFill>
                          <a:latin typeface="Consolas"/>
                          <a:ea typeface="Consolas"/>
                          <a:cs typeface="Consolas"/>
                          <a:sym typeface="Consolas"/>
                        </a:rPr>
                        <a:t>    ...</a:t>
                      </a:r>
                      <a:endParaRPr sz="1800" u="none" cap="none" strike="noStrike">
                        <a:solidFill>
                          <a:srgbClr val="333333"/>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68" name="Google Shape;268;p21"/>
          <p:cNvSpPr txBox="1"/>
          <p:nvPr/>
        </p:nvSpPr>
        <p:spPr>
          <a:xfrm>
            <a:off x="1111493" y="2243325"/>
            <a:ext cx="9956102" cy="70788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Makefile to tell </a:t>
            </a:r>
            <a:r>
              <a:rPr b="0" i="0" lang="en-US" sz="2000" u="none" cap="none" strike="noStrike">
                <a:solidFill>
                  <a:schemeClr val="dk1"/>
                </a:solidFill>
                <a:latin typeface="Courier New"/>
                <a:ea typeface="Courier New"/>
                <a:cs typeface="Courier New"/>
                <a:sym typeface="Courier New"/>
              </a:rPr>
              <a:t>make</a:t>
            </a:r>
            <a:r>
              <a:rPr b="0" i="0" lang="en-US" sz="2000" u="none" cap="none" strike="noStrike">
                <a:solidFill>
                  <a:schemeClr val="dk1"/>
                </a:solidFill>
                <a:latin typeface="Arial"/>
                <a:ea typeface="Arial"/>
                <a:cs typeface="Arial"/>
                <a:sym typeface="Arial"/>
              </a:rPr>
              <a:t> what to do.</a:t>
            </a:r>
            <a:endParaRPr/>
          </a:p>
          <a:p>
            <a:pPr indent="-285750" lvl="0" marL="285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Most often, the makefile tells </a:t>
            </a:r>
            <a:r>
              <a:rPr b="0" i="0" lang="en-US" sz="2000" u="none" cap="none" strike="noStrike">
                <a:solidFill>
                  <a:schemeClr val="dk1"/>
                </a:solidFill>
                <a:latin typeface="Courier New"/>
                <a:ea typeface="Courier New"/>
                <a:cs typeface="Courier New"/>
                <a:sym typeface="Courier New"/>
              </a:rPr>
              <a:t>make</a:t>
            </a:r>
            <a:r>
              <a:rPr b="0" i="0" lang="en-US" sz="2000" u="none" cap="none" strike="noStrike">
                <a:solidFill>
                  <a:schemeClr val="dk1"/>
                </a:solidFill>
                <a:latin typeface="Arial"/>
                <a:ea typeface="Arial"/>
                <a:cs typeface="Arial"/>
                <a:sym typeface="Arial"/>
              </a:rPr>
              <a:t> how to compile and link a program. </a:t>
            </a:r>
            <a:endParaRPr b="0" i="0" sz="2000" u="none" cap="none" strike="noStrike">
              <a:solidFill>
                <a:schemeClr val="dk1"/>
              </a:solidFill>
              <a:latin typeface="Arial"/>
              <a:ea typeface="Arial"/>
              <a:cs typeface="Arial"/>
              <a:sym typeface="Arial"/>
            </a:endParaRPr>
          </a:p>
        </p:txBody>
      </p:sp>
      <p:sp>
        <p:nvSpPr>
          <p:cNvPr id="269" name="Google Shape;269;p21"/>
          <p:cNvSpPr txBox="1"/>
          <p:nvPr/>
        </p:nvSpPr>
        <p:spPr>
          <a:xfrm>
            <a:off x="1144044" y="4317305"/>
            <a:ext cx="10060487" cy="224676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Target is the name of file that will be generated by </a:t>
            </a:r>
            <a:r>
              <a:rPr b="0" i="0" lang="en-US" sz="2000" u="none" cap="none" strike="noStrike">
                <a:solidFill>
                  <a:schemeClr val="dk1"/>
                </a:solidFill>
                <a:latin typeface="Courier New"/>
                <a:ea typeface="Courier New"/>
                <a:cs typeface="Courier New"/>
                <a:sym typeface="Courier New"/>
              </a:rPr>
              <a:t>make</a:t>
            </a:r>
            <a:r>
              <a:rPr b="0" i="0" lang="en-US" sz="2000" u="none" cap="none" strike="noStrike">
                <a:solidFill>
                  <a:schemeClr val="dk1"/>
                </a:solidFill>
                <a:latin typeface="Arial"/>
                <a:ea typeface="Arial"/>
                <a:cs typeface="Arial"/>
                <a:sym typeface="Arial"/>
              </a:rPr>
              <a:t>.</a:t>
            </a:r>
            <a:endParaRPr/>
          </a:p>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Prerequisites are the files that are necessary for the target to be generated. </a:t>
            </a:r>
            <a:endParaRPr/>
          </a:p>
          <a:p>
            <a:pPr indent="-342900" lvl="1" marL="800100" marR="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Separated by space</a:t>
            </a:r>
            <a:endParaRPr b="0" i="0" sz="2000" u="none" cap="none" strike="noStrike">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Also called dependencies</a:t>
            </a:r>
            <a:endParaRPr/>
          </a:p>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Recipe is one or many commands needed to generate the target.</a:t>
            </a:r>
            <a:endParaRPr/>
          </a:p>
          <a:p>
            <a:pPr indent="-342900" lvl="1" marL="800100" marR="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Each command on a separate line</a:t>
            </a:r>
            <a:endParaRPr/>
          </a:p>
          <a:p>
            <a:pPr indent="-342900" lvl="1" marL="800100" marR="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Indented by "Tab"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Example</a:t>
            </a:r>
            <a:endParaRPr/>
          </a:p>
        </p:txBody>
      </p:sp>
      <p:graphicFrame>
        <p:nvGraphicFramePr>
          <p:cNvPr id="275" name="Google Shape;275;p22"/>
          <p:cNvGraphicFramePr/>
          <p:nvPr/>
        </p:nvGraphicFramePr>
        <p:xfrm>
          <a:off x="1022957" y="3079315"/>
          <a:ext cx="3000000" cy="3000000"/>
        </p:xfrm>
        <a:graphic>
          <a:graphicData uri="http://schemas.openxmlformats.org/drawingml/2006/table">
            <a:tbl>
              <a:tblPr bandRow="1" firstRow="1">
                <a:noFill/>
                <a:tableStyleId>{55A1381C-74E0-4A5D-B9FD-2EDB62178C3D}</a:tableStyleId>
              </a:tblPr>
              <a:tblGrid>
                <a:gridCol w="10101650"/>
              </a:tblGrid>
              <a:tr h="992575">
                <a:tc>
                  <a:txBody>
                    <a:bodyPr/>
                    <a:lstStyle/>
                    <a:p>
                      <a:pPr indent="0" lvl="0" marL="0" marR="0" rtl="0" algn="l">
                        <a:lnSpc>
                          <a:spcPct val="100000"/>
                        </a:lnSpc>
                        <a:spcBef>
                          <a:spcPts val="0"/>
                        </a:spcBef>
                        <a:spcAft>
                          <a:spcPts val="0"/>
                        </a:spcAft>
                        <a:buClr>
                          <a:srgbClr val="AA3731"/>
                        </a:buClr>
                        <a:buSzPts val="1800"/>
                        <a:buFont typeface="Consolas"/>
                        <a:buNone/>
                      </a:pPr>
                      <a:r>
                        <a:rPr b="1" i="0" lang="en-US" sz="1800" u="none" cap="none" strike="noStrike">
                          <a:solidFill>
                            <a:srgbClr val="AA3731"/>
                          </a:solidFill>
                          <a:latin typeface="Consolas"/>
                          <a:ea typeface="Consolas"/>
                          <a:cs typeface="Consolas"/>
                          <a:sym typeface="Consolas"/>
                        </a:rPr>
                        <a:t>main.o</a:t>
                      </a:r>
                      <a:r>
                        <a:rPr b="0" i="0" lang="en-US" sz="1800" u="none" cap="none" strike="noStrike">
                          <a:solidFill>
                            <a:srgbClr val="333333"/>
                          </a:solidFill>
                          <a:latin typeface="Consolas"/>
                          <a:ea typeface="Consolas"/>
                          <a:cs typeface="Consolas"/>
                          <a:sym typeface="Consolas"/>
                        </a:rPr>
                        <a:t> </a:t>
                      </a:r>
                      <a:r>
                        <a:rPr b="0" i="0" lang="en-US" sz="1800" u="none" cap="none" strike="noStrike">
                          <a:solidFill>
                            <a:srgbClr val="777777"/>
                          </a:solidFill>
                          <a:latin typeface="Consolas"/>
                          <a:ea typeface="Consolas"/>
                          <a:cs typeface="Consolas"/>
                          <a:sym typeface="Consolas"/>
                        </a:rPr>
                        <a:t>:</a:t>
                      </a:r>
                      <a:r>
                        <a:rPr b="0" i="0" lang="en-US" sz="1800" u="none" cap="none" strike="noStrike">
                          <a:solidFill>
                            <a:srgbClr val="333333"/>
                          </a:solidFill>
                          <a:latin typeface="Consolas"/>
                          <a:ea typeface="Consolas"/>
                          <a:cs typeface="Consolas"/>
                          <a:sym typeface="Consolas"/>
                        </a:rPr>
                        <a:t> main.c</a:t>
                      </a:r>
                      <a:endParaRPr sz="18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Clr>
                          <a:srgbClr val="333333"/>
                        </a:buClr>
                        <a:buSzPts val="1800"/>
                        <a:buFont typeface="Consolas"/>
                        <a:buNone/>
                      </a:pPr>
                      <a:r>
                        <a:rPr b="0" i="0" lang="en-US" sz="1800" u="none" cap="none" strike="noStrike">
                          <a:solidFill>
                            <a:srgbClr val="333333"/>
                          </a:solidFill>
                          <a:latin typeface="Consolas"/>
                          <a:ea typeface="Consolas"/>
                          <a:cs typeface="Consolas"/>
                          <a:sym typeface="Consolas"/>
                        </a:rPr>
                        <a:t>    echo "Compiling the main file"</a:t>
                      </a:r>
                      <a:endParaRPr/>
                    </a:p>
                    <a:p>
                      <a:pPr indent="0" lvl="0" marL="0" marR="0" rtl="0" algn="l">
                        <a:lnSpc>
                          <a:spcPct val="100000"/>
                        </a:lnSpc>
                        <a:spcBef>
                          <a:spcPts val="0"/>
                        </a:spcBef>
                        <a:spcAft>
                          <a:spcPts val="0"/>
                        </a:spcAft>
                        <a:buClr>
                          <a:srgbClr val="333333"/>
                        </a:buClr>
                        <a:buSzPts val="1800"/>
                        <a:buFont typeface="Consolas"/>
                        <a:buNone/>
                      </a:pPr>
                      <a:r>
                        <a:rPr b="0" i="0" lang="en-US" sz="1800" u="none" cap="none" strike="noStrike">
                          <a:solidFill>
                            <a:srgbClr val="333333"/>
                          </a:solidFill>
                          <a:latin typeface="Consolas"/>
                          <a:ea typeface="Consolas"/>
                          <a:cs typeface="Consolas"/>
                          <a:sym typeface="Consolas"/>
                        </a:rPr>
                        <a:t>    gcc -o main.o main.c </a:t>
                      </a:r>
                      <a:endParaRPr sz="1800" u="none" cap="none" strike="noStrike">
                        <a:solidFill>
                          <a:srgbClr val="333333"/>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76" name="Google Shape;276;p22"/>
          <p:cNvSpPr txBox="1"/>
          <p:nvPr/>
        </p:nvSpPr>
        <p:spPr>
          <a:xfrm>
            <a:off x="1018784" y="4254675"/>
            <a:ext cx="10060487" cy="70788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Command: </a:t>
            </a:r>
            <a:r>
              <a:rPr b="0" i="0" lang="en-US" sz="2000" u="none" cap="none" strike="noStrike">
                <a:solidFill>
                  <a:schemeClr val="dk1"/>
                </a:solidFill>
                <a:latin typeface="Courier New"/>
                <a:ea typeface="Courier New"/>
                <a:cs typeface="Courier New"/>
                <a:sym typeface="Courier New"/>
              </a:rPr>
              <a:t>make</a:t>
            </a:r>
            <a:r>
              <a:rPr b="0" i="0" lang="en-US" sz="2000" u="none" cap="none" strike="noStrike">
                <a:solidFill>
                  <a:schemeClr val="dk1"/>
                </a:solidFill>
                <a:latin typeface="Arial"/>
                <a:ea typeface="Arial"/>
                <a:cs typeface="Arial"/>
                <a:sym typeface="Arial"/>
              </a:rPr>
              <a:t> or </a:t>
            </a:r>
            <a:r>
              <a:rPr b="0" i="0" lang="en-US" sz="2000" u="none" cap="none" strike="noStrike">
                <a:solidFill>
                  <a:schemeClr val="dk1"/>
                </a:solidFill>
                <a:latin typeface="Courier New"/>
                <a:ea typeface="Courier New"/>
                <a:cs typeface="Courier New"/>
                <a:sym typeface="Courier New"/>
              </a:rPr>
              <a:t>make main.o</a:t>
            </a:r>
            <a:endParaRPr b="0" i="0" sz="2000" u="none" cap="none" strike="noStrike">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Output displayed on Terminal:</a:t>
            </a:r>
            <a:endParaRPr/>
          </a:p>
        </p:txBody>
      </p:sp>
      <p:graphicFrame>
        <p:nvGraphicFramePr>
          <p:cNvPr id="277" name="Google Shape;277;p22"/>
          <p:cNvGraphicFramePr/>
          <p:nvPr/>
        </p:nvGraphicFramePr>
        <p:xfrm>
          <a:off x="1022957" y="5219177"/>
          <a:ext cx="3000000" cy="3000000"/>
        </p:xfrm>
        <a:graphic>
          <a:graphicData uri="http://schemas.openxmlformats.org/drawingml/2006/table">
            <a:tbl>
              <a:tblPr bandRow="1" firstRow="1">
                <a:noFill/>
                <a:tableStyleId>{55A1381C-74E0-4A5D-B9FD-2EDB62178C3D}</a:tableStyleId>
              </a:tblPr>
              <a:tblGrid>
                <a:gridCol w="10101650"/>
              </a:tblGrid>
              <a:tr h="992575">
                <a:tc>
                  <a:txBody>
                    <a:bodyPr/>
                    <a:lstStyle/>
                    <a:p>
                      <a:pPr indent="0" lvl="0" marL="0" marR="0" rtl="0" algn="l">
                        <a:lnSpc>
                          <a:spcPct val="100000"/>
                        </a:lnSpc>
                        <a:spcBef>
                          <a:spcPts val="0"/>
                        </a:spcBef>
                        <a:spcAft>
                          <a:spcPts val="0"/>
                        </a:spcAft>
                        <a:buClr>
                          <a:srgbClr val="333333"/>
                        </a:buClr>
                        <a:buSzPts val="1800"/>
                        <a:buFont typeface="Consolas"/>
                        <a:buNone/>
                      </a:pPr>
                      <a:r>
                        <a:rPr b="0" i="0" lang="en-US" sz="1800" u="none" cap="none" strike="noStrike">
                          <a:solidFill>
                            <a:srgbClr val="333333"/>
                          </a:solidFill>
                          <a:latin typeface="Consolas"/>
                          <a:ea typeface="Consolas"/>
                          <a:cs typeface="Consolas"/>
                          <a:sym typeface="Consolas"/>
                        </a:rPr>
                        <a:t>echo "Compiling the main file"</a:t>
                      </a:r>
                      <a:endParaRPr/>
                    </a:p>
                    <a:p>
                      <a:pPr indent="0" lvl="0" marL="0" marR="0" rtl="0" algn="l">
                        <a:lnSpc>
                          <a:spcPct val="100000"/>
                        </a:lnSpc>
                        <a:spcBef>
                          <a:spcPts val="0"/>
                        </a:spcBef>
                        <a:spcAft>
                          <a:spcPts val="0"/>
                        </a:spcAft>
                        <a:buClr>
                          <a:srgbClr val="333333"/>
                        </a:buClr>
                        <a:buSzPts val="1800"/>
                        <a:buFont typeface="Consolas"/>
                        <a:buNone/>
                      </a:pPr>
                      <a:r>
                        <a:rPr b="0" i="0" lang="en-US" sz="1800" u="none" cap="none" strike="noStrike">
                          <a:solidFill>
                            <a:srgbClr val="333333"/>
                          </a:solidFill>
                          <a:latin typeface="Consolas"/>
                          <a:ea typeface="Consolas"/>
                          <a:cs typeface="Consolas"/>
                          <a:sym typeface="Consolas"/>
                        </a:rPr>
                        <a:t>Compiling the main file</a:t>
                      </a:r>
                      <a:endParaRPr sz="1800" u="none" cap="none" strike="noStrike"/>
                    </a:p>
                    <a:p>
                      <a:pPr indent="0" lvl="0" marL="0" marR="0" rtl="0" algn="l">
                        <a:lnSpc>
                          <a:spcPct val="100000"/>
                        </a:lnSpc>
                        <a:spcBef>
                          <a:spcPts val="0"/>
                        </a:spcBef>
                        <a:spcAft>
                          <a:spcPts val="0"/>
                        </a:spcAft>
                        <a:buClr>
                          <a:srgbClr val="333333"/>
                        </a:buClr>
                        <a:buSzPts val="1800"/>
                        <a:buFont typeface="Consolas"/>
                        <a:buNone/>
                      </a:pPr>
                      <a:r>
                        <a:rPr b="0" i="0" lang="en-US" sz="1800" u="none" cap="none" strike="noStrike">
                          <a:solidFill>
                            <a:srgbClr val="333333"/>
                          </a:solidFill>
                          <a:latin typeface="Consolas"/>
                          <a:ea typeface="Consolas"/>
                          <a:cs typeface="Consolas"/>
                          <a:sym typeface="Consolas"/>
                        </a:rPr>
                        <a:t>gcc -o main.o main.c</a:t>
                      </a:r>
                      <a:endParaRPr b="0" i="0" sz="1800" u="none" cap="none" strike="noStrike">
                        <a:solidFill>
                          <a:srgbClr val="333333"/>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78" name="Google Shape;278;p22"/>
          <p:cNvSpPr txBox="1"/>
          <p:nvPr/>
        </p:nvSpPr>
        <p:spPr>
          <a:xfrm>
            <a:off x="1018783" y="2375769"/>
            <a:ext cx="10112679" cy="4001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File name: makefile or Makefile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Command Silencing</a:t>
            </a:r>
            <a:endParaRPr/>
          </a:p>
        </p:txBody>
      </p:sp>
      <p:sp>
        <p:nvSpPr>
          <p:cNvPr id="284" name="Google Shape;284;p23"/>
          <p:cNvSpPr txBox="1"/>
          <p:nvPr/>
        </p:nvSpPr>
        <p:spPr>
          <a:xfrm>
            <a:off x="1018784" y="5100181"/>
            <a:ext cx="10081363" cy="70788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Add an @ before a command to stop it from being printed</a:t>
            </a:r>
            <a:endParaRPr/>
          </a:p>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You can also run make with -s to add an @ before each line </a:t>
            </a:r>
            <a:endParaRPr b="0" i="0" sz="2000" u="none" cap="none" strike="noStrike">
              <a:solidFill>
                <a:schemeClr val="dk1"/>
              </a:solidFill>
              <a:latin typeface="Arial"/>
              <a:ea typeface="Arial"/>
              <a:cs typeface="Arial"/>
              <a:sym typeface="Arial"/>
            </a:endParaRPr>
          </a:p>
        </p:txBody>
      </p:sp>
      <p:graphicFrame>
        <p:nvGraphicFramePr>
          <p:cNvPr id="285" name="Google Shape;285;p23"/>
          <p:cNvGraphicFramePr/>
          <p:nvPr/>
        </p:nvGraphicFramePr>
        <p:xfrm>
          <a:off x="1022957" y="3945697"/>
          <a:ext cx="3000000" cy="3000000"/>
        </p:xfrm>
        <a:graphic>
          <a:graphicData uri="http://schemas.openxmlformats.org/drawingml/2006/table">
            <a:tbl>
              <a:tblPr bandRow="1" firstRow="1">
                <a:noFill/>
                <a:tableStyleId>{55A1381C-74E0-4A5D-B9FD-2EDB62178C3D}</a:tableStyleId>
              </a:tblPr>
              <a:tblGrid>
                <a:gridCol w="10101650"/>
              </a:tblGrid>
              <a:tr h="992575">
                <a:tc>
                  <a:txBody>
                    <a:bodyPr/>
                    <a:lstStyle/>
                    <a:p>
                      <a:pPr indent="0" lvl="0" marL="0" marR="0" rtl="0" algn="l">
                        <a:lnSpc>
                          <a:spcPct val="100000"/>
                        </a:lnSpc>
                        <a:spcBef>
                          <a:spcPts val="0"/>
                        </a:spcBef>
                        <a:spcAft>
                          <a:spcPts val="0"/>
                        </a:spcAft>
                        <a:buClr>
                          <a:srgbClr val="333333"/>
                        </a:buClr>
                        <a:buSzPts val="2000"/>
                        <a:buFont typeface="Consolas"/>
                        <a:buNone/>
                      </a:pPr>
                      <a:r>
                        <a:rPr b="0" i="0" lang="en-US" sz="2000" u="none" cap="none" strike="noStrike">
                          <a:solidFill>
                            <a:srgbClr val="333333"/>
                          </a:solidFill>
                          <a:latin typeface="Consolas"/>
                          <a:ea typeface="Consolas"/>
                          <a:cs typeface="Consolas"/>
                          <a:sym typeface="Consolas"/>
                        </a:rPr>
                        <a:t>Compiling the main file</a:t>
                      </a:r>
                      <a:endParaRPr sz="2000" u="none" cap="none" strike="noStrike"/>
                    </a:p>
                    <a:p>
                      <a:pPr indent="0" lvl="0" marL="0" marR="0" rtl="0" algn="l">
                        <a:lnSpc>
                          <a:spcPct val="100000"/>
                        </a:lnSpc>
                        <a:spcBef>
                          <a:spcPts val="0"/>
                        </a:spcBef>
                        <a:spcAft>
                          <a:spcPts val="0"/>
                        </a:spcAft>
                        <a:buClr>
                          <a:srgbClr val="333333"/>
                        </a:buClr>
                        <a:buSzPts val="2000"/>
                        <a:buFont typeface="Consolas"/>
                        <a:buNone/>
                      </a:pPr>
                      <a:r>
                        <a:rPr b="0" i="0" lang="en-US" sz="2000" u="none" cap="none" strike="noStrike">
                          <a:solidFill>
                            <a:srgbClr val="333333"/>
                          </a:solidFill>
                          <a:latin typeface="Consolas"/>
                          <a:ea typeface="Consolas"/>
                          <a:cs typeface="Consolas"/>
                          <a:sym typeface="Consolas"/>
                        </a:rPr>
                        <a:t>gcc -o main.o main.c</a:t>
                      </a:r>
                      <a:endParaRPr b="0" i="0" sz="2000" u="none" cap="none" strike="noStrike">
                        <a:solidFill>
                          <a:srgbClr val="333333"/>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86" name="Google Shape;286;p23"/>
          <p:cNvSpPr txBox="1"/>
          <p:nvPr/>
        </p:nvSpPr>
        <p:spPr>
          <a:xfrm>
            <a:off x="1050098" y="3430043"/>
            <a:ext cx="1006048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Output displayed on Terminal:</a:t>
            </a:r>
            <a:endParaRPr/>
          </a:p>
        </p:txBody>
      </p:sp>
      <p:sp>
        <p:nvSpPr>
          <p:cNvPr id="287" name="Google Shape;287;p23"/>
          <p:cNvSpPr txBox="1"/>
          <p:nvPr/>
        </p:nvSpPr>
        <p:spPr>
          <a:xfrm>
            <a:off x="1018784" y="2198318"/>
            <a:ext cx="10091802" cy="10156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A3731"/>
                </a:solidFill>
                <a:latin typeface="Consolas"/>
                <a:ea typeface="Consolas"/>
                <a:cs typeface="Consolas"/>
                <a:sym typeface="Consolas"/>
              </a:rPr>
              <a:t>main.o</a:t>
            </a:r>
            <a:r>
              <a:rPr lang="en-US" sz="2000">
                <a:solidFill>
                  <a:srgbClr val="333333"/>
                </a:solidFill>
                <a:latin typeface="Consolas"/>
                <a:ea typeface="Consolas"/>
                <a:cs typeface="Consolas"/>
                <a:sym typeface="Consolas"/>
              </a:rPr>
              <a:t> </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main.c</a:t>
            </a:r>
            <a:endParaRPr/>
          </a:p>
          <a:p>
            <a:pPr indent="0" lvl="0" marL="0" marR="0" rtl="0" algn="l">
              <a:spcBef>
                <a:spcPts val="0"/>
              </a:spcBef>
              <a:spcAft>
                <a:spcPts val="0"/>
              </a:spcAft>
              <a:buNone/>
            </a:pPr>
            <a:r>
              <a:rPr lang="en-US" sz="2000">
                <a:solidFill>
                  <a:srgbClr val="333333"/>
                </a:solidFill>
                <a:latin typeface="Consolas"/>
                <a:ea typeface="Consolas"/>
                <a:cs typeface="Consolas"/>
                <a:sym typeface="Consolas"/>
              </a:rPr>
              <a:t>    </a:t>
            </a:r>
            <a:r>
              <a:rPr lang="en-US" sz="2000">
                <a:solidFill>
                  <a:srgbClr val="4B69C6"/>
                </a:solidFill>
                <a:latin typeface="Consolas"/>
                <a:ea typeface="Consolas"/>
                <a:cs typeface="Consolas"/>
                <a:sym typeface="Consolas"/>
              </a:rPr>
              <a:t>@</a:t>
            </a:r>
            <a:r>
              <a:rPr lang="en-US" sz="2000">
                <a:solidFill>
                  <a:srgbClr val="333333"/>
                </a:solidFill>
                <a:latin typeface="Consolas"/>
                <a:ea typeface="Consolas"/>
                <a:cs typeface="Consolas"/>
                <a:sym typeface="Consolas"/>
              </a:rPr>
              <a:t>echo "Compiling the main file"</a:t>
            </a:r>
            <a:endParaRPr/>
          </a:p>
          <a:p>
            <a:pPr indent="0" lvl="0" marL="0" marR="0" rtl="0" algn="l">
              <a:spcBef>
                <a:spcPts val="0"/>
              </a:spcBef>
              <a:spcAft>
                <a:spcPts val="0"/>
              </a:spcAft>
              <a:buNone/>
            </a:pPr>
            <a:r>
              <a:rPr lang="en-US" sz="2000">
                <a:solidFill>
                  <a:srgbClr val="333333"/>
                </a:solidFill>
                <a:latin typeface="Consolas"/>
                <a:ea typeface="Consolas"/>
                <a:cs typeface="Consolas"/>
                <a:sym typeface="Consolas"/>
              </a:rPr>
              <a:t>    gcc -o main.o main.c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Simple Makefile Example</a:t>
            </a:r>
            <a:endParaRPr/>
          </a:p>
        </p:txBody>
      </p:sp>
      <p:sp>
        <p:nvSpPr>
          <p:cNvPr id="293" name="Google Shape;293;p24"/>
          <p:cNvSpPr txBox="1"/>
          <p:nvPr/>
        </p:nvSpPr>
        <p:spPr>
          <a:xfrm>
            <a:off x="883085" y="2198318"/>
            <a:ext cx="10645035" cy="440120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7A3E9D"/>
                </a:solidFill>
                <a:latin typeface="Consolas"/>
                <a:ea typeface="Consolas"/>
                <a:cs typeface="Consolas"/>
                <a:sym typeface="Consolas"/>
              </a:rPr>
              <a:t>CC</a:t>
            </a:r>
            <a:r>
              <a:rPr lang="en-US" sz="2000">
                <a:solidFill>
                  <a:srgbClr val="333333"/>
                </a:solidFill>
                <a:latin typeface="Consolas"/>
                <a:ea typeface="Consolas"/>
                <a:cs typeface="Consolas"/>
                <a:sym typeface="Consolas"/>
              </a:rPr>
              <a:t> </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gcc</a:t>
            </a:r>
            <a:endParaRPr/>
          </a:p>
          <a:p>
            <a:pPr indent="0" lvl="0" marL="0" marR="0" rtl="0" algn="l">
              <a:spcBef>
                <a:spcPts val="0"/>
              </a:spcBef>
              <a:spcAft>
                <a:spcPts val="0"/>
              </a:spcAft>
              <a:buNone/>
            </a:pPr>
            <a:r>
              <a:rPr lang="en-US" sz="2000">
                <a:solidFill>
                  <a:srgbClr val="7A3E9D"/>
                </a:solidFill>
                <a:latin typeface="Consolas"/>
                <a:ea typeface="Consolas"/>
                <a:cs typeface="Consolas"/>
                <a:sym typeface="Consolas"/>
              </a:rPr>
              <a:t>CFLAGS</a:t>
            </a:r>
            <a:r>
              <a:rPr lang="en-US" sz="2000">
                <a:solidFill>
                  <a:srgbClr val="333333"/>
                </a:solidFill>
                <a:latin typeface="Consolas"/>
                <a:ea typeface="Consolas"/>
                <a:cs typeface="Consolas"/>
                <a:sym typeface="Consolas"/>
              </a:rPr>
              <a:t> </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-Wall</a:t>
            </a:r>
            <a:endParaRPr/>
          </a:p>
          <a:p>
            <a:pPr indent="0" lvl="0" marL="0" marR="0" rtl="0" algn="l">
              <a:spcBef>
                <a:spcPts val="0"/>
              </a:spcBef>
              <a:spcAft>
                <a:spcPts val="0"/>
              </a:spcAft>
              <a:buNone/>
            </a:pPr>
            <a:br>
              <a:rPr lang="en-US" sz="2000">
                <a:solidFill>
                  <a:srgbClr val="333333"/>
                </a:solidFill>
                <a:latin typeface="Consolas"/>
                <a:ea typeface="Consolas"/>
                <a:cs typeface="Consolas"/>
                <a:sym typeface="Consolas"/>
              </a:rPr>
            </a:br>
            <a:r>
              <a:rPr b="1" lang="en-US" sz="2000">
                <a:solidFill>
                  <a:srgbClr val="AA3731"/>
                </a:solidFill>
                <a:latin typeface="Consolas"/>
                <a:ea typeface="Consolas"/>
                <a:cs typeface="Consolas"/>
                <a:sym typeface="Consolas"/>
              </a:rPr>
              <a:t>all</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hello</a:t>
            </a:r>
            <a:endParaRPr/>
          </a:p>
          <a:p>
            <a:pPr indent="0" lvl="0" marL="0" marR="0" rtl="0" algn="l">
              <a:spcBef>
                <a:spcPts val="0"/>
              </a:spcBef>
              <a:spcAft>
                <a:spcPts val="0"/>
              </a:spcAft>
              <a:buNone/>
            </a:pPr>
            <a:br>
              <a:rPr lang="en-US" sz="2000">
                <a:solidFill>
                  <a:srgbClr val="333333"/>
                </a:solidFill>
                <a:latin typeface="Consolas"/>
                <a:ea typeface="Consolas"/>
                <a:cs typeface="Consolas"/>
                <a:sym typeface="Consolas"/>
              </a:rPr>
            </a:br>
            <a:r>
              <a:rPr b="1" lang="en-US" sz="2000">
                <a:solidFill>
                  <a:srgbClr val="AA3731"/>
                </a:solidFill>
                <a:latin typeface="Consolas"/>
                <a:ea typeface="Consolas"/>
                <a:cs typeface="Consolas"/>
                <a:sym typeface="Consolas"/>
              </a:rPr>
              <a:t>hello</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hello.o</a:t>
            </a:r>
            <a:endParaRPr/>
          </a:p>
          <a:p>
            <a:pPr indent="0" lvl="0" marL="0" marR="0" rtl="0" algn="l">
              <a:spcBef>
                <a:spcPts val="0"/>
              </a:spcBef>
              <a:spcAft>
                <a:spcPts val="0"/>
              </a:spcAft>
              <a:buNone/>
            </a:pPr>
            <a:r>
              <a:rPr lang="en-US" sz="2000">
                <a:solidFill>
                  <a:srgbClr val="333333"/>
                </a:solidFill>
                <a:latin typeface="Consolas"/>
                <a:ea typeface="Consolas"/>
                <a:cs typeface="Consolas"/>
                <a:sym typeface="Consolas"/>
              </a:rPr>
              <a:t>    </a:t>
            </a:r>
            <a:r>
              <a:rPr lang="en-US" sz="2000">
                <a:solidFill>
                  <a:srgbClr val="777777"/>
                </a:solidFill>
                <a:latin typeface="Consolas"/>
                <a:ea typeface="Consolas"/>
                <a:cs typeface="Consolas"/>
                <a:sym typeface="Consolas"/>
              </a:rPr>
              <a:t>$(</a:t>
            </a:r>
            <a:r>
              <a:rPr lang="en-US" sz="2000">
                <a:solidFill>
                  <a:srgbClr val="7A3E9D"/>
                </a:solidFill>
                <a:latin typeface="Consolas"/>
                <a:ea typeface="Consolas"/>
                <a:cs typeface="Consolas"/>
                <a:sym typeface="Consolas"/>
              </a:rPr>
              <a:t>CC</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-o hello hello.o </a:t>
            </a:r>
            <a:endParaRPr/>
          </a:p>
          <a:p>
            <a:pPr indent="0" lvl="0" marL="0" marR="0" rtl="0" algn="l">
              <a:spcBef>
                <a:spcPts val="0"/>
              </a:spcBef>
              <a:spcAft>
                <a:spcPts val="0"/>
              </a:spcAft>
              <a:buNone/>
            </a:pPr>
            <a:br>
              <a:rPr lang="en-US" sz="2000">
                <a:solidFill>
                  <a:srgbClr val="333333"/>
                </a:solidFill>
                <a:latin typeface="Consolas"/>
                <a:ea typeface="Consolas"/>
                <a:cs typeface="Consolas"/>
                <a:sym typeface="Consolas"/>
              </a:rPr>
            </a:br>
            <a:r>
              <a:rPr b="1" lang="en-US" sz="2000">
                <a:solidFill>
                  <a:srgbClr val="AA3731"/>
                </a:solidFill>
                <a:latin typeface="Consolas"/>
                <a:ea typeface="Consolas"/>
                <a:cs typeface="Consolas"/>
                <a:sym typeface="Consolas"/>
              </a:rPr>
              <a:t>hello.o</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hello.c</a:t>
            </a:r>
            <a:endParaRPr/>
          </a:p>
          <a:p>
            <a:pPr indent="0" lvl="0" marL="0" marR="0" rtl="0" algn="l">
              <a:spcBef>
                <a:spcPts val="0"/>
              </a:spcBef>
              <a:spcAft>
                <a:spcPts val="0"/>
              </a:spcAft>
              <a:buNone/>
            </a:pPr>
            <a:r>
              <a:rPr lang="en-US" sz="2000">
                <a:solidFill>
                  <a:srgbClr val="333333"/>
                </a:solidFill>
                <a:latin typeface="Consolas"/>
                <a:ea typeface="Consolas"/>
                <a:cs typeface="Consolas"/>
                <a:sym typeface="Consolas"/>
              </a:rPr>
              <a:t>    </a:t>
            </a:r>
            <a:r>
              <a:rPr lang="en-US" sz="2000">
                <a:solidFill>
                  <a:srgbClr val="777777"/>
                </a:solidFill>
                <a:latin typeface="Consolas"/>
                <a:ea typeface="Consolas"/>
                <a:cs typeface="Consolas"/>
                <a:sym typeface="Consolas"/>
              </a:rPr>
              <a:t>$(</a:t>
            </a:r>
            <a:r>
              <a:rPr lang="en-US" sz="2000">
                <a:solidFill>
                  <a:srgbClr val="7A3E9D"/>
                </a:solidFill>
                <a:latin typeface="Consolas"/>
                <a:ea typeface="Consolas"/>
                <a:cs typeface="Consolas"/>
                <a:sym typeface="Consolas"/>
              </a:rPr>
              <a:t>CC</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a:t>
            </a:r>
            <a:r>
              <a:rPr lang="en-US" sz="2000">
                <a:solidFill>
                  <a:srgbClr val="777777"/>
                </a:solidFill>
                <a:latin typeface="Consolas"/>
                <a:ea typeface="Consolas"/>
                <a:cs typeface="Consolas"/>
                <a:sym typeface="Consolas"/>
              </a:rPr>
              <a:t>$(</a:t>
            </a:r>
            <a:r>
              <a:rPr lang="en-US" sz="2000">
                <a:solidFill>
                  <a:srgbClr val="7A3E9D"/>
                </a:solidFill>
                <a:latin typeface="Consolas"/>
                <a:ea typeface="Consolas"/>
                <a:cs typeface="Consolas"/>
                <a:sym typeface="Consolas"/>
              </a:rPr>
              <a:t>CFLAGS</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-c hello.c </a:t>
            </a:r>
            <a:endParaRPr/>
          </a:p>
          <a:p>
            <a:pPr indent="0" lvl="0" marL="0" marR="0" rtl="0" algn="l">
              <a:spcBef>
                <a:spcPts val="0"/>
              </a:spcBef>
              <a:spcAft>
                <a:spcPts val="0"/>
              </a:spcAft>
              <a:buNone/>
            </a:pPr>
            <a:br>
              <a:rPr lang="en-US" sz="2000">
                <a:solidFill>
                  <a:srgbClr val="333333"/>
                </a:solidFill>
                <a:latin typeface="Consolas"/>
                <a:ea typeface="Consolas"/>
                <a:cs typeface="Consolas"/>
                <a:sym typeface="Consolas"/>
              </a:rPr>
            </a:br>
            <a:r>
              <a:rPr b="1" lang="en-US" sz="2000">
                <a:solidFill>
                  <a:srgbClr val="AA3731"/>
                </a:solidFill>
                <a:latin typeface="Consolas"/>
                <a:ea typeface="Consolas"/>
                <a:cs typeface="Consolas"/>
                <a:sym typeface="Consolas"/>
              </a:rPr>
              <a:t>clean</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333333"/>
                </a:solidFill>
                <a:latin typeface="Consolas"/>
                <a:ea typeface="Consolas"/>
                <a:cs typeface="Consolas"/>
                <a:sym typeface="Consolas"/>
              </a:rPr>
              <a:t>    rm -f hello hello.o</a:t>
            </a:r>
            <a:endParaRPr/>
          </a:p>
          <a:p>
            <a:pPr indent="0" lvl="0" marL="0" marR="0" rtl="0" algn="l">
              <a:spcBef>
                <a:spcPts val="0"/>
              </a:spcBef>
              <a:spcAft>
                <a:spcPts val="0"/>
              </a:spcAft>
              <a:buNone/>
            </a:pPr>
            <a:r>
              <a:t/>
            </a:r>
            <a:endParaRPr sz="2000">
              <a:solidFill>
                <a:srgbClr val="333333"/>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Phony Targets</a:t>
            </a:r>
            <a:endParaRPr/>
          </a:p>
        </p:txBody>
      </p:sp>
      <p:sp>
        <p:nvSpPr>
          <p:cNvPr id="299" name="Google Shape;299;p25"/>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400"/>
              <a:buNone/>
            </a:pPr>
            <a:r>
              <a:rPr lang="en-US"/>
              <a:t>A phony target is one that is not really the name of a file; rather it is just a name for a recipe to be executed when you make an explicit request.</a:t>
            </a:r>
            <a:endParaRPr/>
          </a:p>
          <a:p>
            <a:pPr indent="-228600" lvl="0" marL="228600" rtl="0" algn="l">
              <a:lnSpc>
                <a:spcPct val="110000"/>
              </a:lnSpc>
              <a:spcBef>
                <a:spcPts val="1000"/>
              </a:spcBef>
              <a:spcAft>
                <a:spcPts val="0"/>
              </a:spcAft>
              <a:buClr>
                <a:schemeClr val="dk1"/>
              </a:buClr>
              <a:buSzPts val="2400"/>
              <a:buChar char="•"/>
            </a:pPr>
            <a:r>
              <a:rPr lang="en-US"/>
              <a:t>all</a:t>
            </a:r>
            <a:endParaRPr/>
          </a:p>
          <a:p>
            <a:pPr indent="-228600" lvl="0" marL="228600" rtl="0" algn="l">
              <a:lnSpc>
                <a:spcPct val="110000"/>
              </a:lnSpc>
              <a:spcBef>
                <a:spcPts val="1000"/>
              </a:spcBef>
              <a:spcAft>
                <a:spcPts val="0"/>
              </a:spcAft>
              <a:buClr>
                <a:schemeClr val="dk1"/>
              </a:buClr>
              <a:buSzPts val="2400"/>
              <a:buChar char="•"/>
            </a:pPr>
            <a:r>
              <a:rPr lang="en-US"/>
              <a:t>clean</a:t>
            </a:r>
            <a:endParaRPr/>
          </a:p>
          <a:p>
            <a:pPr indent="-76200" lvl="0" marL="228600" rtl="0" algn="l">
              <a:lnSpc>
                <a:spcPct val="110000"/>
              </a:lnSpc>
              <a:spcBef>
                <a:spcPts val="1000"/>
              </a:spcBef>
              <a:spcAft>
                <a:spcPts val="0"/>
              </a:spcAft>
              <a:buClr>
                <a:schemeClr val="dk1"/>
              </a:buClr>
              <a:buSzPts val="2400"/>
              <a:buNone/>
            </a:pPr>
            <a:r>
              <a:t/>
            </a:r>
            <a:endParaRPr/>
          </a:p>
          <a:p>
            <a:pPr indent="-76200" lvl="0" marL="228600" rtl="0" algn="l">
              <a:lnSpc>
                <a:spcPct val="110000"/>
              </a:lnSpc>
              <a:spcBef>
                <a:spcPts val="1000"/>
              </a:spcBef>
              <a:spcAft>
                <a:spcPts val="0"/>
              </a:spcAft>
              <a:buClr>
                <a:schemeClr val="dk1"/>
              </a:buClr>
              <a:buSzPts val="2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Wildcards</a:t>
            </a:r>
            <a:endParaRPr/>
          </a:p>
        </p:txBody>
      </p:sp>
      <p:sp>
        <p:nvSpPr>
          <p:cNvPr id="305" name="Google Shape;305;p26"/>
          <p:cNvSpPr txBox="1"/>
          <p:nvPr>
            <p:ph idx="1" type="body"/>
          </p:nvPr>
        </p:nvSpPr>
        <p:spPr>
          <a:xfrm>
            <a:off x="1115568" y="2196188"/>
            <a:ext cx="10168128" cy="108458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a:latin typeface="Arial"/>
                <a:ea typeface="Arial"/>
                <a:cs typeface="Arial"/>
                <a:sym typeface="Arial"/>
              </a:rPr>
              <a:t>*</a:t>
            </a:r>
            <a:r>
              <a:rPr lang="en-US"/>
              <a:t> and </a:t>
            </a:r>
            <a:r>
              <a:rPr lang="en-US">
                <a:latin typeface="Arial"/>
                <a:ea typeface="Arial"/>
                <a:cs typeface="Arial"/>
                <a:sym typeface="Arial"/>
              </a:rPr>
              <a:t>%</a:t>
            </a:r>
            <a:r>
              <a:rPr lang="en-US"/>
              <a:t> are called wildcards in Make</a:t>
            </a:r>
            <a:endParaRPr/>
          </a:p>
          <a:p>
            <a:pPr indent="-228600" lvl="0" marL="228600" rtl="0" algn="l">
              <a:lnSpc>
                <a:spcPct val="110000"/>
              </a:lnSpc>
              <a:spcBef>
                <a:spcPts val="1000"/>
              </a:spcBef>
              <a:spcAft>
                <a:spcPts val="0"/>
              </a:spcAft>
              <a:buClr>
                <a:schemeClr val="dk1"/>
              </a:buClr>
              <a:buSzPts val="2400"/>
              <a:buChar char="•"/>
            </a:pPr>
            <a:r>
              <a:rPr lang="en-US"/>
              <a:t>Example: A rule to delete all the object files</a:t>
            </a:r>
            <a:endParaRPr/>
          </a:p>
        </p:txBody>
      </p:sp>
      <p:sp>
        <p:nvSpPr>
          <p:cNvPr id="306" name="Google Shape;306;p26"/>
          <p:cNvSpPr txBox="1"/>
          <p:nvPr/>
        </p:nvSpPr>
        <p:spPr>
          <a:xfrm>
            <a:off x="1415442" y="3273468"/>
            <a:ext cx="10018733" cy="70788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A3731"/>
                </a:solidFill>
                <a:latin typeface="Consolas"/>
                <a:ea typeface="Consolas"/>
                <a:cs typeface="Consolas"/>
                <a:sym typeface="Consolas"/>
              </a:rPr>
              <a:t>clean</a:t>
            </a:r>
            <a:r>
              <a:rPr lang="en-US" sz="2000">
                <a:solidFill>
                  <a:srgbClr val="777777"/>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333333"/>
                </a:solidFill>
                <a:latin typeface="Consolas"/>
                <a:ea typeface="Consolas"/>
                <a:cs typeface="Consolas"/>
                <a:sym typeface="Consolas"/>
              </a:rPr>
              <a:t>    rm -f *.o</a:t>
            </a:r>
            <a:endParaRPr/>
          </a:p>
        </p:txBody>
      </p:sp>
      <p:sp>
        <p:nvSpPr>
          <p:cNvPr id="307" name="Google Shape;307;p26"/>
          <p:cNvSpPr txBox="1"/>
          <p:nvPr/>
        </p:nvSpPr>
        <p:spPr>
          <a:xfrm>
            <a:off x="1217113" y="4285987"/>
            <a:ext cx="10425829"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 is really useful, but is somewhat confusing because of the variety of situations it can be used in.</a:t>
            </a:r>
            <a:endParaRPr sz="1800">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When used in "matching" mode, it matches one or more characters in a string. This match is called the stem.</a:t>
            </a:r>
            <a:endParaRPr/>
          </a:p>
          <a:p>
            <a:pPr indent="-342900" lvl="1" marL="800100" marR="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When used in "replacing" mode, it takes the stem that was matched and replaces that in a string.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Wildcard Function</a:t>
            </a:r>
            <a:endParaRPr/>
          </a:p>
        </p:txBody>
      </p:sp>
      <p:sp>
        <p:nvSpPr>
          <p:cNvPr id="313" name="Google Shape;313;p27"/>
          <p:cNvSpPr txBox="1"/>
          <p:nvPr>
            <p:ph idx="1" type="body"/>
          </p:nvPr>
        </p:nvSpPr>
        <p:spPr>
          <a:xfrm>
            <a:off x="1115568" y="2196190"/>
            <a:ext cx="10168128" cy="452924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dk1"/>
              </a:buClr>
              <a:buSzPts val="2000"/>
              <a:buChar char="•"/>
            </a:pPr>
            <a:r>
              <a:rPr lang="en-US" sz="2000"/>
              <a:t>Wildcard expansion happens automatically in rules. </a:t>
            </a:r>
            <a:endParaRPr/>
          </a:p>
          <a:p>
            <a:pPr indent="-228600" lvl="0" marL="228600" rtl="0" algn="l">
              <a:lnSpc>
                <a:spcPct val="110000"/>
              </a:lnSpc>
              <a:spcBef>
                <a:spcPts val="1000"/>
              </a:spcBef>
              <a:spcAft>
                <a:spcPts val="0"/>
              </a:spcAft>
              <a:buClr>
                <a:schemeClr val="dk1"/>
              </a:buClr>
              <a:buSzPts val="2000"/>
              <a:buChar char="•"/>
            </a:pPr>
            <a:r>
              <a:rPr lang="en-US" sz="2000"/>
              <a:t>But wildcard expansion does not normally take place when a variable is set, or inside the arguments of a function. </a:t>
            </a:r>
            <a:endParaRPr/>
          </a:p>
          <a:p>
            <a:pPr indent="-228600" lvl="0" marL="228600" rtl="0" algn="l">
              <a:lnSpc>
                <a:spcPct val="110000"/>
              </a:lnSpc>
              <a:spcBef>
                <a:spcPts val="1000"/>
              </a:spcBef>
              <a:spcAft>
                <a:spcPts val="0"/>
              </a:spcAft>
              <a:buClr>
                <a:schemeClr val="dk1"/>
              </a:buClr>
              <a:buSzPts val="2000"/>
              <a:buChar char="•"/>
            </a:pPr>
            <a:r>
              <a:rPr lang="en-US" sz="2000"/>
              <a:t>If you want to do wildcard expansion in such places, you need to use the </a:t>
            </a:r>
            <a:r>
              <a:rPr lang="en-US" sz="2000">
                <a:latin typeface="Consolas"/>
                <a:ea typeface="Consolas"/>
                <a:cs typeface="Consolas"/>
                <a:sym typeface="Consolas"/>
              </a:rPr>
              <a:t>wildcard</a:t>
            </a:r>
            <a:r>
              <a:rPr lang="en-US" sz="2000"/>
              <a:t> function</a:t>
            </a:r>
            <a:endParaRPr/>
          </a:p>
          <a:p>
            <a:pPr indent="0" lvl="0" marL="0" rtl="0" algn="ctr">
              <a:lnSpc>
                <a:spcPct val="110000"/>
              </a:lnSpc>
              <a:spcBef>
                <a:spcPts val="1000"/>
              </a:spcBef>
              <a:spcAft>
                <a:spcPts val="0"/>
              </a:spcAft>
              <a:buClr>
                <a:srgbClr val="7A3E9D"/>
              </a:buClr>
              <a:buSzPts val="2400"/>
              <a:buNone/>
            </a:pPr>
            <a:r>
              <a:rPr lang="en-US">
                <a:solidFill>
                  <a:srgbClr val="7A3E9D"/>
                </a:solidFill>
                <a:latin typeface="Consolas"/>
                <a:ea typeface="Consolas"/>
                <a:cs typeface="Consolas"/>
                <a:sym typeface="Consolas"/>
              </a:rPr>
              <a:t>objects</a:t>
            </a:r>
            <a:r>
              <a:rPr lang="en-US">
                <a:solidFill>
                  <a:srgbClr val="333333"/>
                </a:solidFill>
                <a:latin typeface="Consolas"/>
                <a:ea typeface="Consolas"/>
                <a:cs typeface="Consolas"/>
                <a:sym typeface="Consolas"/>
              </a:rPr>
              <a:t> </a:t>
            </a:r>
            <a:r>
              <a:rPr lang="en-US">
                <a:solidFill>
                  <a:srgbClr val="777777"/>
                </a:solidFill>
                <a:latin typeface="Consolas"/>
                <a:ea typeface="Consolas"/>
                <a:cs typeface="Consolas"/>
                <a:sym typeface="Consolas"/>
              </a:rPr>
              <a:t>=</a:t>
            </a:r>
            <a:r>
              <a:rPr lang="en-US">
                <a:solidFill>
                  <a:srgbClr val="333333"/>
                </a:solidFill>
                <a:latin typeface="Consolas"/>
                <a:ea typeface="Consolas"/>
                <a:cs typeface="Consolas"/>
                <a:sym typeface="Consolas"/>
              </a:rPr>
              <a:t> *.o</a:t>
            </a:r>
            <a:r>
              <a:rPr lang="en-US"/>
              <a:t> </a:t>
            </a:r>
            <a:endParaRPr/>
          </a:p>
          <a:p>
            <a:pPr indent="-228600" lvl="1" marL="685800" rtl="0" algn="l">
              <a:lnSpc>
                <a:spcPct val="110000"/>
              </a:lnSpc>
              <a:spcBef>
                <a:spcPts val="500"/>
              </a:spcBef>
              <a:spcAft>
                <a:spcPts val="0"/>
              </a:spcAft>
              <a:buClr>
                <a:schemeClr val="dk1"/>
              </a:buClr>
              <a:buSzPts val="2000"/>
              <a:buFont typeface="Courier New"/>
              <a:buChar char="o"/>
            </a:pPr>
            <a:r>
              <a:rPr lang="en-US"/>
              <a:t>The value of the variable </a:t>
            </a:r>
            <a:r>
              <a:rPr lang="en-US">
                <a:latin typeface="Consolas"/>
                <a:ea typeface="Consolas"/>
                <a:cs typeface="Consolas"/>
                <a:sym typeface="Consolas"/>
              </a:rPr>
              <a:t>objects</a:t>
            </a:r>
            <a:r>
              <a:rPr lang="en-US"/>
              <a:t> is the actual string ‘</a:t>
            </a:r>
            <a:r>
              <a:rPr lang="en-US">
                <a:latin typeface="Consolas"/>
                <a:ea typeface="Consolas"/>
                <a:cs typeface="Consolas"/>
                <a:sym typeface="Consolas"/>
              </a:rPr>
              <a:t>*.o</a:t>
            </a:r>
            <a:r>
              <a:rPr lang="en-US"/>
              <a:t>’. </a:t>
            </a:r>
            <a:endParaRPr/>
          </a:p>
          <a:p>
            <a:pPr indent="-228600" lvl="1" marL="685800" rtl="0" algn="l">
              <a:lnSpc>
                <a:spcPct val="110000"/>
              </a:lnSpc>
              <a:spcBef>
                <a:spcPts val="500"/>
              </a:spcBef>
              <a:spcAft>
                <a:spcPts val="0"/>
              </a:spcAft>
              <a:buClr>
                <a:schemeClr val="dk1"/>
              </a:buClr>
              <a:buSzPts val="2000"/>
              <a:buFont typeface="Courier New"/>
              <a:buChar char="o"/>
            </a:pPr>
            <a:r>
              <a:rPr lang="en-US"/>
              <a:t>However, if you use the value of </a:t>
            </a:r>
            <a:r>
              <a:rPr lang="en-US">
                <a:latin typeface="Consolas"/>
                <a:ea typeface="Consolas"/>
                <a:cs typeface="Consolas"/>
                <a:sym typeface="Consolas"/>
              </a:rPr>
              <a:t>objects</a:t>
            </a:r>
            <a:r>
              <a:rPr lang="en-US"/>
              <a:t> in a target or prerequisite, wildcard expansion will take place there. </a:t>
            </a:r>
            <a:endParaRPr/>
          </a:p>
          <a:p>
            <a:pPr indent="-228600" lvl="0" marL="228600" rtl="0" algn="l">
              <a:lnSpc>
                <a:spcPct val="110000"/>
              </a:lnSpc>
              <a:spcBef>
                <a:spcPts val="1000"/>
              </a:spcBef>
              <a:spcAft>
                <a:spcPts val="0"/>
              </a:spcAft>
              <a:buClr>
                <a:schemeClr val="dk1"/>
              </a:buClr>
              <a:buSzPts val="2000"/>
              <a:buChar char="•"/>
            </a:pPr>
            <a:r>
              <a:rPr lang="en-US" sz="2000"/>
              <a:t>To set </a:t>
            </a:r>
            <a:r>
              <a:rPr lang="en-US" sz="2000">
                <a:latin typeface="Consolas"/>
                <a:ea typeface="Consolas"/>
                <a:cs typeface="Consolas"/>
                <a:sym typeface="Consolas"/>
              </a:rPr>
              <a:t>objects</a:t>
            </a:r>
            <a:r>
              <a:rPr lang="en-US" sz="2000"/>
              <a:t> to the expansion, instead use: </a:t>
            </a:r>
            <a:endParaRPr sz="2000"/>
          </a:p>
          <a:p>
            <a:pPr indent="-228600" lvl="0" marL="228600" rtl="0" algn="ctr">
              <a:lnSpc>
                <a:spcPct val="110000"/>
              </a:lnSpc>
              <a:spcBef>
                <a:spcPts val="1000"/>
              </a:spcBef>
              <a:spcAft>
                <a:spcPts val="0"/>
              </a:spcAft>
              <a:buClr>
                <a:srgbClr val="7A3E9D"/>
              </a:buClr>
              <a:buSzPts val="2400"/>
              <a:buNone/>
            </a:pPr>
            <a:r>
              <a:rPr lang="en-US">
                <a:solidFill>
                  <a:srgbClr val="7A3E9D"/>
                </a:solidFill>
                <a:latin typeface="Consolas"/>
                <a:ea typeface="Consolas"/>
                <a:cs typeface="Consolas"/>
                <a:sym typeface="Consolas"/>
              </a:rPr>
              <a:t>objects</a:t>
            </a:r>
            <a:r>
              <a:rPr lang="en-US">
                <a:solidFill>
                  <a:srgbClr val="333333"/>
                </a:solidFill>
                <a:latin typeface="Consolas"/>
                <a:ea typeface="Consolas"/>
                <a:cs typeface="Consolas"/>
                <a:sym typeface="Consolas"/>
              </a:rPr>
              <a:t> </a:t>
            </a:r>
            <a:r>
              <a:rPr lang="en-US">
                <a:solidFill>
                  <a:srgbClr val="777777"/>
                </a:solidFill>
                <a:latin typeface="Consolas"/>
                <a:ea typeface="Consolas"/>
                <a:cs typeface="Consolas"/>
                <a:sym typeface="Consolas"/>
              </a:rPr>
              <a:t>:=</a:t>
            </a:r>
            <a:r>
              <a:rPr lang="en-US">
                <a:solidFill>
                  <a:srgbClr val="333333"/>
                </a:solidFill>
                <a:latin typeface="Consolas"/>
                <a:ea typeface="Consolas"/>
                <a:cs typeface="Consolas"/>
                <a:sym typeface="Consolas"/>
              </a:rPr>
              <a:t> </a:t>
            </a:r>
            <a:r>
              <a:rPr lang="en-US">
                <a:solidFill>
                  <a:srgbClr val="777777"/>
                </a:solidFill>
                <a:latin typeface="Consolas"/>
                <a:ea typeface="Consolas"/>
                <a:cs typeface="Consolas"/>
                <a:sym typeface="Consolas"/>
              </a:rPr>
              <a:t>$(</a:t>
            </a:r>
            <a:r>
              <a:rPr b="1" lang="en-US">
                <a:solidFill>
                  <a:srgbClr val="AA3731"/>
                </a:solidFill>
                <a:latin typeface="Consolas"/>
                <a:ea typeface="Consolas"/>
                <a:cs typeface="Consolas"/>
                <a:sym typeface="Consolas"/>
              </a:rPr>
              <a:t>wildcard</a:t>
            </a:r>
            <a:r>
              <a:rPr lang="en-US">
                <a:solidFill>
                  <a:srgbClr val="448C27"/>
                </a:solidFill>
                <a:latin typeface="Consolas"/>
                <a:ea typeface="Consolas"/>
                <a:cs typeface="Consolas"/>
                <a:sym typeface="Consolas"/>
              </a:rPr>
              <a:t> </a:t>
            </a:r>
            <a:r>
              <a:rPr lang="en-US">
                <a:solidFill>
                  <a:srgbClr val="9C5D27"/>
                </a:solidFill>
                <a:latin typeface="Consolas"/>
                <a:ea typeface="Consolas"/>
                <a:cs typeface="Consolas"/>
                <a:sym typeface="Consolas"/>
              </a:rPr>
              <a:t>*</a:t>
            </a:r>
            <a:r>
              <a:rPr lang="en-US">
                <a:solidFill>
                  <a:srgbClr val="448C27"/>
                </a:solidFill>
                <a:latin typeface="Consolas"/>
                <a:ea typeface="Consolas"/>
                <a:cs typeface="Consolas"/>
                <a:sym typeface="Consolas"/>
              </a:rPr>
              <a:t>.o</a:t>
            </a:r>
            <a:r>
              <a:rPr lang="en-US">
                <a:solidFill>
                  <a:srgbClr val="777777"/>
                </a:solidFill>
                <a:latin typeface="Consolas"/>
                <a:ea typeface="Consolas"/>
                <a:cs typeface="Consolas"/>
                <a:sym typeface="Consolas"/>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Variables</a:t>
            </a:r>
            <a:endParaRPr/>
          </a:p>
        </p:txBody>
      </p:sp>
      <p:sp>
        <p:nvSpPr>
          <p:cNvPr id="319" name="Google Shape;319;p28"/>
          <p:cNvSpPr txBox="1"/>
          <p:nvPr>
            <p:ph idx="1" type="body"/>
          </p:nvPr>
        </p:nvSpPr>
        <p:spPr>
          <a:xfrm>
            <a:off x="1115568" y="2081366"/>
            <a:ext cx="10168128" cy="447705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dk1"/>
              </a:buClr>
              <a:buSzPts val="2200"/>
              <a:buChar char="•"/>
            </a:pPr>
            <a:r>
              <a:rPr lang="en-US" sz="2200">
                <a:latin typeface="Arial"/>
                <a:ea typeface="Arial"/>
                <a:cs typeface="Arial"/>
                <a:sym typeface="Arial"/>
              </a:rPr>
              <a:t>Variables can represent lists of file names, options to pass to compilers, programs to run, directories to look in for source files, directories to write output in, or anything else you can imagine.</a:t>
            </a:r>
            <a:endParaRPr/>
          </a:p>
          <a:p>
            <a:pPr indent="-228600" lvl="0" marL="228600" rtl="0" algn="l">
              <a:lnSpc>
                <a:spcPct val="110000"/>
              </a:lnSpc>
              <a:spcBef>
                <a:spcPts val="1000"/>
              </a:spcBef>
              <a:spcAft>
                <a:spcPts val="0"/>
              </a:spcAft>
              <a:buClr>
                <a:schemeClr val="dk1"/>
              </a:buClr>
              <a:buSzPts val="2200"/>
              <a:buChar char="•"/>
            </a:pPr>
            <a:r>
              <a:rPr lang="en-US" sz="2200">
                <a:latin typeface="Arial"/>
                <a:ea typeface="Arial"/>
                <a:cs typeface="Arial"/>
                <a:sym typeface="Arial"/>
              </a:rPr>
              <a:t>A variable name may be any sequence of characters not containing ‘</a:t>
            </a:r>
            <a:r>
              <a:rPr lang="en-US" sz="2200">
                <a:latin typeface="Consolas"/>
                <a:ea typeface="Consolas"/>
                <a:cs typeface="Consolas"/>
                <a:sym typeface="Consolas"/>
              </a:rPr>
              <a:t>:</a:t>
            </a:r>
            <a:r>
              <a:rPr lang="en-US" sz="2200">
                <a:latin typeface="Arial"/>
                <a:ea typeface="Arial"/>
                <a:cs typeface="Arial"/>
                <a:sym typeface="Arial"/>
              </a:rPr>
              <a:t>’, ‘</a:t>
            </a:r>
            <a:r>
              <a:rPr lang="en-US" sz="2200">
                <a:latin typeface="Consolas"/>
                <a:ea typeface="Consolas"/>
                <a:cs typeface="Consolas"/>
                <a:sym typeface="Consolas"/>
              </a:rPr>
              <a:t>#</a:t>
            </a:r>
            <a:r>
              <a:rPr lang="en-US" sz="2200">
                <a:latin typeface="Arial"/>
                <a:ea typeface="Arial"/>
                <a:cs typeface="Arial"/>
                <a:sym typeface="Arial"/>
              </a:rPr>
              <a:t>’, ‘</a:t>
            </a:r>
            <a:r>
              <a:rPr lang="en-US" sz="2200">
                <a:latin typeface="Consolas"/>
                <a:ea typeface="Consolas"/>
                <a:cs typeface="Consolas"/>
                <a:sym typeface="Consolas"/>
              </a:rPr>
              <a:t>=</a:t>
            </a:r>
            <a:r>
              <a:rPr lang="en-US" sz="2200">
                <a:latin typeface="Arial"/>
                <a:ea typeface="Arial"/>
                <a:cs typeface="Arial"/>
                <a:sym typeface="Arial"/>
              </a:rPr>
              <a:t>’, or whitespace. However, variable names containing characters other than letters, numbers, and underscores should be avoided as in shell scripting.</a:t>
            </a:r>
            <a:endParaRPr/>
          </a:p>
          <a:p>
            <a:pPr indent="-228600" lvl="0" marL="228600" rtl="0" algn="l">
              <a:lnSpc>
                <a:spcPct val="110000"/>
              </a:lnSpc>
              <a:spcBef>
                <a:spcPts val="1000"/>
              </a:spcBef>
              <a:spcAft>
                <a:spcPts val="0"/>
              </a:spcAft>
              <a:buClr>
                <a:schemeClr val="dk1"/>
              </a:buClr>
              <a:buSzPts val="2400"/>
              <a:buChar char="•"/>
            </a:pPr>
            <a:r>
              <a:rPr lang="en-US"/>
              <a:t>A variable and the value(s) it holds are separated by an equals (</a:t>
            </a:r>
            <a:r>
              <a:rPr lang="en-US">
                <a:latin typeface="Arial"/>
                <a:ea typeface="Arial"/>
                <a:cs typeface="Arial"/>
                <a:sym typeface="Arial"/>
              </a:rPr>
              <a:t>=</a:t>
            </a:r>
            <a:r>
              <a:rPr lang="en-US"/>
              <a:t>) sign. </a:t>
            </a:r>
            <a:endParaRPr/>
          </a:p>
          <a:p>
            <a:pPr indent="-228600" lvl="0" marL="228600" rtl="0" algn="l">
              <a:lnSpc>
                <a:spcPct val="110000"/>
              </a:lnSpc>
              <a:spcBef>
                <a:spcPts val="1000"/>
              </a:spcBef>
              <a:spcAft>
                <a:spcPts val="0"/>
              </a:spcAft>
              <a:buClr>
                <a:schemeClr val="dk1"/>
              </a:buClr>
              <a:buSzPts val="2400"/>
              <a:buChar char="•"/>
            </a:pPr>
            <a:r>
              <a:rPr lang="en-US"/>
              <a:t>Multiple values are separated by spaces between each other.</a:t>
            </a:r>
            <a:endParaRPr/>
          </a:p>
          <a:p>
            <a:pPr indent="-228600" lvl="0" marL="228600" rtl="0" algn="l">
              <a:lnSpc>
                <a:spcPct val="110000"/>
              </a:lnSpc>
              <a:spcBef>
                <a:spcPts val="1000"/>
              </a:spcBef>
              <a:spcAft>
                <a:spcPts val="0"/>
              </a:spcAft>
              <a:buClr>
                <a:schemeClr val="dk1"/>
              </a:buClr>
              <a:buSzPts val="2400"/>
              <a:buChar char="•"/>
            </a:pPr>
            <a:r>
              <a:rPr lang="en-US"/>
              <a:t>To use our variable, we can enclose it in parentheses beginning with a dollar sign.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Variables Examples</a:t>
            </a:r>
            <a:endParaRPr/>
          </a:p>
        </p:txBody>
      </p:sp>
      <p:sp>
        <p:nvSpPr>
          <p:cNvPr id="325" name="Google Shape;325;p29"/>
          <p:cNvSpPr txBox="1"/>
          <p:nvPr>
            <p:ph idx="1" type="body"/>
          </p:nvPr>
        </p:nvSpPr>
        <p:spPr>
          <a:xfrm>
            <a:off x="1011184" y="2196188"/>
            <a:ext cx="10168128" cy="425784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Char char="•"/>
            </a:pPr>
            <a:r>
              <a:rPr lang="en-US"/>
              <a:t>All the flags for the C compiler.</a:t>
            </a:r>
            <a:endParaRPr>
              <a:latin typeface="Consolas"/>
              <a:ea typeface="Consolas"/>
              <a:cs typeface="Consolas"/>
              <a:sym typeface="Consolas"/>
            </a:endParaRPr>
          </a:p>
          <a:p>
            <a:pPr indent="-228600" lvl="1" marL="685800" rtl="0" algn="l">
              <a:lnSpc>
                <a:spcPct val="110000"/>
              </a:lnSpc>
              <a:spcBef>
                <a:spcPts val="500"/>
              </a:spcBef>
              <a:spcAft>
                <a:spcPts val="0"/>
              </a:spcAft>
              <a:buClr>
                <a:srgbClr val="7A3E9D"/>
              </a:buClr>
              <a:buSzPts val="2000"/>
              <a:buFont typeface="Courier New"/>
              <a:buChar char="o"/>
            </a:pPr>
            <a:r>
              <a:rPr lang="en-US">
                <a:solidFill>
                  <a:srgbClr val="7A3E9D"/>
                </a:solidFill>
                <a:latin typeface="Consolas"/>
                <a:ea typeface="Consolas"/>
                <a:cs typeface="Consolas"/>
                <a:sym typeface="Consolas"/>
              </a:rPr>
              <a:t>CFLAGS</a:t>
            </a:r>
            <a:r>
              <a:rPr lang="en-US">
                <a:solidFill>
                  <a:srgbClr val="333333"/>
                </a:solidFill>
                <a:latin typeface="Consolas"/>
                <a:ea typeface="Consolas"/>
                <a:cs typeface="Consolas"/>
                <a:sym typeface="Consolas"/>
              </a:rPr>
              <a:t> </a:t>
            </a:r>
            <a:r>
              <a:rPr lang="en-US">
                <a:solidFill>
                  <a:srgbClr val="777777"/>
                </a:solidFill>
                <a:latin typeface="Consolas"/>
                <a:ea typeface="Consolas"/>
                <a:cs typeface="Consolas"/>
                <a:sym typeface="Consolas"/>
              </a:rPr>
              <a:t>=</a:t>
            </a:r>
            <a:r>
              <a:rPr lang="en-US">
                <a:solidFill>
                  <a:srgbClr val="333333"/>
                </a:solidFill>
                <a:latin typeface="Consolas"/>
                <a:ea typeface="Consolas"/>
                <a:cs typeface="Consolas"/>
                <a:sym typeface="Consolas"/>
              </a:rPr>
              <a:t> -Wall</a:t>
            </a:r>
            <a:endParaRPr>
              <a:solidFill>
                <a:srgbClr val="333333"/>
              </a:solidFill>
            </a:endParaRPr>
          </a:p>
          <a:p>
            <a:pPr indent="-228600" lvl="0" marL="228600" rtl="0" algn="l">
              <a:lnSpc>
                <a:spcPct val="110000"/>
              </a:lnSpc>
              <a:spcBef>
                <a:spcPts val="1000"/>
              </a:spcBef>
              <a:spcAft>
                <a:spcPts val="0"/>
              </a:spcAft>
              <a:buClr>
                <a:schemeClr val="dk1"/>
              </a:buClr>
              <a:buSzPts val="2400"/>
              <a:buChar char="•"/>
            </a:pPr>
            <a:r>
              <a:rPr lang="en-US"/>
              <a:t>The program for compiling C files.</a:t>
            </a:r>
            <a:endParaRPr>
              <a:latin typeface="Consolas"/>
              <a:ea typeface="Consolas"/>
              <a:cs typeface="Consolas"/>
              <a:sym typeface="Consolas"/>
            </a:endParaRPr>
          </a:p>
          <a:p>
            <a:pPr indent="-228600" lvl="1" marL="685800" rtl="0" algn="l">
              <a:lnSpc>
                <a:spcPct val="110000"/>
              </a:lnSpc>
              <a:spcBef>
                <a:spcPts val="500"/>
              </a:spcBef>
              <a:spcAft>
                <a:spcPts val="0"/>
              </a:spcAft>
              <a:buClr>
                <a:srgbClr val="7A3E9D"/>
              </a:buClr>
              <a:buSzPts val="2000"/>
              <a:buFont typeface="Courier New"/>
              <a:buChar char="o"/>
            </a:pPr>
            <a:r>
              <a:rPr lang="en-US">
                <a:solidFill>
                  <a:srgbClr val="7A3E9D"/>
                </a:solidFill>
                <a:latin typeface="Consolas"/>
                <a:ea typeface="Consolas"/>
                <a:cs typeface="Consolas"/>
                <a:sym typeface="Consolas"/>
              </a:rPr>
              <a:t>CC</a:t>
            </a:r>
            <a:r>
              <a:rPr lang="en-US">
                <a:solidFill>
                  <a:srgbClr val="333333"/>
                </a:solidFill>
                <a:latin typeface="Consolas"/>
                <a:ea typeface="Consolas"/>
                <a:cs typeface="Consolas"/>
                <a:sym typeface="Consolas"/>
              </a:rPr>
              <a:t> </a:t>
            </a:r>
            <a:r>
              <a:rPr lang="en-US">
                <a:solidFill>
                  <a:srgbClr val="777777"/>
                </a:solidFill>
                <a:latin typeface="Consolas"/>
                <a:ea typeface="Consolas"/>
                <a:cs typeface="Consolas"/>
                <a:sym typeface="Consolas"/>
              </a:rPr>
              <a:t>=</a:t>
            </a:r>
            <a:r>
              <a:rPr lang="en-US">
                <a:solidFill>
                  <a:srgbClr val="333333"/>
                </a:solidFill>
                <a:latin typeface="Consolas"/>
                <a:ea typeface="Consolas"/>
                <a:cs typeface="Consolas"/>
                <a:sym typeface="Consolas"/>
              </a:rPr>
              <a:t> gcc</a:t>
            </a:r>
            <a:endParaRPr>
              <a:solidFill>
                <a:srgbClr val="333333"/>
              </a:solidFill>
              <a:latin typeface="Consolas"/>
              <a:ea typeface="Consolas"/>
              <a:cs typeface="Consolas"/>
              <a:sym typeface="Consolas"/>
            </a:endParaRPr>
          </a:p>
          <a:p>
            <a:pPr indent="-228600" lvl="0" marL="228600" rtl="0" algn="l">
              <a:lnSpc>
                <a:spcPct val="110000"/>
              </a:lnSpc>
              <a:spcBef>
                <a:spcPts val="1000"/>
              </a:spcBef>
              <a:spcAft>
                <a:spcPts val="0"/>
              </a:spcAft>
              <a:buClr>
                <a:schemeClr val="dk1"/>
              </a:buClr>
              <a:buSzPts val="2400"/>
              <a:buChar char="•"/>
            </a:pPr>
            <a:r>
              <a:rPr lang="en-US"/>
              <a:t>VPATH is the directories search list for both prerequisites and targets. Paths are separated by the colon sign</a:t>
            </a:r>
            <a:r>
              <a:rPr lang="en-US">
                <a:latin typeface="Arial"/>
                <a:ea typeface="Arial"/>
                <a:cs typeface="Arial"/>
                <a:sym typeface="Arial"/>
              </a:rPr>
              <a:t> </a:t>
            </a:r>
            <a:r>
              <a:rPr lang="en-US">
                <a:latin typeface="Consolas"/>
                <a:ea typeface="Consolas"/>
                <a:cs typeface="Consolas"/>
                <a:sym typeface="Consolas"/>
              </a:rPr>
              <a:t>:</a:t>
            </a:r>
            <a:endParaRPr>
              <a:latin typeface="Consolas"/>
              <a:ea typeface="Consolas"/>
              <a:cs typeface="Consolas"/>
              <a:sym typeface="Consolas"/>
            </a:endParaRPr>
          </a:p>
          <a:p>
            <a:pPr indent="-228600" lvl="1" marL="685800" rtl="0" algn="l">
              <a:lnSpc>
                <a:spcPct val="110000"/>
              </a:lnSpc>
              <a:spcBef>
                <a:spcPts val="500"/>
              </a:spcBef>
              <a:spcAft>
                <a:spcPts val="0"/>
              </a:spcAft>
              <a:buClr>
                <a:srgbClr val="7A3E9D"/>
              </a:buClr>
              <a:buSzPts val="2000"/>
              <a:buFont typeface="Courier New"/>
              <a:buChar char="o"/>
            </a:pPr>
            <a:r>
              <a:rPr lang="en-US">
                <a:solidFill>
                  <a:srgbClr val="7A3E9D"/>
                </a:solidFill>
                <a:latin typeface="Consolas"/>
                <a:ea typeface="Consolas"/>
                <a:cs typeface="Consolas"/>
                <a:sym typeface="Consolas"/>
              </a:rPr>
              <a:t>VPATH</a:t>
            </a:r>
            <a:r>
              <a:rPr lang="en-US">
                <a:solidFill>
                  <a:srgbClr val="333333"/>
                </a:solidFill>
                <a:latin typeface="Consolas"/>
                <a:ea typeface="Consolas"/>
                <a:cs typeface="Consolas"/>
                <a:sym typeface="Consolas"/>
              </a:rPr>
              <a:t> </a:t>
            </a:r>
            <a:r>
              <a:rPr lang="en-US">
                <a:solidFill>
                  <a:srgbClr val="777777"/>
                </a:solidFill>
                <a:latin typeface="Consolas"/>
                <a:ea typeface="Consolas"/>
                <a:cs typeface="Consolas"/>
                <a:sym typeface="Consolas"/>
              </a:rPr>
              <a:t>=</a:t>
            </a:r>
            <a:r>
              <a:rPr lang="en-US">
                <a:solidFill>
                  <a:srgbClr val="333333"/>
                </a:solidFill>
                <a:latin typeface="Consolas"/>
                <a:ea typeface="Consolas"/>
                <a:cs typeface="Consolas"/>
                <a:sym typeface="Consolas"/>
              </a:rPr>
              <a:t> src : build</a:t>
            </a:r>
            <a:endParaRPr sz="1600">
              <a:latin typeface="Consolas"/>
              <a:ea typeface="Consolas"/>
              <a:cs typeface="Consolas"/>
              <a:sym typeface="Consolas"/>
            </a:endParaRPr>
          </a:p>
          <a:p>
            <a:pPr indent="-228600" lvl="0" marL="228600" rtl="0" algn="l">
              <a:lnSpc>
                <a:spcPct val="110000"/>
              </a:lnSpc>
              <a:spcBef>
                <a:spcPts val="1000"/>
              </a:spcBef>
              <a:spcAft>
                <a:spcPts val="0"/>
              </a:spcAft>
              <a:buClr>
                <a:srgbClr val="7A3E9D"/>
              </a:buClr>
              <a:buSzPts val="2000"/>
              <a:buChar char="•"/>
            </a:pPr>
            <a:r>
              <a:rPr lang="en-US" sz="2000">
                <a:solidFill>
                  <a:srgbClr val="7A3E9D"/>
                </a:solidFill>
                <a:latin typeface="Consolas"/>
                <a:ea typeface="Consolas"/>
                <a:cs typeface="Consolas"/>
                <a:sym typeface="Consolas"/>
              </a:rPr>
              <a:t>objects</a:t>
            </a:r>
            <a:r>
              <a:rPr lang="en-US" sz="2000">
                <a:solidFill>
                  <a:srgbClr val="333333"/>
                </a:solidFill>
                <a:latin typeface="Consolas"/>
                <a:ea typeface="Consolas"/>
                <a:cs typeface="Consolas"/>
                <a:sym typeface="Consolas"/>
              </a:rPr>
              <a:t> </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program.o foo.o utils.o</a:t>
            </a:r>
            <a:endParaRPr sz="2000">
              <a:solidFill>
                <a:srgbClr val="333333"/>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34" name="Google Shape;134;p3"/>
          <p:cNvPicPr preferRelativeResize="0"/>
          <p:nvPr/>
        </p:nvPicPr>
        <p:blipFill rotWithShape="1">
          <a:blip r:embed="rId3">
            <a:alphaModFix/>
          </a:blip>
          <a:srcRect b="3759" l="0" r="0" t="3760"/>
          <a:stretch/>
        </p:blipFill>
        <p:spPr>
          <a:xfrm>
            <a:off x="3523488" y="10"/>
            <a:ext cx="8668512" cy="6857990"/>
          </a:xfrm>
          <a:prstGeom prst="rect">
            <a:avLst/>
          </a:prstGeom>
          <a:noFill/>
          <a:ln>
            <a:noFill/>
          </a:ln>
        </p:spPr>
      </p:pic>
      <p:sp>
        <p:nvSpPr>
          <p:cNvPr id="135" name="Google Shape;135;p3"/>
          <p:cNvSpPr/>
          <p:nvPr/>
        </p:nvSpPr>
        <p:spPr>
          <a:xfrm>
            <a:off x="0" y="0"/>
            <a:ext cx="9756601"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3"/>
          <p:cNvSpPr txBox="1"/>
          <p:nvPr>
            <p:ph type="ctr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lang="en-US" sz="4800"/>
              <a:t>Linux Shell Scripting </a:t>
            </a:r>
            <a:endParaRPr sz="4800"/>
          </a:p>
        </p:txBody>
      </p:sp>
      <p:sp>
        <p:nvSpPr>
          <p:cNvPr id="137" name="Google Shape;137;p3"/>
          <p:cNvSpPr txBox="1"/>
          <p:nvPr>
            <p:ph idx="1" type="subTitle"/>
          </p:nvPr>
        </p:nvSpPr>
        <p:spPr>
          <a:xfrm>
            <a:off x="477980" y="4872922"/>
            <a:ext cx="4023359" cy="120814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sz="2000"/>
              <a:t>Digital Design and Verification Training</a:t>
            </a:r>
            <a:endParaRPr/>
          </a:p>
        </p:txBody>
      </p:sp>
      <p:sp>
        <p:nvSpPr>
          <p:cNvPr id="138" name="Google Shape;138;p3"/>
          <p:cNvSpPr/>
          <p:nvPr/>
        </p:nvSpPr>
        <p:spPr>
          <a:xfrm rot="5400000">
            <a:off x="759921"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9" name="Google Shape;139;p3"/>
          <p:cNvSpPr/>
          <p:nvPr/>
        </p:nvSpPr>
        <p:spPr>
          <a:xfrm>
            <a:off x="481029" y="4546920"/>
            <a:ext cx="3977640" cy="18288"/>
          </a:xfrm>
          <a:prstGeom prst="rect">
            <a:avLst/>
          </a:prstGeom>
          <a:solidFill>
            <a:srgbClr val="B9BED9"/>
          </a:solidFill>
          <a:ln cap="flat" cmpd="sng" w="9525">
            <a:solidFill>
              <a:srgbClr val="B9BED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1" name="Google Shape;331;p30"/>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Automatic Variables</a:t>
            </a:r>
            <a:endParaRPr/>
          </a:p>
        </p:txBody>
      </p:sp>
      <p:sp>
        <p:nvSpPr>
          <p:cNvPr id="332" name="Google Shape;332;p30"/>
          <p:cNvSpPr/>
          <p:nvPr/>
        </p:nvSpPr>
        <p:spPr>
          <a:xfrm>
            <a:off x="865953" y="1634502"/>
            <a:ext cx="10451592" cy="9144"/>
          </a:xfrm>
          <a:prstGeom prst="rect">
            <a:avLst/>
          </a:prstGeom>
          <a:solidFill>
            <a:srgbClr val="595959">
              <a:alpha val="29803"/>
            </a:srgbClr>
          </a:solidFill>
          <a:ln cap="flat" cmpd="sng" w="9525">
            <a:solidFill>
              <a:srgbClr val="595959">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3" name="Google Shape;333;p30"/>
          <p:cNvSpPr/>
          <p:nvPr/>
        </p:nvSpPr>
        <p:spPr>
          <a:xfrm flipH="1" rot="10800000">
            <a:off x="841248" y="1538176"/>
            <a:ext cx="1873457" cy="109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4" name="Google Shape;334;p30"/>
          <p:cNvSpPr txBox="1"/>
          <p:nvPr>
            <p:ph idx="1" type="body"/>
          </p:nvPr>
        </p:nvSpPr>
        <p:spPr>
          <a:xfrm>
            <a:off x="1006711" y="1806738"/>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a:t>Automatic variables are special variables that Make sets automatically for each rule. </a:t>
            </a:r>
            <a:endParaRPr/>
          </a:p>
          <a:p>
            <a:pPr indent="-228600" lvl="0" marL="228600" rtl="0" algn="l">
              <a:lnSpc>
                <a:spcPct val="110000"/>
              </a:lnSpc>
              <a:spcBef>
                <a:spcPts val="1000"/>
              </a:spcBef>
              <a:spcAft>
                <a:spcPts val="0"/>
              </a:spcAft>
              <a:buClr>
                <a:schemeClr val="dk1"/>
              </a:buClr>
              <a:buSzPts val="2400"/>
              <a:buChar char="•"/>
            </a:pPr>
            <a:r>
              <a:rPr lang="en-US"/>
              <a:t>The most commonly used automatic variables are:</a:t>
            </a:r>
            <a:endParaRPr/>
          </a:p>
          <a:p>
            <a:pPr indent="-228600" lvl="0" marL="228600" rtl="0" algn="l">
              <a:lnSpc>
                <a:spcPct val="110000"/>
              </a:lnSpc>
              <a:spcBef>
                <a:spcPts val="1000"/>
              </a:spcBef>
              <a:spcAft>
                <a:spcPts val="0"/>
              </a:spcAft>
              <a:buClr>
                <a:schemeClr val="dk1"/>
              </a:buClr>
              <a:buSzPts val="2400"/>
              <a:buChar char="•"/>
            </a:pPr>
            <a:r>
              <a:rPr lang="en-US"/>
              <a:t>$@: The target filename </a:t>
            </a:r>
            <a:endParaRPr/>
          </a:p>
          <a:p>
            <a:pPr indent="-228600" lvl="1" marL="685800" rtl="0" algn="l">
              <a:lnSpc>
                <a:spcPct val="110000"/>
              </a:lnSpc>
              <a:spcBef>
                <a:spcPts val="500"/>
              </a:spcBef>
              <a:spcAft>
                <a:spcPts val="0"/>
              </a:spcAft>
              <a:buClr>
                <a:schemeClr val="dk1"/>
              </a:buClr>
              <a:buSzPts val="2000"/>
              <a:buChar char="•"/>
            </a:pPr>
            <a:r>
              <a:rPr lang="en-US"/>
              <a:t>Represents the file name of the target of the rule</a:t>
            </a:r>
            <a:endParaRPr/>
          </a:p>
          <a:p>
            <a:pPr indent="-228600" lvl="1" marL="685800" rtl="0" algn="l">
              <a:lnSpc>
                <a:spcPct val="110000"/>
              </a:lnSpc>
              <a:spcBef>
                <a:spcPts val="500"/>
              </a:spcBef>
              <a:spcAft>
                <a:spcPts val="0"/>
              </a:spcAft>
              <a:buClr>
                <a:schemeClr val="dk1"/>
              </a:buClr>
              <a:buSzPts val="2000"/>
              <a:buChar char="•"/>
            </a:pPr>
            <a:r>
              <a:rPr lang="en-US"/>
              <a:t>Useful when the same command is used for multiple targets</a:t>
            </a:r>
            <a:endParaRPr/>
          </a:p>
          <a:p>
            <a:pPr indent="-76200" lvl="0" marL="228600" rtl="0" algn="l">
              <a:lnSpc>
                <a:spcPct val="110000"/>
              </a:lnSpc>
              <a:spcBef>
                <a:spcPts val="1000"/>
              </a:spcBef>
              <a:spcAft>
                <a:spcPts val="0"/>
              </a:spcAft>
              <a:buClr>
                <a:schemeClr val="dk1"/>
              </a:buClr>
              <a:buSzPts val="2400"/>
              <a:buNone/>
            </a:pPr>
            <a:r>
              <a:t/>
            </a:r>
            <a:endParaRPr/>
          </a:p>
        </p:txBody>
      </p:sp>
      <p:sp>
        <p:nvSpPr>
          <p:cNvPr id="335" name="Google Shape;335;p30"/>
          <p:cNvSpPr txBox="1"/>
          <p:nvPr/>
        </p:nvSpPr>
        <p:spPr>
          <a:xfrm>
            <a:off x="1676400" y="4703523"/>
            <a:ext cx="9653390" cy="10156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A3731"/>
                </a:solidFill>
                <a:latin typeface="Consolas"/>
                <a:ea typeface="Consolas"/>
                <a:cs typeface="Consolas"/>
                <a:sym typeface="Consolas"/>
              </a:rPr>
              <a:t>foo.o</a:t>
            </a:r>
            <a:r>
              <a:rPr lang="en-US" sz="2000">
                <a:solidFill>
                  <a:srgbClr val="333333"/>
                </a:solidFill>
                <a:latin typeface="Consolas"/>
                <a:ea typeface="Consolas"/>
                <a:cs typeface="Consolas"/>
                <a:sym typeface="Consolas"/>
              </a:rPr>
              <a:t> </a:t>
            </a:r>
            <a:r>
              <a:rPr b="1" lang="en-US" sz="2000">
                <a:solidFill>
                  <a:srgbClr val="AA3731"/>
                </a:solidFill>
                <a:latin typeface="Consolas"/>
                <a:ea typeface="Consolas"/>
                <a:cs typeface="Consolas"/>
                <a:sym typeface="Consolas"/>
              </a:rPr>
              <a:t>bar.o</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a:t>
            </a:r>
            <a:r>
              <a:rPr lang="en-US" sz="2000">
                <a:solidFill>
                  <a:srgbClr val="9C5D27"/>
                </a:solidFill>
                <a:latin typeface="Consolas"/>
                <a:ea typeface="Consolas"/>
                <a:cs typeface="Consolas"/>
                <a:sym typeface="Consolas"/>
              </a:rPr>
              <a:t>%</a:t>
            </a:r>
            <a:r>
              <a:rPr lang="en-US" sz="2000">
                <a:solidFill>
                  <a:srgbClr val="333333"/>
                </a:solidFill>
                <a:latin typeface="Consolas"/>
                <a:ea typeface="Consolas"/>
                <a:cs typeface="Consolas"/>
                <a:sym typeface="Consolas"/>
              </a:rPr>
              <a:t>.o: </a:t>
            </a:r>
            <a:r>
              <a:rPr lang="en-US" sz="2000">
                <a:solidFill>
                  <a:srgbClr val="9C5D27"/>
                </a:solidFill>
                <a:latin typeface="Consolas"/>
                <a:ea typeface="Consolas"/>
                <a:cs typeface="Consolas"/>
                <a:sym typeface="Consolas"/>
              </a:rPr>
              <a:t>%</a:t>
            </a:r>
            <a:r>
              <a:rPr lang="en-US" sz="2000">
                <a:solidFill>
                  <a:srgbClr val="333333"/>
                </a:solidFill>
                <a:latin typeface="Consolas"/>
                <a:ea typeface="Consolas"/>
                <a:cs typeface="Consolas"/>
                <a:sym typeface="Consolas"/>
              </a:rPr>
              <a:t>.c</a:t>
            </a:r>
            <a:endParaRPr/>
          </a:p>
          <a:p>
            <a:pPr indent="0" lvl="0" marL="0" marR="0" rtl="0" algn="l">
              <a:spcBef>
                <a:spcPts val="0"/>
              </a:spcBef>
              <a:spcAft>
                <a:spcPts val="0"/>
              </a:spcAft>
              <a:buNone/>
            </a:pPr>
            <a:r>
              <a:rPr lang="en-US" sz="2000">
                <a:solidFill>
                  <a:srgbClr val="333333"/>
                </a:solidFill>
                <a:latin typeface="Consolas"/>
                <a:ea typeface="Consolas"/>
                <a:cs typeface="Consolas"/>
                <a:sym typeface="Consolas"/>
              </a:rPr>
              <a:t>    gcc -c </a:t>
            </a:r>
            <a:r>
              <a:rPr lang="en-US" sz="2000">
                <a:solidFill>
                  <a:srgbClr val="9C5D27"/>
                </a:solidFill>
                <a:latin typeface="Consolas"/>
                <a:ea typeface="Consolas"/>
                <a:cs typeface="Consolas"/>
                <a:sym typeface="Consolas"/>
              </a:rPr>
              <a:t>$&lt;</a:t>
            </a:r>
            <a:r>
              <a:rPr lang="en-US" sz="2000">
                <a:solidFill>
                  <a:srgbClr val="333333"/>
                </a:solidFill>
                <a:latin typeface="Consolas"/>
                <a:ea typeface="Consolas"/>
                <a:cs typeface="Consolas"/>
                <a:sym typeface="Consolas"/>
              </a:rPr>
              <a:t> -o </a:t>
            </a:r>
            <a:r>
              <a:rPr lang="en-US" sz="2000">
                <a:solidFill>
                  <a:srgbClr val="9C5D27"/>
                </a:solidFill>
                <a:latin typeface="Consolas"/>
                <a:ea typeface="Consolas"/>
                <a:cs typeface="Consolas"/>
                <a:sym typeface="Consolas"/>
              </a:rPr>
              <a:t>$@</a:t>
            </a:r>
            <a:endParaRPr/>
          </a:p>
          <a:p>
            <a:pPr indent="0" lvl="0" marL="0" marR="0" rtl="0" algn="l">
              <a:spcBef>
                <a:spcPts val="0"/>
              </a:spcBef>
              <a:spcAft>
                <a:spcPts val="0"/>
              </a:spcAft>
              <a:buNone/>
            </a:pPr>
            <a:r>
              <a:t/>
            </a:r>
            <a:endParaRPr sz="2000">
              <a:solidFill>
                <a:srgbClr val="333333"/>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p31"/>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Automatic Variables</a:t>
            </a:r>
            <a:endParaRPr/>
          </a:p>
        </p:txBody>
      </p:sp>
      <p:sp>
        <p:nvSpPr>
          <p:cNvPr id="342" name="Google Shape;342;p31"/>
          <p:cNvSpPr/>
          <p:nvPr/>
        </p:nvSpPr>
        <p:spPr>
          <a:xfrm>
            <a:off x="865953" y="1634502"/>
            <a:ext cx="10451592" cy="9144"/>
          </a:xfrm>
          <a:prstGeom prst="rect">
            <a:avLst/>
          </a:prstGeom>
          <a:solidFill>
            <a:srgbClr val="595959">
              <a:alpha val="29803"/>
            </a:srgbClr>
          </a:solidFill>
          <a:ln cap="flat" cmpd="sng" w="9525">
            <a:solidFill>
              <a:srgbClr val="595959">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3" name="Google Shape;343;p31"/>
          <p:cNvSpPr/>
          <p:nvPr/>
        </p:nvSpPr>
        <p:spPr>
          <a:xfrm flipH="1" rot="10800000">
            <a:off x="841248" y="1538176"/>
            <a:ext cx="1873457" cy="109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4" name="Google Shape;344;p31"/>
          <p:cNvSpPr txBox="1"/>
          <p:nvPr>
            <p:ph idx="1" type="body"/>
          </p:nvPr>
        </p:nvSpPr>
        <p:spPr>
          <a:xfrm>
            <a:off x="1006711" y="1733670"/>
            <a:ext cx="10168128" cy="1293354"/>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a:t>$&lt;: The first dependency filename </a:t>
            </a:r>
            <a:endParaRPr/>
          </a:p>
          <a:p>
            <a:pPr indent="-228600" lvl="1" marL="685800" rtl="0" algn="l">
              <a:lnSpc>
                <a:spcPct val="110000"/>
              </a:lnSpc>
              <a:spcBef>
                <a:spcPts val="500"/>
              </a:spcBef>
              <a:spcAft>
                <a:spcPts val="0"/>
              </a:spcAft>
              <a:buClr>
                <a:schemeClr val="dk1"/>
              </a:buClr>
              <a:buSzPts val="2000"/>
              <a:buChar char="•"/>
            </a:pPr>
            <a:r>
              <a:rPr lang="en-US"/>
              <a:t>Represents the name of the first prerequisite (dependency)</a:t>
            </a:r>
            <a:endParaRPr/>
          </a:p>
          <a:p>
            <a:pPr indent="-228600" lvl="1" marL="685800" rtl="0" algn="l">
              <a:lnSpc>
                <a:spcPct val="110000"/>
              </a:lnSpc>
              <a:spcBef>
                <a:spcPts val="500"/>
              </a:spcBef>
              <a:spcAft>
                <a:spcPts val="0"/>
              </a:spcAft>
              <a:buClr>
                <a:schemeClr val="dk1"/>
              </a:buClr>
              <a:buSzPts val="2000"/>
              <a:buChar char="•"/>
            </a:pPr>
            <a:r>
              <a:rPr lang="en-US"/>
              <a:t>Particularly useful in pattern rules</a:t>
            </a:r>
            <a:endParaRPr/>
          </a:p>
          <a:p>
            <a:pPr indent="-101600" lvl="1" marL="685800" rtl="0" algn="l">
              <a:lnSpc>
                <a:spcPct val="110000"/>
              </a:lnSpc>
              <a:spcBef>
                <a:spcPts val="500"/>
              </a:spcBef>
              <a:spcAft>
                <a:spcPts val="0"/>
              </a:spcAft>
              <a:buClr>
                <a:schemeClr val="dk1"/>
              </a:buClr>
              <a:buSzPts val="2000"/>
              <a:buNone/>
            </a:pPr>
            <a:r>
              <a:t/>
            </a:r>
            <a:endParaRPr/>
          </a:p>
          <a:p>
            <a:pPr indent="-76200" lvl="0" marL="228600" rtl="0" algn="l">
              <a:lnSpc>
                <a:spcPct val="110000"/>
              </a:lnSpc>
              <a:spcBef>
                <a:spcPts val="1000"/>
              </a:spcBef>
              <a:spcAft>
                <a:spcPts val="0"/>
              </a:spcAft>
              <a:buClr>
                <a:schemeClr val="dk1"/>
              </a:buClr>
              <a:buSzPts val="2400"/>
              <a:buNone/>
            </a:pPr>
            <a:r>
              <a:t/>
            </a:r>
            <a:endParaRPr/>
          </a:p>
        </p:txBody>
      </p:sp>
      <p:sp>
        <p:nvSpPr>
          <p:cNvPr id="345" name="Google Shape;345;p31"/>
          <p:cNvSpPr txBox="1"/>
          <p:nvPr/>
        </p:nvSpPr>
        <p:spPr>
          <a:xfrm>
            <a:off x="1196237" y="3137770"/>
            <a:ext cx="10363199" cy="132343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9C5D27"/>
                </a:solidFill>
                <a:latin typeface="Consolas"/>
                <a:ea typeface="Consolas"/>
                <a:cs typeface="Consolas"/>
                <a:sym typeface="Consolas"/>
              </a:rPr>
              <a:t>%</a:t>
            </a:r>
            <a:r>
              <a:rPr b="1" lang="en-US" sz="2000">
                <a:solidFill>
                  <a:srgbClr val="AA3731"/>
                </a:solidFill>
                <a:latin typeface="Consolas"/>
                <a:ea typeface="Consolas"/>
                <a:cs typeface="Consolas"/>
                <a:sym typeface="Consolas"/>
              </a:rPr>
              <a:t>.o</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a:t>
            </a:r>
            <a:r>
              <a:rPr lang="en-US" sz="2000">
                <a:solidFill>
                  <a:srgbClr val="9C5D27"/>
                </a:solidFill>
                <a:latin typeface="Consolas"/>
                <a:ea typeface="Consolas"/>
                <a:cs typeface="Consolas"/>
                <a:sym typeface="Consolas"/>
              </a:rPr>
              <a:t>%</a:t>
            </a:r>
            <a:r>
              <a:rPr lang="en-US" sz="2000">
                <a:solidFill>
                  <a:srgbClr val="333333"/>
                </a:solidFill>
                <a:latin typeface="Consolas"/>
                <a:ea typeface="Consolas"/>
                <a:cs typeface="Consolas"/>
                <a:sym typeface="Consolas"/>
              </a:rPr>
              <a:t>.c</a:t>
            </a:r>
            <a:endParaRPr/>
          </a:p>
          <a:p>
            <a:pPr indent="0" lvl="0" marL="0" marR="0" rtl="0" algn="l">
              <a:spcBef>
                <a:spcPts val="0"/>
              </a:spcBef>
              <a:spcAft>
                <a:spcPts val="0"/>
              </a:spcAft>
              <a:buNone/>
            </a:pPr>
            <a:r>
              <a:rPr lang="en-US" sz="2000">
                <a:solidFill>
                  <a:srgbClr val="333333"/>
                </a:solidFill>
                <a:latin typeface="Consolas"/>
                <a:ea typeface="Consolas"/>
                <a:cs typeface="Consolas"/>
                <a:sym typeface="Consolas"/>
              </a:rPr>
              <a:t>    gcc -c </a:t>
            </a:r>
            <a:r>
              <a:rPr lang="en-US" sz="2000">
                <a:solidFill>
                  <a:srgbClr val="9C5D27"/>
                </a:solidFill>
                <a:latin typeface="Consolas"/>
                <a:ea typeface="Consolas"/>
                <a:cs typeface="Consolas"/>
                <a:sym typeface="Consolas"/>
              </a:rPr>
              <a:t>$&lt;</a:t>
            </a:r>
            <a:r>
              <a:rPr lang="en-US" sz="2000">
                <a:solidFill>
                  <a:srgbClr val="333333"/>
                </a:solidFill>
                <a:latin typeface="Consolas"/>
                <a:ea typeface="Consolas"/>
                <a:cs typeface="Consolas"/>
                <a:sym typeface="Consolas"/>
              </a:rPr>
              <a:t> -o </a:t>
            </a:r>
            <a:r>
              <a:rPr lang="en-US" sz="2000">
                <a:solidFill>
                  <a:srgbClr val="9C5D27"/>
                </a:solidFill>
                <a:latin typeface="Consolas"/>
                <a:ea typeface="Consolas"/>
                <a:cs typeface="Consolas"/>
                <a:sym typeface="Consolas"/>
              </a:rPr>
              <a:t>$@</a:t>
            </a:r>
            <a:endParaRPr/>
          </a:p>
          <a:p>
            <a:pPr indent="0" lvl="0" marL="0" marR="0" rtl="0" algn="l">
              <a:spcBef>
                <a:spcPts val="0"/>
              </a:spcBef>
              <a:spcAft>
                <a:spcPts val="0"/>
              </a:spcAft>
              <a:buNone/>
            </a:pPr>
            <a:r>
              <a:rPr i="1" lang="en-US" sz="2000">
                <a:solidFill>
                  <a:srgbClr val="AAAAAA"/>
                </a:solidFill>
                <a:latin typeface="Consolas"/>
                <a:ea typeface="Consolas"/>
                <a:cs typeface="Consolas"/>
                <a:sym typeface="Consolas"/>
              </a:rPr>
              <a:t># Here, $&lt; represents the .c file that corresponds to the .o file being built</a:t>
            </a:r>
            <a:endParaRPr/>
          </a:p>
        </p:txBody>
      </p:sp>
      <p:sp>
        <p:nvSpPr>
          <p:cNvPr id="346" name="Google Shape;346;p31"/>
          <p:cNvSpPr txBox="1"/>
          <p:nvPr/>
        </p:nvSpPr>
        <p:spPr>
          <a:xfrm>
            <a:off x="1321497" y="5580345"/>
            <a:ext cx="10154432" cy="10156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A3731"/>
                </a:solidFill>
                <a:latin typeface="Consolas"/>
                <a:ea typeface="Consolas"/>
                <a:cs typeface="Consolas"/>
                <a:sym typeface="Consolas"/>
              </a:rPr>
              <a:t>myprogram</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foo.o bar.o baz.o</a:t>
            </a:r>
            <a:endParaRPr/>
          </a:p>
          <a:p>
            <a:pPr indent="0" lvl="0" marL="0" marR="0" rtl="0" algn="l">
              <a:spcBef>
                <a:spcPts val="0"/>
              </a:spcBef>
              <a:spcAft>
                <a:spcPts val="0"/>
              </a:spcAft>
              <a:buNone/>
            </a:pPr>
            <a:r>
              <a:rPr lang="en-US" sz="2000">
                <a:solidFill>
                  <a:srgbClr val="333333"/>
                </a:solidFill>
                <a:latin typeface="Consolas"/>
                <a:ea typeface="Consolas"/>
                <a:cs typeface="Consolas"/>
                <a:sym typeface="Consolas"/>
              </a:rPr>
              <a:t>    gcc </a:t>
            </a:r>
            <a:r>
              <a:rPr lang="en-US" sz="2000">
                <a:solidFill>
                  <a:srgbClr val="9C5D27"/>
                </a:solidFill>
                <a:latin typeface="Consolas"/>
                <a:ea typeface="Consolas"/>
                <a:cs typeface="Consolas"/>
                <a:sym typeface="Consolas"/>
              </a:rPr>
              <a:t>$^</a:t>
            </a:r>
            <a:r>
              <a:rPr lang="en-US" sz="2000">
                <a:solidFill>
                  <a:srgbClr val="333333"/>
                </a:solidFill>
                <a:latin typeface="Consolas"/>
                <a:ea typeface="Consolas"/>
                <a:cs typeface="Consolas"/>
                <a:sym typeface="Consolas"/>
              </a:rPr>
              <a:t> -o </a:t>
            </a:r>
            <a:r>
              <a:rPr lang="en-US" sz="2000">
                <a:solidFill>
                  <a:srgbClr val="9C5D27"/>
                </a:solidFill>
                <a:latin typeface="Consolas"/>
                <a:ea typeface="Consolas"/>
                <a:cs typeface="Consolas"/>
                <a:sym typeface="Consolas"/>
              </a:rPr>
              <a:t>$@</a:t>
            </a:r>
            <a:endParaRPr/>
          </a:p>
          <a:p>
            <a:pPr indent="0" lvl="0" marL="0" marR="0" rtl="0" algn="l">
              <a:spcBef>
                <a:spcPts val="0"/>
              </a:spcBef>
              <a:spcAft>
                <a:spcPts val="0"/>
              </a:spcAft>
              <a:buNone/>
            </a:pPr>
            <a:r>
              <a:rPr i="1" lang="en-US" sz="2000">
                <a:solidFill>
                  <a:srgbClr val="AAAAAA"/>
                </a:solidFill>
                <a:latin typeface="Consolas"/>
                <a:ea typeface="Consolas"/>
                <a:cs typeface="Consolas"/>
                <a:sym typeface="Consolas"/>
              </a:rPr>
              <a:t># In this case, $^ expands to 'foo.o bar.o baz.o'</a:t>
            </a:r>
            <a:endParaRPr/>
          </a:p>
        </p:txBody>
      </p:sp>
      <p:sp>
        <p:nvSpPr>
          <p:cNvPr id="347" name="Google Shape;347;p31"/>
          <p:cNvSpPr txBox="1"/>
          <p:nvPr/>
        </p:nvSpPr>
        <p:spPr>
          <a:xfrm>
            <a:off x="1196236" y="4567825"/>
            <a:ext cx="10352760" cy="1015663"/>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 The filenames of all dependencies ​</a:t>
            </a:r>
            <a:endParaRPr sz="1800">
              <a:solidFill>
                <a:schemeClr val="dk1"/>
              </a:solidFill>
              <a:latin typeface="Arial"/>
              <a:ea typeface="Arial"/>
              <a:cs typeface="Arial"/>
              <a:sym typeface="Arial"/>
            </a:endParaRPr>
          </a:p>
          <a:p>
            <a:pPr indent="-228600" lvl="1" marL="685800" marR="0" rtl="0" algn="l">
              <a:spcBef>
                <a:spcPts val="0"/>
              </a:spcBef>
              <a:spcAft>
                <a:spcPts val="0"/>
              </a:spcAft>
              <a:buClr>
                <a:schemeClr val="dk1"/>
              </a:buClr>
              <a:buSzPts val="1900"/>
              <a:buFont typeface="Courier New"/>
              <a:buChar char="o"/>
            </a:pPr>
            <a:r>
              <a:rPr b="0" i="0" lang="en-US" sz="1900" u="none" cap="none" strike="noStrike">
                <a:solidFill>
                  <a:schemeClr val="dk1"/>
                </a:solidFill>
                <a:latin typeface="Arial"/>
                <a:ea typeface="Arial"/>
                <a:cs typeface="Arial"/>
                <a:sym typeface="Arial"/>
              </a:rPr>
              <a:t>Represents all prerequisites of the rule, separated by spaces​</a:t>
            </a:r>
            <a:endParaRPr b="0" i="0" sz="1800" u="none" cap="none" strike="noStrike">
              <a:solidFill>
                <a:schemeClr val="dk1"/>
              </a:solidFill>
              <a:latin typeface="Arial"/>
              <a:ea typeface="Arial"/>
              <a:cs typeface="Arial"/>
              <a:sym typeface="Arial"/>
            </a:endParaRPr>
          </a:p>
          <a:p>
            <a:pPr indent="-228600" lvl="1" marL="685800" marR="0" rtl="0" algn="l">
              <a:spcBef>
                <a:spcPts val="0"/>
              </a:spcBef>
              <a:spcAft>
                <a:spcPts val="0"/>
              </a:spcAft>
              <a:buClr>
                <a:schemeClr val="dk1"/>
              </a:buClr>
              <a:buSzPts val="1900"/>
              <a:buFont typeface="Courier New"/>
              <a:buChar char="o"/>
            </a:pPr>
            <a:r>
              <a:rPr b="0" i="0" lang="en-US" sz="1900" u="none" cap="none" strike="noStrike">
                <a:solidFill>
                  <a:schemeClr val="dk1"/>
                </a:solidFill>
                <a:latin typeface="Arial"/>
                <a:ea typeface="Arial"/>
                <a:cs typeface="Arial"/>
                <a:sym typeface="Arial"/>
              </a:rPr>
              <a:t>Useful when you need to use all dependencies in the command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32"/>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Automatic Variables</a:t>
            </a:r>
            <a:endParaRPr/>
          </a:p>
        </p:txBody>
      </p:sp>
      <p:sp>
        <p:nvSpPr>
          <p:cNvPr id="355" name="Google Shape;355;p32"/>
          <p:cNvSpPr/>
          <p:nvPr/>
        </p:nvSpPr>
        <p:spPr>
          <a:xfrm>
            <a:off x="865953" y="1634502"/>
            <a:ext cx="10451592" cy="9144"/>
          </a:xfrm>
          <a:prstGeom prst="rect">
            <a:avLst/>
          </a:prstGeom>
          <a:solidFill>
            <a:srgbClr val="595959">
              <a:alpha val="29803"/>
            </a:srgbClr>
          </a:solidFill>
          <a:ln cap="flat" cmpd="sng" w="9525">
            <a:solidFill>
              <a:srgbClr val="595959">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6" name="Google Shape;356;p32"/>
          <p:cNvSpPr/>
          <p:nvPr/>
        </p:nvSpPr>
        <p:spPr>
          <a:xfrm flipH="1" rot="10800000">
            <a:off x="841248" y="1538176"/>
            <a:ext cx="1873457" cy="109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7" name="Google Shape;357;p32"/>
          <p:cNvSpPr txBox="1"/>
          <p:nvPr>
            <p:ph idx="1" type="body"/>
          </p:nvPr>
        </p:nvSpPr>
        <p:spPr>
          <a:xfrm>
            <a:off x="1006711" y="2161642"/>
            <a:ext cx="10147252" cy="126203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dk1"/>
              </a:buClr>
              <a:buSzPts val="2400"/>
              <a:buChar char="•"/>
            </a:pPr>
            <a:r>
              <a:rPr lang="en-US"/>
              <a:t>$?: The names of all the prerequisites that are newer than the target</a:t>
            </a:r>
            <a:endParaRPr/>
          </a:p>
          <a:p>
            <a:pPr indent="-228600" lvl="1" marL="685800" rtl="0" algn="l">
              <a:lnSpc>
                <a:spcPct val="110000"/>
              </a:lnSpc>
              <a:spcBef>
                <a:spcPts val="500"/>
              </a:spcBef>
              <a:spcAft>
                <a:spcPts val="0"/>
              </a:spcAft>
              <a:buClr>
                <a:schemeClr val="dk1"/>
              </a:buClr>
              <a:buSzPts val="2000"/>
              <a:buChar char="•"/>
            </a:pPr>
            <a:r>
              <a:rPr lang="en-US"/>
              <a:t> when you wish to operate on only the prerequisites that have changed</a:t>
            </a:r>
            <a:endParaRPr/>
          </a:p>
          <a:p>
            <a:pPr indent="-228600" lvl="1" marL="685800" rtl="0" algn="l">
              <a:lnSpc>
                <a:spcPct val="110000"/>
              </a:lnSpc>
              <a:spcBef>
                <a:spcPts val="500"/>
              </a:spcBef>
              <a:spcAft>
                <a:spcPts val="0"/>
              </a:spcAft>
              <a:buClr>
                <a:schemeClr val="dk1"/>
              </a:buClr>
              <a:buSzPts val="2000"/>
              <a:buChar char="•"/>
            </a:pPr>
            <a:r>
              <a:rPr lang="en-US"/>
              <a:t>Particularly useful in explicit rules</a:t>
            </a:r>
            <a:endParaRPr/>
          </a:p>
          <a:p>
            <a:pPr indent="-101600" lvl="1" marL="685800" rtl="0" algn="l">
              <a:lnSpc>
                <a:spcPct val="110000"/>
              </a:lnSpc>
              <a:spcBef>
                <a:spcPts val="500"/>
              </a:spcBef>
              <a:spcAft>
                <a:spcPts val="0"/>
              </a:spcAft>
              <a:buClr>
                <a:schemeClr val="dk1"/>
              </a:buClr>
              <a:buSzPts val="2000"/>
              <a:buNone/>
            </a:pPr>
            <a:r>
              <a:t/>
            </a:r>
            <a:endParaRPr/>
          </a:p>
          <a:p>
            <a:pPr indent="-101600" lvl="1" marL="685800" rtl="0" algn="l">
              <a:lnSpc>
                <a:spcPct val="110000"/>
              </a:lnSpc>
              <a:spcBef>
                <a:spcPts val="500"/>
              </a:spcBef>
              <a:spcAft>
                <a:spcPts val="0"/>
              </a:spcAft>
              <a:buClr>
                <a:schemeClr val="dk1"/>
              </a:buClr>
              <a:buSzPts val="2000"/>
              <a:buNone/>
            </a:pPr>
            <a:r>
              <a:t/>
            </a:r>
            <a:endParaRPr/>
          </a:p>
          <a:p>
            <a:pPr indent="-101600" lvl="1" marL="685800" rtl="0" algn="l">
              <a:lnSpc>
                <a:spcPct val="110000"/>
              </a:lnSpc>
              <a:spcBef>
                <a:spcPts val="500"/>
              </a:spcBef>
              <a:spcAft>
                <a:spcPts val="0"/>
              </a:spcAft>
              <a:buClr>
                <a:schemeClr val="dk1"/>
              </a:buClr>
              <a:buSzPts val="2000"/>
              <a:buNone/>
            </a:pPr>
            <a:r>
              <a:t/>
            </a:r>
            <a:endParaRPr/>
          </a:p>
          <a:p>
            <a:pPr indent="-76200" lvl="0" marL="228600" rtl="0" algn="l">
              <a:lnSpc>
                <a:spcPct val="110000"/>
              </a:lnSpc>
              <a:spcBef>
                <a:spcPts val="1000"/>
              </a:spcBef>
              <a:spcAft>
                <a:spcPts val="0"/>
              </a:spcAft>
              <a:buClr>
                <a:schemeClr val="dk1"/>
              </a:buClr>
              <a:buSzPts val="2400"/>
              <a:buNone/>
            </a:pPr>
            <a:r>
              <a:t/>
            </a:r>
            <a:endParaRPr/>
          </a:p>
        </p:txBody>
      </p:sp>
      <p:sp>
        <p:nvSpPr>
          <p:cNvPr id="358" name="Google Shape;358;p32"/>
          <p:cNvSpPr txBox="1"/>
          <p:nvPr/>
        </p:nvSpPr>
        <p:spPr>
          <a:xfrm>
            <a:off x="1008346" y="3607496"/>
            <a:ext cx="10300569" cy="193899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A3731"/>
                </a:solidFill>
                <a:latin typeface="Consolas"/>
                <a:ea typeface="Consolas"/>
                <a:cs typeface="Consolas"/>
                <a:sym typeface="Consolas"/>
              </a:rPr>
              <a:t>final</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main.o hello.o check.o</a:t>
            </a:r>
            <a:endParaRPr/>
          </a:p>
          <a:p>
            <a:pPr indent="0" lvl="0" marL="0" marR="0" rtl="0" algn="l">
              <a:spcBef>
                <a:spcPts val="0"/>
              </a:spcBef>
              <a:spcAft>
                <a:spcPts val="0"/>
              </a:spcAft>
              <a:buNone/>
            </a:pPr>
            <a:r>
              <a:rPr lang="en-US" sz="2000">
                <a:solidFill>
                  <a:srgbClr val="333333"/>
                </a:solidFill>
                <a:latin typeface="Consolas"/>
                <a:ea typeface="Consolas"/>
                <a:cs typeface="Consolas"/>
                <a:sym typeface="Consolas"/>
              </a:rPr>
              <a:t>    gcc -Wall </a:t>
            </a:r>
            <a:r>
              <a:rPr lang="en-US" sz="2000">
                <a:solidFill>
                  <a:srgbClr val="9C5D27"/>
                </a:solidFill>
                <a:latin typeface="Consolas"/>
                <a:ea typeface="Consolas"/>
                <a:cs typeface="Consolas"/>
                <a:sym typeface="Consolas"/>
              </a:rPr>
              <a:t>$?</a:t>
            </a:r>
            <a:r>
              <a:rPr lang="en-US" sz="2000">
                <a:solidFill>
                  <a:srgbClr val="333333"/>
                </a:solidFill>
                <a:latin typeface="Consolas"/>
                <a:ea typeface="Consolas"/>
                <a:cs typeface="Consolas"/>
                <a:sym typeface="Consolas"/>
              </a:rPr>
              <a:t> -o final</a:t>
            </a:r>
            <a:endParaRPr/>
          </a:p>
          <a:p>
            <a:pPr indent="0" lvl="0" marL="0" marR="0" rtl="0" algn="l">
              <a:spcBef>
                <a:spcPts val="0"/>
              </a:spcBef>
              <a:spcAft>
                <a:spcPts val="0"/>
              </a:spcAft>
              <a:buNone/>
            </a:pPr>
            <a:br>
              <a:rPr lang="en-US" sz="2000">
                <a:solidFill>
                  <a:srgbClr val="333333"/>
                </a:solidFill>
                <a:latin typeface="Consolas"/>
                <a:ea typeface="Consolas"/>
                <a:cs typeface="Consolas"/>
                <a:sym typeface="Consolas"/>
              </a:rPr>
            </a:br>
            <a:r>
              <a:rPr i="1" lang="en-US" sz="2000">
                <a:solidFill>
                  <a:srgbClr val="AAAAAA"/>
                </a:solidFill>
                <a:latin typeface="Consolas"/>
                <a:ea typeface="Consolas"/>
                <a:cs typeface="Consolas"/>
                <a:sym typeface="Consolas"/>
              </a:rPr>
              <a:t># Here, $? represents the .o file that has been built after previous compilation of final executable</a:t>
            </a:r>
            <a:endParaRPr/>
          </a:p>
          <a:p>
            <a:pPr indent="0" lvl="0" marL="0" marR="0" rtl="0" algn="l">
              <a:spcBef>
                <a:spcPts val="0"/>
              </a:spcBef>
              <a:spcAft>
                <a:spcPts val="0"/>
              </a:spcAft>
              <a:buNone/>
            </a:pPr>
            <a:r>
              <a:t/>
            </a:r>
            <a:endParaRPr sz="2000">
              <a:solidFill>
                <a:srgbClr val="333333"/>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33"/>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Conditional Directives</a:t>
            </a:r>
            <a:endParaRPr/>
          </a:p>
        </p:txBody>
      </p:sp>
      <p:sp>
        <p:nvSpPr>
          <p:cNvPr id="364" name="Google Shape;364;p33"/>
          <p:cNvSpPr txBox="1"/>
          <p:nvPr>
            <p:ph idx="1" type="body"/>
          </p:nvPr>
        </p:nvSpPr>
        <p:spPr>
          <a:xfrm>
            <a:off x="1006711" y="1806738"/>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a:t>ifeq, ifneq, ifdef, ifndef</a:t>
            </a:r>
            <a:endParaRPr/>
          </a:p>
          <a:p>
            <a:pPr indent="-228600" lvl="0" marL="228600" rtl="0" algn="l">
              <a:lnSpc>
                <a:spcPct val="110000"/>
              </a:lnSpc>
              <a:spcBef>
                <a:spcPts val="1000"/>
              </a:spcBef>
              <a:spcAft>
                <a:spcPts val="0"/>
              </a:spcAft>
              <a:buClr>
                <a:schemeClr val="dk1"/>
              </a:buClr>
              <a:buSzPts val="2400"/>
              <a:buChar char="•"/>
            </a:pPr>
            <a:r>
              <a:rPr lang="en-US"/>
              <a:t>Example:</a:t>
            </a:r>
            <a:endParaRPr/>
          </a:p>
          <a:p>
            <a:pPr indent="-76200" lvl="0" marL="228600" rtl="0" algn="l">
              <a:lnSpc>
                <a:spcPct val="110000"/>
              </a:lnSpc>
              <a:spcBef>
                <a:spcPts val="1000"/>
              </a:spcBef>
              <a:spcAft>
                <a:spcPts val="0"/>
              </a:spcAft>
              <a:buClr>
                <a:schemeClr val="dk1"/>
              </a:buClr>
              <a:buSzPts val="2400"/>
              <a:buNone/>
            </a:pPr>
            <a:r>
              <a:t/>
            </a:r>
            <a:endParaRPr/>
          </a:p>
          <a:p>
            <a:pPr indent="-76200" lvl="0" marL="228600" rtl="0" algn="l">
              <a:lnSpc>
                <a:spcPct val="110000"/>
              </a:lnSpc>
              <a:spcBef>
                <a:spcPts val="1000"/>
              </a:spcBef>
              <a:spcAft>
                <a:spcPts val="0"/>
              </a:spcAft>
              <a:buClr>
                <a:schemeClr val="dk1"/>
              </a:buClr>
              <a:buSzPts val="2400"/>
              <a:buNone/>
            </a:pPr>
            <a:r>
              <a:t/>
            </a:r>
            <a:endParaRPr/>
          </a:p>
          <a:p>
            <a:pPr indent="-228600" lvl="0" marL="228600" rtl="0" algn="l">
              <a:lnSpc>
                <a:spcPct val="110000"/>
              </a:lnSpc>
              <a:spcBef>
                <a:spcPts val="1000"/>
              </a:spcBef>
              <a:spcAft>
                <a:spcPts val="0"/>
              </a:spcAft>
              <a:buClr>
                <a:schemeClr val="dk1"/>
              </a:buClr>
              <a:buSzPts val="2400"/>
              <a:buChar char="•"/>
            </a:pPr>
            <a:r>
              <a:rPr lang="en-US"/>
              <a:t>Parallel Execution</a:t>
            </a:r>
            <a:endParaRPr/>
          </a:p>
          <a:p>
            <a:pPr indent="-228600" lvl="1" marL="685800" rtl="0" algn="l">
              <a:lnSpc>
                <a:spcPct val="110000"/>
              </a:lnSpc>
              <a:spcBef>
                <a:spcPts val="500"/>
              </a:spcBef>
              <a:spcAft>
                <a:spcPts val="0"/>
              </a:spcAft>
              <a:buClr>
                <a:schemeClr val="dk1"/>
              </a:buClr>
              <a:buSzPts val="2000"/>
              <a:buChar char="•"/>
            </a:pPr>
            <a:r>
              <a:rPr lang="en-US"/>
              <a:t>Using -j option for parallel builds</a:t>
            </a:r>
            <a:endParaRPr/>
          </a:p>
          <a:p>
            <a:pPr indent="-228600" lvl="1" marL="685800" rtl="0" algn="l">
              <a:lnSpc>
                <a:spcPct val="110000"/>
              </a:lnSpc>
              <a:spcBef>
                <a:spcPts val="500"/>
              </a:spcBef>
              <a:spcAft>
                <a:spcPts val="0"/>
              </a:spcAft>
              <a:buClr>
                <a:schemeClr val="dk1"/>
              </a:buClr>
              <a:buSzPts val="2000"/>
              <a:buChar char="•"/>
            </a:pPr>
            <a:r>
              <a:rPr lang="en-US"/>
              <a:t>Example: make -j4</a:t>
            </a:r>
            <a:endParaRPr/>
          </a:p>
          <a:p>
            <a:pPr indent="-76200" lvl="0" marL="228600" rtl="0" algn="l">
              <a:lnSpc>
                <a:spcPct val="110000"/>
              </a:lnSpc>
              <a:spcBef>
                <a:spcPts val="1000"/>
              </a:spcBef>
              <a:spcAft>
                <a:spcPts val="0"/>
              </a:spcAft>
              <a:buClr>
                <a:schemeClr val="dk1"/>
              </a:buClr>
              <a:buSzPts val="2400"/>
              <a:buNone/>
            </a:pPr>
            <a:r>
              <a:t/>
            </a:r>
            <a:endParaRPr/>
          </a:p>
        </p:txBody>
      </p:sp>
      <p:sp>
        <p:nvSpPr>
          <p:cNvPr id="365" name="Google Shape;365;p33"/>
          <p:cNvSpPr txBox="1"/>
          <p:nvPr/>
        </p:nvSpPr>
        <p:spPr>
          <a:xfrm>
            <a:off x="1290182" y="2824619"/>
            <a:ext cx="10039610" cy="10156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4B69C6"/>
                </a:solidFill>
                <a:latin typeface="Consolas"/>
                <a:ea typeface="Consolas"/>
                <a:cs typeface="Consolas"/>
                <a:sym typeface="Consolas"/>
              </a:rPr>
              <a:t>ifeq</a:t>
            </a:r>
            <a:r>
              <a:rPr lang="en-US" sz="2000">
                <a:solidFill>
                  <a:srgbClr val="333333"/>
                </a:solidFill>
                <a:latin typeface="Consolas"/>
                <a:ea typeface="Consolas"/>
                <a:cs typeface="Consolas"/>
                <a:sym typeface="Consolas"/>
              </a:rPr>
              <a:t> (</a:t>
            </a:r>
            <a:r>
              <a:rPr lang="en-US" sz="2000">
                <a:solidFill>
                  <a:srgbClr val="777777"/>
                </a:solidFill>
                <a:latin typeface="Consolas"/>
                <a:ea typeface="Consolas"/>
                <a:cs typeface="Consolas"/>
                <a:sym typeface="Consolas"/>
              </a:rPr>
              <a:t>$(</a:t>
            </a:r>
            <a:r>
              <a:rPr lang="en-US" sz="2000">
                <a:solidFill>
                  <a:srgbClr val="7A3E9D"/>
                </a:solidFill>
                <a:latin typeface="Consolas"/>
                <a:ea typeface="Consolas"/>
                <a:cs typeface="Consolas"/>
                <a:sym typeface="Consolas"/>
              </a:rPr>
              <a:t>DEBUG</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yes) </a:t>
            </a:r>
            <a:endParaRPr/>
          </a:p>
          <a:p>
            <a:pPr indent="0" lvl="0" marL="0" marR="0" rtl="0" algn="l">
              <a:spcBef>
                <a:spcPts val="0"/>
              </a:spcBef>
              <a:spcAft>
                <a:spcPts val="0"/>
              </a:spcAft>
              <a:buNone/>
            </a:pPr>
            <a:r>
              <a:rPr lang="en-US" sz="2000">
                <a:solidFill>
                  <a:srgbClr val="7A3E9D"/>
                </a:solidFill>
                <a:latin typeface="Consolas"/>
                <a:ea typeface="Consolas"/>
                <a:cs typeface="Consolas"/>
                <a:sym typeface="Consolas"/>
              </a:rPr>
              <a:t>CFLAGS</a:t>
            </a:r>
            <a:r>
              <a:rPr lang="en-US" sz="2000">
                <a:solidFill>
                  <a:srgbClr val="333333"/>
                </a:solidFill>
                <a:latin typeface="Consolas"/>
                <a:ea typeface="Consolas"/>
                <a:cs typeface="Consolas"/>
                <a:sym typeface="Consolas"/>
              </a:rPr>
              <a:t> </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-g </a:t>
            </a:r>
            <a:endParaRPr/>
          </a:p>
          <a:p>
            <a:pPr indent="0" lvl="0" marL="0" marR="0" rtl="0" algn="l">
              <a:spcBef>
                <a:spcPts val="0"/>
              </a:spcBef>
              <a:spcAft>
                <a:spcPts val="0"/>
              </a:spcAft>
              <a:buNone/>
            </a:pPr>
            <a:r>
              <a:rPr lang="en-US" sz="2000">
                <a:solidFill>
                  <a:srgbClr val="4B69C6"/>
                </a:solidFill>
                <a:latin typeface="Consolas"/>
                <a:ea typeface="Consolas"/>
                <a:cs typeface="Consolas"/>
                <a:sym typeface="Consolas"/>
              </a:rPr>
              <a:t>endif</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Debugging Makefiles</a:t>
            </a:r>
            <a:endParaRPr/>
          </a:p>
        </p:txBody>
      </p:sp>
      <p:sp>
        <p:nvSpPr>
          <p:cNvPr id="371" name="Google Shape;371;p34"/>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a:t>Using -n option to print commands without executing</a:t>
            </a:r>
            <a:endParaRPr/>
          </a:p>
          <a:p>
            <a:pPr indent="-228600" lvl="0" marL="228600" rtl="0" algn="l">
              <a:lnSpc>
                <a:spcPct val="110000"/>
              </a:lnSpc>
              <a:spcBef>
                <a:spcPts val="1000"/>
              </a:spcBef>
              <a:spcAft>
                <a:spcPts val="0"/>
              </a:spcAft>
              <a:buClr>
                <a:schemeClr val="dk1"/>
              </a:buClr>
              <a:buSzPts val="2400"/>
              <a:buChar char="•"/>
            </a:pPr>
            <a:r>
              <a:rPr lang="en-US"/>
              <a:t>Using -d option for detailed debug information</a:t>
            </a:r>
            <a:endParaRPr/>
          </a:p>
          <a:p>
            <a:pPr indent="-228600" lvl="0" marL="228600" rtl="0" algn="l">
              <a:lnSpc>
                <a:spcPct val="110000"/>
              </a:lnSpc>
              <a:spcBef>
                <a:spcPts val="1000"/>
              </a:spcBef>
              <a:spcAft>
                <a:spcPts val="0"/>
              </a:spcAft>
              <a:buClr>
                <a:schemeClr val="dk1"/>
              </a:buClr>
              <a:buSzPts val="2400"/>
              <a:buChar char="•"/>
            </a:pPr>
            <a:r>
              <a:rPr lang="en-US"/>
              <a:t>Example: make -n target</a:t>
            </a:r>
            <a:endParaRPr/>
          </a:p>
          <a:p>
            <a:pPr indent="-76200" lvl="0" marL="228600" rtl="0" algn="l">
              <a:lnSpc>
                <a:spcPct val="110000"/>
              </a:lnSpc>
              <a:spcBef>
                <a:spcPts val="1000"/>
              </a:spcBef>
              <a:spcAft>
                <a:spcPts val="0"/>
              </a:spcAft>
              <a:buClr>
                <a:schemeClr val="dk1"/>
              </a:buClr>
              <a:buSzPts val="24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5" name="Shape 375"/>
        <p:cNvGrpSpPr/>
        <p:nvPr/>
      </p:nvGrpSpPr>
      <p:grpSpPr>
        <a:xfrm>
          <a:off x="0" y="0"/>
          <a:ext cx="0" cy="0"/>
          <a:chOff x="0" y="0"/>
          <a:chExt cx="0" cy="0"/>
        </a:xfrm>
      </p:grpSpPr>
      <p:sp>
        <p:nvSpPr>
          <p:cNvPr id="376" name="Google Shape;376;p3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t/>
            </a:r>
            <a:endParaRPr/>
          </a:p>
        </p:txBody>
      </p:sp>
      <p:sp>
        <p:nvSpPr>
          <p:cNvPr id="377" name="Google Shape;377;p35"/>
          <p:cNvSpPr txBox="1"/>
          <p:nvPr>
            <p:ph idx="1" type="body"/>
          </p:nvPr>
        </p:nvSpPr>
        <p:spPr>
          <a:xfrm>
            <a:off x="1115568" y="1738436"/>
            <a:ext cx="4116952" cy="470270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rgbClr val="7A3E9D"/>
              </a:buClr>
              <a:buSzPts val="1500"/>
              <a:buNone/>
            </a:pPr>
            <a:r>
              <a:rPr lang="en-US" sz="1500">
                <a:solidFill>
                  <a:srgbClr val="7A3E9D"/>
                </a:solidFill>
                <a:latin typeface="Consolas"/>
                <a:ea typeface="Consolas"/>
                <a:cs typeface="Consolas"/>
                <a:sym typeface="Consolas"/>
              </a:rPr>
              <a:t>CFLAGS</a:t>
            </a: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-Wall</a:t>
            </a:r>
            <a:endParaRPr/>
          </a:p>
          <a:p>
            <a:pPr indent="0" lvl="0" marL="0" rtl="0" algn="l">
              <a:lnSpc>
                <a:spcPct val="110000"/>
              </a:lnSpc>
              <a:spcBef>
                <a:spcPts val="1000"/>
              </a:spcBef>
              <a:spcAft>
                <a:spcPts val="0"/>
              </a:spcAft>
              <a:buClr>
                <a:srgbClr val="7A3E9D"/>
              </a:buClr>
              <a:buSzPts val="1500"/>
              <a:buNone/>
            </a:pPr>
            <a:r>
              <a:rPr lang="en-US" sz="1500">
                <a:solidFill>
                  <a:srgbClr val="7A3E9D"/>
                </a:solidFill>
                <a:latin typeface="Consolas"/>
                <a:ea typeface="Consolas"/>
                <a:cs typeface="Consolas"/>
                <a:sym typeface="Consolas"/>
              </a:rPr>
              <a:t>CC</a:t>
            </a: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gcc</a:t>
            </a:r>
            <a:endParaRPr sz="1500"/>
          </a:p>
          <a:p>
            <a:pPr indent="0" lvl="0" marL="0" rtl="0" algn="l">
              <a:lnSpc>
                <a:spcPct val="110000"/>
              </a:lnSpc>
              <a:spcBef>
                <a:spcPts val="1000"/>
              </a:spcBef>
              <a:spcAft>
                <a:spcPts val="0"/>
              </a:spcAft>
              <a:buClr>
                <a:srgbClr val="7A3E9D"/>
              </a:buClr>
              <a:buSzPts val="1500"/>
              <a:buNone/>
            </a:pPr>
            <a:r>
              <a:rPr lang="en-US" sz="1500">
                <a:solidFill>
                  <a:srgbClr val="7A3E9D"/>
                </a:solidFill>
                <a:latin typeface="Consolas"/>
                <a:ea typeface="Consolas"/>
                <a:cs typeface="Consolas"/>
                <a:sym typeface="Consolas"/>
              </a:rPr>
              <a:t>VPATH</a:t>
            </a: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src:build</a:t>
            </a:r>
            <a:endParaRPr sz="1500"/>
          </a:p>
          <a:p>
            <a:pPr indent="0" lvl="0" marL="0" rtl="0" algn="l">
              <a:lnSpc>
                <a:spcPct val="110000"/>
              </a:lnSpc>
              <a:spcBef>
                <a:spcPts val="1000"/>
              </a:spcBef>
              <a:spcAft>
                <a:spcPts val="0"/>
              </a:spcAft>
              <a:buClr>
                <a:srgbClr val="AA3731"/>
              </a:buClr>
              <a:buSzPts val="1500"/>
              <a:buNone/>
            </a:pPr>
            <a:r>
              <a:rPr b="1" lang="en-US" sz="1500">
                <a:solidFill>
                  <a:srgbClr val="AA3731"/>
                </a:solidFill>
                <a:latin typeface="Consolas"/>
                <a:ea typeface="Consolas"/>
                <a:cs typeface="Consolas"/>
                <a:sym typeface="Consolas"/>
              </a:rPr>
              <a:t>build/bin/make_tutorial</a:t>
            </a: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main.o calculator.o greeter.o</a:t>
            </a:r>
            <a:endParaRPr sz="1500"/>
          </a:p>
          <a:p>
            <a:pPr indent="0" lvl="0" marL="0" rtl="0" algn="l">
              <a:lnSpc>
                <a:spcPct val="110000"/>
              </a:lnSpc>
              <a:spcBef>
                <a:spcPts val="1000"/>
              </a:spcBef>
              <a:spcAft>
                <a:spcPts val="0"/>
              </a:spcAft>
              <a:buClr>
                <a:srgbClr val="333333"/>
              </a:buClr>
              <a:buSzPts val="1500"/>
              <a:buNone/>
            </a:pPr>
            <a:r>
              <a:rPr lang="en-US" sz="1500">
                <a:solidFill>
                  <a:srgbClr val="333333"/>
                </a:solidFill>
                <a:latin typeface="Consolas"/>
                <a:ea typeface="Consolas"/>
                <a:cs typeface="Consolas"/>
                <a:sym typeface="Consolas"/>
              </a:rPr>
              <a:t>        mkdir build/bin</a:t>
            </a:r>
            <a:endParaRPr sz="1500"/>
          </a:p>
          <a:p>
            <a:pPr indent="0" lvl="0" marL="0" rtl="0" algn="l">
              <a:lnSpc>
                <a:spcPct val="110000"/>
              </a:lnSpc>
              <a:spcBef>
                <a:spcPts val="1000"/>
              </a:spcBef>
              <a:spcAft>
                <a:spcPts val="0"/>
              </a:spcAft>
              <a:buClr>
                <a:srgbClr val="333333"/>
              </a:buClr>
              <a:buSzPts val="1500"/>
              <a:buNone/>
            </a:pP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7A3E9D"/>
                </a:solidFill>
                <a:latin typeface="Consolas"/>
                <a:ea typeface="Consolas"/>
                <a:cs typeface="Consolas"/>
                <a:sym typeface="Consolas"/>
              </a:rPr>
              <a:t>CC</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7A3E9D"/>
                </a:solidFill>
                <a:latin typeface="Consolas"/>
                <a:ea typeface="Consolas"/>
                <a:cs typeface="Consolas"/>
                <a:sym typeface="Consolas"/>
              </a:rPr>
              <a:t>CFLAGS</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a:t>
            </a:r>
            <a:r>
              <a:rPr lang="en-US" sz="1500">
                <a:solidFill>
                  <a:srgbClr val="9C5D27"/>
                </a:solidFill>
                <a:latin typeface="Consolas"/>
                <a:ea typeface="Consolas"/>
                <a:cs typeface="Consolas"/>
                <a:sym typeface="Consolas"/>
              </a:rPr>
              <a:t>$?</a:t>
            </a:r>
            <a:r>
              <a:rPr lang="en-US" sz="1500">
                <a:solidFill>
                  <a:srgbClr val="333333"/>
                </a:solidFill>
                <a:latin typeface="Consolas"/>
                <a:ea typeface="Consolas"/>
                <a:cs typeface="Consolas"/>
                <a:sym typeface="Consolas"/>
              </a:rPr>
              <a:t> -o </a:t>
            </a:r>
            <a:r>
              <a:rPr lang="en-US" sz="1500">
                <a:solidFill>
                  <a:srgbClr val="9C5D27"/>
                </a:solidFill>
                <a:latin typeface="Consolas"/>
                <a:ea typeface="Consolas"/>
                <a:cs typeface="Consolas"/>
                <a:sym typeface="Consolas"/>
              </a:rPr>
              <a:t>$@</a:t>
            </a:r>
            <a:endParaRPr sz="1500"/>
          </a:p>
          <a:p>
            <a:pPr indent="0" lvl="0" marL="0" rtl="0" algn="l">
              <a:lnSpc>
                <a:spcPct val="110000"/>
              </a:lnSpc>
              <a:spcBef>
                <a:spcPts val="1000"/>
              </a:spcBef>
              <a:spcAft>
                <a:spcPts val="0"/>
              </a:spcAft>
              <a:buClr>
                <a:srgbClr val="AA3731"/>
              </a:buClr>
              <a:buSzPts val="1500"/>
              <a:buNone/>
            </a:pPr>
            <a:r>
              <a:rPr b="1" lang="en-US" sz="1500">
                <a:solidFill>
                  <a:srgbClr val="AA3731"/>
                </a:solidFill>
                <a:latin typeface="Consolas"/>
                <a:ea typeface="Consolas"/>
                <a:cs typeface="Consolas"/>
                <a:sym typeface="Consolas"/>
              </a:rPr>
              <a:t>build/main.o</a:t>
            </a: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main.c</a:t>
            </a:r>
            <a:endParaRPr sz="1500"/>
          </a:p>
          <a:p>
            <a:pPr indent="0" lvl="0" marL="0" rtl="0" algn="l">
              <a:lnSpc>
                <a:spcPct val="110000"/>
              </a:lnSpc>
              <a:spcBef>
                <a:spcPts val="1000"/>
              </a:spcBef>
              <a:spcAft>
                <a:spcPts val="0"/>
              </a:spcAft>
              <a:buClr>
                <a:srgbClr val="333333"/>
              </a:buClr>
              <a:buSzPts val="1500"/>
              <a:buNone/>
            </a:pPr>
            <a:r>
              <a:rPr lang="en-US" sz="1500">
                <a:solidFill>
                  <a:srgbClr val="333333"/>
                </a:solidFill>
                <a:latin typeface="Consolas"/>
                <a:ea typeface="Consolas"/>
                <a:cs typeface="Consolas"/>
                <a:sym typeface="Consolas"/>
              </a:rPr>
              <a:t>        mkdir build</a:t>
            </a:r>
            <a:endParaRPr sz="1500"/>
          </a:p>
          <a:p>
            <a:pPr indent="0" lvl="0" marL="0" rtl="0" algn="l">
              <a:lnSpc>
                <a:spcPct val="110000"/>
              </a:lnSpc>
              <a:spcBef>
                <a:spcPts val="1000"/>
              </a:spcBef>
              <a:spcAft>
                <a:spcPts val="0"/>
              </a:spcAft>
              <a:buClr>
                <a:srgbClr val="333333"/>
              </a:buClr>
              <a:buSzPts val="1500"/>
              <a:buNone/>
            </a:pP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7A3E9D"/>
                </a:solidFill>
                <a:latin typeface="Consolas"/>
                <a:ea typeface="Consolas"/>
                <a:cs typeface="Consolas"/>
                <a:sym typeface="Consolas"/>
              </a:rPr>
              <a:t>CC</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7A3E9D"/>
                </a:solidFill>
                <a:latin typeface="Consolas"/>
                <a:ea typeface="Consolas"/>
                <a:cs typeface="Consolas"/>
                <a:sym typeface="Consolas"/>
              </a:rPr>
              <a:t>CFLAGS</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-c </a:t>
            </a:r>
            <a:r>
              <a:rPr lang="en-US" sz="1500">
                <a:solidFill>
                  <a:srgbClr val="9C5D27"/>
                </a:solidFill>
                <a:latin typeface="Consolas"/>
                <a:ea typeface="Consolas"/>
                <a:cs typeface="Consolas"/>
                <a:sym typeface="Consolas"/>
              </a:rPr>
              <a:t>$?</a:t>
            </a:r>
            <a:r>
              <a:rPr lang="en-US" sz="1500">
                <a:solidFill>
                  <a:srgbClr val="333333"/>
                </a:solidFill>
                <a:latin typeface="Consolas"/>
                <a:ea typeface="Consolas"/>
                <a:cs typeface="Consolas"/>
                <a:sym typeface="Consolas"/>
              </a:rPr>
              <a:t> -o </a:t>
            </a:r>
            <a:r>
              <a:rPr lang="en-US" sz="1500">
                <a:solidFill>
                  <a:srgbClr val="9C5D27"/>
                </a:solidFill>
                <a:latin typeface="Consolas"/>
                <a:ea typeface="Consolas"/>
                <a:cs typeface="Consolas"/>
                <a:sym typeface="Consolas"/>
              </a:rPr>
              <a:t>$@</a:t>
            </a:r>
            <a:endParaRPr sz="1500"/>
          </a:p>
          <a:p>
            <a:pPr indent="0" lvl="0" marL="0" rtl="0" algn="l">
              <a:lnSpc>
                <a:spcPct val="110000"/>
              </a:lnSpc>
              <a:spcBef>
                <a:spcPts val="1000"/>
              </a:spcBef>
              <a:spcAft>
                <a:spcPts val="0"/>
              </a:spcAft>
              <a:buClr>
                <a:srgbClr val="AA3731"/>
              </a:buClr>
              <a:buSzPts val="1500"/>
              <a:buNone/>
            </a:pPr>
            <a:r>
              <a:rPr b="1" lang="en-US" sz="1500">
                <a:solidFill>
                  <a:srgbClr val="AA3731"/>
                </a:solidFill>
                <a:latin typeface="Consolas"/>
                <a:ea typeface="Consolas"/>
                <a:cs typeface="Consolas"/>
                <a:sym typeface="Consolas"/>
              </a:rPr>
              <a:t>build/calculator.o</a:t>
            </a: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calculator.c</a:t>
            </a:r>
            <a:endParaRPr sz="1500"/>
          </a:p>
          <a:p>
            <a:pPr indent="0" lvl="0" marL="0" rtl="0" algn="l">
              <a:lnSpc>
                <a:spcPct val="110000"/>
              </a:lnSpc>
              <a:spcBef>
                <a:spcPts val="1000"/>
              </a:spcBef>
              <a:spcAft>
                <a:spcPts val="0"/>
              </a:spcAft>
              <a:buClr>
                <a:srgbClr val="333333"/>
              </a:buClr>
              <a:buSzPts val="1500"/>
              <a:buNone/>
            </a:pP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7A3E9D"/>
                </a:solidFill>
                <a:latin typeface="Consolas"/>
                <a:ea typeface="Consolas"/>
                <a:cs typeface="Consolas"/>
                <a:sym typeface="Consolas"/>
              </a:rPr>
              <a:t>CC</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a:t>
            </a:r>
            <a:r>
              <a:rPr lang="en-US" sz="1500">
                <a:solidFill>
                  <a:srgbClr val="777777"/>
                </a:solidFill>
                <a:latin typeface="Consolas"/>
                <a:ea typeface="Consolas"/>
                <a:cs typeface="Consolas"/>
                <a:sym typeface="Consolas"/>
              </a:rPr>
              <a:t>$(</a:t>
            </a:r>
            <a:r>
              <a:rPr lang="en-US" sz="1500">
                <a:solidFill>
                  <a:srgbClr val="7A3E9D"/>
                </a:solidFill>
                <a:latin typeface="Consolas"/>
                <a:ea typeface="Consolas"/>
                <a:cs typeface="Consolas"/>
                <a:sym typeface="Consolas"/>
              </a:rPr>
              <a:t>CFLAGS</a:t>
            </a:r>
            <a:r>
              <a:rPr lang="en-US" sz="1500">
                <a:solidFill>
                  <a:srgbClr val="777777"/>
                </a:solidFill>
                <a:latin typeface="Consolas"/>
                <a:ea typeface="Consolas"/>
                <a:cs typeface="Consolas"/>
                <a:sym typeface="Consolas"/>
              </a:rPr>
              <a:t>)</a:t>
            </a:r>
            <a:r>
              <a:rPr lang="en-US" sz="1500">
                <a:solidFill>
                  <a:srgbClr val="333333"/>
                </a:solidFill>
                <a:latin typeface="Consolas"/>
                <a:ea typeface="Consolas"/>
                <a:cs typeface="Consolas"/>
                <a:sym typeface="Consolas"/>
              </a:rPr>
              <a:t> -c </a:t>
            </a:r>
            <a:r>
              <a:rPr lang="en-US" sz="1500">
                <a:solidFill>
                  <a:srgbClr val="9C5D27"/>
                </a:solidFill>
                <a:latin typeface="Consolas"/>
                <a:ea typeface="Consolas"/>
                <a:cs typeface="Consolas"/>
                <a:sym typeface="Consolas"/>
              </a:rPr>
              <a:t>$?</a:t>
            </a:r>
            <a:r>
              <a:rPr lang="en-US" sz="1500">
                <a:solidFill>
                  <a:srgbClr val="333333"/>
                </a:solidFill>
                <a:latin typeface="Consolas"/>
                <a:ea typeface="Consolas"/>
                <a:cs typeface="Consolas"/>
                <a:sym typeface="Consolas"/>
              </a:rPr>
              <a:t> -o </a:t>
            </a:r>
            <a:r>
              <a:rPr lang="en-US" sz="1500">
                <a:solidFill>
                  <a:srgbClr val="9C5D27"/>
                </a:solidFill>
                <a:latin typeface="Consolas"/>
                <a:ea typeface="Consolas"/>
                <a:cs typeface="Consolas"/>
                <a:sym typeface="Consolas"/>
              </a:rPr>
              <a:t>$@</a:t>
            </a:r>
            <a:endParaRPr sz="1500"/>
          </a:p>
          <a:p>
            <a:pPr indent="-171450" lvl="0" marL="228600" rtl="0" algn="l">
              <a:lnSpc>
                <a:spcPct val="110000"/>
              </a:lnSpc>
              <a:spcBef>
                <a:spcPts val="1000"/>
              </a:spcBef>
              <a:spcAft>
                <a:spcPts val="0"/>
              </a:spcAft>
              <a:buClr>
                <a:schemeClr val="dk1"/>
              </a:buClr>
              <a:buSzPts val="900"/>
              <a:buNone/>
            </a:pPr>
            <a:r>
              <a:t/>
            </a:r>
            <a:endParaRPr sz="900"/>
          </a:p>
        </p:txBody>
      </p:sp>
      <p:sp>
        <p:nvSpPr>
          <p:cNvPr id="378" name="Google Shape;378;p35"/>
          <p:cNvSpPr txBox="1"/>
          <p:nvPr/>
        </p:nvSpPr>
        <p:spPr>
          <a:xfrm>
            <a:off x="6101602" y="1734110"/>
            <a:ext cx="4263839" cy="480131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AA3731"/>
              </a:solidFill>
              <a:latin typeface="Consolas"/>
              <a:ea typeface="Consolas"/>
              <a:cs typeface="Consolas"/>
              <a:sym typeface="Consolas"/>
            </a:endParaRPr>
          </a:p>
          <a:p>
            <a:pPr indent="0" lvl="0" marL="0" marR="0" rtl="0" algn="l">
              <a:spcBef>
                <a:spcPts val="0"/>
              </a:spcBef>
              <a:spcAft>
                <a:spcPts val="0"/>
              </a:spcAft>
              <a:buNone/>
            </a:pPr>
            <a:r>
              <a:rPr b="1" lang="en-US" sz="1600">
                <a:solidFill>
                  <a:srgbClr val="AA3731"/>
                </a:solidFill>
                <a:latin typeface="Consolas"/>
                <a:ea typeface="Consolas"/>
                <a:cs typeface="Consolas"/>
                <a:sym typeface="Consolas"/>
              </a:rPr>
              <a:t>build/greeter.o</a:t>
            </a:r>
            <a:r>
              <a:rPr lang="en-US" sz="1600">
                <a:solidFill>
                  <a:srgbClr val="333333"/>
                </a:solidFill>
                <a:latin typeface="Consolas"/>
                <a:ea typeface="Consolas"/>
                <a:cs typeface="Consolas"/>
                <a:sym typeface="Consolas"/>
              </a:rPr>
              <a:t> </a:t>
            </a:r>
            <a:r>
              <a:rPr lang="en-US" sz="1600">
                <a:solidFill>
                  <a:srgbClr val="777777"/>
                </a:solidFill>
                <a:latin typeface="Consolas"/>
                <a:ea typeface="Consolas"/>
                <a:cs typeface="Consolas"/>
                <a:sym typeface="Consolas"/>
              </a:rPr>
              <a:t>:</a:t>
            </a:r>
            <a:r>
              <a:rPr lang="en-US" sz="1600">
                <a:solidFill>
                  <a:srgbClr val="333333"/>
                </a:solidFill>
                <a:latin typeface="Consolas"/>
                <a:ea typeface="Consolas"/>
                <a:cs typeface="Consolas"/>
                <a:sym typeface="Consolas"/>
              </a:rPr>
              <a:t> greeter.c</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rgbClr val="333333"/>
                </a:solidFill>
                <a:latin typeface="Consolas"/>
                <a:ea typeface="Consolas"/>
                <a:cs typeface="Consolas"/>
                <a:sym typeface="Consolas"/>
              </a:rPr>
              <a:t>        </a:t>
            </a:r>
            <a:r>
              <a:rPr lang="en-US" sz="1600">
                <a:solidFill>
                  <a:srgbClr val="777777"/>
                </a:solidFill>
                <a:latin typeface="Consolas"/>
                <a:ea typeface="Consolas"/>
                <a:cs typeface="Consolas"/>
                <a:sym typeface="Consolas"/>
              </a:rPr>
              <a:t>$(</a:t>
            </a:r>
            <a:r>
              <a:rPr lang="en-US" sz="1600">
                <a:solidFill>
                  <a:srgbClr val="7A3E9D"/>
                </a:solidFill>
                <a:latin typeface="Consolas"/>
                <a:ea typeface="Consolas"/>
                <a:cs typeface="Consolas"/>
                <a:sym typeface="Consolas"/>
              </a:rPr>
              <a:t>CC</a:t>
            </a:r>
            <a:r>
              <a:rPr lang="en-US" sz="1600">
                <a:solidFill>
                  <a:srgbClr val="777777"/>
                </a:solidFill>
                <a:latin typeface="Consolas"/>
                <a:ea typeface="Consolas"/>
                <a:cs typeface="Consolas"/>
                <a:sym typeface="Consolas"/>
              </a:rPr>
              <a:t>)</a:t>
            </a:r>
            <a:r>
              <a:rPr lang="en-US" sz="1600">
                <a:solidFill>
                  <a:srgbClr val="333333"/>
                </a:solidFill>
                <a:latin typeface="Consolas"/>
                <a:ea typeface="Consolas"/>
                <a:cs typeface="Consolas"/>
                <a:sym typeface="Consolas"/>
              </a:rPr>
              <a:t> </a:t>
            </a:r>
            <a:r>
              <a:rPr lang="en-US" sz="1600">
                <a:solidFill>
                  <a:srgbClr val="777777"/>
                </a:solidFill>
                <a:latin typeface="Consolas"/>
                <a:ea typeface="Consolas"/>
                <a:cs typeface="Consolas"/>
                <a:sym typeface="Consolas"/>
              </a:rPr>
              <a:t>$(</a:t>
            </a:r>
            <a:r>
              <a:rPr lang="en-US" sz="1600">
                <a:solidFill>
                  <a:srgbClr val="7A3E9D"/>
                </a:solidFill>
                <a:latin typeface="Consolas"/>
                <a:ea typeface="Consolas"/>
                <a:cs typeface="Consolas"/>
                <a:sym typeface="Consolas"/>
              </a:rPr>
              <a:t>CFLAGS</a:t>
            </a:r>
            <a:r>
              <a:rPr lang="en-US" sz="1600">
                <a:solidFill>
                  <a:srgbClr val="777777"/>
                </a:solidFill>
                <a:latin typeface="Consolas"/>
                <a:ea typeface="Consolas"/>
                <a:cs typeface="Consolas"/>
                <a:sym typeface="Consolas"/>
              </a:rPr>
              <a:t>)</a:t>
            </a:r>
            <a:r>
              <a:rPr lang="en-US" sz="1600">
                <a:solidFill>
                  <a:srgbClr val="333333"/>
                </a:solidFill>
                <a:latin typeface="Consolas"/>
                <a:ea typeface="Consolas"/>
                <a:cs typeface="Consolas"/>
                <a:sym typeface="Consolas"/>
              </a:rPr>
              <a:t> -c </a:t>
            </a:r>
            <a:r>
              <a:rPr lang="en-US" sz="1600">
                <a:solidFill>
                  <a:srgbClr val="9C5D27"/>
                </a:solidFill>
                <a:latin typeface="Consolas"/>
                <a:ea typeface="Consolas"/>
                <a:cs typeface="Consolas"/>
                <a:sym typeface="Consolas"/>
              </a:rPr>
              <a:t>$?</a:t>
            </a:r>
            <a:r>
              <a:rPr lang="en-US" sz="1600">
                <a:solidFill>
                  <a:srgbClr val="333333"/>
                </a:solidFill>
                <a:latin typeface="Consolas"/>
                <a:ea typeface="Consolas"/>
                <a:cs typeface="Consolas"/>
                <a:sym typeface="Consolas"/>
              </a:rPr>
              <a:t> -o </a:t>
            </a:r>
            <a:r>
              <a:rPr lang="en-US" sz="1600">
                <a:solidFill>
                  <a:srgbClr val="9C5D27"/>
                </a:solidFill>
                <a:latin typeface="Consolas"/>
                <a:ea typeface="Consolas"/>
                <a:cs typeface="Consolas"/>
                <a:sym typeface="Consolas"/>
              </a:rPr>
              <a:t>$@</a:t>
            </a:r>
            <a:endParaRPr sz="16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br>
              <a:rPr lang="en-US" sz="1800">
                <a:solidFill>
                  <a:schemeClr val="dk1"/>
                </a:solidFill>
                <a:latin typeface="Arial"/>
                <a:ea typeface="Arial"/>
                <a:cs typeface="Arial"/>
                <a:sym typeface="Arial"/>
              </a:rPr>
            </a:b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rgbClr val="7A3E9D"/>
                </a:solidFill>
                <a:latin typeface="Consolas"/>
                <a:ea typeface="Consolas"/>
                <a:cs typeface="Consolas"/>
                <a:sym typeface="Consolas"/>
              </a:rPr>
              <a:t>.PHONY</a:t>
            </a:r>
            <a:r>
              <a:rPr lang="en-US" sz="1600">
                <a:solidFill>
                  <a:srgbClr val="333333"/>
                </a:solidFill>
                <a:latin typeface="Consolas"/>
                <a:ea typeface="Consolas"/>
                <a:cs typeface="Consolas"/>
                <a:sym typeface="Consolas"/>
              </a:rPr>
              <a:t> </a:t>
            </a:r>
            <a:r>
              <a:rPr lang="en-US" sz="1600">
                <a:solidFill>
                  <a:srgbClr val="777777"/>
                </a:solidFill>
                <a:latin typeface="Consolas"/>
                <a:ea typeface="Consolas"/>
                <a:cs typeface="Consolas"/>
                <a:sym typeface="Consolas"/>
              </a:rPr>
              <a:t>=</a:t>
            </a:r>
            <a:r>
              <a:rPr lang="en-US" sz="1600">
                <a:solidFill>
                  <a:srgbClr val="333333"/>
                </a:solidFill>
                <a:latin typeface="Consolas"/>
                <a:ea typeface="Consolas"/>
                <a:cs typeface="Consolas"/>
                <a:sym typeface="Consolas"/>
              </a:rPr>
              <a:t> clean</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rgbClr val="AA3731"/>
                </a:solidFill>
                <a:latin typeface="Consolas"/>
                <a:ea typeface="Consolas"/>
                <a:cs typeface="Consolas"/>
                <a:sym typeface="Consolas"/>
              </a:rPr>
              <a:t>clean</a:t>
            </a:r>
            <a:r>
              <a:rPr lang="en-US" sz="1600">
                <a:solidFill>
                  <a:srgbClr val="333333"/>
                </a:solidFill>
                <a:latin typeface="Consolas"/>
                <a:ea typeface="Consolas"/>
                <a:cs typeface="Consolas"/>
                <a:sym typeface="Consolas"/>
              </a:rPr>
              <a:t> </a:t>
            </a:r>
            <a:r>
              <a:rPr lang="en-US" sz="1600">
                <a:solidFill>
                  <a:srgbClr val="777777"/>
                </a:solidFill>
                <a:latin typeface="Consolas"/>
                <a:ea typeface="Consolas"/>
                <a:cs typeface="Consolas"/>
                <a:sym typeface="Consolas"/>
              </a:rPr>
              <a:t>:</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rgbClr val="333333"/>
                </a:solidFill>
                <a:latin typeface="Consolas"/>
                <a:ea typeface="Consolas"/>
                <a:cs typeface="Consolas"/>
                <a:sym typeface="Consolas"/>
              </a:rPr>
              <a:t>        rm -rvf build</a:t>
            </a:r>
            <a:endParaRPr sz="16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br>
              <a:rPr lang="en-US" sz="1800">
                <a:solidFill>
                  <a:schemeClr val="dk1"/>
                </a:solidFill>
                <a:latin typeface="Arial"/>
                <a:ea typeface="Arial"/>
                <a:cs typeface="Arial"/>
                <a:sym typeface="Arial"/>
              </a:rPr>
            </a:b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rgbClr val="7A3E9D"/>
                </a:solidFill>
                <a:latin typeface="Consolas"/>
                <a:ea typeface="Consolas"/>
                <a:cs typeface="Consolas"/>
                <a:sym typeface="Consolas"/>
              </a:rPr>
              <a:t>.PHONY</a:t>
            </a:r>
            <a:r>
              <a:rPr lang="en-US" sz="1600">
                <a:solidFill>
                  <a:srgbClr val="333333"/>
                </a:solidFill>
                <a:latin typeface="Consolas"/>
                <a:ea typeface="Consolas"/>
                <a:cs typeface="Consolas"/>
                <a:sym typeface="Consolas"/>
              </a:rPr>
              <a:t> </a:t>
            </a:r>
            <a:r>
              <a:rPr lang="en-US" sz="1600">
                <a:solidFill>
                  <a:srgbClr val="777777"/>
                </a:solidFill>
                <a:latin typeface="Consolas"/>
                <a:ea typeface="Consolas"/>
                <a:cs typeface="Consolas"/>
                <a:sym typeface="Consolas"/>
              </a:rPr>
              <a:t>=</a:t>
            </a:r>
            <a:r>
              <a:rPr lang="en-US" sz="1600">
                <a:solidFill>
                  <a:srgbClr val="333333"/>
                </a:solidFill>
                <a:latin typeface="Consolas"/>
                <a:ea typeface="Consolas"/>
                <a:cs typeface="Consolas"/>
                <a:sym typeface="Consolas"/>
              </a:rPr>
              <a:t> run</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rgbClr val="AA3731"/>
                </a:solidFill>
                <a:latin typeface="Consolas"/>
                <a:ea typeface="Consolas"/>
                <a:cs typeface="Consolas"/>
                <a:sym typeface="Consolas"/>
              </a:rPr>
              <a:t>run</a:t>
            </a:r>
            <a:r>
              <a:rPr lang="en-US" sz="1600">
                <a:solidFill>
                  <a:srgbClr val="777777"/>
                </a:solidFill>
                <a:latin typeface="Consolas"/>
                <a:ea typeface="Consolas"/>
                <a:cs typeface="Consolas"/>
                <a:sym typeface="Consolas"/>
              </a:rPr>
              <a:t>:</a:t>
            </a:r>
            <a:r>
              <a:rPr lang="en-US" sz="1600">
                <a:solidFill>
                  <a:srgbClr val="333333"/>
                </a:solidFill>
                <a:latin typeface="Consolas"/>
                <a:ea typeface="Consolas"/>
                <a:cs typeface="Consolas"/>
                <a:sym typeface="Consolas"/>
              </a:rPr>
              <a:t> make_tutorial</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rgbClr val="333333"/>
                </a:solidFill>
                <a:latin typeface="Consolas"/>
                <a:ea typeface="Consolas"/>
                <a:cs typeface="Consolas"/>
                <a:sym typeface="Consolas"/>
              </a:rPr>
              <a:t>        ./build/bin/make_tutorial</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Shell Scripting - basics</a:t>
            </a:r>
            <a:endParaRPr/>
          </a:p>
        </p:txBody>
      </p:sp>
      <p:sp>
        <p:nvSpPr>
          <p:cNvPr id="145" name="Google Shape;145;p4"/>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None/>
            </a:pPr>
            <a:r>
              <a:rPr lang="en-US"/>
              <a:t>Creating a shell script file</a:t>
            </a:r>
            <a:endParaRPr/>
          </a:p>
          <a:p>
            <a:pPr indent="-228600" lvl="0" marL="228600" rtl="0" algn="l">
              <a:lnSpc>
                <a:spcPct val="110000"/>
              </a:lnSpc>
              <a:spcBef>
                <a:spcPts val="1000"/>
              </a:spcBef>
              <a:spcAft>
                <a:spcPts val="0"/>
              </a:spcAft>
              <a:buClr>
                <a:schemeClr val="dk1"/>
              </a:buClr>
              <a:buSzPts val="2400"/>
              <a:buChar char="•"/>
            </a:pPr>
            <a:r>
              <a:rPr lang="en-US"/>
              <a:t>Use a text editor (e.g., nano, vim, gedit)</a:t>
            </a:r>
            <a:endParaRPr/>
          </a:p>
          <a:p>
            <a:pPr indent="-76200" lvl="0" marL="228600" rtl="0" algn="l">
              <a:lnSpc>
                <a:spcPct val="110000"/>
              </a:lnSpc>
              <a:spcBef>
                <a:spcPts val="1000"/>
              </a:spcBef>
              <a:spcAft>
                <a:spcPts val="0"/>
              </a:spcAft>
              <a:buClr>
                <a:schemeClr val="dk1"/>
              </a:buClr>
              <a:buSzPts val="2400"/>
              <a:buNone/>
            </a:pPr>
            <a:r>
              <a:t/>
            </a:r>
            <a:endParaRPr/>
          </a:p>
          <a:p>
            <a:pPr indent="-228600" lvl="0" marL="228600" rtl="0" algn="l">
              <a:lnSpc>
                <a:spcPct val="110000"/>
              </a:lnSpc>
              <a:spcBef>
                <a:spcPts val="1000"/>
              </a:spcBef>
              <a:spcAft>
                <a:spcPts val="0"/>
              </a:spcAft>
              <a:buClr>
                <a:schemeClr val="dk1"/>
              </a:buClr>
              <a:buSzPts val="2400"/>
              <a:buChar char="•"/>
            </a:pPr>
            <a:r>
              <a:rPr lang="en-US"/>
              <a:t>Content structure: </a:t>
            </a:r>
            <a:endParaRPr/>
          </a:p>
          <a:p>
            <a:pPr indent="-228600" lvl="1" marL="685800" rtl="0" algn="l">
              <a:lnSpc>
                <a:spcPct val="110000"/>
              </a:lnSpc>
              <a:spcBef>
                <a:spcPts val="500"/>
              </a:spcBef>
              <a:spcAft>
                <a:spcPts val="0"/>
              </a:spcAft>
              <a:buClr>
                <a:schemeClr val="dk1"/>
              </a:buClr>
              <a:buSzPts val="2000"/>
              <a:buFont typeface="Courier New"/>
              <a:buChar char="o"/>
            </a:pPr>
            <a:r>
              <a:rPr lang="en-US"/>
              <a:t>Start with shebang</a:t>
            </a:r>
            <a:endParaRPr/>
          </a:p>
          <a:p>
            <a:pPr indent="-228600" lvl="1" marL="685800" rtl="0" algn="l">
              <a:lnSpc>
                <a:spcPct val="110000"/>
              </a:lnSpc>
              <a:spcBef>
                <a:spcPts val="500"/>
              </a:spcBef>
              <a:spcAft>
                <a:spcPts val="0"/>
              </a:spcAft>
              <a:buClr>
                <a:schemeClr val="dk1"/>
              </a:buClr>
              <a:buSzPts val="2000"/>
              <a:buFont typeface="Courier New"/>
              <a:buChar char="o"/>
            </a:pPr>
            <a:r>
              <a:rPr lang="en-US"/>
              <a:t>Add comments</a:t>
            </a:r>
            <a:endParaRPr/>
          </a:p>
          <a:p>
            <a:pPr indent="-228600" lvl="1" marL="685800" rtl="0" algn="l">
              <a:lnSpc>
                <a:spcPct val="110000"/>
              </a:lnSpc>
              <a:spcBef>
                <a:spcPts val="500"/>
              </a:spcBef>
              <a:spcAft>
                <a:spcPts val="0"/>
              </a:spcAft>
              <a:buClr>
                <a:schemeClr val="dk1"/>
              </a:buClr>
              <a:buSzPts val="2000"/>
              <a:buFont typeface="Courier New"/>
              <a:buChar char="o"/>
            </a:pPr>
            <a:r>
              <a:rPr lang="en-US"/>
              <a:t>Write commands</a:t>
            </a:r>
            <a:endParaRPr/>
          </a:p>
          <a:p>
            <a:pPr indent="-76200" lvl="0" marL="228600" rtl="0" algn="l">
              <a:lnSpc>
                <a:spcPct val="110000"/>
              </a:lnSpc>
              <a:spcBef>
                <a:spcPts val="1000"/>
              </a:spcBef>
              <a:spcAft>
                <a:spcPts val="0"/>
              </a:spcAft>
              <a:buClr>
                <a:schemeClr val="dk1"/>
              </a:buClr>
              <a:buSzPts val="2400"/>
              <a:buNone/>
            </a:pPr>
            <a:r>
              <a:t/>
            </a:r>
            <a:endParaRPr/>
          </a:p>
        </p:txBody>
      </p:sp>
      <p:graphicFrame>
        <p:nvGraphicFramePr>
          <p:cNvPr id="146" name="Google Shape;146;p4"/>
          <p:cNvGraphicFramePr/>
          <p:nvPr/>
        </p:nvGraphicFramePr>
        <p:xfrm>
          <a:off x="2013857" y="3510643"/>
          <a:ext cx="3000000" cy="3000000"/>
        </p:xfrm>
        <a:graphic>
          <a:graphicData uri="http://schemas.openxmlformats.org/drawingml/2006/table">
            <a:tbl>
              <a:tblPr bandRow="1" firstRow="1">
                <a:noFill/>
                <a:tableStyleId>{55A1381C-74E0-4A5D-B9FD-2EDB62178C3D}</a:tableStyleId>
              </a:tblPr>
              <a:tblGrid>
                <a:gridCol w="8168650"/>
              </a:tblGrid>
              <a:tr h="534400">
                <a:tc>
                  <a:txBody>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rPr>
                        <a:t>nano myscript.sh</a:t>
                      </a:r>
                      <a:r>
                        <a:rPr b="0" i="0" lang="en-US" sz="1800" u="none" cap="none" strike="noStrike"/>
                        <a:t>h</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Shell Scripting - basics</a:t>
            </a:r>
            <a:endParaRPr b="0"/>
          </a:p>
        </p:txBody>
      </p:sp>
      <p:sp>
        <p:nvSpPr>
          <p:cNvPr id="152" name="Google Shape;152;p5"/>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10000"/>
              </a:lnSpc>
              <a:spcBef>
                <a:spcPts val="0"/>
              </a:spcBef>
              <a:spcAft>
                <a:spcPts val="0"/>
              </a:spcAft>
              <a:buClr>
                <a:schemeClr val="dk1"/>
              </a:buClr>
              <a:buSzPct val="100000"/>
              <a:buNone/>
            </a:pPr>
            <a:r>
              <a:rPr lang="en-US"/>
              <a:t>Shebang (#!) and its importance</a:t>
            </a:r>
            <a:endParaRPr/>
          </a:p>
          <a:p>
            <a:pPr indent="-228600" lvl="0" marL="228600" rtl="0" algn="l">
              <a:lnSpc>
                <a:spcPct val="110000"/>
              </a:lnSpc>
              <a:spcBef>
                <a:spcPts val="1000"/>
              </a:spcBef>
              <a:spcAft>
                <a:spcPts val="0"/>
              </a:spcAft>
              <a:buClr>
                <a:schemeClr val="dk1"/>
              </a:buClr>
              <a:buSzPct val="100000"/>
              <a:buChar char="•"/>
            </a:pPr>
            <a:r>
              <a:rPr lang="en-US"/>
              <a:t>Definition: The shebang is the combination of '#' and '!' at the beginning of the script</a:t>
            </a:r>
            <a:endParaRPr/>
          </a:p>
          <a:p>
            <a:pPr indent="-228600" lvl="0" marL="228600" rtl="0" algn="l">
              <a:lnSpc>
                <a:spcPct val="110000"/>
              </a:lnSpc>
              <a:spcBef>
                <a:spcPts val="1000"/>
              </a:spcBef>
              <a:spcAft>
                <a:spcPts val="0"/>
              </a:spcAft>
              <a:buClr>
                <a:schemeClr val="dk1"/>
              </a:buClr>
              <a:buSzPct val="100000"/>
              <a:buChar char="•"/>
            </a:pPr>
            <a:r>
              <a:rPr lang="en-US"/>
              <a:t>Purpose: Tells the system which interpreter to use for executing the script</a:t>
            </a:r>
            <a:endParaRPr/>
          </a:p>
          <a:p>
            <a:pPr indent="-228600" lvl="0" marL="228600" rtl="0" algn="l">
              <a:lnSpc>
                <a:spcPct val="110000"/>
              </a:lnSpc>
              <a:spcBef>
                <a:spcPts val="1000"/>
              </a:spcBef>
              <a:spcAft>
                <a:spcPts val="0"/>
              </a:spcAft>
              <a:buClr>
                <a:schemeClr val="dk1"/>
              </a:buClr>
              <a:buSzPct val="100000"/>
              <a:buChar char="•"/>
            </a:pPr>
            <a:r>
              <a:rPr lang="en-US"/>
              <a:t>Syntax: #!/path/to/interpreter</a:t>
            </a:r>
            <a:endParaRPr/>
          </a:p>
          <a:p>
            <a:pPr indent="-228600" lvl="0" marL="228600" rtl="0" algn="l">
              <a:lnSpc>
                <a:spcPct val="110000"/>
              </a:lnSpc>
              <a:spcBef>
                <a:spcPts val="1000"/>
              </a:spcBef>
              <a:spcAft>
                <a:spcPts val="0"/>
              </a:spcAft>
              <a:buClr>
                <a:schemeClr val="dk1"/>
              </a:buClr>
              <a:buSzPct val="100000"/>
              <a:buChar char="•"/>
            </a:pPr>
            <a:r>
              <a:rPr lang="en-US"/>
              <a:t>Common shebangs:</a:t>
            </a:r>
            <a:endParaRPr/>
          </a:p>
          <a:p>
            <a:pPr indent="-228600" lvl="1" marL="685800" rtl="0" algn="l">
              <a:lnSpc>
                <a:spcPct val="110000"/>
              </a:lnSpc>
              <a:spcBef>
                <a:spcPts val="500"/>
              </a:spcBef>
              <a:spcAft>
                <a:spcPts val="0"/>
              </a:spcAft>
              <a:buClr>
                <a:schemeClr val="dk1"/>
              </a:buClr>
              <a:buSzPct val="100000"/>
              <a:buFont typeface="Courier New"/>
              <a:buChar char="o"/>
            </a:pPr>
            <a:r>
              <a:rPr lang="en-US"/>
              <a:t>Bash: #!/bin/bash</a:t>
            </a:r>
            <a:endParaRPr/>
          </a:p>
          <a:p>
            <a:pPr indent="-228600" lvl="1" marL="685800" rtl="0" algn="l">
              <a:lnSpc>
                <a:spcPct val="110000"/>
              </a:lnSpc>
              <a:spcBef>
                <a:spcPts val="500"/>
              </a:spcBef>
              <a:spcAft>
                <a:spcPts val="0"/>
              </a:spcAft>
              <a:buClr>
                <a:schemeClr val="dk1"/>
              </a:buClr>
              <a:buSzPct val="100000"/>
              <a:buFont typeface="Courier New"/>
              <a:buChar char="o"/>
            </a:pPr>
            <a:r>
              <a:rPr lang="en-US"/>
              <a:t>Sh: #!/bin/sh</a:t>
            </a:r>
            <a:endParaRPr/>
          </a:p>
          <a:p>
            <a:pPr indent="-228600" lvl="1" marL="685800" rtl="0" algn="l">
              <a:lnSpc>
                <a:spcPct val="110000"/>
              </a:lnSpc>
              <a:spcBef>
                <a:spcPts val="500"/>
              </a:spcBef>
              <a:spcAft>
                <a:spcPts val="0"/>
              </a:spcAft>
              <a:buClr>
                <a:schemeClr val="dk1"/>
              </a:buClr>
              <a:buSzPct val="100000"/>
              <a:buFont typeface="Courier New"/>
              <a:buChar char="o"/>
            </a:pPr>
            <a:r>
              <a:rPr lang="en-US"/>
              <a:t>Python: #!/usr/bin/env python3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Shell Scripting - basics</a:t>
            </a:r>
            <a:endParaRPr/>
          </a:p>
        </p:txBody>
      </p:sp>
      <p:sp>
        <p:nvSpPr>
          <p:cNvPr id="158" name="Google Shape;158;p6"/>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None/>
            </a:pPr>
            <a:r>
              <a:rPr lang="en-US"/>
              <a:t>Creating a shell script file</a:t>
            </a:r>
            <a:endParaRPr/>
          </a:p>
          <a:p>
            <a:pPr indent="-228600" lvl="0" marL="228600" rtl="0" algn="l">
              <a:lnSpc>
                <a:spcPct val="110000"/>
              </a:lnSpc>
              <a:spcBef>
                <a:spcPts val="1000"/>
              </a:spcBef>
              <a:spcAft>
                <a:spcPts val="0"/>
              </a:spcAft>
              <a:buClr>
                <a:schemeClr val="dk1"/>
              </a:buClr>
              <a:buSzPts val="2400"/>
              <a:buChar char="•"/>
            </a:pPr>
            <a:r>
              <a:rPr lang="en-US"/>
              <a:t>Use a text editor (e.g., nano, vim, gedit)</a:t>
            </a:r>
            <a:endParaRPr/>
          </a:p>
          <a:p>
            <a:pPr indent="-76200" lvl="0" marL="228600" rtl="0" algn="l">
              <a:lnSpc>
                <a:spcPct val="110000"/>
              </a:lnSpc>
              <a:spcBef>
                <a:spcPts val="1000"/>
              </a:spcBef>
              <a:spcAft>
                <a:spcPts val="0"/>
              </a:spcAft>
              <a:buClr>
                <a:schemeClr val="dk1"/>
              </a:buClr>
              <a:buSzPts val="2400"/>
              <a:buNone/>
            </a:pPr>
            <a:r>
              <a:t/>
            </a:r>
            <a:endParaRPr/>
          </a:p>
          <a:p>
            <a:pPr indent="-228600" lvl="0" marL="228600" rtl="0" algn="l">
              <a:lnSpc>
                <a:spcPct val="110000"/>
              </a:lnSpc>
              <a:spcBef>
                <a:spcPts val="1000"/>
              </a:spcBef>
              <a:spcAft>
                <a:spcPts val="0"/>
              </a:spcAft>
              <a:buClr>
                <a:schemeClr val="dk1"/>
              </a:buClr>
              <a:buSzPts val="2400"/>
              <a:buChar char="•"/>
            </a:pPr>
            <a:r>
              <a:rPr lang="en-US"/>
              <a:t>Making scripts executable (chmod)</a:t>
            </a:r>
            <a:endParaRPr/>
          </a:p>
          <a:p>
            <a:pPr indent="-228600" lvl="1" marL="685800" rtl="0" algn="l">
              <a:lnSpc>
                <a:spcPct val="110000"/>
              </a:lnSpc>
              <a:spcBef>
                <a:spcPts val="500"/>
              </a:spcBef>
              <a:spcAft>
                <a:spcPts val="0"/>
              </a:spcAft>
              <a:buClr>
                <a:schemeClr val="dk1"/>
              </a:buClr>
              <a:buSzPts val="2000"/>
              <a:buFont typeface="Courier New"/>
              <a:buChar char="o"/>
            </a:pPr>
            <a:r>
              <a:rPr lang="en-US"/>
              <a:t>Use the chmod command to change file permissions</a:t>
            </a:r>
            <a:endParaRPr/>
          </a:p>
          <a:p>
            <a:pPr indent="-228600" lvl="1" marL="685800" rtl="0" algn="l">
              <a:lnSpc>
                <a:spcPct val="110000"/>
              </a:lnSpc>
              <a:spcBef>
                <a:spcPts val="500"/>
              </a:spcBef>
              <a:spcAft>
                <a:spcPts val="0"/>
              </a:spcAft>
              <a:buClr>
                <a:schemeClr val="dk1"/>
              </a:buClr>
              <a:buSzPts val="2000"/>
              <a:buFont typeface="Courier New"/>
              <a:buChar char="o"/>
            </a:pPr>
            <a:r>
              <a:rPr lang="en-US"/>
              <a:t>Syntax: chmod [options] mode file</a:t>
            </a:r>
            <a:endParaRPr/>
          </a:p>
        </p:txBody>
      </p:sp>
      <p:graphicFrame>
        <p:nvGraphicFramePr>
          <p:cNvPr id="159" name="Google Shape;159;p6"/>
          <p:cNvGraphicFramePr/>
          <p:nvPr/>
        </p:nvGraphicFramePr>
        <p:xfrm>
          <a:off x="2013857" y="3510643"/>
          <a:ext cx="3000000" cy="3000000"/>
        </p:xfrm>
        <a:graphic>
          <a:graphicData uri="http://schemas.openxmlformats.org/drawingml/2006/table">
            <a:tbl>
              <a:tblPr bandRow="1" firstRow="1">
                <a:noFill/>
                <a:tableStyleId>{55A1381C-74E0-4A5D-B9FD-2EDB62178C3D}</a:tableStyleId>
              </a:tblPr>
              <a:tblGrid>
                <a:gridCol w="8168650"/>
              </a:tblGrid>
              <a:tr h="534400">
                <a:tc>
                  <a:txBody>
                    <a:bodyPr/>
                    <a:lstStyle/>
                    <a:p>
                      <a:pPr indent="0" lvl="0" marL="0" marR="0" rtl="0" algn="l">
                        <a:spcBef>
                          <a:spcPts val="0"/>
                        </a:spcBef>
                        <a:spcAft>
                          <a:spcPts val="0"/>
                        </a:spcAft>
                        <a:buClr>
                          <a:srgbClr val="E06C75"/>
                        </a:buClr>
                        <a:buSzPts val="1800"/>
                        <a:buFont typeface="Arial"/>
                        <a:buNone/>
                      </a:pPr>
                      <a:r>
                        <a:rPr b="0" i="0" lang="en-US" sz="1800" u="none" cap="none" strike="noStrike">
                          <a:solidFill>
                            <a:srgbClr val="E06C75"/>
                          </a:solidFill>
                        </a:rPr>
                        <a:t>#!/bin/bash</a:t>
                      </a:r>
                      <a:r>
                        <a:rPr b="0" i="0" lang="en-US" sz="1800" u="none" cap="none" strike="noStrike"/>
                        <a:t> </a:t>
                      </a:r>
                      <a:endParaRPr sz="1800" u="none" cap="none" strike="noStrike"/>
                    </a:p>
                    <a:p>
                      <a:pPr indent="0" lvl="0" marL="0" marR="0" rtl="0" algn="l">
                        <a:spcBef>
                          <a:spcPts val="0"/>
                        </a:spcBef>
                        <a:spcAft>
                          <a:spcPts val="0"/>
                        </a:spcAft>
                        <a:buClr>
                          <a:srgbClr val="D19A66"/>
                        </a:buClr>
                        <a:buSzPts val="1800"/>
                        <a:buFont typeface="Arial"/>
                        <a:buNone/>
                      </a:pPr>
                      <a:r>
                        <a:rPr b="0" i="0" lang="en-US" sz="1800" u="none" cap="none" strike="noStrike">
                          <a:solidFill>
                            <a:srgbClr val="D19A66"/>
                          </a:solidFill>
                        </a:rPr>
                        <a:t>echo</a:t>
                      </a:r>
                      <a:r>
                        <a:rPr b="0" i="0" lang="en-US" sz="1800" u="none" cap="none" strike="noStrike"/>
                        <a:t> </a:t>
                      </a:r>
                      <a:r>
                        <a:rPr b="0" i="0" lang="en-US" sz="1800" u="none" cap="none" strike="noStrike">
                          <a:solidFill>
                            <a:srgbClr val="98C379"/>
                          </a:solidFill>
                        </a:rPr>
                        <a:t>"Hello, World!"</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Shell Scripting - basics</a:t>
            </a:r>
            <a:endParaRPr b="0"/>
          </a:p>
        </p:txBody>
      </p:sp>
      <p:sp>
        <p:nvSpPr>
          <p:cNvPr id="165" name="Google Shape;165;p7"/>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dk1"/>
              </a:buClr>
              <a:buSzPts val="2400"/>
              <a:buNone/>
            </a:pPr>
            <a:r>
              <a:rPr lang="en-US"/>
              <a:t>Running scripts </a:t>
            </a:r>
            <a:endParaRPr/>
          </a:p>
          <a:p>
            <a:pPr indent="-228600" lvl="0" marL="228600" rtl="0" algn="l">
              <a:lnSpc>
                <a:spcPct val="110000"/>
              </a:lnSpc>
              <a:spcBef>
                <a:spcPts val="1000"/>
              </a:spcBef>
              <a:spcAft>
                <a:spcPts val="0"/>
              </a:spcAft>
              <a:buClr>
                <a:schemeClr val="dk1"/>
              </a:buClr>
              <a:buSzPts val="2400"/>
              <a:buChar char="•"/>
            </a:pPr>
            <a:r>
              <a:rPr lang="en-US"/>
              <a:t>Methods to run a shell script: a. Using the interpreter explicitly: </a:t>
            </a:r>
            <a:r>
              <a:rPr lang="en-US">
                <a:solidFill>
                  <a:srgbClr val="000000"/>
                </a:solidFill>
              </a:rPr>
              <a:t> </a:t>
            </a:r>
            <a:r>
              <a:rPr lang="en-US">
                <a:solidFill>
                  <a:srgbClr val="ABB2BF"/>
                </a:solidFill>
              </a:rPr>
              <a:t>$ bash myscript.sh</a:t>
            </a:r>
            <a:endParaRPr/>
          </a:p>
          <a:p>
            <a:pPr indent="-228600" lvl="0" marL="228600" rtl="0" algn="l">
              <a:lnSpc>
                <a:spcPct val="110000"/>
              </a:lnSpc>
              <a:spcBef>
                <a:spcPts val="1000"/>
              </a:spcBef>
              <a:spcAft>
                <a:spcPts val="0"/>
              </a:spcAft>
              <a:buClr>
                <a:schemeClr val="dk1"/>
              </a:buClr>
              <a:buSzPts val="2400"/>
              <a:buChar char="•"/>
            </a:pPr>
            <a:r>
              <a:rPr lang="en-US"/>
              <a:t>Running as an executable (if chmod +x was used): </a:t>
            </a:r>
            <a:r>
              <a:rPr lang="en-US">
                <a:solidFill>
                  <a:srgbClr val="000000"/>
                </a:solidFill>
              </a:rPr>
              <a:t> </a:t>
            </a:r>
            <a:r>
              <a:rPr lang="en-US">
                <a:solidFill>
                  <a:srgbClr val="ABB2BF"/>
                </a:solidFill>
              </a:rPr>
              <a:t>$ ./myscript.sh</a:t>
            </a:r>
            <a:endParaRPr/>
          </a:p>
          <a:p>
            <a:pPr indent="-228600" lvl="0" marL="228600" rtl="0" algn="l">
              <a:lnSpc>
                <a:spcPct val="110000"/>
              </a:lnSpc>
              <a:spcBef>
                <a:spcPts val="1000"/>
              </a:spcBef>
              <a:spcAft>
                <a:spcPts val="0"/>
              </a:spcAft>
              <a:buClr>
                <a:schemeClr val="dk1"/>
              </a:buClr>
              <a:buSzPts val="2400"/>
              <a:buChar char="•"/>
            </a:pPr>
            <a:r>
              <a:rPr lang="en-US"/>
              <a:t>Sourcing the script (runs in current shell environment): </a:t>
            </a:r>
            <a:r>
              <a:rPr lang="en-US">
                <a:solidFill>
                  <a:srgbClr val="000000"/>
                </a:solidFill>
              </a:rPr>
              <a:t> </a:t>
            </a:r>
            <a:r>
              <a:rPr lang="en-US">
                <a:solidFill>
                  <a:srgbClr val="ABB2BF"/>
                </a:solidFill>
              </a:rPr>
              <a:t>$ source myscript.sh OR $ . myscript.sh</a:t>
            </a:r>
            <a:endParaRPr/>
          </a:p>
          <a:p>
            <a:pPr indent="-228600" lvl="0" marL="228600" rtl="0" algn="l">
              <a:lnSpc>
                <a:spcPct val="110000"/>
              </a:lnSpc>
              <a:spcBef>
                <a:spcPts val="1000"/>
              </a:spcBef>
              <a:spcAft>
                <a:spcPts val="0"/>
              </a:spcAft>
              <a:buClr>
                <a:schemeClr val="dk1"/>
              </a:buClr>
              <a:buSzPts val="2400"/>
              <a:buFont typeface="Arial"/>
              <a:buChar char="•"/>
            </a:pPr>
            <a:r>
              <a:rPr lang="en-US"/>
              <a:t>Providing arguments: </a:t>
            </a:r>
            <a:r>
              <a:rPr lang="en-US">
                <a:solidFill>
                  <a:srgbClr val="ABB2BF"/>
                </a:solidFill>
              </a:rPr>
              <a:t>$ ./myscript.sh arg1 arg2</a:t>
            </a:r>
            <a:endParaRPr/>
          </a:p>
          <a:p>
            <a:pPr indent="-228600" lvl="0" marL="228600" rtl="0" algn="l">
              <a:lnSpc>
                <a:spcPct val="110000"/>
              </a:lnSpc>
              <a:spcBef>
                <a:spcPts val="1000"/>
              </a:spcBef>
              <a:spcAft>
                <a:spcPts val="0"/>
              </a:spcAft>
              <a:buClr>
                <a:schemeClr val="dk1"/>
              </a:buClr>
              <a:buSzPts val="2400"/>
              <a:buFont typeface="Arial"/>
              <a:buChar char="•"/>
            </a:pPr>
            <a:r>
              <a:rPr lang="en-US"/>
              <a:t>Running in background:  </a:t>
            </a:r>
            <a:r>
              <a:rPr lang="en-US">
                <a:solidFill>
                  <a:srgbClr val="ABB2BF"/>
                </a:solidFill>
              </a:rPr>
              <a:t>$ ./myscript.sh &amp;</a:t>
            </a:r>
            <a:endParaRPr/>
          </a:p>
          <a:p>
            <a:pPr indent="0" lvl="0" marL="0" rtl="0" algn="l">
              <a:lnSpc>
                <a:spcPct val="110000"/>
              </a:lnSpc>
              <a:spcBef>
                <a:spcPts val="1000"/>
              </a:spcBef>
              <a:spcAft>
                <a:spcPts val="0"/>
              </a:spcAft>
              <a:buClr>
                <a:schemeClr val="dk1"/>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Variables in Shell Scripts</a:t>
            </a:r>
            <a:endParaRPr/>
          </a:p>
        </p:txBody>
      </p:sp>
      <p:sp>
        <p:nvSpPr>
          <p:cNvPr id="171" name="Google Shape;171;p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10000"/>
              </a:lnSpc>
              <a:spcBef>
                <a:spcPts val="0"/>
              </a:spcBef>
              <a:spcAft>
                <a:spcPts val="0"/>
              </a:spcAft>
              <a:buClr>
                <a:schemeClr val="dk1"/>
              </a:buClr>
              <a:buSzPct val="100000"/>
              <a:buNone/>
            </a:pPr>
            <a:r>
              <a:rPr lang="en-US"/>
              <a:t>Declaring and using variables </a:t>
            </a:r>
            <a:endParaRPr/>
          </a:p>
          <a:p>
            <a:pPr indent="-228600" lvl="0" marL="228600" rtl="0" algn="l">
              <a:lnSpc>
                <a:spcPct val="110000"/>
              </a:lnSpc>
              <a:spcBef>
                <a:spcPts val="1000"/>
              </a:spcBef>
              <a:spcAft>
                <a:spcPts val="0"/>
              </a:spcAft>
              <a:buClr>
                <a:schemeClr val="dk1"/>
              </a:buClr>
              <a:buSzPct val="100000"/>
              <a:buFont typeface="Arial"/>
              <a:buChar char="•"/>
            </a:pPr>
            <a:r>
              <a:rPr lang="en-US"/>
              <a:t>Syntax: VARIABLE_NAME=value </a:t>
            </a:r>
            <a:endParaRPr/>
          </a:p>
          <a:p>
            <a:pPr indent="-285750" lvl="1" marL="971550" rtl="0" algn="l">
              <a:lnSpc>
                <a:spcPct val="110000"/>
              </a:lnSpc>
              <a:spcBef>
                <a:spcPts val="500"/>
              </a:spcBef>
              <a:spcAft>
                <a:spcPts val="0"/>
              </a:spcAft>
              <a:buClr>
                <a:schemeClr val="dk1"/>
              </a:buClr>
              <a:buSzPct val="100000"/>
              <a:buFont typeface="Arial"/>
              <a:buChar char="•"/>
            </a:pPr>
            <a:r>
              <a:rPr lang="en-US"/>
              <a:t>No spaces around the equals sign</a:t>
            </a:r>
            <a:endParaRPr/>
          </a:p>
          <a:p>
            <a:pPr indent="-228600" lvl="0" marL="228600" rtl="0" algn="l">
              <a:lnSpc>
                <a:spcPct val="110000"/>
              </a:lnSpc>
              <a:spcBef>
                <a:spcPts val="1000"/>
              </a:spcBef>
              <a:spcAft>
                <a:spcPts val="0"/>
              </a:spcAft>
              <a:buClr>
                <a:schemeClr val="dk1"/>
              </a:buClr>
              <a:buSzPct val="100000"/>
              <a:buFont typeface="Arial"/>
              <a:buChar char="•"/>
            </a:pPr>
            <a:r>
              <a:rPr lang="en-US"/>
              <a:t>Naming conventions: </a:t>
            </a:r>
            <a:endParaRPr/>
          </a:p>
          <a:p>
            <a:pPr indent="-285750" lvl="1" marL="971550" rtl="0" algn="l">
              <a:lnSpc>
                <a:spcPct val="110000"/>
              </a:lnSpc>
              <a:spcBef>
                <a:spcPts val="500"/>
              </a:spcBef>
              <a:spcAft>
                <a:spcPts val="0"/>
              </a:spcAft>
              <a:buClr>
                <a:schemeClr val="dk1"/>
              </a:buClr>
              <a:buSzPct val="100000"/>
              <a:buFont typeface="Arial"/>
              <a:buChar char="•"/>
            </a:pPr>
            <a:r>
              <a:rPr lang="en-US"/>
              <a:t>Use uppercase for constants</a:t>
            </a:r>
            <a:endParaRPr/>
          </a:p>
          <a:p>
            <a:pPr indent="-285750" lvl="1" marL="971550" rtl="0" algn="l">
              <a:lnSpc>
                <a:spcPct val="110000"/>
              </a:lnSpc>
              <a:spcBef>
                <a:spcPts val="500"/>
              </a:spcBef>
              <a:spcAft>
                <a:spcPts val="0"/>
              </a:spcAft>
              <a:buClr>
                <a:schemeClr val="dk1"/>
              </a:buClr>
              <a:buSzPct val="100000"/>
              <a:buFont typeface="Arial"/>
              <a:buChar char="•"/>
            </a:pPr>
            <a:r>
              <a:rPr lang="en-US"/>
              <a:t>Use lowercase for other variables</a:t>
            </a:r>
            <a:endParaRPr/>
          </a:p>
          <a:p>
            <a:pPr indent="-285750" lvl="1" marL="971550" rtl="0" algn="l">
              <a:lnSpc>
                <a:spcPct val="110000"/>
              </a:lnSpc>
              <a:spcBef>
                <a:spcPts val="500"/>
              </a:spcBef>
              <a:spcAft>
                <a:spcPts val="0"/>
              </a:spcAft>
              <a:buClr>
                <a:schemeClr val="dk1"/>
              </a:buClr>
              <a:buSzPct val="100000"/>
              <a:buFont typeface="Arial"/>
              <a:buChar char="•"/>
            </a:pPr>
            <a:r>
              <a:rPr lang="en-US"/>
              <a:t>Start with a letter or underscore</a:t>
            </a:r>
            <a:endParaRPr/>
          </a:p>
          <a:p>
            <a:pPr indent="-285750" lvl="1" marL="971550" rtl="0" algn="l">
              <a:lnSpc>
                <a:spcPct val="110000"/>
              </a:lnSpc>
              <a:spcBef>
                <a:spcPts val="500"/>
              </a:spcBef>
              <a:spcAft>
                <a:spcPts val="0"/>
              </a:spcAft>
              <a:buClr>
                <a:schemeClr val="dk1"/>
              </a:buClr>
              <a:buSzPct val="100000"/>
              <a:buFont typeface="Arial"/>
              <a:buChar char="•"/>
            </a:pPr>
            <a:r>
              <a:rPr lang="en-US"/>
              <a:t>Can contain letters, numbers, underscores</a:t>
            </a:r>
            <a:endParaRPr/>
          </a:p>
          <a:p>
            <a:pPr indent="-228600" lvl="0" marL="228600" rtl="0" algn="l">
              <a:lnSpc>
                <a:spcPct val="110000"/>
              </a:lnSpc>
              <a:spcBef>
                <a:spcPts val="1000"/>
              </a:spcBef>
              <a:spcAft>
                <a:spcPts val="0"/>
              </a:spcAft>
              <a:buClr>
                <a:schemeClr val="dk1"/>
              </a:buClr>
              <a:buSzPct val="100000"/>
              <a:buFont typeface="Arial"/>
              <a:buChar char="•"/>
            </a:pPr>
            <a:r>
              <a:rPr lang="en-US"/>
              <a:t>Accessing variables: </a:t>
            </a:r>
            <a:endParaRPr/>
          </a:p>
          <a:p>
            <a:pPr indent="-285750" lvl="1" marL="971550" rtl="0" algn="l">
              <a:lnSpc>
                <a:spcPct val="110000"/>
              </a:lnSpc>
              <a:spcBef>
                <a:spcPts val="500"/>
              </a:spcBef>
              <a:spcAft>
                <a:spcPts val="0"/>
              </a:spcAft>
              <a:buClr>
                <a:schemeClr val="dk1"/>
              </a:buClr>
              <a:buSzPct val="100000"/>
              <a:buFont typeface="Arial"/>
              <a:buChar char="•"/>
            </a:pPr>
            <a:r>
              <a:rPr lang="en-US"/>
              <a:t>Use $ before the variable name</a:t>
            </a:r>
            <a:endParaRPr/>
          </a:p>
        </p:txBody>
      </p:sp>
      <p:graphicFrame>
        <p:nvGraphicFramePr>
          <p:cNvPr id="172" name="Google Shape;172;p8"/>
          <p:cNvGraphicFramePr/>
          <p:nvPr/>
        </p:nvGraphicFramePr>
        <p:xfrm>
          <a:off x="7036129" y="2919350"/>
          <a:ext cx="3000000" cy="3000000"/>
        </p:xfrm>
        <a:graphic>
          <a:graphicData uri="http://schemas.openxmlformats.org/drawingml/2006/table">
            <a:tbl>
              <a:tblPr bandRow="1" firstRow="1">
                <a:noFill/>
                <a:tableStyleId>{55A1381C-74E0-4A5D-B9FD-2EDB62178C3D}</a:tableStyleId>
              </a:tblPr>
              <a:tblGrid>
                <a:gridCol w="4665400"/>
              </a:tblGrid>
              <a:tr h="1235025">
                <a:tc>
                  <a:txBody>
                    <a:bodyPr/>
                    <a:lstStyle/>
                    <a:p>
                      <a:pPr indent="0" lvl="0" marL="0" marR="0" rtl="0" algn="l">
                        <a:spcBef>
                          <a:spcPts val="0"/>
                        </a:spcBef>
                        <a:spcAft>
                          <a:spcPts val="0"/>
                        </a:spcAft>
                        <a:buClr>
                          <a:srgbClr val="E06C75"/>
                        </a:buClr>
                        <a:buSzPts val="1800"/>
                        <a:buFont typeface="Arial"/>
                        <a:buNone/>
                      </a:pPr>
                      <a:r>
                        <a:rPr b="0" i="0" lang="en-US" sz="1800" u="none" cap="none" strike="noStrike">
                          <a:solidFill>
                            <a:srgbClr val="E06C75"/>
                          </a:solidFill>
                        </a:rPr>
                        <a:t>#!/bin/bash</a:t>
                      </a:r>
                      <a:r>
                        <a:rPr b="0" i="0" lang="en-US" sz="1800" u="none" cap="none" strike="noStrike"/>
                        <a:t> </a:t>
                      </a:r>
                      <a:endParaRPr sz="1800" u="none" cap="none" strike="noStrike"/>
                    </a:p>
                    <a:p>
                      <a:pPr indent="0" lvl="0" marL="0" marR="0" rtl="0" algn="l">
                        <a:spcBef>
                          <a:spcPts val="0"/>
                        </a:spcBef>
                        <a:spcAft>
                          <a:spcPts val="0"/>
                        </a:spcAft>
                        <a:buClr>
                          <a:srgbClr val="61AFEF"/>
                        </a:buClr>
                        <a:buSzPts val="1800"/>
                        <a:buFont typeface="Arial"/>
                        <a:buNone/>
                      </a:pPr>
                      <a:r>
                        <a:rPr b="0" i="0" lang="en-US" sz="1800" u="none" cap="none" strike="noStrike">
                          <a:solidFill>
                            <a:srgbClr val="61AFEF"/>
                          </a:solidFill>
                          <a:latin typeface="Arial"/>
                          <a:ea typeface="Arial"/>
                          <a:cs typeface="Arial"/>
                          <a:sym typeface="Arial"/>
                        </a:rPr>
                        <a:t>NAME=</a:t>
                      </a:r>
                      <a:r>
                        <a:rPr b="0" i="0" lang="en-US" sz="1800" u="none" cap="none" strike="noStrike">
                          <a:solidFill>
                            <a:srgbClr val="98C379"/>
                          </a:solidFill>
                          <a:latin typeface="Arial"/>
                          <a:ea typeface="Arial"/>
                          <a:cs typeface="Arial"/>
                          <a:sym typeface="Arial"/>
                        </a:rPr>
                        <a:t>"John Doe" </a:t>
                      </a:r>
                      <a:endParaRPr sz="1800" u="none" cap="none" strike="noStrike"/>
                    </a:p>
                    <a:p>
                      <a:pPr indent="0" lvl="0" marL="0" marR="0" rtl="0" algn="l">
                        <a:spcBef>
                          <a:spcPts val="0"/>
                        </a:spcBef>
                        <a:spcAft>
                          <a:spcPts val="0"/>
                        </a:spcAft>
                        <a:buClr>
                          <a:srgbClr val="61AFEF"/>
                        </a:buClr>
                        <a:buSzPts val="1800"/>
                        <a:buFont typeface="Arial"/>
                        <a:buNone/>
                      </a:pPr>
                      <a:r>
                        <a:rPr b="0" i="0" lang="en-US" sz="1800" u="none" cap="none" strike="noStrike">
                          <a:solidFill>
                            <a:srgbClr val="61AFEF"/>
                          </a:solidFill>
                          <a:latin typeface="Arial"/>
                          <a:ea typeface="Arial"/>
                          <a:cs typeface="Arial"/>
                          <a:sym typeface="Arial"/>
                        </a:rPr>
                        <a:t>age=</a:t>
                      </a:r>
                      <a:r>
                        <a:rPr b="0" i="0" lang="en-US" sz="1800" u="none" cap="none" strike="noStrike">
                          <a:solidFill>
                            <a:srgbClr val="D19A66"/>
                          </a:solidFill>
                          <a:latin typeface="Arial"/>
                          <a:ea typeface="Arial"/>
                          <a:cs typeface="Arial"/>
                          <a:sym typeface="Arial"/>
                        </a:rPr>
                        <a:t>30</a:t>
                      </a:r>
                      <a:r>
                        <a:rPr b="0" i="0" lang="en-US" sz="1800" u="none" cap="none" strike="noStrike">
                          <a:solidFill>
                            <a:srgbClr val="98C379"/>
                          </a:solidFill>
                          <a:latin typeface="Arial"/>
                          <a:ea typeface="Arial"/>
                          <a:cs typeface="Arial"/>
                          <a:sym typeface="Arial"/>
                        </a:rPr>
                        <a:t> </a:t>
                      </a:r>
                      <a:endParaRPr sz="1800" u="none" cap="none" strike="noStrike"/>
                    </a:p>
                    <a:p>
                      <a:pPr indent="0" lvl="0" marL="0" marR="0" rtl="0" algn="l">
                        <a:spcBef>
                          <a:spcPts val="0"/>
                        </a:spcBef>
                        <a:spcAft>
                          <a:spcPts val="0"/>
                        </a:spcAft>
                        <a:buClr>
                          <a:schemeClr val="dk1"/>
                        </a:buClr>
                        <a:buSzPts val="1800"/>
                        <a:buFont typeface="Arial"/>
                        <a:buNone/>
                      </a:pPr>
                      <a:r>
                        <a:t/>
                      </a:r>
                      <a:endParaRPr b="0" i="0" sz="1800" u="none" cap="none" strike="noStrike">
                        <a:solidFill>
                          <a:srgbClr val="D19A66"/>
                        </a:solidFill>
                        <a:latin typeface="Arial"/>
                        <a:ea typeface="Arial"/>
                        <a:cs typeface="Arial"/>
                        <a:sym typeface="Arial"/>
                      </a:endParaRPr>
                    </a:p>
                    <a:p>
                      <a:pPr indent="0" lvl="0" marL="0" marR="0" rtl="0" algn="l">
                        <a:spcBef>
                          <a:spcPts val="0"/>
                        </a:spcBef>
                        <a:spcAft>
                          <a:spcPts val="0"/>
                        </a:spcAft>
                        <a:buClr>
                          <a:srgbClr val="D19A66"/>
                        </a:buClr>
                        <a:buSzPts val="1800"/>
                        <a:buFont typeface="Arial"/>
                        <a:buNone/>
                      </a:pPr>
                      <a:r>
                        <a:rPr b="0" i="0" lang="en-US" sz="1800" u="none" cap="none" strike="noStrike">
                          <a:solidFill>
                            <a:srgbClr val="D19A66"/>
                          </a:solidFill>
                          <a:latin typeface="Arial"/>
                          <a:ea typeface="Arial"/>
                          <a:cs typeface="Arial"/>
                          <a:sym typeface="Arial"/>
                        </a:rPr>
                        <a:t>echo</a:t>
                      </a:r>
                      <a:r>
                        <a:rPr b="0" i="0" lang="en-US" sz="1800" u="none" cap="none" strike="noStrike">
                          <a:solidFill>
                            <a:srgbClr val="98C379"/>
                          </a:solidFill>
                          <a:latin typeface="Arial"/>
                          <a:ea typeface="Arial"/>
                          <a:cs typeface="Arial"/>
                          <a:sym typeface="Arial"/>
                        </a:rPr>
                        <a:t> "Name: </a:t>
                      </a:r>
                      <a:r>
                        <a:rPr b="0" i="0" lang="en-US" sz="1800" u="none" cap="none" strike="noStrike">
                          <a:solidFill>
                            <a:srgbClr val="61AFEF"/>
                          </a:solidFill>
                          <a:latin typeface="Arial"/>
                          <a:ea typeface="Arial"/>
                          <a:cs typeface="Arial"/>
                          <a:sym typeface="Arial"/>
                        </a:rPr>
                        <a:t>${NAME}</a:t>
                      </a:r>
                      <a:r>
                        <a:rPr b="0" i="0" lang="en-US" sz="1800" u="none" cap="none" strike="noStrike">
                          <a:solidFill>
                            <a:srgbClr val="98C379"/>
                          </a:solidFill>
                          <a:latin typeface="Arial"/>
                          <a:ea typeface="Arial"/>
                          <a:cs typeface="Arial"/>
                          <a:sym typeface="Arial"/>
                        </a:rPr>
                        <a:t>, Age: </a:t>
                      </a:r>
                      <a:r>
                        <a:rPr b="0" i="0" lang="en-US" sz="1800" u="none" cap="none" strike="noStrike">
                          <a:solidFill>
                            <a:srgbClr val="61AFEF"/>
                          </a:solidFill>
                          <a:latin typeface="Arial"/>
                          <a:ea typeface="Arial"/>
                          <a:cs typeface="Arial"/>
                          <a:sym typeface="Arial"/>
                        </a:rPr>
                        <a:t>$age</a:t>
                      </a:r>
                      <a:r>
                        <a:rPr b="0" i="0" lang="en-US" sz="1800" u="none" cap="none" strike="noStrike">
                          <a:solidFill>
                            <a:srgbClr val="98C379"/>
                          </a:solidFill>
                          <a:latin typeface="Arial"/>
                          <a:ea typeface="Arial"/>
                          <a:cs typeface="Arial"/>
                          <a:sym typeface="Arial"/>
                        </a:rPr>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Variables in Shell Scripts</a:t>
            </a:r>
            <a:endParaRPr/>
          </a:p>
        </p:txBody>
      </p:sp>
      <p:sp>
        <p:nvSpPr>
          <p:cNvPr id="178" name="Google Shape;178;p9"/>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chemeClr val="dk1"/>
              </a:buClr>
              <a:buSzPct val="100000"/>
              <a:buNone/>
            </a:pPr>
            <a:r>
              <a:rPr lang="en-US"/>
              <a:t>Variable types </a:t>
            </a:r>
            <a:endParaRPr/>
          </a:p>
          <a:p>
            <a:pPr indent="-228600" lvl="0" marL="228600" rtl="0" algn="l">
              <a:lnSpc>
                <a:spcPct val="110000"/>
              </a:lnSpc>
              <a:spcBef>
                <a:spcPts val="1000"/>
              </a:spcBef>
              <a:spcAft>
                <a:spcPts val="0"/>
              </a:spcAft>
              <a:buClr>
                <a:schemeClr val="dk1"/>
              </a:buClr>
              <a:buSzPct val="100000"/>
              <a:buFont typeface="Arial"/>
              <a:buChar char="•"/>
            </a:pPr>
            <a:r>
              <a:rPr lang="en-US"/>
              <a:t>Strings (default type) </a:t>
            </a:r>
            <a:endParaRPr/>
          </a:p>
          <a:p>
            <a:pPr indent="-228600" lvl="0" marL="228600" rtl="0" algn="l">
              <a:lnSpc>
                <a:spcPct val="110000"/>
              </a:lnSpc>
              <a:spcBef>
                <a:spcPts val="1000"/>
              </a:spcBef>
              <a:spcAft>
                <a:spcPts val="0"/>
              </a:spcAft>
              <a:buClr>
                <a:schemeClr val="dk1"/>
              </a:buClr>
              <a:buSzPct val="100000"/>
              <a:buFont typeface="Arial"/>
              <a:buChar char="•"/>
            </a:pPr>
            <a:r>
              <a:rPr lang="en-US"/>
              <a:t>Integers </a:t>
            </a:r>
            <a:endParaRPr/>
          </a:p>
          <a:p>
            <a:pPr indent="-228600" lvl="0" marL="228600" rtl="0" algn="l">
              <a:lnSpc>
                <a:spcPct val="110000"/>
              </a:lnSpc>
              <a:spcBef>
                <a:spcPts val="1000"/>
              </a:spcBef>
              <a:spcAft>
                <a:spcPts val="0"/>
              </a:spcAft>
              <a:buClr>
                <a:schemeClr val="dk1"/>
              </a:buClr>
              <a:buSzPct val="100000"/>
              <a:buFont typeface="Arial"/>
              <a:buChar char="•"/>
            </a:pPr>
            <a:r>
              <a:rPr lang="en-US"/>
              <a:t>Arrays </a:t>
            </a:r>
            <a:endParaRPr/>
          </a:p>
          <a:p>
            <a:pPr indent="-228600" lvl="0" marL="228600" rtl="0" algn="l">
              <a:lnSpc>
                <a:spcPct val="110000"/>
              </a:lnSpc>
              <a:spcBef>
                <a:spcPts val="1000"/>
              </a:spcBef>
              <a:spcAft>
                <a:spcPts val="0"/>
              </a:spcAft>
              <a:buClr>
                <a:schemeClr val="dk1"/>
              </a:buClr>
              <a:buSzPct val="100000"/>
              <a:buNone/>
            </a:pPr>
            <a:r>
              <a:rPr lang="en-US"/>
              <a:t>Environment variables </a:t>
            </a:r>
            <a:endParaRPr/>
          </a:p>
          <a:p>
            <a:pPr indent="-228600" lvl="0" marL="228600" rtl="0" algn="l">
              <a:lnSpc>
                <a:spcPct val="110000"/>
              </a:lnSpc>
              <a:spcBef>
                <a:spcPts val="1000"/>
              </a:spcBef>
              <a:spcAft>
                <a:spcPts val="0"/>
              </a:spcAft>
              <a:buClr>
                <a:schemeClr val="dk1"/>
              </a:buClr>
              <a:buSzPct val="100000"/>
              <a:buNone/>
            </a:pPr>
            <a:r>
              <a:rPr lang="en-US"/>
              <a:t>Pre-defined variables set by the system</a:t>
            </a:r>
            <a:endParaRPr/>
          </a:p>
          <a:p>
            <a:pPr indent="-228600" lvl="0" marL="228600" rtl="0" algn="l">
              <a:lnSpc>
                <a:spcPct val="110000"/>
              </a:lnSpc>
              <a:spcBef>
                <a:spcPts val="1000"/>
              </a:spcBef>
              <a:spcAft>
                <a:spcPts val="0"/>
              </a:spcAft>
              <a:buClr>
                <a:schemeClr val="dk1"/>
              </a:buClr>
              <a:buSzPct val="100000"/>
              <a:buFont typeface="Arial"/>
              <a:buChar char="•"/>
            </a:pPr>
            <a:r>
              <a:rPr lang="en-US"/>
              <a:t>Common environment variables: </a:t>
            </a:r>
            <a:endParaRPr/>
          </a:p>
          <a:p>
            <a:pPr indent="-285750" lvl="1" marL="971550" rtl="0" algn="l">
              <a:lnSpc>
                <a:spcPct val="110000"/>
              </a:lnSpc>
              <a:spcBef>
                <a:spcPts val="500"/>
              </a:spcBef>
              <a:spcAft>
                <a:spcPts val="0"/>
              </a:spcAft>
              <a:buClr>
                <a:schemeClr val="dk1"/>
              </a:buClr>
              <a:buSzPct val="100000"/>
              <a:buFont typeface="Arial"/>
              <a:buChar char="•"/>
            </a:pPr>
            <a:r>
              <a:rPr lang="en-US"/>
              <a:t>HOME: User's home directory</a:t>
            </a:r>
            <a:endParaRPr/>
          </a:p>
          <a:p>
            <a:pPr indent="-285750" lvl="1" marL="971550" rtl="0" algn="l">
              <a:lnSpc>
                <a:spcPct val="110000"/>
              </a:lnSpc>
              <a:spcBef>
                <a:spcPts val="500"/>
              </a:spcBef>
              <a:spcAft>
                <a:spcPts val="0"/>
              </a:spcAft>
              <a:buClr>
                <a:schemeClr val="dk1"/>
              </a:buClr>
              <a:buSzPct val="100000"/>
              <a:buFont typeface="Arial"/>
              <a:buChar char="•"/>
            </a:pPr>
            <a:r>
              <a:rPr lang="en-US"/>
              <a:t>PATH: Directories searched for commands</a:t>
            </a:r>
            <a:endParaRPr/>
          </a:p>
          <a:p>
            <a:pPr indent="-285750" lvl="1" marL="971550" rtl="0" algn="l">
              <a:lnSpc>
                <a:spcPct val="110000"/>
              </a:lnSpc>
              <a:spcBef>
                <a:spcPts val="500"/>
              </a:spcBef>
              <a:spcAft>
                <a:spcPts val="0"/>
              </a:spcAft>
              <a:buClr>
                <a:schemeClr val="dk1"/>
              </a:buClr>
              <a:buSzPct val="100000"/>
              <a:buFont typeface="Arial"/>
              <a:buChar char="•"/>
            </a:pPr>
            <a:r>
              <a:rPr lang="en-US"/>
              <a:t>USER: Current user's username</a:t>
            </a:r>
            <a:endParaRPr/>
          </a:p>
          <a:p>
            <a:pPr indent="-228600" lvl="0" marL="228600" rtl="0" algn="l">
              <a:lnSpc>
                <a:spcPct val="110000"/>
              </a:lnSpc>
              <a:spcBef>
                <a:spcPts val="1000"/>
              </a:spcBef>
              <a:spcAft>
                <a:spcPts val="0"/>
              </a:spcAft>
              <a:buClr>
                <a:schemeClr val="dk1"/>
              </a:buClr>
              <a:buSzPct val="100000"/>
              <a:buNone/>
            </a:pPr>
            <a:r>
              <a:t/>
            </a:r>
            <a:endParaRPr/>
          </a:p>
          <a:p>
            <a:pPr indent="-228600" lvl="0" marL="228600" rtl="0" algn="l">
              <a:lnSpc>
                <a:spcPct val="110000"/>
              </a:lnSpc>
              <a:spcBef>
                <a:spcPts val="1000"/>
              </a:spcBef>
              <a:spcAft>
                <a:spcPts val="0"/>
              </a:spcAft>
              <a:buClr>
                <a:schemeClr val="dk1"/>
              </a:buClr>
              <a:buSzPct val="100000"/>
              <a:buNone/>
            </a:pPr>
            <a:r>
              <a:t/>
            </a:r>
            <a:endParaRPr/>
          </a:p>
        </p:txBody>
      </p:sp>
      <p:graphicFrame>
        <p:nvGraphicFramePr>
          <p:cNvPr id="179" name="Google Shape;179;p9"/>
          <p:cNvGraphicFramePr/>
          <p:nvPr/>
        </p:nvGraphicFramePr>
        <p:xfrm>
          <a:off x="7036129" y="2919350"/>
          <a:ext cx="3000000" cy="3000000"/>
        </p:xfrm>
        <a:graphic>
          <a:graphicData uri="http://schemas.openxmlformats.org/drawingml/2006/table">
            <a:tbl>
              <a:tblPr bandRow="1" firstRow="1">
                <a:noFill/>
                <a:tableStyleId>{55A1381C-74E0-4A5D-B9FD-2EDB62178C3D}</a:tableStyleId>
              </a:tblPr>
              <a:tblGrid>
                <a:gridCol w="4665400"/>
              </a:tblGrid>
              <a:tr h="1235025">
                <a:tc>
                  <a:txBody>
                    <a:bodyPr/>
                    <a:lstStyle/>
                    <a:p>
                      <a:pPr indent="0" lvl="0" marL="0" marR="0" rtl="0" algn="l">
                        <a:spcBef>
                          <a:spcPts val="0"/>
                        </a:spcBef>
                        <a:spcAft>
                          <a:spcPts val="0"/>
                        </a:spcAft>
                        <a:buClr>
                          <a:srgbClr val="E06C75"/>
                        </a:buClr>
                        <a:buSzPts val="1400"/>
                        <a:buFont typeface="Arial"/>
                        <a:buNone/>
                      </a:pPr>
                      <a:r>
                        <a:rPr b="0" i="0" lang="en-US" sz="1400" u="none" cap="none" strike="noStrike">
                          <a:solidFill>
                            <a:srgbClr val="E06C75"/>
                          </a:solidFill>
                        </a:rPr>
                        <a:t>#!/bin/bash</a:t>
                      </a:r>
                      <a:r>
                        <a:rPr b="0" i="0" lang="en-US" sz="1400" u="none" cap="none" strike="noStrike"/>
                        <a:t> </a:t>
                      </a:r>
                      <a:endParaRPr sz="1400" u="none" cap="none" strike="noStrike"/>
                    </a:p>
                    <a:p>
                      <a:pPr indent="0" lvl="0" marL="0" marR="0" rtl="0" algn="l">
                        <a:spcBef>
                          <a:spcPts val="0"/>
                        </a:spcBef>
                        <a:spcAft>
                          <a:spcPts val="0"/>
                        </a:spcAft>
                        <a:buClr>
                          <a:srgbClr val="61AFEF"/>
                        </a:buClr>
                        <a:buSzPts val="1400"/>
                        <a:buFont typeface="Arial"/>
                        <a:buNone/>
                      </a:pPr>
                      <a:r>
                        <a:rPr b="0" i="0" lang="en-US" sz="1400" u="none" cap="none" strike="noStrike">
                          <a:solidFill>
                            <a:srgbClr val="61AFEF"/>
                          </a:solidFill>
                        </a:rPr>
                        <a:t>GREETING=</a:t>
                      </a:r>
                      <a:r>
                        <a:rPr b="0" i="0" lang="en-US" sz="1400" u="none" cap="none" strike="noStrike">
                          <a:solidFill>
                            <a:srgbClr val="98C379"/>
                          </a:solidFill>
                        </a:rPr>
                        <a:t>"Hello, World!"</a:t>
                      </a:r>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latin typeface="Arial"/>
                          <a:ea typeface="Arial"/>
                          <a:cs typeface="Arial"/>
                          <a:sym typeface="Arial"/>
                        </a:rPr>
                        <a:t>COUNT=</a:t>
                      </a:r>
                      <a:r>
                        <a:rPr b="0" i="0" lang="en-US" sz="1400" u="none" cap="none" strike="noStrike">
                          <a:solidFill>
                            <a:srgbClr val="D19A66"/>
                          </a:solidFill>
                          <a:latin typeface="Arial"/>
                          <a:ea typeface="Arial"/>
                          <a:cs typeface="Arial"/>
                          <a:sym typeface="Arial"/>
                        </a:rPr>
                        <a:t>5</a:t>
                      </a:r>
                      <a:endParaRPr/>
                    </a:p>
                    <a:p>
                      <a:pPr indent="0" lvl="0" marL="0" marR="0" rtl="0" algn="l">
                        <a:lnSpc>
                          <a:spcPct val="100000"/>
                        </a:lnSpc>
                        <a:spcBef>
                          <a:spcPts val="0"/>
                        </a:spcBef>
                        <a:spcAft>
                          <a:spcPts val="0"/>
                        </a:spcAft>
                        <a:buClr>
                          <a:srgbClr val="61AFEF"/>
                        </a:buClr>
                        <a:buSzPts val="1400"/>
                        <a:buFont typeface="Arial"/>
                        <a:buNone/>
                      </a:pPr>
                      <a:r>
                        <a:rPr b="0" i="0" lang="en-US" sz="1400" u="none" cap="none" strike="noStrike">
                          <a:solidFill>
                            <a:srgbClr val="61AFEF"/>
                          </a:solidFill>
                        </a:rPr>
                        <a:t>FRUITS=</a:t>
                      </a:r>
                      <a:r>
                        <a:rPr b="0" i="0" lang="en-US" sz="1400" u="none" cap="none" strike="noStrike">
                          <a:solidFill>
                            <a:srgbClr val="ABB2BF"/>
                          </a:solidFill>
                        </a:rPr>
                        <a:t>(</a:t>
                      </a:r>
                      <a:r>
                        <a:rPr b="0" i="0" lang="en-US" sz="1400" u="none" cap="none" strike="noStrike">
                          <a:solidFill>
                            <a:srgbClr val="98C379"/>
                          </a:solidFill>
                        </a:rPr>
                        <a:t>"apple"</a:t>
                      </a:r>
                      <a:r>
                        <a:rPr b="0" i="0" lang="en-US" sz="1400" u="none" cap="none" strike="noStrike">
                          <a:solidFill>
                            <a:srgbClr val="ABB2BF"/>
                          </a:solidFill>
                        </a:rPr>
                        <a:t> </a:t>
                      </a:r>
                      <a:r>
                        <a:rPr b="0" i="0" lang="en-US" sz="1400" u="none" cap="none" strike="noStrike">
                          <a:solidFill>
                            <a:srgbClr val="98C379"/>
                          </a:solidFill>
                        </a:rPr>
                        <a:t>"banana"</a:t>
                      </a:r>
                      <a:r>
                        <a:rPr b="0" i="0" lang="en-US" sz="1400" u="none" cap="none" strike="noStrike">
                          <a:solidFill>
                            <a:srgbClr val="ABB2BF"/>
                          </a:solidFill>
                        </a:rPr>
                        <a:t> </a:t>
                      </a:r>
                      <a:r>
                        <a:rPr b="0" i="0" lang="en-US" sz="1400" u="none" cap="none" strike="noStrike">
                          <a:solidFill>
                            <a:srgbClr val="98C379"/>
                          </a:solidFill>
                        </a:rPr>
                        <a:t>"orange"</a:t>
                      </a:r>
                      <a:r>
                        <a:rPr b="0" i="0" lang="en-US" sz="1400" u="none" cap="none" strike="noStrike">
                          <a:solidFill>
                            <a:srgbClr val="ABB2BF"/>
                          </a:solidFill>
                        </a:rPr>
                        <a:t>)</a:t>
                      </a:r>
                      <a:endParaRPr sz="14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ABB2BF"/>
                          </a:solidFill>
                          <a:latin typeface="Arial"/>
                          <a:ea typeface="Arial"/>
                          <a:cs typeface="Arial"/>
                          <a:sym typeface="Arial"/>
                        </a:rPr>
                        <a:t> </a:t>
                      </a:r>
                      <a:r>
                        <a:rPr b="0" i="0" lang="en-US" sz="1400" u="none" cap="none" strike="noStrike">
                          <a:solidFill>
                            <a:srgbClr val="98C379"/>
                          </a:solidFill>
                          <a:latin typeface="Arial"/>
                          <a:ea typeface="Arial"/>
                          <a:cs typeface="Arial"/>
                          <a:sym typeface="Arial"/>
                        </a:rPr>
                        <a:t>"Home directory: </a:t>
                      </a:r>
                      <a:r>
                        <a:rPr b="0" i="0" lang="en-US" sz="1400" u="none" cap="none" strike="noStrike">
                          <a:solidFill>
                            <a:srgbClr val="D19A66"/>
                          </a:solidFill>
                          <a:latin typeface="Arial"/>
                          <a:ea typeface="Arial"/>
                          <a:cs typeface="Arial"/>
                          <a:sym typeface="Arial"/>
                        </a:rPr>
                        <a:t>$HOME</a:t>
                      </a:r>
                      <a:r>
                        <a:rPr b="0" i="0" lang="en-US" sz="1400" u="none" cap="none" strike="noStrike">
                          <a:solidFill>
                            <a:srgbClr val="98C379"/>
                          </a:solidFill>
                          <a:latin typeface="Arial"/>
                          <a:ea typeface="Arial"/>
                          <a:cs typeface="Arial"/>
                          <a:sym typeface="Arial"/>
                        </a:rPr>
                        <a:t>"</a:t>
                      </a:r>
                      <a:r>
                        <a:rPr b="0" i="0" lang="en-US" sz="1400" u="none" cap="none" strike="noStrike">
                          <a:solidFill>
                            <a:srgbClr val="ABB2BF"/>
                          </a:solidFill>
                          <a:latin typeface="Arial"/>
                          <a:ea typeface="Arial"/>
                          <a:cs typeface="Arial"/>
                          <a:sym typeface="Arial"/>
                        </a:rPr>
                        <a:t> </a:t>
                      </a:r>
                      <a:endParaRPr sz="1800" u="none" cap="none" strike="noStrike"/>
                    </a:p>
                    <a:p>
                      <a:pPr indent="0" lvl="0" marL="0" marR="0" rtl="0" algn="l">
                        <a:lnSpc>
                          <a:spcPct val="100000"/>
                        </a:lnSpc>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echo</a:t>
                      </a:r>
                      <a:r>
                        <a:rPr b="0" i="0" lang="en-US" sz="1400" u="none" cap="none" strike="noStrike">
                          <a:solidFill>
                            <a:srgbClr val="ABB2BF"/>
                          </a:solidFill>
                          <a:latin typeface="Arial"/>
                          <a:ea typeface="Arial"/>
                          <a:cs typeface="Arial"/>
                          <a:sym typeface="Arial"/>
                        </a:rPr>
                        <a:t> </a:t>
                      </a:r>
                      <a:r>
                        <a:rPr b="0" i="0" lang="en-US" sz="1400" u="none" cap="none" strike="noStrike">
                          <a:solidFill>
                            <a:srgbClr val="98C379"/>
                          </a:solidFill>
                          <a:latin typeface="Arial"/>
                          <a:ea typeface="Arial"/>
                          <a:cs typeface="Arial"/>
                          <a:sym typeface="Arial"/>
                        </a:rPr>
                        <a:t>"Current user: </a:t>
                      </a:r>
                      <a:r>
                        <a:rPr b="0" i="0" lang="en-US" sz="1400" u="none" cap="none" strike="noStrike">
                          <a:solidFill>
                            <a:srgbClr val="D19A66"/>
                          </a:solidFill>
                          <a:latin typeface="Arial"/>
                          <a:ea typeface="Arial"/>
                          <a:cs typeface="Arial"/>
                          <a:sym typeface="Arial"/>
                        </a:rPr>
                        <a:t>$USER</a:t>
                      </a:r>
                      <a:r>
                        <a:rPr b="0" i="0" lang="en-US" sz="1400" u="none" cap="none" strike="noStrike">
                          <a:solidFill>
                            <a:srgbClr val="98C379"/>
                          </a:solidFill>
                          <a:latin typeface="Arial"/>
                          <a:ea typeface="Arial"/>
                          <a:cs typeface="Arial"/>
                          <a:sym typeface="Arial"/>
                        </a:rPr>
                        <a:t>"</a:t>
                      </a:r>
                      <a:endParaRPr sz="1800" u="none" cap="none" strike="noStrike"/>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98C37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98C379"/>
                        </a:solidFill>
                        <a:latin typeface="Arial"/>
                        <a:ea typeface="Arial"/>
                        <a:cs typeface="Arial"/>
                        <a:sym typeface="Arial"/>
                      </a:endParaRPr>
                    </a:p>
                    <a:p>
                      <a:pPr indent="0" lvl="0" marL="0" marR="0" rtl="0" algn="l">
                        <a:spcBef>
                          <a:spcPts val="0"/>
                        </a:spcBef>
                        <a:spcAft>
                          <a:spcPts val="0"/>
                        </a:spcAft>
                        <a:buClr>
                          <a:srgbClr val="D19A66"/>
                        </a:buClr>
                        <a:buSzPts val="1400"/>
                        <a:buFont typeface="Arial"/>
                        <a:buNone/>
                      </a:pPr>
                      <a:r>
                        <a:rPr b="0" i="0" lang="en-US" sz="1400" u="none" cap="none" strike="noStrike">
                          <a:solidFill>
                            <a:srgbClr val="D19A66"/>
                          </a:solidFill>
                          <a:latin typeface="Arial"/>
                          <a:ea typeface="Arial"/>
                          <a:cs typeface="Arial"/>
                          <a:sym typeface="Arial"/>
                        </a:rPr>
                        <a:t>export</a:t>
                      </a:r>
                      <a:r>
                        <a:rPr b="0" i="0" lang="en-US" sz="1400" u="none" cap="none" strike="noStrike">
                          <a:solidFill>
                            <a:srgbClr val="98C379"/>
                          </a:solidFill>
                          <a:latin typeface="Arial"/>
                          <a:ea typeface="Arial"/>
                          <a:cs typeface="Arial"/>
                          <a:sym typeface="Arial"/>
                        </a:rPr>
                        <a:t> </a:t>
                      </a:r>
                      <a:r>
                        <a:rPr b="0" i="0" lang="en-US" sz="1400" u="none" cap="none" strike="noStrike">
                          <a:solidFill>
                            <a:srgbClr val="61AFEF"/>
                          </a:solidFill>
                          <a:latin typeface="Arial"/>
                          <a:ea typeface="Arial"/>
                          <a:cs typeface="Arial"/>
                          <a:sym typeface="Arial"/>
                        </a:rPr>
                        <a:t>MY_VAR=</a:t>
                      </a:r>
                      <a:r>
                        <a:rPr b="0" i="0" lang="en-US" sz="1400" u="none" cap="none" strike="noStrike">
                          <a:solidFill>
                            <a:srgbClr val="98C379"/>
                          </a:solidFill>
                          <a:latin typeface="Arial"/>
                          <a:ea typeface="Arial"/>
                          <a:cs typeface="Arial"/>
                          <a:sym typeface="Arial"/>
                        </a:rPr>
                        <a:t>"custom value"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nalogousFromDarkSeedLeftStep">
      <a:dk1>
        <a:srgbClr val="000000"/>
      </a:dk1>
      <a:lt1>
        <a:srgbClr val="FFFFFF"/>
      </a:lt1>
      <a:dk2>
        <a:srgbClr val="1D2334"/>
      </a:dk2>
      <a:lt2>
        <a:srgbClr val="E3E8E2"/>
      </a:lt2>
      <a:accent1>
        <a:srgbClr val="B93FD1"/>
      </a:accent1>
      <a:accent2>
        <a:srgbClr val="6A2DBF"/>
      </a:accent2>
      <a:accent3>
        <a:srgbClr val="3F3FD1"/>
      </a:accent3>
      <a:accent4>
        <a:srgbClr val="2D6ABF"/>
      </a:accent4>
      <a:accent5>
        <a:srgbClr val="3CAFC6"/>
      </a:accent5>
      <a:accent6>
        <a:srgbClr val="2BB693"/>
      </a:accent6>
      <a:hlink>
        <a:srgbClr val="3B8AB2"/>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ccentBoxVTI">
  <a:themeElements>
    <a:clrScheme name="AnalogousFromDarkSeedLeftStep">
      <a:dk1>
        <a:srgbClr val="000000"/>
      </a:dk1>
      <a:lt1>
        <a:srgbClr val="FFFFFF"/>
      </a:lt1>
      <a:dk2>
        <a:srgbClr val="1D2334"/>
      </a:dk2>
      <a:lt2>
        <a:srgbClr val="E3E8E2"/>
      </a:lt2>
      <a:accent1>
        <a:srgbClr val="B93FD1"/>
      </a:accent1>
      <a:accent2>
        <a:srgbClr val="6A2DBF"/>
      </a:accent2>
      <a:accent3>
        <a:srgbClr val="3F3FD1"/>
      </a:accent3>
      <a:accent4>
        <a:srgbClr val="2D6ABF"/>
      </a:accent4>
      <a:accent5>
        <a:srgbClr val="3CAFC6"/>
      </a:accent5>
      <a:accent6>
        <a:srgbClr val="2BB693"/>
      </a:accent6>
      <a:hlink>
        <a:srgbClr val="3B8AB2"/>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2024-06-27T15:25:58Z</dcterms:created>
</cp:coreProperties>
</file>