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g/0f46j/k4JdY6qqjW5W9/EoeN3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AAFEB7D-5A9A-4EC5-933B-C8213FB3503F}">
  <a:tblStyle styleId="{CAAFEB7D-5A9A-4EC5-933B-C8213FB3503F}" styleName="Table_0">
    <a:wholeTbl>
      <a:tcTxStyle b="off" i="off">
        <a:font>
          <a:latin typeface="Neue Haas Grotesk Text Pro"/>
          <a:ea typeface="Neue Haas Grotesk Text Pro"/>
          <a:cs typeface="Neue Haas Grotesk Text Pro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3E8F7"/>
          </a:solidFill>
        </a:fill>
      </a:tcStyle>
    </a:wholeTbl>
    <a:band1H>
      <a:tcTxStyle/>
      <a:tcStyle>
        <a:fill>
          <a:solidFill>
            <a:srgbClr val="E6CDEE"/>
          </a:solidFill>
        </a:fill>
      </a:tcStyle>
    </a:band1H>
    <a:band2H>
      <a:tcTxStyle/>
    </a:band2H>
    <a:band1V>
      <a:tcTxStyle/>
      <a:tcStyle>
        <a:fill>
          <a:solidFill>
            <a:srgbClr val="E6CDEE"/>
          </a:solidFill>
        </a:fill>
      </a:tcStyle>
    </a:band1V>
    <a:band2V>
      <a:tcTxStyle/>
    </a:band2V>
    <a:la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Neue Haas Grotesk Text Pro"/>
          <a:ea typeface="Neue Haas Grotesk Text Pro"/>
          <a:cs typeface="Neue Haas Grotesk Text Pro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subTitle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8"/>
          <p:cNvSpPr txBox="1"/>
          <p:nvPr>
            <p:ph idx="10" type="dt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 flipH="1" rot="10800000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idx="1" type="body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29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9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0"/>
          <p:cNvSpPr txBox="1"/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1" type="body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idx="2" type="body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31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1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2"/>
          <p:cNvSpPr txBox="1"/>
          <p:nvPr>
            <p:ph idx="1" type="body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2"/>
          <p:cNvSpPr txBox="1"/>
          <p:nvPr>
            <p:ph idx="2" type="body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2"/>
          <p:cNvSpPr txBox="1"/>
          <p:nvPr>
            <p:ph idx="3" type="body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32"/>
          <p:cNvSpPr txBox="1"/>
          <p:nvPr>
            <p:ph idx="4" type="body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indent="-3429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32"/>
          <p:cNvSpPr txBox="1"/>
          <p:nvPr>
            <p:ph idx="10" type="dt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12" type="sldNum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BEC9BB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3"/>
          <p:cNvSpPr txBox="1"/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5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5"/>
          <p:cNvSpPr txBox="1"/>
          <p:nvPr>
            <p:ph idx="1" type="body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indent="-355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55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4" name="Google Shape;74;p35"/>
          <p:cNvSpPr txBox="1"/>
          <p:nvPr>
            <p:ph idx="2" type="body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5" name="Google Shape;75;p35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rgbClr val="DFE5F2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0800" rotWithShape="0" algn="tl" dir="2700000" dist="38100">
              <a:srgbClr val="D8D8D8">
                <a:alpha val="29803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6"/>
          <p:cNvSpPr txBox="1"/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/>
          <p:nvPr>
            <p:ph idx="2" type="pic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6"/>
          <p:cNvSpPr txBox="1"/>
          <p:nvPr>
            <p:ph idx="1" type="body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4" name="Google Shape;84;p36"/>
          <p:cNvSpPr txBox="1"/>
          <p:nvPr>
            <p:ph idx="10" type="dt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1" i="0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/>
          <p:nvPr>
            <p:ph idx="1" type="subTitle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>
                <a:solidFill>
                  <a:schemeClr val="lt1"/>
                </a:solidFill>
              </a:rPr>
              <a:t>Introduction to RISC-V ISA</a:t>
            </a:r>
            <a:endParaRPr/>
          </a:p>
        </p:txBody>
      </p:sp>
      <p:pic>
        <p:nvPicPr>
          <p:cNvPr descr="logos.png" id="104" name="Google Shape;10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/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RISC-V Assembly Programming</a:t>
            </a:r>
            <a:endParaRPr/>
          </a:p>
        </p:txBody>
      </p:sp>
      <p:sp>
        <p:nvSpPr>
          <p:cNvPr id="159" name="Google Shape;159;p10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Pseudoinstructions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Simplified versions of other instructions or instruction sequences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Examples: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li rd, imm   (Load Immediate)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mv rd, rs   (Move, equivalent to addi rd, rs, 0)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j offset   (Jump, equivalent to jal x0, offset)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ret        (Return from subroutine, equivalent to jalr x0, 0(x1))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65" name="Google Shape;165;p11"/>
          <p:cNvGraphicFramePr/>
          <p:nvPr/>
        </p:nvGraphicFramePr>
        <p:xfrm>
          <a:off x="2011680" y="23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859900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8599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.global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_start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b="0" i="0" lang="en-US" sz="18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</a:br>
                      <a:endParaRPr b="0" i="0" sz="3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_start: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    li a0, </a:t>
                      </a:r>
                      <a:r>
                        <a:rPr b="0" i="0" lang="en-US" sz="2000" u="none" cap="none" strike="noStrike">
                          <a:solidFill>
                            <a:srgbClr val="D336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5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Load immediate value 5 into a0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    li </a:t>
                      </a:r>
                      <a:r>
                        <a:rPr b="1" i="0" lang="en-US" sz="2000" u="none" cap="none" strike="noStrike">
                          <a:solidFill>
                            <a:srgbClr val="586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b="0" i="0" lang="en-US" sz="2000" u="none" cap="none" strike="noStrike">
                          <a:solidFill>
                            <a:srgbClr val="D3368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7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Load immediate value 7 into a1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68BD2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         add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1" i="0" lang="en-US" sz="2000" u="none" cap="none" strike="noStrike">
                          <a:solidFill>
                            <a:srgbClr val="586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a2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, a0, </a:t>
                      </a:r>
                      <a:r>
                        <a:rPr b="1" i="0" lang="en-US" sz="2000" u="none" cap="none" strike="noStrike">
                          <a:solidFill>
                            <a:srgbClr val="586E7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a1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# Add a0 and a1, store result in a2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3600"/>
                        <a:buFont typeface="Arial"/>
                        <a:buNone/>
                      </a:pPr>
                      <a:r>
                        <a:t/>
                      </a:r>
                      <a:endParaRPr b="0" i="0" sz="36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71" name="Google Shape;171;p12"/>
          <p:cNvGraphicFramePr/>
          <p:nvPr/>
        </p:nvGraphicFramePr>
        <p:xfrm>
          <a:off x="2011680" y="23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           li t0, </a:t>
                      </a:r>
                      <a:r>
                        <a:rPr b="0" i="0" lang="en-US" sz="1800" u="none" cap="none" strike="noStrike">
                          <a:solidFill>
                            <a:srgbClr val="D33682"/>
                          </a:solidFill>
                        </a:rPr>
                        <a:t>1</a:t>
                      </a: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93A1A1"/>
                          </a:solidFill>
                        </a:rPr>
                        <a:t># initialize counter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           li t1, </a:t>
                      </a:r>
                      <a:r>
                        <a:rPr b="0" i="0" lang="en-US" sz="1800" u="none" cap="none" strike="noStrike">
                          <a:solidFill>
                            <a:srgbClr val="D33682"/>
                          </a:solidFill>
                        </a:rPr>
                        <a:t>10</a:t>
                      </a: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93A1A1"/>
                          </a:solidFill>
                        </a:rPr>
                        <a:t># upper limit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br>
                        <a:rPr b="0" i="0" lang="en-US" sz="1800" u="none" cap="none" strike="noStrike">
                          <a:solidFill>
                            <a:srgbClr val="000000"/>
                          </a:solidFill>
                        </a:rPr>
                      </a:b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loop: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A1A1"/>
                        </a:buClr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solidFill>
                            <a:srgbClr val="93A1A1"/>
                          </a:solidFill>
                        </a:rPr>
                        <a:t>         # do something with t0 here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         addi t0, t0, </a:t>
                      </a:r>
                      <a:r>
                        <a:rPr b="0" i="0" lang="en-US" sz="1800" u="none" cap="none" strike="noStrike">
                          <a:solidFill>
                            <a:srgbClr val="D33682"/>
                          </a:solidFill>
                        </a:rPr>
                        <a:t>1</a:t>
                      </a: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800" u="none" cap="none" strike="noStrike">
                          <a:solidFill>
                            <a:srgbClr val="93A1A1"/>
                          </a:solidFill>
                        </a:rPr>
                        <a:t># increment counter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268BD2"/>
                          </a:solidFill>
                        </a:rPr>
                        <a:t>         ble</a:t>
                      </a:r>
                      <a:r>
                        <a:rPr b="0" i="0" lang="en-US" sz="1800" u="none" cap="none" strike="noStrike">
                          <a:solidFill>
                            <a:srgbClr val="657B83"/>
                          </a:solidFill>
                        </a:rPr>
                        <a:t> t0, t1, loop </a:t>
                      </a:r>
                      <a:r>
                        <a:rPr b="0" i="1" lang="en-US" sz="1800" u="none" cap="none" strike="noStrike">
                          <a:solidFill>
                            <a:srgbClr val="93A1A1"/>
                          </a:solidFill>
                        </a:rPr>
                        <a:t># branch if less than or equal to 10</a:t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1" sz="1800" u="none" cap="none" strike="noStrike">
                        <a:solidFill>
                          <a:srgbClr val="93A1A1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77" name="Google Shape;177;p13"/>
          <p:cNvGraphicFramePr/>
          <p:nvPr/>
        </p:nvGraphicFramePr>
        <p:xfrm>
          <a:off x="2011680" y="232801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         li t0, </a:t>
                      </a:r>
                      <a:r>
                        <a:rPr b="0" i="0" lang="en-US" sz="2000" u="none" cap="none" strike="noStrike">
                          <a:solidFill>
                            <a:srgbClr val="D33682"/>
                          </a:solidFill>
                        </a:rPr>
                        <a:t>5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         li t1, </a:t>
                      </a:r>
                      <a:r>
                        <a:rPr b="0" i="0" lang="en-US" sz="2000" u="none" cap="none" strike="noStrike">
                          <a:solidFill>
                            <a:srgbClr val="D33682"/>
                          </a:solidFill>
                        </a:rPr>
                        <a:t>10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268BD2"/>
                          </a:solidFill>
                        </a:rPr>
                        <a:t>        blt</a:t>
                      </a: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 t0, t1, less_than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        j greater_or_equal</a:t>
                      </a:r>
                      <a:endParaRPr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less_than: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A1A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</a:rPr>
                        <a:t>        # code for t0 &lt; t1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        j end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657B83"/>
                          </a:solidFill>
                        </a:rPr>
                        <a:t>greater_or_equal: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A1A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</a:rPr>
                        <a:t>       # code for t0 &gt;= t1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93A1A1"/>
                        </a:buClr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solidFill>
                            <a:srgbClr val="93A1A1"/>
                          </a:solidFill>
                        </a:rPr>
                        <a:t>      # continue program</a:t>
                      </a:r>
                      <a:endParaRPr b="0" i="0" sz="20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Arial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D33682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83" name="Google Shape;183;p14"/>
          <p:cNvGraphicFramePr/>
          <p:nvPr/>
        </p:nvGraphicFramePr>
        <p:xfrm>
          <a:off x="2011680" y="1585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.data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array:  .word 1, 2, 3, 4, 5   # Define an array of 5 integers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size:   .word 5               # Size of the array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.text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.global _start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_start:</a:t>
                      </a:r>
                      <a:endParaRPr sz="16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la t0, array    # Load address of array into t0</a:t>
                      </a:r>
                      <a:endParaRPr i="0" sz="16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lw t1, size     # Load size of array into t1</a:t>
                      </a:r>
                      <a:endParaRPr i="0" sz="16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li t2, 0        # Initialize sum to 0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li t3, 0        # Initialize counter to 0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loop:</a:t>
                      </a:r>
                      <a:endParaRPr sz="1600" u="none" cap="none" strike="noStrike">
                        <a:solidFill>
                          <a:srgbClr val="697F6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lw t4, 0(t0)    # Load array element into t4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add t2, t2, t4  # Add element to sum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addi t0, t0, 4  # Move to next element (increment by 4 bytes)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addi t3, t3, 1  # Increment counter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blt t3, t1, loop # If counter &lt; size, continue loop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>
                        <a:solidFill>
                          <a:srgbClr val="697F65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    # Result is in t2</a:t>
                      </a:r>
                      <a:endParaRPr sz="1600" u="none" cap="none" strike="noStrike">
                        <a:solidFill>
                          <a:srgbClr val="697F65"/>
                        </a:solidFill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89" name="Google Shape;189;p15"/>
          <p:cNvGraphicFramePr/>
          <p:nvPr/>
        </p:nvGraphicFramePr>
        <p:xfrm>
          <a:off x="2011680" y="1585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.data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array:  .word 3, 7, 2, 9, 1, 5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size:   .word 6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.text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.global _start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_start: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la t0, array    # Load address of array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lw t1, size     # Load size of array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lw t2, 0(t0)    # Initialize max with first element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li t3, 1        # Initialize counter to 1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loop: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addi t0, t0, 4  # Move to next element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lw t4, 0(t0)    # Load current element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bge t2, t4, skip # If max &gt;= current, skip update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mv t2, t4       # Update max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skip: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addi t3, t3, 1  # Increment counter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97F65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97F65"/>
                          </a:solidFill>
                        </a:rPr>
                        <a:t>    blt t3, t1, loop # If counter &lt; size, continue loop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Writing simple programs</a:t>
            </a:r>
            <a:endParaRPr/>
          </a:p>
        </p:txBody>
      </p:sp>
      <p:graphicFrame>
        <p:nvGraphicFramePr>
          <p:cNvPr id="195" name="Google Shape;195;p16"/>
          <p:cNvGraphicFramePr/>
          <p:nvPr/>
        </p:nvGraphicFramePr>
        <p:xfrm>
          <a:off x="2011680" y="19816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factorial: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    addi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-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8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Allocate stack space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   sw ra,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4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(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)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Save return address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   sw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(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)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Save s0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   mv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a0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Save argument in s0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   li t0,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1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Initialize result to 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268BD2"/>
                          </a:solidFill>
                        </a:rPr>
                        <a:t>           ble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t0, done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If n &lt;= 1, return 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 addi a0,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-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1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n - 1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  jal ra, factorial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Recursive call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268BD2"/>
                          </a:solidFill>
                        </a:rPr>
                        <a:t>        mul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a0, a0,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n * factorial(n-1)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done: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 lw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0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(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)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Restore s0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 lw ra,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4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(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)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Restore return address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57B83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       addi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</a:t>
                      </a:r>
                      <a:r>
                        <a:rPr b="1" i="0" lang="en-US" sz="1600" u="none" cap="none" strike="noStrike">
                          <a:solidFill>
                            <a:srgbClr val="586E75"/>
                          </a:solidFill>
                        </a:rPr>
                        <a:t>sp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, </a:t>
                      </a:r>
                      <a:r>
                        <a:rPr b="0" i="0" lang="en-US" sz="1600" u="none" cap="none" strike="noStrike">
                          <a:solidFill>
                            <a:srgbClr val="D33682"/>
                          </a:solidFill>
                        </a:rPr>
                        <a:t>8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Deallocate stack space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268BD2"/>
                        </a:buClr>
                        <a:buSzPts val="1600"/>
                        <a:buFont typeface="Arial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268BD2"/>
                          </a:solidFill>
                        </a:rPr>
                        <a:t>        ret</a:t>
                      </a:r>
                      <a:r>
                        <a:rPr b="0" i="0" lang="en-US" sz="1600" u="none" cap="none" strike="noStrike">
                          <a:solidFill>
                            <a:srgbClr val="657B83"/>
                          </a:solidFill>
                        </a:rPr>
                        <a:t> </a:t>
                      </a:r>
                      <a:r>
                        <a:rPr b="0" i="1" lang="en-US" sz="1600" u="none" cap="none" strike="noStrike">
                          <a:solidFill>
                            <a:srgbClr val="93A1A1"/>
                          </a:solidFill>
                        </a:rPr>
                        <a:t># Return</a:t>
                      </a:r>
                      <a:endParaRPr b="0" i="0" sz="1600" u="none" cap="none" strike="noStrike">
                        <a:solidFill>
                          <a:srgbClr val="000000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Arial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657B83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01" name="Google Shape;201;p17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RISC-V GNU Toolchain is a set of development tools for RISC-V architectures. It includes: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Compiler: riscv64-unknown-elf-gcc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Assembler: riscv64-unknown-elf-as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Linker: riscv64-unknown-elf-ld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Debugger: riscv64-unknown-elf-gdb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Other utilities: objdump, readelf, size, etc.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The "riscv64-unknown-elf" prefix indicates: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riscv64: 64-bit RISC-V architecture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unknown: No specific operating system (bare-metal)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elf: Executable and Linkable Format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07" name="Google Shape;207;p18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How to install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Build it from the official repo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 use the following command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Or copy the prebuilt and give its path to .bashrc</a:t>
            </a:r>
            <a:endParaRPr/>
          </a:p>
        </p:txBody>
      </p:sp>
      <p:graphicFrame>
        <p:nvGraphicFramePr>
          <p:cNvPr id="208" name="Google Shape;208;p18"/>
          <p:cNvGraphicFramePr/>
          <p:nvPr/>
        </p:nvGraphicFramePr>
        <p:xfrm>
          <a:off x="2011680" y="3433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sudo apt-get install gcc-riscv64-unknown-elf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14" name="Google Shape;214;p19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/>
              <a:t>Assembling RISC-V code (riscv64-unknown-elf-as)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assembler converts assembly code into object files.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Basic usage: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-march=rv64g: Specifies the RISC-V architecture (RV64G in this case)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-o: Specifies the output file name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15" name="Google Shape;215;p19"/>
          <p:cNvGraphicFramePr/>
          <p:nvPr/>
        </p:nvGraphicFramePr>
        <p:xfrm>
          <a:off x="2011680" y="37505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riscv64-unknown-elf-as -march=rv64g example.s -o example.o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RISC-V ISA (Instruction Set Architecture)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RISC-V Assembly Programming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Basic assembly syntax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Registers and memory addressing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Common instructions (arithmetic, logical, control flow, etc.)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RISC-V Toolchain (riscv64-unknown-elf-gcc)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Spike Simulator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Introduction to Spike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Practical Exercises 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0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21" name="Google Shape;221;p20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Linking object files (riscv64-unknown-elf-ld)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The linker combines object files and resolves symbol references.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Basic usage: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-o: Specifies the output executable name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22" name="Google Shape;222;p20"/>
          <p:cNvGraphicFramePr/>
          <p:nvPr/>
        </p:nvGraphicFramePr>
        <p:xfrm>
          <a:off x="2011680" y="343390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2000"/>
                        <a:buFont typeface="Arial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ABB2BF"/>
                          </a:solidFill>
                        </a:rPr>
                        <a:t>riscv64-unknown-elf-ld example.o -o example</a:t>
                      </a:r>
                      <a:endParaRPr sz="20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28" name="Google Shape;228;p21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Assemble multiple source files: file1.s, file2.s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Link the object files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The output is an executable named "program"</a:t>
            </a:r>
            <a:endParaRPr/>
          </a:p>
        </p:txBody>
      </p:sp>
      <p:graphicFrame>
        <p:nvGraphicFramePr>
          <p:cNvPr id="229" name="Google Shape;229;p21"/>
          <p:cNvGraphicFramePr/>
          <p:nvPr/>
        </p:nvGraphicFramePr>
        <p:xfrm>
          <a:off x="2011680" y="264222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riscv64-unknown-elf-as -march=rv64g file1.s -o file1.o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riscv64-unknown-elf-as -march=rv64g file2.s -o file2.o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0" name="Google Shape;230;p21"/>
          <p:cNvGraphicFramePr/>
          <p:nvPr/>
        </p:nvGraphicFramePr>
        <p:xfrm>
          <a:off x="2011680" y="4136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riscv64-unknown-elf-ld file1.o file2.o -o program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2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36" name="Google Shape;236;p22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GCC can compile C programs directly to RISC-V executables.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usage: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Options: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-march=rv64g: Specifies the RISC-V architecture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-mabi=lp64: Specifies the ABI (Application Binary Interface)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-O2: Enables level 2 optimizations (optional)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-static: Produces a statically linked executable (useful for bare-metal)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37" name="Google Shape;237;p22"/>
          <p:cNvGraphicFramePr/>
          <p:nvPr/>
        </p:nvGraphicFramePr>
        <p:xfrm>
          <a:off x="2011680" y="31073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riscv64-unknown-elf-gcc -march=rv64g -mabi=lp64 example.c -o example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the toolchain</a:t>
            </a:r>
            <a:endParaRPr/>
          </a:p>
        </p:txBody>
      </p:sp>
      <p:sp>
        <p:nvSpPr>
          <p:cNvPr id="243" name="Google Shape;243;p23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Additional gcc features: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Generating assembly from C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Compiling without linking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Use objdump to inspect the compiled code</a:t>
            </a:r>
            <a:endParaRPr/>
          </a:p>
        </p:txBody>
      </p:sp>
      <p:graphicFrame>
        <p:nvGraphicFramePr>
          <p:cNvPr id="244" name="Google Shape;244;p23"/>
          <p:cNvGraphicFramePr/>
          <p:nvPr/>
        </p:nvGraphicFramePr>
        <p:xfrm>
          <a:off x="2011680" y="3137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riscv64-unknown-elf-gcc -S example.c -o example.s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5" name="Google Shape;245;p23"/>
          <p:cNvGraphicFramePr/>
          <p:nvPr/>
        </p:nvGraphicFramePr>
        <p:xfrm>
          <a:off x="2011680" y="42453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riscv64-unknown-elf-gcc -c example.c -o example.o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6" name="Google Shape;246;p23"/>
          <p:cNvGraphicFramePr/>
          <p:nvPr/>
        </p:nvGraphicFramePr>
        <p:xfrm>
          <a:off x="2011680" y="537354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riscv64-unknown-elf-objdump -d example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Spike</a:t>
            </a:r>
            <a:endParaRPr/>
          </a:p>
        </p:txBody>
      </p:sp>
      <p:sp>
        <p:nvSpPr>
          <p:cNvPr id="252" name="Google Shape;252;p24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Spike is the official RISC-V ISA Simulator developed by the RISC-V Foundation. It's a crucial tool for RISC-V development and education.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 features: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Supports multiple RISC-V ISA variants (RV32, RV64, various extensions)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Provides a functional simulation of RISC-V processors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Can be used as a golden model for hardware verification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Supports debugging and interactive mode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Spike</a:t>
            </a:r>
            <a:endParaRPr/>
          </a:p>
        </p:txBody>
      </p:sp>
      <p:sp>
        <p:nvSpPr>
          <p:cNvPr id="258" name="Google Shape;258;p25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Installation: Usually built from source.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steps:</a:t>
            </a:r>
            <a:endParaRPr/>
          </a:p>
        </p:txBody>
      </p:sp>
      <p:graphicFrame>
        <p:nvGraphicFramePr>
          <p:cNvPr id="259" name="Google Shape;259;p25"/>
          <p:cNvGraphicFramePr/>
          <p:nvPr/>
        </p:nvGraphicFramePr>
        <p:xfrm>
          <a:off x="2011680" y="31370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git clone https://github.com/riscv/riscv-isa-sim.git 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cd riscv-isa-sim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mkdir build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cd build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../configure --enable-commitlog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make </a:t>
                      </a:r>
                      <a:endParaRPr sz="1800" u="none" cap="none" strike="noStrike"/>
                    </a:p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sudo make install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Introduction to Spike</a:t>
            </a:r>
            <a:endParaRPr/>
          </a:p>
        </p:txBody>
      </p:sp>
      <p:sp>
        <p:nvSpPr>
          <p:cNvPr id="265" name="Google Shape;265;p26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Running assembled programs on Spike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Debugging with Spike (-d option)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Analyzing program behavior and performance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  <p:graphicFrame>
        <p:nvGraphicFramePr>
          <p:cNvPr id="266" name="Google Shape;266;p26"/>
          <p:cNvGraphicFramePr/>
          <p:nvPr/>
        </p:nvGraphicFramePr>
        <p:xfrm>
          <a:off x="2011680" y="261253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spike example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6"/>
          <p:cNvGraphicFramePr/>
          <p:nvPr/>
        </p:nvGraphicFramePr>
        <p:xfrm>
          <a:off x="2011680" y="37406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spike -d example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Google Shape;268;p26"/>
          <p:cNvGraphicFramePr/>
          <p:nvPr/>
        </p:nvGraphicFramePr>
        <p:xfrm>
          <a:off x="2011680" y="485828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{CAAFEB7D-5A9A-4EC5-933B-C8213FB3503F}</a:tableStyleId>
              </a:tblPr>
              <a:tblGrid>
                <a:gridCol w="816865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BB2BF"/>
                        </a:buClr>
                        <a:buSzPts val="1800"/>
                        <a:buFont typeface="Arial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ABB2BF"/>
                          </a:solidFill>
                        </a:rPr>
                        <a:t>spike -l example</a:t>
                      </a:r>
                      <a:endParaRPr sz="18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RISC-V ISA (Instruction Set Architecture)</a:t>
            </a:r>
            <a:endParaRPr sz="3600"/>
          </a:p>
        </p:txBody>
      </p:sp>
      <p:sp>
        <p:nvSpPr>
          <p:cNvPr id="117" name="Google Shape;117;p3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Brief history and development of RISC-V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Origin: RISC-V was born in 2010 at the University of California, Berkeley, led by Andrew Waterman, Yunsup Lee, and Krste Asanović.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Quickly gained traction in both academia and industry due to its open-source nature.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Milestones: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2011: First RISC-V ISA manual published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2014: First commercial RISC-V chip produced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2019: RISC-V ISA becomes a ratified standard</a:t>
            </a:r>
            <a:endParaRPr/>
          </a:p>
          <a:p>
            <a:pPr indent="-101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RISC-V ISA (Instruction Set Architecture)</a:t>
            </a:r>
            <a:endParaRPr sz="3600"/>
          </a:p>
        </p:txBody>
      </p:sp>
      <p:sp>
        <p:nvSpPr>
          <p:cNvPr id="123" name="Google Shape;123;p4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Open-source: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Free to use, modify, and implement without licensing fees.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Encourages innovation and collaboration in the hardware community.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Modular: 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 ISA (RV32I/RV64I) plus optional standard extensions.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Allows implementers to choose only necessary features.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Reduces complexity and power consumption for specific applications.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Extensible: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Supports custom extensions for specialized applications.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Enables domain-specific optimizations (e.g., AI/ML, cryptography).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Future-proof: can adapt to new computing paradigms.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RISC-V ISA (Instruction Set Architecture)</a:t>
            </a:r>
            <a:endParaRPr sz="3600"/>
          </a:p>
        </p:txBody>
      </p:sp>
      <p:sp>
        <p:nvSpPr>
          <p:cNvPr id="129" name="Google Shape;129;p5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RISC-V Base ISA Variants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RV32I (32-bit base integer ISA)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RV64I (64-bit base integer ISA)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RV128I (128-bit base integer ISA, less common)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Instruction Formats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-US"/>
              <a:t>R-type (register-register)</a:t>
            </a:r>
            <a:endParaRPr sz="24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83333"/>
              <a:buFont typeface="Courier New"/>
              <a:buChar char="o"/>
            </a:pPr>
            <a:r>
              <a:rPr lang="en-US"/>
              <a:t>I-type (immediate/load)</a:t>
            </a:r>
            <a:endParaRPr sz="2400"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S-type (store)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B-type (branch)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U-type (upper immediate)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J-type (jump)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RISC-V ISA (Instruction Set Architecture)</a:t>
            </a:r>
            <a:endParaRPr sz="3600"/>
          </a:p>
        </p:txBody>
      </p:sp>
      <p:sp>
        <p:nvSpPr>
          <p:cNvPr id="135" name="Google Shape;135;p6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Base Integer Instruction Set (RV32I/RV64I)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Computational instructions (ADD, SUB, AND, OR, XOR, etc.)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Load/Store instructions (LW, SW, LB, SB, etc.)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Control transfer instructions (JAL, JALR, BEQ, BNE, etc.)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Environment call and breakpoints (ECALL, EBREAK)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/>
              <a:t>Standard Extensions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M: Integer Multiplication and Division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A: Atomic Instructions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F: Single-Precision Floating-Point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D: Double-Precision Floating-Point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C: Compressed Instructions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ourier New"/>
              <a:buChar char="o"/>
            </a:pPr>
            <a:r>
              <a:rPr lang="en-US"/>
              <a:t>Other extensions (V for vector operations, B for bit manipulation, etc.)</a:t>
            </a:r>
            <a:endParaRPr/>
          </a:p>
          <a:p>
            <a:pPr indent="-87629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RISC-V Assembly Programming</a:t>
            </a:r>
            <a:endParaRPr/>
          </a:p>
        </p:txBody>
      </p:sp>
      <p:sp>
        <p:nvSpPr>
          <p:cNvPr id="141" name="Google Shape;141;p7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Basic assembly syntax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Instruction format: opcode rd, rs1, rs2 or opcode rd, imm(rs1)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Labels: Used for branch targets and function names, followed by a colon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Comments: Start with '#' and continue to the end of the line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Directives: Begin with a period (e.g., .text, .data, .globl)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urier New"/>
              <a:buChar char="o"/>
            </a:pPr>
            <a:r>
              <a:rPr lang="en-US"/>
              <a:t>Case sensitivity: Instructions and register names are typically lowercase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RISC-V Assembly Programming</a:t>
            </a:r>
            <a:endParaRPr/>
          </a:p>
        </p:txBody>
      </p:sp>
      <p:sp>
        <p:nvSpPr>
          <p:cNvPr id="147" name="Google Shape;147;p8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Registers and memory addressing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32 integer registers (x0-x31)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x0 is hardwired to zero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x1-x31 are general-purpose registers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Common names (e.g., zero, ra, sp, gp, tp, t0-t6, s0-s11, a0-a7)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Memory addressing modes: 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Base + offset: lw t0, 8(sp)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PC-relative: Used for branches and jumps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RISC-V Assembly Programming</a:t>
            </a:r>
            <a:endParaRPr/>
          </a:p>
        </p:txBody>
      </p:sp>
      <p:sp>
        <p:nvSpPr>
          <p:cNvPr id="153" name="Google Shape;153;p9"/>
          <p:cNvSpPr txBox="1"/>
          <p:nvPr>
            <p:ph idx="1" type="body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Common instructions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Arithmetic: ADD, SUB, ADDI, SLLI, SRLI, SRAI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Logical: AND, OR, XOR, ANDI, ORI, XORI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Load/Store: LW, LH, LB, SW, SH, SB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Control flow: 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Branches: BEQ, BNE, BLT, BGE, BLTU, BGEU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Jumps: JAL, JALR</a:t>
            </a:r>
            <a:endParaRPr/>
          </a:p>
          <a:p>
            <a:pPr indent="-762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2024-06-27T15:25:58Z</dcterms:created>
</cp:coreProperties>
</file>