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79" r:id="rId2"/>
    <p:sldId id="298" r:id="rId3"/>
    <p:sldId id="299" r:id="rId4"/>
    <p:sldId id="288" r:id="rId5"/>
    <p:sldId id="291" r:id="rId6"/>
    <p:sldId id="292" r:id="rId7"/>
    <p:sldId id="293" r:id="rId8"/>
    <p:sldId id="294" r:id="rId9"/>
    <p:sldId id="295" r:id="rId10"/>
    <p:sldId id="296" r:id="rId11"/>
    <p:sldId id="300" r:id="rId12"/>
    <p:sldId id="303" r:id="rId13"/>
    <p:sldId id="305" r:id="rId14"/>
    <p:sldId id="304" r:id="rId15"/>
    <p:sldId id="307" r:id="rId16"/>
    <p:sldId id="309" r:id="rId17"/>
    <p:sldId id="308" r:id="rId18"/>
    <p:sldId id="310" r:id="rId19"/>
    <p:sldId id="256" r:id="rId20"/>
    <p:sldId id="316" r:id="rId21"/>
    <p:sldId id="317" r:id="rId22"/>
    <p:sldId id="318" r:id="rId23"/>
    <p:sldId id="319" r:id="rId24"/>
    <p:sldId id="320" r:id="rId25"/>
    <p:sldId id="321" r:id="rId26"/>
    <p:sldId id="322" r:id="rId27"/>
    <p:sldId id="323" r:id="rId28"/>
    <p:sldId id="324" r:id="rId29"/>
    <p:sldId id="315" r:id="rId30"/>
    <p:sldId id="329" r:id="rId31"/>
    <p:sldId id="325" r:id="rId32"/>
    <p:sldId id="326" r:id="rId33"/>
    <p:sldId id="327" r:id="rId34"/>
    <p:sldId id="312" r:id="rId35"/>
    <p:sldId id="328" r:id="rId36"/>
    <p:sldId id="314" r:id="rId37"/>
    <p:sldId id="301" r:id="rId38"/>
    <p:sldId id="257" r:id="rId39"/>
    <p:sldId id="258" r:id="rId40"/>
    <p:sldId id="259" r:id="rId41"/>
    <p:sldId id="273" r:id="rId42"/>
    <p:sldId id="260" r:id="rId43"/>
    <p:sldId id="330" r:id="rId44"/>
    <p:sldId id="331" r:id="rId45"/>
    <p:sldId id="261" r:id="rId46"/>
    <p:sldId id="311" r:id="rId47"/>
    <p:sldId id="275" r:id="rId48"/>
    <p:sldId id="274" r:id="rId49"/>
    <p:sldId id="276" r:id="rId50"/>
    <p:sldId id="277" r:id="rId51"/>
    <p:sldId id="27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FFC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56"/>
    <p:restoredTop sz="76375"/>
  </p:normalViewPr>
  <p:slideViewPr>
    <p:cSldViewPr snapToGrid="0" snapToObjects="1">
      <p:cViewPr>
        <p:scale>
          <a:sx n="77" d="100"/>
          <a:sy n="77" d="100"/>
        </p:scale>
        <p:origin x="10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08E55-B228-9145-BA54-9A723091FC30}" type="datetimeFigureOut">
              <a:rPr lang="en-US" smtClean="0"/>
              <a:t>1/28/19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83796-DB6C-1449-A038-C26C29E73ED2}" type="slidenum">
              <a:rPr lang="en-US" smtClean="0"/>
              <a:t>‹#›</a:t>
            </a:fld>
            <a:endParaRPr lang="en-US"/>
          </a:p>
        </p:txBody>
      </p:sp>
    </p:spTree>
    <p:extLst>
      <p:ext uri="{BB962C8B-B14F-4D97-AF65-F5344CB8AC3E}">
        <p14:creationId xmlns:p14="http://schemas.microsoft.com/office/powerpoint/2010/main" val="927347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Training Dataset</a:t>
            </a:r>
          </a:p>
          <a:p>
            <a:pPr lvl="1"/>
            <a:r>
              <a:rPr lang="en-US" dirty="0" smtClean="0"/>
              <a:t>Testing Dataset</a:t>
            </a:r>
          </a:p>
          <a:p>
            <a:pPr lvl="1"/>
            <a:r>
              <a:rPr lang="en-US" dirty="0" smtClean="0"/>
              <a:t>Validation Dataset (used during training to verify the network is learning something)</a:t>
            </a:r>
          </a:p>
          <a:p>
            <a:pPr lvl="1"/>
            <a:r>
              <a:rPr lang="en-US" dirty="0" smtClean="0"/>
              <a:t>Neural network architecture (Network </a:t>
            </a:r>
            <a:r>
              <a:rPr lang="en-US" dirty="0" err="1" smtClean="0"/>
              <a:t>Hyperparameters</a:t>
            </a:r>
            <a:r>
              <a:rPr lang="en-US" dirty="0" smtClean="0"/>
              <a:t>)</a:t>
            </a:r>
          </a:p>
          <a:p>
            <a:pPr lvl="1"/>
            <a:r>
              <a:rPr lang="en-US" dirty="0" smtClean="0"/>
              <a:t>Loss Function</a:t>
            </a:r>
          </a:p>
          <a:p>
            <a:pPr lvl="1"/>
            <a:r>
              <a:rPr lang="en-US" smtClean="0"/>
              <a:t>Optimization Function</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2</a:t>
            </a:fld>
            <a:endParaRPr lang="en-US"/>
          </a:p>
        </p:txBody>
      </p:sp>
    </p:spTree>
    <p:extLst>
      <p:ext uri="{BB962C8B-B14F-4D97-AF65-F5344CB8AC3E}">
        <p14:creationId xmlns:p14="http://schemas.microsoft.com/office/powerpoint/2010/main" val="138268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Training Dataset</a:t>
            </a:r>
          </a:p>
          <a:p>
            <a:pPr lvl="1"/>
            <a:r>
              <a:rPr lang="en-US" dirty="0" smtClean="0"/>
              <a:t>Testing Dataset</a:t>
            </a:r>
          </a:p>
          <a:p>
            <a:pPr lvl="1"/>
            <a:r>
              <a:rPr lang="en-US" dirty="0" smtClean="0"/>
              <a:t>Validation Dataset (used during training to verify the network is learning something)</a:t>
            </a:r>
          </a:p>
          <a:p>
            <a:pPr lvl="1"/>
            <a:r>
              <a:rPr lang="en-US" dirty="0" smtClean="0"/>
              <a:t>Neural network architecture (Network </a:t>
            </a:r>
            <a:r>
              <a:rPr lang="en-US" dirty="0" err="1" smtClean="0"/>
              <a:t>Hyperparameters</a:t>
            </a:r>
            <a:r>
              <a:rPr lang="en-US" dirty="0" smtClean="0"/>
              <a:t>)</a:t>
            </a:r>
          </a:p>
          <a:p>
            <a:pPr lvl="1"/>
            <a:r>
              <a:rPr lang="en-US" dirty="0" smtClean="0"/>
              <a:t>Loss Function</a:t>
            </a:r>
          </a:p>
          <a:p>
            <a:pPr lvl="1"/>
            <a:r>
              <a:rPr lang="en-US" smtClean="0"/>
              <a:t>Optimization Function</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11</a:t>
            </a:fld>
            <a:endParaRPr lang="en-US"/>
          </a:p>
        </p:txBody>
      </p:sp>
    </p:spTree>
    <p:extLst>
      <p:ext uri="{BB962C8B-B14F-4D97-AF65-F5344CB8AC3E}">
        <p14:creationId xmlns:p14="http://schemas.microsoft.com/office/powerpoint/2010/main" val="82433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12</a:t>
            </a:fld>
            <a:endParaRPr lang="en-US"/>
          </a:p>
        </p:txBody>
      </p:sp>
    </p:spTree>
    <p:extLst>
      <p:ext uri="{BB962C8B-B14F-4D97-AF65-F5344CB8AC3E}">
        <p14:creationId xmlns:p14="http://schemas.microsoft.com/office/powerpoint/2010/main" val="123835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13</a:t>
            </a:fld>
            <a:endParaRPr lang="en-US"/>
          </a:p>
        </p:txBody>
      </p:sp>
    </p:spTree>
    <p:extLst>
      <p:ext uri="{BB962C8B-B14F-4D97-AF65-F5344CB8AC3E}">
        <p14:creationId xmlns:p14="http://schemas.microsoft.com/office/powerpoint/2010/main" val="59976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learning rate defines how quickly a network updates its parameters.</a:t>
            </a:r>
          </a:p>
          <a:p>
            <a:r>
              <a:rPr lang="en-US" sz="1200" b="1" i="0" kern="1200" dirty="0" smtClean="0">
                <a:solidFill>
                  <a:schemeClr val="tx1"/>
                </a:solidFill>
                <a:effectLst/>
                <a:latin typeface="+mn-lt"/>
                <a:ea typeface="+mn-ea"/>
                <a:cs typeface="+mn-cs"/>
              </a:rPr>
              <a:t>Low learning rate</a:t>
            </a:r>
            <a:r>
              <a:rPr lang="en-US" sz="1200" b="0" i="0" kern="1200" dirty="0" smtClean="0">
                <a:solidFill>
                  <a:schemeClr val="tx1"/>
                </a:solidFill>
                <a:effectLst/>
                <a:latin typeface="+mn-lt"/>
                <a:ea typeface="+mn-ea"/>
                <a:cs typeface="+mn-cs"/>
              </a:rPr>
              <a:t> slows down the learning process but converges smoothly. </a:t>
            </a:r>
            <a:r>
              <a:rPr lang="en-US" sz="1200" b="1" i="0" kern="1200" smtClean="0">
                <a:solidFill>
                  <a:schemeClr val="tx1"/>
                </a:solidFill>
                <a:effectLst/>
                <a:latin typeface="+mn-lt"/>
                <a:ea typeface="+mn-ea"/>
                <a:cs typeface="+mn-cs"/>
              </a:rPr>
              <a:t>Larger learning rate</a:t>
            </a:r>
            <a:r>
              <a:rPr lang="en-US" sz="1200" b="0" i="0" kern="1200" smtClean="0">
                <a:solidFill>
                  <a:schemeClr val="tx1"/>
                </a:solidFill>
                <a:effectLst/>
                <a:latin typeface="+mn-lt"/>
                <a:ea typeface="+mn-ea"/>
                <a:cs typeface="+mn-cs"/>
              </a:rPr>
              <a:t> speeds up the learning but may not converge.</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14</a:t>
            </a:fld>
            <a:endParaRPr lang="en-US"/>
          </a:p>
        </p:txBody>
      </p:sp>
    </p:spTree>
    <p:extLst>
      <p:ext uri="{BB962C8B-B14F-4D97-AF65-F5344CB8AC3E}">
        <p14:creationId xmlns:p14="http://schemas.microsoft.com/office/powerpoint/2010/main" val="140324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Training Dataset</a:t>
            </a:r>
          </a:p>
          <a:p>
            <a:pPr lvl="1"/>
            <a:r>
              <a:rPr lang="en-US" dirty="0" smtClean="0"/>
              <a:t>Testing Dataset</a:t>
            </a:r>
          </a:p>
          <a:p>
            <a:pPr lvl="1"/>
            <a:r>
              <a:rPr lang="en-US" dirty="0" smtClean="0"/>
              <a:t>Validation Dataset (used during training to verify the network is learning something)</a:t>
            </a:r>
          </a:p>
          <a:p>
            <a:pPr lvl="1"/>
            <a:r>
              <a:rPr lang="en-US" dirty="0" smtClean="0"/>
              <a:t>Neural network architecture (Network </a:t>
            </a:r>
            <a:r>
              <a:rPr lang="en-US" dirty="0" err="1" smtClean="0"/>
              <a:t>Hyperparameters</a:t>
            </a:r>
            <a:r>
              <a:rPr lang="en-US" dirty="0" smtClean="0"/>
              <a:t>)</a:t>
            </a:r>
          </a:p>
          <a:p>
            <a:pPr lvl="1"/>
            <a:r>
              <a:rPr lang="en-US" dirty="0" smtClean="0"/>
              <a:t>Loss Function</a:t>
            </a:r>
          </a:p>
          <a:p>
            <a:pPr lvl="1"/>
            <a:r>
              <a:rPr lang="en-US" smtClean="0"/>
              <a:t>Optimization Function</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15</a:t>
            </a:fld>
            <a:endParaRPr lang="en-US"/>
          </a:p>
        </p:txBody>
      </p:sp>
    </p:spTree>
    <p:extLst>
      <p:ext uri="{BB962C8B-B14F-4D97-AF65-F5344CB8AC3E}">
        <p14:creationId xmlns:p14="http://schemas.microsoft.com/office/powerpoint/2010/main" val="607788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Error and Loss Function: </a:t>
            </a:r>
          </a:p>
          <a:p>
            <a:r>
              <a:rPr lang="en-US" sz="1200" b="0" i="0" kern="1200" dirty="0" smtClean="0">
                <a:solidFill>
                  <a:schemeClr val="tx1"/>
                </a:solidFill>
                <a:effectLst/>
                <a:latin typeface="+mn-lt"/>
                <a:ea typeface="+mn-ea"/>
                <a:cs typeface="+mn-cs"/>
              </a:rPr>
              <a:t>At its core, a loss function is incredibly simple: it’s a method of evaluating how well your algorithm models your dataset. </a:t>
            </a: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most learning networks, error is calculated as the difference between the actual output and the predicted output.</a:t>
            </a:r>
          </a:p>
          <a:p>
            <a:r>
              <a:rPr lang="en-US" sz="1200" b="0" i="0" kern="1200" dirty="0" smtClean="0">
                <a:solidFill>
                  <a:schemeClr val="tx1"/>
                </a:solidFill>
                <a:effectLst/>
                <a:latin typeface="+mn-lt"/>
                <a:ea typeface="+mn-ea"/>
                <a:cs typeface="+mn-cs"/>
              </a:rPr>
              <a:t>The function that is used to compute this error is known as Loss Function J(.). Different loss functions will give different errors for the same prediction, and thus have a considerable effect on the performance of the model. One of the most widely used loss function is mean square error, which calculates the square of difference between actual value and predicted value. Different loss functions are used to deal with different type of tasks, i.e. regression and </a:t>
            </a:r>
            <a:r>
              <a:rPr lang="en-US" sz="1200" b="0" i="0" kern="1200" smtClean="0">
                <a:solidFill>
                  <a:schemeClr val="tx1"/>
                </a:solidFill>
                <a:effectLst/>
                <a:latin typeface="+mn-lt"/>
                <a:ea typeface="+mn-ea"/>
                <a:cs typeface="+mn-cs"/>
              </a:rPr>
              <a:t>classification.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MSE contains the assumption that an error of 100 is more than 100x as bad as an error of 1. That assumption may or may not be valid for your problem.</a:t>
            </a:r>
            <a:r>
              <a:rPr lang="en-US" dirty="0" smtClean="0"/>
              <a:t/>
            </a:r>
            <a:br>
              <a:rPr lang="en-US" dirty="0" smtClean="0"/>
            </a:br>
            <a:r>
              <a:rPr lang="en-US" sz="1200" b="0" i="0" kern="1200" dirty="0" smtClean="0">
                <a:solidFill>
                  <a:schemeClr val="tx1"/>
                </a:solidFill>
                <a:effectLst/>
                <a:latin typeface="+mn-lt"/>
                <a:ea typeface="+mn-ea"/>
                <a:cs typeface="+mn-cs"/>
              </a:rPr>
              <a:t>MAE (mean absolute error) is another error function you can use, when that's not true. With MAE, you are saying an error of 100 is 100x as bad as an error of 1.</a:t>
            </a:r>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16</a:t>
            </a:fld>
            <a:endParaRPr lang="en-US"/>
          </a:p>
        </p:txBody>
      </p:sp>
    </p:spTree>
    <p:extLst>
      <p:ext uri="{BB962C8B-B14F-4D97-AF65-F5344CB8AC3E}">
        <p14:creationId xmlns:p14="http://schemas.microsoft.com/office/powerpoint/2010/main" val="1162917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Training Dataset</a:t>
            </a:r>
          </a:p>
          <a:p>
            <a:pPr lvl="1"/>
            <a:r>
              <a:rPr lang="en-US" dirty="0" smtClean="0"/>
              <a:t>Testing Dataset</a:t>
            </a:r>
          </a:p>
          <a:p>
            <a:pPr lvl="1"/>
            <a:r>
              <a:rPr lang="en-US" dirty="0" smtClean="0"/>
              <a:t>Validation Dataset (used during training to verify the network is learning something)</a:t>
            </a:r>
          </a:p>
          <a:p>
            <a:pPr lvl="1"/>
            <a:r>
              <a:rPr lang="en-US" dirty="0" smtClean="0"/>
              <a:t>Neural network architecture (Network </a:t>
            </a:r>
            <a:r>
              <a:rPr lang="en-US" dirty="0" err="1" smtClean="0"/>
              <a:t>Hyperparameters</a:t>
            </a:r>
            <a:r>
              <a:rPr lang="en-US" dirty="0" smtClean="0"/>
              <a:t>)</a:t>
            </a:r>
          </a:p>
          <a:p>
            <a:pPr lvl="1"/>
            <a:r>
              <a:rPr lang="en-US" dirty="0" smtClean="0"/>
              <a:t>Loss Function</a:t>
            </a:r>
          </a:p>
          <a:p>
            <a:pPr lvl="1"/>
            <a:r>
              <a:rPr lang="en-US" smtClean="0"/>
              <a:t>Optimization Function</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17</a:t>
            </a:fld>
            <a:endParaRPr lang="en-US"/>
          </a:p>
        </p:txBody>
      </p:sp>
    </p:spTree>
    <p:extLst>
      <p:ext uri="{BB962C8B-B14F-4D97-AF65-F5344CB8AC3E}">
        <p14:creationId xmlns:p14="http://schemas.microsoft.com/office/powerpoint/2010/main" val="692637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Error J(w) is a function of internal parameters of model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weights and bias. For accurate predictions, one needs to minimize the calculated error. In a neural network, this is done using back propagation. The current error is typically propagated backwards to a previous layer, where it is used to modify the weights and bias in such a way that the error is minimized. The weights are modified using a function called Optimization Function.</a:t>
            </a:r>
          </a:p>
          <a:p>
            <a:r>
              <a:rPr lang="en-US" sz="1200" b="0" i="0" kern="1200" dirty="0" err="1" smtClean="0">
                <a:solidFill>
                  <a:schemeClr val="tx1"/>
                </a:solidFill>
                <a:effectLst/>
                <a:latin typeface="+mn-lt"/>
                <a:ea typeface="+mn-ea"/>
                <a:cs typeface="+mn-cs"/>
              </a:rPr>
              <a:t>Optimisation</a:t>
            </a:r>
            <a:r>
              <a:rPr lang="en-US" sz="1200" b="0" i="0" kern="1200" dirty="0" smtClean="0">
                <a:solidFill>
                  <a:schemeClr val="tx1"/>
                </a:solidFill>
                <a:effectLst/>
                <a:latin typeface="+mn-lt"/>
                <a:ea typeface="+mn-ea"/>
                <a:cs typeface="+mn-cs"/>
              </a:rPr>
              <a:t> functions usually calculate the </a:t>
            </a:r>
            <a:r>
              <a:rPr lang="en-US" sz="1200" b="1" i="0" kern="1200" dirty="0" smtClean="0">
                <a:solidFill>
                  <a:schemeClr val="tx1"/>
                </a:solidFill>
                <a:effectLst/>
                <a:latin typeface="+mn-lt"/>
                <a:ea typeface="+mn-ea"/>
                <a:cs typeface="+mn-cs"/>
              </a:rPr>
              <a:t>gradient</a:t>
            </a:r>
            <a:r>
              <a:rPr lang="en-US" sz="1200" b="0" i="0" kern="1200" dirty="0" smtClean="0">
                <a:solidFill>
                  <a:schemeClr val="tx1"/>
                </a:solidFill>
                <a:effectLst/>
                <a:latin typeface="+mn-lt"/>
                <a:ea typeface="+mn-ea"/>
                <a:cs typeface="+mn-cs"/>
              </a:rPr>
              <a:t> i.e. the partial derivative of loss function with respect to weights, and the weights are modified in the opposite direction of the calculated gradient. This cycle is repeated until we reach the minima of loss function.</a:t>
            </a:r>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18</a:t>
            </a:fld>
            <a:endParaRPr lang="en-US"/>
          </a:p>
        </p:txBody>
      </p:sp>
    </p:spTree>
    <p:extLst>
      <p:ext uri="{BB962C8B-B14F-4D97-AF65-F5344CB8AC3E}">
        <p14:creationId xmlns:p14="http://schemas.microsoft.com/office/powerpoint/2010/main" val="1150891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Thus, the components of a neural network model </a:t>
            </a:r>
            <a:r>
              <a:rPr lang="en-US" sz="1200" b="1" i="1" kern="1200" dirty="0" err="1" smtClean="0">
                <a:solidFill>
                  <a:schemeClr val="tx1"/>
                </a:solidFill>
                <a:effectLst/>
                <a:latin typeface="+mn-lt"/>
                <a:ea typeface="+mn-ea"/>
                <a:cs typeface="+mn-cs"/>
              </a:rPr>
              <a:t>i.e</a:t>
            </a:r>
            <a:r>
              <a:rPr lang="en-US" sz="1200" b="1" i="1" kern="1200" dirty="0" smtClean="0">
                <a:solidFill>
                  <a:schemeClr val="tx1"/>
                </a:solidFill>
                <a:effectLst/>
                <a:latin typeface="+mn-lt"/>
                <a:ea typeface="+mn-ea"/>
                <a:cs typeface="+mn-cs"/>
              </a:rPr>
              <a:t> the activation function, loss function and optimization algorithm play a very important role in efficiently and effectively training a Model and produce accurate results. Different tasks require a different set of such functions to give the most optimum results.</a:t>
            </a:r>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19</a:t>
            </a:fld>
            <a:endParaRPr lang="en-US"/>
          </a:p>
        </p:txBody>
      </p:sp>
    </p:spTree>
    <p:extLst>
      <p:ext uri="{BB962C8B-B14F-4D97-AF65-F5344CB8AC3E}">
        <p14:creationId xmlns:p14="http://schemas.microsoft.com/office/powerpoint/2010/main" val="1185034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20</a:t>
            </a:fld>
            <a:endParaRPr lang="en-US"/>
          </a:p>
        </p:txBody>
      </p:sp>
    </p:spTree>
    <p:extLst>
      <p:ext uri="{BB962C8B-B14F-4D97-AF65-F5344CB8AC3E}">
        <p14:creationId xmlns:p14="http://schemas.microsoft.com/office/powerpoint/2010/main" val="165430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Training Dataset</a:t>
            </a:r>
          </a:p>
          <a:p>
            <a:pPr lvl="1"/>
            <a:r>
              <a:rPr lang="en-US" dirty="0" smtClean="0"/>
              <a:t>Testing Dataset</a:t>
            </a:r>
          </a:p>
          <a:p>
            <a:pPr lvl="1"/>
            <a:r>
              <a:rPr lang="en-US" dirty="0" smtClean="0"/>
              <a:t>Validation Dataset (used during training to verify the network is learning something)</a:t>
            </a:r>
          </a:p>
          <a:p>
            <a:pPr lvl="1"/>
            <a:r>
              <a:rPr lang="en-US" dirty="0" smtClean="0"/>
              <a:t>Neural network architecture (Network </a:t>
            </a:r>
            <a:r>
              <a:rPr lang="en-US" dirty="0" err="1" smtClean="0"/>
              <a:t>Hyperparameters</a:t>
            </a:r>
            <a:r>
              <a:rPr lang="en-US" dirty="0" smtClean="0"/>
              <a:t>)</a:t>
            </a:r>
          </a:p>
          <a:p>
            <a:pPr lvl="1"/>
            <a:r>
              <a:rPr lang="en-US" dirty="0" smtClean="0"/>
              <a:t>Loss Function</a:t>
            </a:r>
          </a:p>
          <a:p>
            <a:pPr lvl="1"/>
            <a:r>
              <a:rPr lang="en-US" smtClean="0"/>
              <a:t>Optimization Function</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a:t>
            </a:fld>
            <a:endParaRPr lang="en-US"/>
          </a:p>
        </p:txBody>
      </p:sp>
    </p:spTree>
    <p:extLst>
      <p:ext uri="{BB962C8B-B14F-4D97-AF65-F5344CB8AC3E}">
        <p14:creationId xmlns:p14="http://schemas.microsoft.com/office/powerpoint/2010/main" val="2007209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200" dirty="0" smtClean="0"/>
              <a:t>Python is a general-purpose programming language on its own, but with the help of a few popular libraries (</a:t>
            </a:r>
            <a:r>
              <a:rPr lang="en-US" sz="3200" dirty="0" err="1" smtClean="0"/>
              <a:t>numpy</a:t>
            </a:r>
            <a:r>
              <a:rPr lang="en-US" sz="3200" dirty="0" smtClean="0"/>
              <a:t>, </a:t>
            </a:r>
            <a:r>
              <a:rPr lang="en-US" sz="3200" dirty="0" err="1" smtClean="0"/>
              <a:t>scipy</a:t>
            </a:r>
            <a:r>
              <a:rPr lang="en-US" sz="3200" dirty="0" smtClean="0"/>
              <a:t>, </a:t>
            </a:r>
            <a:r>
              <a:rPr lang="en-US" sz="3200" dirty="0" err="1" smtClean="0"/>
              <a:t>matplotlib</a:t>
            </a:r>
            <a:r>
              <a:rPr lang="en-US" sz="3200" dirty="0" smtClean="0"/>
              <a:t>) it becomes a powerful environment for scientific computing.</a:t>
            </a:r>
          </a:p>
          <a:p>
            <a:endParaRPr lang="en-US" dirty="0" smtClean="0"/>
          </a:p>
          <a:p>
            <a:r>
              <a:rPr lang="en-US" dirty="0" smtClean="0"/>
              <a:t>Make sure to code</a:t>
            </a:r>
            <a:r>
              <a:rPr lang="en-US" baseline="0" dirty="0" smtClean="0"/>
              <a:t> up a function definition in the </a:t>
            </a:r>
            <a:r>
              <a:rPr lang="en-US" baseline="0" dirty="0" err="1" smtClean="0"/>
              <a:t>simple_python_code_ex.py</a:t>
            </a:r>
            <a:endParaRPr lang="en-US" baseline="0" dirty="0" smtClean="0"/>
          </a:p>
          <a:p>
            <a:r>
              <a:rPr lang="en-US" baseline="0" dirty="0" smtClean="0"/>
              <a:t>And mention classes; more of an advanced python technique (use example of writing a car class for a video game)</a:t>
            </a:r>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28</a:t>
            </a:fld>
            <a:endParaRPr lang="en-US"/>
          </a:p>
        </p:txBody>
      </p:sp>
    </p:spTree>
    <p:extLst>
      <p:ext uri="{BB962C8B-B14F-4D97-AF65-F5344CB8AC3E}">
        <p14:creationId xmlns:p14="http://schemas.microsoft.com/office/powerpoint/2010/main" val="933733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29</a:t>
            </a:fld>
            <a:endParaRPr lang="en-US"/>
          </a:p>
        </p:txBody>
      </p:sp>
    </p:spTree>
    <p:extLst>
      <p:ext uri="{BB962C8B-B14F-4D97-AF65-F5344CB8AC3E}">
        <p14:creationId xmlns:p14="http://schemas.microsoft.com/office/powerpoint/2010/main" val="127896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30</a:t>
            </a:fld>
            <a:endParaRPr lang="en-US"/>
          </a:p>
        </p:txBody>
      </p:sp>
    </p:spTree>
    <p:extLst>
      <p:ext uri="{BB962C8B-B14F-4D97-AF65-F5344CB8AC3E}">
        <p14:creationId xmlns:p14="http://schemas.microsoft.com/office/powerpoint/2010/main" val="1671970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31</a:t>
            </a:fld>
            <a:endParaRPr lang="en-US"/>
          </a:p>
        </p:txBody>
      </p:sp>
    </p:spTree>
    <p:extLst>
      <p:ext uri="{BB962C8B-B14F-4D97-AF65-F5344CB8AC3E}">
        <p14:creationId xmlns:p14="http://schemas.microsoft.com/office/powerpoint/2010/main" val="608834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32</a:t>
            </a:fld>
            <a:endParaRPr lang="en-US"/>
          </a:p>
        </p:txBody>
      </p:sp>
    </p:spTree>
    <p:extLst>
      <p:ext uri="{BB962C8B-B14F-4D97-AF65-F5344CB8AC3E}">
        <p14:creationId xmlns:p14="http://schemas.microsoft.com/office/powerpoint/2010/main" val="1322575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WHY WE DO IT THIS WAY DUE TO GPU AND CPU COMMUNICATION</a:t>
            </a:r>
          </a:p>
          <a:p>
            <a:r>
              <a:rPr lang="en-US" baseline="0" dirty="0" smtClean="0"/>
              <a:t>In short, CPUs have fewer compute nodes, and </a:t>
            </a:r>
            <a:r>
              <a:rPr lang="en-US" baseline="0" dirty="0" err="1" smtClean="0"/>
              <a:t>gpus</a:t>
            </a:r>
            <a:r>
              <a:rPr lang="en-US" baseline="0" dirty="0" smtClean="0"/>
              <a:t> are just really fucking fast</a:t>
            </a:r>
          </a:p>
          <a:p>
            <a:r>
              <a:rPr lang="en-US" sz="1200" b="0" i="0" kern="1200" dirty="0" smtClean="0">
                <a:solidFill>
                  <a:schemeClr val="tx1"/>
                </a:solidFill>
                <a:effectLst/>
                <a:latin typeface="+mn-lt"/>
                <a:ea typeface="+mn-ea"/>
                <a:cs typeface="+mn-cs"/>
              </a:rPr>
              <a:t>CPUs and GPUs process tasks in different ways. Regarding interrelations, they are often compared with brain and brawn. A CPU (the brain) can work on a variety of different calculations, while a GPU (the brawn) is best at focusing all the computing abilities on a specific task. That is because a CPU consists of a few cores (up to 24) optimized for sequential serial processing. It is designed to maximize the performance of a single task within a job; however, the range of tasks is wide. On the other hand, a GPU uses thousands of smaller and more efficient cores for a massively parallel architecture aimed at handling multiple functions at the same time.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Sess.run</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sym typeface="Wingdings"/>
              </a:rPr>
              <a:t> is a feed </a:t>
            </a:r>
            <a:r>
              <a:rPr lang="en-US" sz="1200" b="0" i="0" kern="1200" dirty="0" err="1" smtClean="0">
                <a:solidFill>
                  <a:schemeClr val="tx1"/>
                </a:solidFill>
                <a:effectLst/>
                <a:latin typeface="+mn-lt"/>
                <a:ea typeface="+mn-ea"/>
                <a:cs typeface="+mn-cs"/>
                <a:sym typeface="Wingdings"/>
              </a:rPr>
              <a:t>dict</a:t>
            </a:r>
            <a:r>
              <a:rPr lang="en-US" sz="1200" b="0" i="0" kern="1200" dirty="0" smtClean="0">
                <a:solidFill>
                  <a:schemeClr val="tx1"/>
                </a:solidFill>
                <a:effectLst/>
                <a:latin typeface="+mn-lt"/>
                <a:ea typeface="+mn-ea"/>
                <a:cs typeface="+mn-cs"/>
                <a:sym typeface="Wingdings"/>
              </a:rPr>
              <a:t> method. Mention</a:t>
            </a:r>
            <a:r>
              <a:rPr lang="en-US" sz="1200" b="0" i="0" kern="1200" baseline="0" dirty="0" smtClean="0">
                <a:solidFill>
                  <a:schemeClr val="tx1"/>
                </a:solidFill>
                <a:effectLst/>
                <a:latin typeface="+mn-lt"/>
                <a:ea typeface="+mn-ea"/>
                <a:cs typeface="+mn-cs"/>
                <a:sym typeface="Wingdings"/>
              </a:rPr>
              <a:t> that this is now discouraged depending on your application because of CPU/GPU trade off</a:t>
            </a:r>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33</a:t>
            </a:fld>
            <a:endParaRPr lang="en-US"/>
          </a:p>
        </p:txBody>
      </p:sp>
    </p:spTree>
    <p:extLst>
      <p:ext uri="{BB962C8B-B14F-4D97-AF65-F5344CB8AC3E}">
        <p14:creationId xmlns:p14="http://schemas.microsoft.com/office/powerpoint/2010/main" val="562510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34</a:t>
            </a:fld>
            <a:endParaRPr lang="en-US"/>
          </a:p>
        </p:txBody>
      </p:sp>
    </p:spTree>
    <p:extLst>
      <p:ext uri="{BB962C8B-B14F-4D97-AF65-F5344CB8AC3E}">
        <p14:creationId xmlns:p14="http://schemas.microsoft.com/office/powerpoint/2010/main" val="142932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Generator is an </a:t>
            </a:r>
            <a:r>
              <a:rPr lang="en-US" dirty="0" err="1" smtClean="0"/>
              <a:t>autoencoder</a:t>
            </a:r>
            <a:r>
              <a:rPr lang="en-US" dirty="0" smtClean="0"/>
              <a:t>/encoder-decoder framework</a:t>
            </a:r>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35</a:t>
            </a:fld>
            <a:endParaRPr lang="en-US"/>
          </a:p>
        </p:txBody>
      </p:sp>
    </p:spTree>
    <p:extLst>
      <p:ext uri="{BB962C8B-B14F-4D97-AF65-F5344CB8AC3E}">
        <p14:creationId xmlns:p14="http://schemas.microsoft.com/office/powerpoint/2010/main" val="277931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36</a:t>
            </a:fld>
            <a:endParaRPr lang="en-US"/>
          </a:p>
        </p:txBody>
      </p:sp>
    </p:spTree>
    <p:extLst>
      <p:ext uri="{BB962C8B-B14F-4D97-AF65-F5344CB8AC3E}">
        <p14:creationId xmlns:p14="http://schemas.microsoft.com/office/powerpoint/2010/main" val="199706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graphics processing unit (GPU) is a specialized electronic circuit designed to rapidly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manipulate and alter computer memory to accelerate the creation of images in a frame buffer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intended for output to a display device.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GPUs where initially developed for rendering video games, but now have been applied to other areas, like artificial intelligence and deep learning.</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37</a:t>
            </a:fld>
            <a:endParaRPr lang="en-US"/>
          </a:p>
        </p:txBody>
      </p:sp>
    </p:spTree>
    <p:extLst>
      <p:ext uri="{BB962C8B-B14F-4D97-AF65-F5344CB8AC3E}">
        <p14:creationId xmlns:p14="http://schemas.microsoft.com/office/powerpoint/2010/main" val="52758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So how does this learning process happen?</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In training, a deep neural network is given images, which it learns to associate with correct labels. </a:t>
            </a:r>
          </a:p>
          <a:p>
            <a:r>
              <a:rPr lang="en-US" sz="1200" b="0" i="0" kern="1200" dirty="0" smtClean="0">
                <a:solidFill>
                  <a:schemeClr val="tx1"/>
                </a:solidFill>
                <a:effectLst/>
                <a:latin typeface="+mn-lt"/>
                <a:ea typeface="+mn-ea"/>
                <a:cs typeface="+mn-cs"/>
              </a:rPr>
              <a:t>Neural networks learn</a:t>
            </a:r>
            <a:r>
              <a:rPr lang="en-US" sz="1200" b="0" i="0" kern="1200" baseline="0" dirty="0" smtClean="0">
                <a:solidFill>
                  <a:schemeClr val="tx1"/>
                </a:solidFill>
                <a:effectLst/>
                <a:latin typeface="+mn-lt"/>
                <a:ea typeface="+mn-ea"/>
                <a:cs typeface="+mn-cs"/>
              </a:rPr>
              <a:t> from</a:t>
            </a:r>
            <a:r>
              <a:rPr lang="en-US" sz="1200" b="0" i="0" kern="1200" dirty="0" smtClean="0">
                <a:solidFill>
                  <a:schemeClr val="tx1"/>
                </a:solidFill>
                <a:effectLst/>
                <a:latin typeface="+mn-lt"/>
                <a:ea typeface="+mn-ea"/>
                <a:cs typeface="+mn-cs"/>
              </a:rPr>
              <a:t> its mistakes. During training, when the neural network incorrectly predicts or misinterprets an input, it is because some of the neural networks processing elements have the incorrect values and the algorithm produces the wrong answer.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So to learn to associate between input and output, the previously mentioned a values are changed to match the output label based upon the error</a:t>
            </a:r>
          </a:p>
          <a:p>
            <a:endParaRPr lang="en-US" i="0" baseline="0" dirty="0" smtClean="0"/>
          </a:p>
          <a:p>
            <a:r>
              <a:rPr lang="en-US" i="0" baseline="0" dirty="0" smtClean="0"/>
              <a:t>Ideally, we then could use this network on any test dataset. </a:t>
            </a:r>
          </a:p>
          <a:p>
            <a:r>
              <a:rPr lang="en-US" i="0" baseline="0" dirty="0" smtClean="0"/>
              <a:t>However, the accuracy and quality of the mapping between images and is partially dependent upon what scene information that is captured in the training data. </a:t>
            </a:r>
          </a:p>
        </p:txBody>
      </p:sp>
      <p:sp>
        <p:nvSpPr>
          <p:cNvPr id="4" name="Slide Number Placeholder 3"/>
          <p:cNvSpPr>
            <a:spLocks noGrp="1"/>
          </p:cNvSpPr>
          <p:nvPr>
            <p:ph type="sldNum" sz="quarter" idx="10"/>
          </p:nvPr>
        </p:nvSpPr>
        <p:spPr/>
        <p:txBody>
          <a:bodyPr/>
          <a:lstStyle/>
          <a:p>
            <a:fld id="{A92FF397-2DA4-9B4E-80B4-CCB8F45E4A3A}" type="slidenum">
              <a:rPr lang="en-US" smtClean="0"/>
              <a:t>4</a:t>
            </a:fld>
            <a:endParaRPr lang="en-US"/>
          </a:p>
        </p:txBody>
      </p:sp>
    </p:spTree>
    <p:extLst>
      <p:ext uri="{BB962C8B-B14F-4D97-AF65-F5344CB8AC3E}">
        <p14:creationId xmlns:p14="http://schemas.microsoft.com/office/powerpoint/2010/main" val="680319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would recommend using your </a:t>
            </a:r>
            <a:r>
              <a:rPr lang="en-US" dirty="0" err="1" smtClean="0"/>
              <a:t>umich.edu</a:t>
            </a:r>
            <a:r>
              <a:rPr lang="en-US" dirty="0" smtClean="0"/>
              <a:t> email account</a:t>
            </a:r>
            <a:r>
              <a:rPr lang="en-US" baseline="0" dirty="0" smtClean="0"/>
              <a:t> to create your google cloud platform account.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you get $300 for your twelve month trial, in order to sign up, you do need to input credit card information.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in case you use up all of your trial credit, that google will charge you for use of their computers. </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38</a:t>
            </a:fld>
            <a:endParaRPr lang="en-US"/>
          </a:p>
        </p:txBody>
      </p:sp>
    </p:spTree>
    <p:extLst>
      <p:ext uri="{BB962C8B-B14F-4D97-AF65-F5344CB8AC3E}">
        <p14:creationId xmlns:p14="http://schemas.microsoft.com/office/powerpoint/2010/main" val="1208900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upper left hand corner of the Compute Engine console page, click on the navigation menu,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toggle ‘Billing’,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toggle to ‘Budgets and Alerts’.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set up budget alerts (located the bottom half of the console page) when you have used up certain percentages of your credit. </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39</a:t>
            </a:fld>
            <a:endParaRPr lang="en-US"/>
          </a:p>
        </p:txBody>
      </p:sp>
    </p:spTree>
    <p:extLst>
      <p:ext uri="{BB962C8B-B14F-4D97-AF65-F5344CB8AC3E}">
        <p14:creationId xmlns:p14="http://schemas.microsoft.com/office/powerpoint/2010/main" val="1303889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basic idea behind the Compute Engine is that you can load boot images (which are like the operating system on your laptop)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instances, and within these instances you can run software like deep learning frameworks.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good way to think of the relationship between instances and images</a:t>
            </a:r>
            <a:r>
              <a:rPr lang="en-US" baseline="0" dirty="0" smtClean="0"/>
              <a:t> is that an image is like a cookie cutter that you use to make an instance, </a:t>
            </a:r>
            <a:r>
              <a:rPr lang="en-US" baseline="0" dirty="0" err="1" smtClean="0"/>
              <a:t>ie</a:t>
            </a:r>
            <a:r>
              <a:rPr lang="en-US" baseline="0" dirty="0" smtClean="0"/>
              <a:t>, cookie!</a:t>
            </a:r>
            <a:endParaRPr lang="en-US" dirty="0" smtClean="0"/>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40</a:t>
            </a:fld>
            <a:endParaRPr lang="en-US"/>
          </a:p>
        </p:txBody>
      </p:sp>
    </p:spTree>
    <p:extLst>
      <p:ext uri="{BB962C8B-B14F-4D97-AF65-F5344CB8AC3E}">
        <p14:creationId xmlns:p14="http://schemas.microsoft.com/office/powerpoint/2010/main" val="888178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a:t>
            </a:r>
            <a:r>
              <a:rPr lang="en-US" baseline="0" dirty="0" smtClean="0"/>
              <a:t> you click on Compute Engine, you are brought to this screen.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VM Instances section lists your created instances. The Images button allows you to search for images that have the software you want. </a:t>
            </a:r>
            <a:endParaRPr lang="en-US" dirty="0" smtClean="0"/>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41</a:t>
            </a:fld>
            <a:endParaRPr lang="en-US"/>
          </a:p>
        </p:txBody>
      </p:sp>
    </p:spTree>
    <p:extLst>
      <p:ext uri="{BB962C8B-B14F-4D97-AF65-F5344CB8AC3E}">
        <p14:creationId xmlns:p14="http://schemas.microsoft.com/office/powerpoint/2010/main" val="157070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Buckets</a:t>
            </a:r>
            <a:r>
              <a:rPr lang="en-US" dirty="0" smtClean="0"/>
              <a:t> are the basic containers that hold your data in Cloud Storage:</a:t>
            </a:r>
            <a:br>
              <a:rPr lang="en-US" dirty="0" smtClean="0"/>
            </a:br>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44</a:t>
            </a:fld>
            <a:endParaRPr lang="en-US"/>
          </a:p>
        </p:txBody>
      </p:sp>
    </p:spTree>
    <p:extLst>
      <p:ext uri="{BB962C8B-B14F-4D97-AF65-F5344CB8AC3E}">
        <p14:creationId xmlns:p14="http://schemas.microsoft.com/office/powerpoint/2010/main" val="2127272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In this tutorial, it is unnecessary to use Cloud ML Engine.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tutorial deals with distributed computing, which roughly means breaking your neural network training up into little bits that can be sent to different compute nodes.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this can make the training time faster, it is tricky to set up if you have no familiarity with parallel computing techniques. </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45</a:t>
            </a:fld>
            <a:endParaRPr lang="en-US"/>
          </a:p>
        </p:txBody>
      </p:sp>
    </p:spTree>
    <p:extLst>
      <p:ext uri="{BB962C8B-B14F-4D97-AF65-F5344CB8AC3E}">
        <p14:creationId xmlns:p14="http://schemas.microsoft.com/office/powerpoint/2010/main" val="1644471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In this tutorial, it is unnecessary to use Cloud ML Engine.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tutorial deals with distributed computing, which roughly means breaking your neural network training up into little bits that can be sent to different compute nodes.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this can make the training time faster, it is tricky to set up if you have no familiarity with parallel computing techniques. </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46</a:t>
            </a:fld>
            <a:endParaRPr lang="en-US"/>
          </a:p>
        </p:txBody>
      </p:sp>
    </p:spTree>
    <p:extLst>
      <p:ext uri="{BB962C8B-B14F-4D97-AF65-F5344CB8AC3E}">
        <p14:creationId xmlns:p14="http://schemas.microsoft.com/office/powerpoint/2010/main" val="17900190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In this tutorial, it is unnecessary to use Cloud ML Engine.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tutorial deals with distributed computing, which roughly means breaking your neural network training up into little bits that can be sent to different compute nodes.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this can make the training time faster, it is tricky to set up if you have no familiarity with parallel computing techniques. </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47</a:t>
            </a:fld>
            <a:endParaRPr lang="en-US"/>
          </a:p>
        </p:txBody>
      </p:sp>
    </p:spTree>
    <p:extLst>
      <p:ext uri="{BB962C8B-B14F-4D97-AF65-F5344CB8AC3E}">
        <p14:creationId xmlns:p14="http://schemas.microsoft.com/office/powerpoint/2010/main" val="904621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48</a:t>
            </a:fld>
            <a:endParaRPr lang="en-US"/>
          </a:p>
        </p:txBody>
      </p:sp>
    </p:spTree>
    <p:extLst>
      <p:ext uri="{BB962C8B-B14F-4D97-AF65-F5344CB8AC3E}">
        <p14:creationId xmlns:p14="http://schemas.microsoft.com/office/powerpoint/2010/main" val="61188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GAN is a type of generative neural</a:t>
            </a:r>
            <a:r>
              <a:rPr lang="en-US" baseline="0" dirty="0" smtClean="0"/>
              <a:t> network, which means that it generates a form a output, which is typically images.</a:t>
            </a:r>
          </a:p>
          <a:p>
            <a:r>
              <a:rPr lang="en-US" baseline="0" dirty="0" smtClean="0"/>
              <a:t>A GAN is actually two neural networks: a Generator network and  Discriminator network.</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49</a:t>
            </a:fld>
            <a:endParaRPr lang="en-US"/>
          </a:p>
        </p:txBody>
      </p:sp>
    </p:spTree>
    <p:extLst>
      <p:ext uri="{BB962C8B-B14F-4D97-AF65-F5344CB8AC3E}">
        <p14:creationId xmlns:p14="http://schemas.microsoft.com/office/powerpoint/2010/main" val="1569850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So in the case of autonomous vehicles, For example, if a network is only trained on images of side-facing cars, it could have a more difficult time reliably generating a correct association if presented with a view of the back of a car. </a:t>
            </a:r>
          </a:p>
          <a:p>
            <a:r>
              <a:rPr lang="en-US" i="0" baseline="0" dirty="0" smtClean="0"/>
              <a:t>So a potential cause of the detection failure in the tesla crash could be that the vision system could not generalize well to overexposed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means that, if  datasets are biased towards specific</a:t>
            </a:r>
            <a:r>
              <a:rPr lang="en-US" sz="1200" kern="1200" baseline="0" dirty="0" smtClean="0">
                <a:solidFill>
                  <a:schemeClr val="tx1"/>
                </a:solidFill>
                <a:latin typeface="+mn-lt"/>
                <a:ea typeface="+mn-ea"/>
                <a:cs typeface="+mn-cs"/>
              </a:rPr>
              <a:t> scene/environmental factors, the algorithm could be as well.</a:t>
            </a:r>
            <a:endParaRPr lang="en-US" i="0" baseline="0" dirty="0" smtClean="0"/>
          </a:p>
          <a:p>
            <a:endParaRPr lang="en-US" i="0" baseline="0" dirty="0" smtClean="0"/>
          </a:p>
          <a:p>
            <a:r>
              <a:rPr lang="en-US" i="0" baseline="0" dirty="0" smtClean="0"/>
              <a:t>A similar argument can be made for unsupervised learning, which for us refers to generative neural networks that take in information in some form and output images. Without a dataset that has a lot of variance in real world appearance, it will produce images that do not capture the real world.</a:t>
            </a:r>
          </a:p>
        </p:txBody>
      </p:sp>
      <p:sp>
        <p:nvSpPr>
          <p:cNvPr id="4" name="Slide Number Placeholder 3"/>
          <p:cNvSpPr>
            <a:spLocks noGrp="1"/>
          </p:cNvSpPr>
          <p:nvPr>
            <p:ph type="sldNum" sz="quarter" idx="10"/>
          </p:nvPr>
        </p:nvSpPr>
        <p:spPr/>
        <p:txBody>
          <a:bodyPr/>
          <a:lstStyle/>
          <a:p>
            <a:fld id="{A92FF397-2DA4-9B4E-80B4-CCB8F45E4A3A}" type="slidenum">
              <a:rPr lang="en-US" smtClean="0"/>
              <a:t>5</a:t>
            </a:fld>
            <a:endParaRPr lang="en-US"/>
          </a:p>
        </p:txBody>
      </p:sp>
    </p:spTree>
    <p:extLst>
      <p:ext uri="{BB962C8B-B14F-4D97-AF65-F5344CB8AC3E}">
        <p14:creationId xmlns:p14="http://schemas.microsoft.com/office/powerpoint/2010/main" val="1099230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GAN is a type of generative neural</a:t>
            </a:r>
            <a:r>
              <a:rPr lang="en-US" baseline="0" dirty="0" smtClean="0"/>
              <a:t> network, which means that it generates a form a output, which is typically images.</a:t>
            </a:r>
          </a:p>
          <a:p>
            <a:r>
              <a:rPr lang="en-US" baseline="0" dirty="0" smtClean="0"/>
              <a:t>A GAN is actually two neural networks: a Generator network and  Discriminator network.</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50</a:t>
            </a:fld>
            <a:endParaRPr lang="en-US"/>
          </a:p>
        </p:txBody>
      </p:sp>
    </p:spTree>
    <p:extLst>
      <p:ext uri="{BB962C8B-B14F-4D97-AF65-F5344CB8AC3E}">
        <p14:creationId xmlns:p14="http://schemas.microsoft.com/office/powerpoint/2010/main" val="2130152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GAN is a type of generative neural</a:t>
            </a:r>
            <a:r>
              <a:rPr lang="en-US" baseline="0" dirty="0" smtClean="0"/>
              <a:t> network, which means that it generates a form a output, which is typically images.</a:t>
            </a:r>
          </a:p>
          <a:p>
            <a:r>
              <a:rPr lang="en-US" baseline="0" dirty="0" smtClean="0"/>
              <a:t>A GAN is actually two neural networks: a Generator network and  Discriminator network.</a:t>
            </a:r>
          </a:p>
          <a:p>
            <a:r>
              <a:rPr lang="en-US" dirty="0" smtClean="0"/>
              <a:t>The</a:t>
            </a:r>
            <a:r>
              <a:rPr lang="en-US" baseline="0" dirty="0" smtClean="0"/>
              <a:t> generator is trained based upon the discriminator, and the discriminator is trained by the generator.</a:t>
            </a:r>
          </a:p>
          <a:p>
            <a:r>
              <a:rPr lang="en-US" baseline="0" dirty="0" smtClean="0"/>
              <a:t>What results is a generator that has learned to make realistic images because it learns the distribution over real images.</a:t>
            </a:r>
          </a:p>
          <a:p>
            <a:endParaRPr lang="en-US" dirty="0"/>
          </a:p>
        </p:txBody>
      </p:sp>
      <p:sp>
        <p:nvSpPr>
          <p:cNvPr id="4" name="Slide Number Placeholder 3"/>
          <p:cNvSpPr>
            <a:spLocks noGrp="1"/>
          </p:cNvSpPr>
          <p:nvPr>
            <p:ph type="sldNum" sz="quarter" idx="10"/>
          </p:nvPr>
        </p:nvSpPr>
        <p:spPr/>
        <p:txBody>
          <a:bodyPr/>
          <a:lstStyle/>
          <a:p>
            <a:fld id="{36083796-DB6C-1449-A038-C26C29E73ED2}" type="slidenum">
              <a:rPr lang="en-US" smtClean="0"/>
              <a:t>51</a:t>
            </a:fld>
            <a:endParaRPr lang="en-US"/>
          </a:p>
        </p:txBody>
      </p:sp>
    </p:spTree>
    <p:extLst>
      <p:ext uri="{BB962C8B-B14F-4D97-AF65-F5344CB8AC3E}">
        <p14:creationId xmlns:p14="http://schemas.microsoft.com/office/powerpoint/2010/main" val="127702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So what visual features do we want represented in our datasets?</a:t>
            </a:r>
            <a:r>
              <a:rPr lang="en-US" sz="1200" kern="1200" baseline="0" dirty="0" smtClean="0">
                <a:solidFill>
                  <a:schemeClr val="tx1"/>
                </a:solidFill>
                <a:latin typeface="+mn-lt"/>
                <a:ea typeface="+mn-ea"/>
                <a:cs typeface="+mn-cs"/>
              </a:rPr>
              <a:t/>
            </a:r>
            <a:br>
              <a:rPr lang="en-US" sz="1200" kern="1200" baseline="0" dirty="0" smtClean="0">
                <a:solidFill>
                  <a:schemeClr val="tx1"/>
                </a:solidFill>
                <a:latin typeface="+mn-lt"/>
                <a:ea typeface="+mn-ea"/>
                <a:cs typeface="+mn-cs"/>
              </a:rPr>
            </a:br>
            <a:r>
              <a:rPr lang="en-US" sz="1200" kern="1200" dirty="0" smtClean="0">
                <a:solidFill>
                  <a:schemeClr val="tx1"/>
                </a:solidFill>
                <a:latin typeface="+mn-lt"/>
                <a:ea typeface="+mn-ea"/>
                <a:cs typeface="+mn-cs"/>
              </a:rPr>
              <a:t>The two datasets shown on the right, KITTI and Cityscapes, are both benchmark vehicle datasets. </a:t>
            </a:r>
          </a:p>
          <a:p>
            <a:r>
              <a:rPr lang="en-US" sz="1200" kern="1200" dirty="0" smtClean="0">
                <a:solidFill>
                  <a:schemeClr val="tx1"/>
                </a:solidFill>
                <a:latin typeface="+mn-lt"/>
                <a:ea typeface="+mn-ea"/>
                <a:cs typeface="+mn-cs"/>
              </a:rPr>
              <a:t>Benchmark</a:t>
            </a:r>
            <a:r>
              <a:rPr lang="en-US" sz="1200" kern="1200" baseline="0" dirty="0" smtClean="0">
                <a:solidFill>
                  <a:schemeClr val="tx1"/>
                </a:solidFill>
                <a:latin typeface="+mn-lt"/>
                <a:ea typeface="+mn-ea"/>
                <a:cs typeface="+mn-cs"/>
              </a:rPr>
              <a:t> means that the vision community uses these datasets as standards for evaluating performance of new algorithms. </a:t>
            </a:r>
            <a:endParaRPr lang="en-US" sz="1200"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KITTI</a:t>
            </a:r>
            <a:r>
              <a:rPr lang="en-US" sz="1200" kern="1200" dirty="0" smtClean="0">
                <a:solidFill>
                  <a:schemeClr val="tx1"/>
                </a:solidFill>
                <a:latin typeface="+mn-lt"/>
                <a:ea typeface="+mn-ea"/>
                <a:cs typeface="+mn-cs"/>
              </a:rPr>
              <a:t> consists of approx. 7500 training images which are captured by driving around the mid-size city of Karlsruhe, Germany, in small </a:t>
            </a:r>
            <a:r>
              <a:rPr lang="en-US" sz="1200" kern="1200" dirty="0" err="1" smtClean="0">
                <a:solidFill>
                  <a:schemeClr val="tx1"/>
                </a:solidFill>
                <a:latin typeface="+mn-lt"/>
                <a:ea typeface="+mn-ea"/>
                <a:cs typeface="+mn-cs"/>
              </a:rPr>
              <a:t>neigborhoods</a:t>
            </a:r>
            <a:r>
              <a:rPr lang="en-US" sz="1200" kern="1200" dirty="0" smtClean="0">
                <a:solidFill>
                  <a:schemeClr val="tx1"/>
                </a:solidFill>
                <a:latin typeface="+mn-lt"/>
                <a:ea typeface="+mn-ea"/>
                <a:cs typeface="+mn-cs"/>
              </a:rPr>
              <a:t> and on highways. </a:t>
            </a:r>
          </a:p>
          <a:p>
            <a:r>
              <a:rPr lang="en-US" sz="1200" kern="1200" dirty="0" smtClean="0">
                <a:solidFill>
                  <a:schemeClr val="tx1"/>
                </a:solidFill>
                <a:latin typeface="+mn-lt"/>
                <a:ea typeface="+mn-ea"/>
                <a:cs typeface="+mn-cs"/>
              </a:rPr>
              <a:t>Cityscapes is a dataset designed for semantic understanding of urban street scenes, which includes detection. It has ~2500 annotated training images</a:t>
            </a:r>
            <a:r>
              <a:rPr lang="en-US" sz="1200" kern="1200" baseline="0" dirty="0" smtClean="0">
                <a:solidFill>
                  <a:schemeClr val="tx1"/>
                </a:solidFill>
                <a:latin typeface="+mn-lt"/>
                <a:ea typeface="+mn-ea"/>
                <a:cs typeface="+mn-cs"/>
              </a:rPr>
              <a:t> t</a:t>
            </a:r>
            <a:r>
              <a:rPr lang="en-US" sz="1200" kern="1200" dirty="0" smtClean="0">
                <a:solidFill>
                  <a:schemeClr val="tx1"/>
                </a:solidFill>
                <a:latin typeface="+mn-lt"/>
                <a:ea typeface="+mn-ea"/>
                <a:cs typeface="+mn-cs"/>
              </a:rPr>
              <a:t>aken in 50 cities in Germany. </a:t>
            </a:r>
          </a:p>
          <a:p>
            <a:r>
              <a:rPr lang="en-US" sz="1200" kern="1200" dirty="0" smtClean="0">
                <a:solidFill>
                  <a:schemeClr val="tx1"/>
                </a:solidFill>
                <a:latin typeface="+mn-lt"/>
                <a:ea typeface="+mn-ea"/>
                <a:cs typeface="+mn-cs"/>
              </a:rPr>
              <a:t>In terms of possible variations, these two datasets are highly</a:t>
            </a:r>
            <a:r>
              <a:rPr lang="en-US" sz="1200" kern="1200" baseline="0" dirty="0" smtClean="0">
                <a:solidFill>
                  <a:schemeClr val="tx1"/>
                </a:solidFill>
                <a:latin typeface="+mn-lt"/>
                <a:ea typeface="+mn-ea"/>
                <a:cs typeface="+mn-cs"/>
              </a:rPr>
              <a:t> similar; both are </a:t>
            </a:r>
            <a:r>
              <a:rPr lang="en-US" sz="1200" kern="1200" dirty="0" smtClean="0">
                <a:solidFill>
                  <a:schemeClr val="tx1"/>
                </a:solidFill>
                <a:latin typeface="+mn-lt"/>
                <a:ea typeface="+mn-ea"/>
                <a:cs typeface="+mn-cs"/>
              </a:rPr>
              <a:t>taken during similar times of day, in similar weather and seasons,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similar cities in Germany, and focused on imaging cars</a:t>
            </a:r>
            <a:r>
              <a:rPr lang="en-US" sz="1200" kern="1200" baseline="0" dirty="0" smtClean="0">
                <a:solidFill>
                  <a:schemeClr val="tx1"/>
                </a:solidFill>
                <a:latin typeface="+mn-lt"/>
                <a:ea typeface="+mn-ea"/>
                <a:cs typeface="+mn-cs"/>
              </a:rPr>
              <a:t> in an urban environment (same camera orientation towards the road).</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92FF397-2DA4-9B4E-80B4-CCB8F45E4A3A}" type="slidenum">
              <a:rPr lang="en-US" smtClean="0"/>
              <a:t>6</a:t>
            </a:fld>
            <a:endParaRPr lang="en-US"/>
          </a:p>
        </p:txBody>
      </p:sp>
    </p:spTree>
    <p:extLst>
      <p:ext uri="{BB962C8B-B14F-4D97-AF65-F5344CB8AC3E}">
        <p14:creationId xmlns:p14="http://schemas.microsoft.com/office/powerpoint/2010/main" val="36859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Let’s discuss</a:t>
            </a:r>
            <a:r>
              <a:rPr lang="en-US" sz="1200" kern="1200" baseline="0" dirty="0" smtClean="0">
                <a:solidFill>
                  <a:schemeClr val="tx1"/>
                </a:solidFill>
                <a:latin typeface="+mn-lt"/>
                <a:ea typeface="+mn-ea"/>
                <a:cs typeface="+mn-cs"/>
              </a:rPr>
              <a:t> this idea of generalizability and robustness in the context of real vehicle datasets.</a:t>
            </a:r>
            <a:br>
              <a:rPr lang="en-US" sz="1200" kern="1200" baseline="0" dirty="0" smtClean="0">
                <a:solidFill>
                  <a:schemeClr val="tx1"/>
                </a:solidFill>
                <a:latin typeface="+mn-lt"/>
                <a:ea typeface="+mn-ea"/>
                <a:cs typeface="+mn-cs"/>
              </a:rPr>
            </a:br>
            <a:r>
              <a:rPr lang="en-US" sz="1200" kern="1200" dirty="0" smtClean="0">
                <a:solidFill>
                  <a:schemeClr val="tx1"/>
                </a:solidFill>
                <a:latin typeface="+mn-lt"/>
                <a:ea typeface="+mn-ea"/>
                <a:cs typeface="+mn-cs"/>
              </a:rPr>
              <a:t>The two datasets shown on the right, KITTI and Cityscapes, are both benchmark vehicle datasets. </a:t>
            </a:r>
          </a:p>
          <a:p>
            <a:r>
              <a:rPr lang="en-US" sz="1200" kern="1200" dirty="0" smtClean="0">
                <a:solidFill>
                  <a:schemeClr val="tx1"/>
                </a:solidFill>
                <a:latin typeface="+mn-lt"/>
                <a:ea typeface="+mn-ea"/>
                <a:cs typeface="+mn-cs"/>
              </a:rPr>
              <a:t>Benchmark</a:t>
            </a:r>
            <a:r>
              <a:rPr lang="en-US" sz="1200" kern="1200" baseline="0" dirty="0" smtClean="0">
                <a:solidFill>
                  <a:schemeClr val="tx1"/>
                </a:solidFill>
                <a:latin typeface="+mn-lt"/>
                <a:ea typeface="+mn-ea"/>
                <a:cs typeface="+mn-cs"/>
              </a:rPr>
              <a:t> means that the vision community uses these datasets as standards for evaluating performance of new algorithms. </a:t>
            </a:r>
            <a:endParaRPr lang="en-US" sz="1200"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KITTI</a:t>
            </a:r>
            <a:r>
              <a:rPr lang="en-US" sz="1200" kern="1200" dirty="0" smtClean="0">
                <a:solidFill>
                  <a:schemeClr val="tx1"/>
                </a:solidFill>
                <a:latin typeface="+mn-lt"/>
                <a:ea typeface="+mn-ea"/>
                <a:cs typeface="+mn-cs"/>
              </a:rPr>
              <a:t> consists of approx. 7500 training images which are captured by driving around the mid-size city of Karlsruhe, Germany, in small </a:t>
            </a:r>
            <a:r>
              <a:rPr lang="en-US" sz="1200" kern="1200" dirty="0" err="1" smtClean="0">
                <a:solidFill>
                  <a:schemeClr val="tx1"/>
                </a:solidFill>
                <a:latin typeface="+mn-lt"/>
                <a:ea typeface="+mn-ea"/>
                <a:cs typeface="+mn-cs"/>
              </a:rPr>
              <a:t>neigborhoods</a:t>
            </a:r>
            <a:r>
              <a:rPr lang="en-US" sz="1200" kern="1200" dirty="0" smtClean="0">
                <a:solidFill>
                  <a:schemeClr val="tx1"/>
                </a:solidFill>
                <a:latin typeface="+mn-lt"/>
                <a:ea typeface="+mn-ea"/>
                <a:cs typeface="+mn-cs"/>
              </a:rPr>
              <a:t> and on highways. </a:t>
            </a:r>
          </a:p>
          <a:p>
            <a:r>
              <a:rPr lang="en-US" sz="1200" kern="1200" dirty="0" smtClean="0">
                <a:solidFill>
                  <a:schemeClr val="tx1"/>
                </a:solidFill>
                <a:latin typeface="+mn-lt"/>
                <a:ea typeface="+mn-ea"/>
                <a:cs typeface="+mn-cs"/>
              </a:rPr>
              <a:t>Cityscapes is a dataset designed for semantic understanding of urban street scenes, which includes detection. It has ~2500 annotated training images</a:t>
            </a:r>
            <a:r>
              <a:rPr lang="en-US" sz="1200" kern="1200" baseline="0" dirty="0" smtClean="0">
                <a:solidFill>
                  <a:schemeClr val="tx1"/>
                </a:solidFill>
                <a:latin typeface="+mn-lt"/>
                <a:ea typeface="+mn-ea"/>
                <a:cs typeface="+mn-cs"/>
              </a:rPr>
              <a:t> t</a:t>
            </a:r>
            <a:r>
              <a:rPr lang="en-US" sz="1200" kern="1200" dirty="0" smtClean="0">
                <a:solidFill>
                  <a:schemeClr val="tx1"/>
                </a:solidFill>
                <a:latin typeface="+mn-lt"/>
                <a:ea typeface="+mn-ea"/>
                <a:cs typeface="+mn-cs"/>
              </a:rPr>
              <a:t>aken in 50 cities in Germany. </a:t>
            </a:r>
          </a:p>
          <a:p>
            <a:r>
              <a:rPr lang="en-US" sz="1200" kern="1200" dirty="0" smtClean="0">
                <a:solidFill>
                  <a:schemeClr val="tx1"/>
                </a:solidFill>
                <a:latin typeface="+mn-lt"/>
                <a:ea typeface="+mn-ea"/>
                <a:cs typeface="+mn-cs"/>
              </a:rPr>
              <a:t>In terms of possible variations, these two datasets are highly</a:t>
            </a:r>
            <a:r>
              <a:rPr lang="en-US" sz="1200" kern="1200" baseline="0" dirty="0" smtClean="0">
                <a:solidFill>
                  <a:schemeClr val="tx1"/>
                </a:solidFill>
                <a:latin typeface="+mn-lt"/>
                <a:ea typeface="+mn-ea"/>
                <a:cs typeface="+mn-cs"/>
              </a:rPr>
              <a:t> similar; both are </a:t>
            </a:r>
            <a:r>
              <a:rPr lang="en-US" sz="1200" kern="1200" dirty="0" smtClean="0">
                <a:solidFill>
                  <a:schemeClr val="tx1"/>
                </a:solidFill>
                <a:latin typeface="+mn-lt"/>
                <a:ea typeface="+mn-ea"/>
                <a:cs typeface="+mn-cs"/>
              </a:rPr>
              <a:t>taken during similar times of day, in similar weather and seasons,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similar cities in Germany, and focused on imaging cars</a:t>
            </a:r>
            <a:r>
              <a:rPr lang="en-US" sz="1200" kern="1200" baseline="0" dirty="0" smtClean="0">
                <a:solidFill>
                  <a:schemeClr val="tx1"/>
                </a:solidFill>
                <a:latin typeface="+mn-lt"/>
                <a:ea typeface="+mn-ea"/>
                <a:cs typeface="+mn-cs"/>
              </a:rPr>
              <a:t> in an urban environment (same camera orientation towards the road).</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92FF397-2DA4-9B4E-80B4-CCB8F45E4A3A}" type="slidenum">
              <a:rPr lang="en-US" smtClean="0"/>
              <a:t>7</a:t>
            </a:fld>
            <a:endParaRPr lang="en-US"/>
          </a:p>
        </p:txBody>
      </p:sp>
    </p:spTree>
    <p:extLst>
      <p:ext uri="{BB962C8B-B14F-4D97-AF65-F5344CB8AC3E}">
        <p14:creationId xmlns:p14="http://schemas.microsoft.com/office/powerpoint/2010/main" val="170738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Lighting/Time of day/shadows</a:t>
            </a:r>
          </a:p>
          <a:p>
            <a:r>
              <a:rPr lang="en-US" sz="1200" dirty="0" smtClean="0"/>
              <a:t>Distortion</a:t>
            </a:r>
            <a:r>
              <a:rPr lang="en-US" sz="1200" baseline="0" dirty="0" smtClean="0"/>
              <a:t> patters (weather)</a:t>
            </a:r>
          </a:p>
          <a:p>
            <a:endParaRPr lang="en-US" sz="1200" dirty="0" smtClean="0"/>
          </a:p>
          <a:p>
            <a:r>
              <a:rPr lang="en-US" sz="1200" dirty="0" smtClean="0"/>
              <a:t>Lets </a:t>
            </a:r>
            <a:r>
              <a:rPr lang="en-US" sz="1200" kern="1200" dirty="0" smtClean="0">
                <a:solidFill>
                  <a:schemeClr val="tx1"/>
                </a:solidFill>
                <a:latin typeface="+mn-lt"/>
                <a:ea typeface="+mn-ea"/>
                <a:cs typeface="+mn-cs"/>
              </a:rPr>
              <a:t>discuss</a:t>
            </a:r>
            <a:r>
              <a:rPr lang="en-US" sz="1200" kern="1200" baseline="0" dirty="0" smtClean="0">
                <a:solidFill>
                  <a:schemeClr val="tx1"/>
                </a:solidFill>
                <a:latin typeface="+mn-lt"/>
                <a:ea typeface="+mn-ea"/>
                <a:cs typeface="+mn-cs"/>
              </a:rPr>
              <a:t> this idea of generalizability and robustness in the context of real vehicle datasets.</a:t>
            </a:r>
            <a:br>
              <a:rPr lang="en-US" sz="1200" kern="1200" baseline="0" dirty="0" smtClean="0">
                <a:solidFill>
                  <a:schemeClr val="tx1"/>
                </a:solidFill>
                <a:latin typeface="+mn-lt"/>
                <a:ea typeface="+mn-ea"/>
                <a:cs typeface="+mn-cs"/>
              </a:rPr>
            </a:br>
            <a:r>
              <a:rPr lang="en-US" sz="1200" kern="1200" dirty="0" smtClean="0">
                <a:solidFill>
                  <a:schemeClr val="tx1"/>
                </a:solidFill>
                <a:latin typeface="+mn-lt"/>
                <a:ea typeface="+mn-ea"/>
                <a:cs typeface="+mn-cs"/>
              </a:rPr>
              <a:t>The two datasets shown on the right, KITTI and Cityscapes, are both benchmark vehicle datasets. </a:t>
            </a:r>
          </a:p>
          <a:p>
            <a:r>
              <a:rPr lang="en-US" sz="1200" kern="1200" dirty="0" smtClean="0">
                <a:solidFill>
                  <a:schemeClr val="tx1"/>
                </a:solidFill>
                <a:latin typeface="+mn-lt"/>
                <a:ea typeface="+mn-ea"/>
                <a:cs typeface="+mn-cs"/>
              </a:rPr>
              <a:t>Benchmark</a:t>
            </a:r>
            <a:r>
              <a:rPr lang="en-US" sz="1200" kern="1200" baseline="0" dirty="0" smtClean="0">
                <a:solidFill>
                  <a:schemeClr val="tx1"/>
                </a:solidFill>
                <a:latin typeface="+mn-lt"/>
                <a:ea typeface="+mn-ea"/>
                <a:cs typeface="+mn-cs"/>
              </a:rPr>
              <a:t> means that the vision community uses these datasets as standards for evaluating performance of new algorithms. </a:t>
            </a:r>
            <a:endParaRPr lang="en-US" sz="1200"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KITTI</a:t>
            </a:r>
            <a:r>
              <a:rPr lang="en-US" sz="1200" kern="1200" dirty="0" smtClean="0">
                <a:solidFill>
                  <a:schemeClr val="tx1"/>
                </a:solidFill>
                <a:latin typeface="+mn-lt"/>
                <a:ea typeface="+mn-ea"/>
                <a:cs typeface="+mn-cs"/>
              </a:rPr>
              <a:t> consists of approx. 7500 training images which are captured by driving around the mid-size city of Karlsruhe, Germany, in small </a:t>
            </a:r>
            <a:r>
              <a:rPr lang="en-US" sz="1200" kern="1200" dirty="0" err="1" smtClean="0">
                <a:solidFill>
                  <a:schemeClr val="tx1"/>
                </a:solidFill>
                <a:latin typeface="+mn-lt"/>
                <a:ea typeface="+mn-ea"/>
                <a:cs typeface="+mn-cs"/>
              </a:rPr>
              <a:t>neigborhoods</a:t>
            </a:r>
            <a:r>
              <a:rPr lang="en-US" sz="1200" kern="1200" dirty="0" smtClean="0">
                <a:solidFill>
                  <a:schemeClr val="tx1"/>
                </a:solidFill>
                <a:latin typeface="+mn-lt"/>
                <a:ea typeface="+mn-ea"/>
                <a:cs typeface="+mn-cs"/>
              </a:rPr>
              <a:t> and on highways. </a:t>
            </a:r>
          </a:p>
          <a:p>
            <a:r>
              <a:rPr lang="en-US" sz="1200" kern="1200" dirty="0" smtClean="0">
                <a:solidFill>
                  <a:schemeClr val="tx1"/>
                </a:solidFill>
                <a:latin typeface="+mn-lt"/>
                <a:ea typeface="+mn-ea"/>
                <a:cs typeface="+mn-cs"/>
              </a:rPr>
              <a:t>Cityscapes is a dataset designed for semantic understanding of urban street scenes, which includes detection. It has ~2500 annotated training images</a:t>
            </a:r>
            <a:r>
              <a:rPr lang="en-US" sz="1200" kern="1200" baseline="0" dirty="0" smtClean="0">
                <a:solidFill>
                  <a:schemeClr val="tx1"/>
                </a:solidFill>
                <a:latin typeface="+mn-lt"/>
                <a:ea typeface="+mn-ea"/>
                <a:cs typeface="+mn-cs"/>
              </a:rPr>
              <a:t> t</a:t>
            </a:r>
            <a:r>
              <a:rPr lang="en-US" sz="1200" kern="1200" dirty="0" smtClean="0">
                <a:solidFill>
                  <a:schemeClr val="tx1"/>
                </a:solidFill>
                <a:latin typeface="+mn-lt"/>
                <a:ea typeface="+mn-ea"/>
                <a:cs typeface="+mn-cs"/>
              </a:rPr>
              <a:t>aken in 50 cities in Germany. </a:t>
            </a:r>
          </a:p>
          <a:p>
            <a:r>
              <a:rPr lang="en-US" sz="1200" kern="1200" dirty="0" smtClean="0">
                <a:solidFill>
                  <a:schemeClr val="tx1"/>
                </a:solidFill>
                <a:latin typeface="+mn-lt"/>
                <a:ea typeface="+mn-ea"/>
                <a:cs typeface="+mn-cs"/>
              </a:rPr>
              <a:t>In terms of possible variations, these two datasets are highly</a:t>
            </a:r>
            <a:r>
              <a:rPr lang="en-US" sz="1200" kern="1200" baseline="0" dirty="0" smtClean="0">
                <a:solidFill>
                  <a:schemeClr val="tx1"/>
                </a:solidFill>
                <a:latin typeface="+mn-lt"/>
                <a:ea typeface="+mn-ea"/>
                <a:cs typeface="+mn-cs"/>
              </a:rPr>
              <a:t> similar; both are </a:t>
            </a:r>
            <a:r>
              <a:rPr lang="en-US" sz="1200" kern="1200" dirty="0" smtClean="0">
                <a:solidFill>
                  <a:schemeClr val="tx1"/>
                </a:solidFill>
                <a:latin typeface="+mn-lt"/>
                <a:ea typeface="+mn-ea"/>
                <a:cs typeface="+mn-cs"/>
              </a:rPr>
              <a:t>taken during similar times of day, in similar weather and seasons,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similar cities in Germany, and focused on imaging cars</a:t>
            </a:r>
            <a:r>
              <a:rPr lang="en-US" sz="1200" kern="1200" baseline="0" dirty="0" smtClean="0">
                <a:solidFill>
                  <a:schemeClr val="tx1"/>
                </a:solidFill>
                <a:latin typeface="+mn-lt"/>
                <a:ea typeface="+mn-ea"/>
                <a:cs typeface="+mn-cs"/>
              </a:rPr>
              <a:t> in an urban environment (same camera orientation towards the road).</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92FF397-2DA4-9B4E-80B4-CCB8F45E4A3A}" type="slidenum">
              <a:rPr lang="en-US" smtClean="0"/>
              <a:t>8</a:t>
            </a:fld>
            <a:endParaRPr lang="en-US"/>
          </a:p>
        </p:txBody>
      </p:sp>
    </p:spTree>
    <p:extLst>
      <p:ext uri="{BB962C8B-B14F-4D97-AF65-F5344CB8AC3E}">
        <p14:creationId xmlns:p14="http://schemas.microsoft.com/office/powerpoint/2010/main" val="1506701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So if we consider the space of </a:t>
            </a:r>
            <a:r>
              <a:rPr lang="en-US" i="1" baseline="0" dirty="0" smtClean="0"/>
              <a:t>real world</a:t>
            </a:r>
            <a:r>
              <a:rPr lang="en-US" i="1" dirty="0" smtClean="0"/>
              <a:t> scene factors (represented by the blue circle)</a:t>
            </a:r>
            <a:r>
              <a:rPr lang="en-US" i="1" baseline="0" dirty="0" smtClean="0"/>
              <a:t> that can impact the learning process in neural networks, sensor effects would be included because they can alter the appearance of the world.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Each real dataset captures a subset of these possible real world scenarios.</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We can see through this example that </a:t>
            </a:r>
            <a:r>
              <a:rPr lang="en-US" sz="1200" i="0" kern="1200" baseline="0" dirty="0" smtClean="0">
                <a:solidFill>
                  <a:schemeClr val="tx1"/>
                </a:solidFill>
                <a:latin typeface="+mn-lt"/>
                <a:ea typeface="+mn-ea"/>
                <a:cs typeface="+mn-cs"/>
              </a:rPr>
              <a:t>t</a:t>
            </a:r>
            <a:r>
              <a:rPr lang="en-US" sz="1200" i="0" kern="1200" dirty="0" smtClean="0">
                <a:solidFill>
                  <a:schemeClr val="tx1"/>
                </a:solidFill>
                <a:latin typeface="+mn-lt"/>
                <a:ea typeface="+mn-ea"/>
                <a:cs typeface="+mn-cs"/>
              </a:rPr>
              <a:t>he smaller the variance of the scene factors represented in a dataset, the further</a:t>
            </a:r>
            <a:r>
              <a:rPr lang="en-US" sz="1200" i="0" kern="1200" baseline="0" dirty="0" smtClean="0">
                <a:solidFill>
                  <a:schemeClr val="tx1"/>
                </a:solidFill>
                <a:latin typeface="+mn-lt"/>
                <a:ea typeface="+mn-ea"/>
                <a:cs typeface="+mn-cs"/>
              </a:rPr>
              <a:t> away it is from other datasets in this space, and hence, how </a:t>
            </a:r>
            <a:r>
              <a:rPr lang="en-US" sz="1200" i="0" kern="1200" dirty="0" smtClean="0">
                <a:solidFill>
                  <a:schemeClr val="tx1"/>
                </a:solidFill>
                <a:latin typeface="+mn-lt"/>
                <a:ea typeface="+mn-ea"/>
                <a:cs typeface="+mn-cs"/>
              </a:rPr>
              <a:t>less robust it is to different scenes when tested on novel data.</a:t>
            </a:r>
          </a:p>
          <a:p>
            <a:r>
              <a:rPr lang="en-US" i="0" baseline="0" dirty="0" smtClean="0"/>
              <a:t>We would like to develop methods that bridge the gap between these worlds that would allow us to capture more real world variance (</a:t>
            </a:r>
            <a:r>
              <a:rPr lang="en-US" i="0" baseline="0" dirty="0" err="1" smtClean="0"/>
              <a:t>ie</a:t>
            </a:r>
            <a:r>
              <a:rPr lang="en-US" i="0" baseline="0" dirty="0" smtClean="0"/>
              <a:t>, more real world scenes) that would allow a deep learning algorithm trained in the ‘KITTI world’ to be deployed with no performance decrease in any other ‘dataset world’.</a:t>
            </a:r>
          </a:p>
          <a:p>
            <a:endParaRPr lang="en-US" dirty="0"/>
          </a:p>
        </p:txBody>
      </p:sp>
      <p:sp>
        <p:nvSpPr>
          <p:cNvPr id="4" name="Slide Number Placeholder 3"/>
          <p:cNvSpPr>
            <a:spLocks noGrp="1"/>
          </p:cNvSpPr>
          <p:nvPr>
            <p:ph type="sldNum" sz="quarter" idx="10"/>
          </p:nvPr>
        </p:nvSpPr>
        <p:spPr/>
        <p:txBody>
          <a:bodyPr/>
          <a:lstStyle/>
          <a:p>
            <a:fld id="{A92FF397-2DA4-9B4E-80B4-CCB8F45E4A3A}" type="slidenum">
              <a:rPr lang="en-US" smtClean="0"/>
              <a:t>9</a:t>
            </a:fld>
            <a:endParaRPr lang="en-US"/>
          </a:p>
        </p:txBody>
      </p:sp>
    </p:spTree>
    <p:extLst>
      <p:ext uri="{BB962C8B-B14F-4D97-AF65-F5344CB8AC3E}">
        <p14:creationId xmlns:p14="http://schemas.microsoft.com/office/powerpoint/2010/main" val="57128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So if we consider the space of </a:t>
            </a:r>
            <a:r>
              <a:rPr lang="en-US" i="1" baseline="0" dirty="0" smtClean="0"/>
              <a:t>real world</a:t>
            </a:r>
            <a:r>
              <a:rPr lang="en-US" i="1" dirty="0" smtClean="0"/>
              <a:t> scene factors (represented by the blue circle)</a:t>
            </a:r>
            <a:r>
              <a:rPr lang="en-US" i="1" baseline="0" dirty="0" smtClean="0"/>
              <a:t> that can impact the learning process in neural networks, sensor effects would be included because they can alter the appearance of the world.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Each real dataset captures a subset of these possible real world scenarios.</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We can see through this example that </a:t>
            </a:r>
            <a:r>
              <a:rPr lang="en-US" sz="1200" i="0" kern="1200" baseline="0" dirty="0" smtClean="0">
                <a:solidFill>
                  <a:schemeClr val="tx1"/>
                </a:solidFill>
                <a:latin typeface="+mn-lt"/>
                <a:ea typeface="+mn-ea"/>
                <a:cs typeface="+mn-cs"/>
              </a:rPr>
              <a:t>t</a:t>
            </a:r>
            <a:r>
              <a:rPr lang="en-US" sz="1200" i="0" kern="1200" dirty="0" smtClean="0">
                <a:solidFill>
                  <a:schemeClr val="tx1"/>
                </a:solidFill>
                <a:latin typeface="+mn-lt"/>
                <a:ea typeface="+mn-ea"/>
                <a:cs typeface="+mn-cs"/>
              </a:rPr>
              <a:t>he smaller the variance of the scene factors represented in a dataset, the further</a:t>
            </a:r>
            <a:r>
              <a:rPr lang="en-US" sz="1200" i="0" kern="1200" baseline="0" dirty="0" smtClean="0">
                <a:solidFill>
                  <a:schemeClr val="tx1"/>
                </a:solidFill>
                <a:latin typeface="+mn-lt"/>
                <a:ea typeface="+mn-ea"/>
                <a:cs typeface="+mn-cs"/>
              </a:rPr>
              <a:t> away it is from other datasets in this space, and hence, how </a:t>
            </a:r>
            <a:r>
              <a:rPr lang="en-US" sz="1200" i="0" kern="1200" dirty="0" smtClean="0">
                <a:solidFill>
                  <a:schemeClr val="tx1"/>
                </a:solidFill>
                <a:latin typeface="+mn-lt"/>
                <a:ea typeface="+mn-ea"/>
                <a:cs typeface="+mn-cs"/>
              </a:rPr>
              <a:t>less robust it is to different scenes when tested on novel data.</a:t>
            </a:r>
          </a:p>
          <a:p>
            <a:r>
              <a:rPr lang="en-US" i="0" baseline="0" dirty="0" smtClean="0"/>
              <a:t>We would like to develop methods that bridge the gap between these worlds that would allow us to capture more real world variance (</a:t>
            </a:r>
            <a:r>
              <a:rPr lang="en-US" i="0" baseline="0" dirty="0" err="1" smtClean="0"/>
              <a:t>ie</a:t>
            </a:r>
            <a:r>
              <a:rPr lang="en-US" i="0" baseline="0" dirty="0" smtClean="0"/>
              <a:t>, more real world scenes) that would allow a deep learning algorithm trained in the ‘KITTI world’ to be deployed with no performance decrease in any other ‘dataset world’.</a:t>
            </a:r>
          </a:p>
          <a:p>
            <a:endParaRPr lang="en-US" dirty="0"/>
          </a:p>
        </p:txBody>
      </p:sp>
      <p:sp>
        <p:nvSpPr>
          <p:cNvPr id="4" name="Slide Number Placeholder 3"/>
          <p:cNvSpPr>
            <a:spLocks noGrp="1"/>
          </p:cNvSpPr>
          <p:nvPr>
            <p:ph type="sldNum" sz="quarter" idx="10"/>
          </p:nvPr>
        </p:nvSpPr>
        <p:spPr/>
        <p:txBody>
          <a:bodyPr/>
          <a:lstStyle/>
          <a:p>
            <a:fld id="{A92FF397-2DA4-9B4E-80B4-CCB8F45E4A3A}" type="slidenum">
              <a:rPr lang="en-US" smtClean="0"/>
              <a:t>10</a:t>
            </a:fld>
            <a:endParaRPr lang="en-US"/>
          </a:p>
        </p:txBody>
      </p:sp>
    </p:spTree>
    <p:extLst>
      <p:ext uri="{BB962C8B-B14F-4D97-AF65-F5344CB8AC3E}">
        <p14:creationId xmlns:p14="http://schemas.microsoft.com/office/powerpoint/2010/main" val="149931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401B92-8C0E-464D-B3A0-F8E3EBC97D0C}"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163615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01B92-8C0E-464D-B3A0-F8E3EBC97D0C}"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179741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01B92-8C0E-464D-B3A0-F8E3EBC97D0C}"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43088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01B92-8C0E-464D-B3A0-F8E3EBC97D0C}"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75802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01B92-8C0E-464D-B3A0-F8E3EBC97D0C}"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122723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401B92-8C0E-464D-B3A0-F8E3EBC97D0C}" type="datetimeFigureOut">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163826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401B92-8C0E-464D-B3A0-F8E3EBC97D0C}" type="datetimeFigureOut">
              <a:rPr lang="en-US" smtClean="0"/>
              <a:t>1/28/19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15081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401B92-8C0E-464D-B3A0-F8E3EBC97D0C}" type="datetimeFigureOut">
              <a:rPr lang="en-US" smtClean="0"/>
              <a:t>1/28/19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20501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01B92-8C0E-464D-B3A0-F8E3EBC97D0C}" type="datetimeFigureOut">
              <a:rPr lang="en-US" smtClean="0"/>
              <a:t>1/28/19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117412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01B92-8C0E-464D-B3A0-F8E3EBC97D0C}" type="datetimeFigureOut">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30787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01B92-8C0E-464D-B3A0-F8E3EBC97D0C}" type="datetimeFigureOut">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6DB58-F2AC-B144-9696-61F4DAFE391A}" type="slidenum">
              <a:rPr lang="en-US" smtClean="0"/>
              <a:t>‹#›</a:t>
            </a:fld>
            <a:endParaRPr lang="en-US"/>
          </a:p>
        </p:txBody>
      </p:sp>
    </p:spTree>
    <p:extLst>
      <p:ext uri="{BB962C8B-B14F-4D97-AF65-F5344CB8AC3E}">
        <p14:creationId xmlns:p14="http://schemas.microsoft.com/office/powerpoint/2010/main" val="12221295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01B92-8C0E-464D-B3A0-F8E3EBC97D0C}" type="datetimeFigureOut">
              <a:rPr lang="en-US" smtClean="0"/>
              <a:t>1/28/19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6DB58-F2AC-B144-9696-61F4DAFE391A}" type="slidenum">
              <a:rPr lang="en-US" smtClean="0"/>
              <a:t>‹#›</a:t>
            </a:fld>
            <a:endParaRPr lang="en-US"/>
          </a:p>
        </p:txBody>
      </p:sp>
    </p:spTree>
    <p:extLst>
      <p:ext uri="{BB962C8B-B14F-4D97-AF65-F5344CB8AC3E}">
        <p14:creationId xmlns:p14="http://schemas.microsoft.com/office/powerpoint/2010/main" val="1950938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jpeg"/><Relationship Id="rId5" Type="http://schemas.openxmlformats.org/officeDocument/2006/relationships/image" Target="../media/image3.jpeg"/><Relationship Id="rId6" Type="http://schemas.openxmlformats.org/officeDocument/2006/relationships/image" Target="../media/image2.jpeg"/><Relationship Id="rId7"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earncodethehardway.org/unix/bash_cheat_sheet.pdf" TargetMode="External"/><Relationship Id="rId3" Type="http://schemas.openxmlformats.org/officeDocument/2006/relationships/hyperlink" Target="https://www.openvim.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anaconda.com/download/#macos" TargetMode="External"/><Relationship Id="rId4" Type="http://schemas.openxmlformats.org/officeDocument/2006/relationships/hyperlink" Target="https://www.sublimetext.com/download"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decademy.com/" TargetMode="External"/><Relationship Id="rId4" Type="http://schemas.openxmlformats.org/officeDocument/2006/relationships/hyperlink" Target="http://cs231n.github.io/python-numpy-tutorial/"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tensorflow.org/tutorials/keras/basic_classifica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tensorflow/tensorflow/blob/r1.11/tensorflow/contrib/eager/python/examples/pix2pix/pix2pix_eager.ipynb"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tensorflow.org/tutorial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3" Type="http://schemas.openxmlformats.org/officeDocument/2006/relationships/hyperlink" Target="https://console.cloud.google.com/freetrial/signup"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hyperlink" Target="https://cloud.google.com/billing/docs/how-to/modify-project" TargetMode="External"/><Relationship Id="rId4" Type="http://schemas.openxmlformats.org/officeDocument/2006/relationships/hyperlink" Target="https://cloud.google.com/sdk/docs/" TargetMode="External"/><Relationship Id="rId5" Type="http://schemas.openxmlformats.org/officeDocument/2006/relationships/hyperlink" Target="https://www.python.org/downloads/release/python-2711/" TargetMode="External"/><Relationship Id="rId1" Type="http://schemas.openxmlformats.org/officeDocument/2006/relationships/slideLayout" Target="../slideLayouts/slideLayout2.xml"/><Relationship Id="rId2" Type="http://schemas.openxmlformats.org/officeDocument/2006/relationships/hyperlink" Target="https://console.cloud.google.com/cloud-resource-manager?_ga=2.167868001.-1599065120.1548156095&amp;_gac=1.10604288.1548172394.EAIaIQobChMIu7C6yt-B4AIVgsDACh1bFgaCEAAYASAAEgJBD_D_Bw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compute/docs/quickstart-linux"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cloud.google.com/storage/docs/creating-buckets" TargetMode="External"/><Relationship Id="rId4" Type="http://schemas.openxmlformats.org/officeDocument/2006/relationships/hyperlink" Target="https://cloud.google.com/storage/docs/uploading-objects" TargetMode="External"/><Relationship Id="rId5" Type="http://schemas.openxmlformats.org/officeDocument/2006/relationships/hyperlink" Target="https://cloud.google.com/storage/docs/downloading-objects"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loud.google.com/solutions/running-distributed-tensorflow-on-compute-engin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cloud.google.com/solutions/running-distributed-tensorflow-on-compute-engin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train a Neural Network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9773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3605892" y="1617595"/>
            <a:ext cx="4114800" cy="411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480210" y="1043439"/>
            <a:ext cx="2579813" cy="584775"/>
          </a:xfrm>
          <a:prstGeom prst="rect">
            <a:avLst/>
          </a:prstGeom>
          <a:noFill/>
        </p:spPr>
        <p:txBody>
          <a:bodyPr wrap="square" rtlCol="0">
            <a:spAutoFit/>
          </a:bodyPr>
          <a:lstStyle/>
          <a:p>
            <a:r>
              <a:rPr lang="en-US" sz="3200" dirty="0" smtClean="0"/>
              <a:t>REAL WORLD</a:t>
            </a:r>
            <a:endParaRPr lang="en-US" sz="3200" dirty="0"/>
          </a:p>
        </p:txBody>
      </p:sp>
      <p:sp>
        <p:nvSpPr>
          <p:cNvPr id="3" name="Title 1"/>
          <p:cNvSpPr txBox="1">
            <a:spLocks/>
          </p:cNvSpPr>
          <p:nvPr/>
        </p:nvSpPr>
        <p:spPr>
          <a:xfrm>
            <a:off x="0" y="-145473"/>
            <a:ext cx="116615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Importance of  a Good Training Dataset</a:t>
            </a:r>
            <a:endParaRPr lang="en-US" sz="2800" i="1" dirty="0"/>
          </a:p>
        </p:txBody>
      </p:sp>
      <p:cxnSp>
        <p:nvCxnSpPr>
          <p:cNvPr id="4" name="Straight Connector 3"/>
          <p:cNvCxnSpPr/>
          <p:nvPr/>
        </p:nvCxnSpPr>
        <p:spPr>
          <a:xfrm flipV="1">
            <a:off x="0" y="9779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3"/>
            <a:endCxn id="86" idx="1"/>
          </p:cNvCxnSpPr>
          <p:nvPr/>
        </p:nvCxnSpPr>
        <p:spPr>
          <a:xfrm>
            <a:off x="3421310" y="2039227"/>
            <a:ext cx="868709" cy="1088462"/>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543" y="1558636"/>
            <a:ext cx="1708767" cy="961182"/>
          </a:xfrm>
          <a:prstGeom prst="rect">
            <a:avLst/>
          </a:prstGeom>
          <a:ln>
            <a:solidFill>
              <a:schemeClr val="tx1"/>
            </a:solidFill>
          </a:ln>
        </p:spPr>
      </p:pic>
      <p:grpSp>
        <p:nvGrpSpPr>
          <p:cNvPr id="76" name="Group 75"/>
          <p:cNvGrpSpPr/>
          <p:nvPr/>
        </p:nvGrpSpPr>
        <p:grpSpPr>
          <a:xfrm>
            <a:off x="5689874" y="1894046"/>
            <a:ext cx="1005840" cy="1005840"/>
            <a:chOff x="6294475" y="1190849"/>
            <a:chExt cx="1371600" cy="1371600"/>
          </a:xfrm>
        </p:grpSpPr>
        <p:sp>
          <p:nvSpPr>
            <p:cNvPr id="33" name="Oval 32"/>
            <p:cNvSpPr/>
            <p:nvPr/>
          </p:nvSpPr>
          <p:spPr>
            <a:xfrm>
              <a:off x="6294475" y="1190849"/>
              <a:ext cx="1371600" cy="1371600"/>
            </a:xfrm>
            <a:prstGeom prst="ellips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27108" y="1611975"/>
              <a:ext cx="1114009" cy="545605"/>
            </a:xfrm>
            <a:prstGeom prst="rect">
              <a:avLst/>
            </a:prstGeom>
            <a:noFill/>
          </p:spPr>
          <p:txBody>
            <a:bodyPr wrap="square" rtlCol="0">
              <a:spAutoFit/>
            </a:bodyPr>
            <a:lstStyle/>
            <a:p>
              <a:r>
                <a:rPr lang="en-US" sz="2000" dirty="0" smtClean="0"/>
                <a:t>KITTI</a:t>
              </a:r>
              <a:endParaRPr lang="en-US" sz="2000" dirty="0"/>
            </a:p>
          </p:txBody>
        </p:sp>
      </p:grpSp>
      <p:grpSp>
        <p:nvGrpSpPr>
          <p:cNvPr id="77" name="Group 76"/>
          <p:cNvGrpSpPr/>
          <p:nvPr/>
        </p:nvGrpSpPr>
        <p:grpSpPr>
          <a:xfrm>
            <a:off x="5289541" y="2822443"/>
            <a:ext cx="1828800" cy="1828800"/>
            <a:chOff x="7258493" y="3593303"/>
            <a:chExt cx="1828800" cy="1828800"/>
          </a:xfrm>
        </p:grpSpPr>
        <p:sp>
          <p:nvSpPr>
            <p:cNvPr id="48" name="Oval 47"/>
            <p:cNvSpPr/>
            <p:nvPr/>
          </p:nvSpPr>
          <p:spPr>
            <a:xfrm>
              <a:off x="7258493" y="3593303"/>
              <a:ext cx="1828800" cy="18288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564762" y="4318083"/>
              <a:ext cx="1323045" cy="400110"/>
            </a:xfrm>
            <a:prstGeom prst="rect">
              <a:avLst/>
            </a:prstGeom>
            <a:noFill/>
          </p:spPr>
          <p:txBody>
            <a:bodyPr wrap="square" rtlCol="0">
              <a:spAutoFit/>
            </a:bodyPr>
            <a:lstStyle/>
            <a:p>
              <a:r>
                <a:rPr lang="en-US" sz="2000" dirty="0" smtClean="0"/>
                <a:t>Cityscapes</a:t>
              </a:r>
              <a:endParaRPr lang="en-US" sz="2000" dirty="0"/>
            </a:p>
          </p:txBody>
        </p:sp>
      </p:grpSp>
      <p:cxnSp>
        <p:nvCxnSpPr>
          <p:cNvPr id="57" name="Straight Arrow Connector 56"/>
          <p:cNvCxnSpPr>
            <a:endCxn id="47" idx="2"/>
          </p:cNvCxnSpPr>
          <p:nvPr/>
        </p:nvCxnSpPr>
        <p:spPr>
          <a:xfrm flipV="1">
            <a:off x="2825359" y="3842379"/>
            <a:ext cx="1151867" cy="496188"/>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3" idx="6"/>
          </p:cNvCxnSpPr>
          <p:nvPr/>
        </p:nvCxnSpPr>
        <p:spPr>
          <a:xfrm flipH="1">
            <a:off x="6695714" y="2119745"/>
            <a:ext cx="1700140" cy="277221"/>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6988629" y="4114800"/>
            <a:ext cx="1674980" cy="388088"/>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1624850" y="3241963"/>
            <a:ext cx="1596330" cy="1951748"/>
            <a:chOff x="419506" y="3897313"/>
            <a:chExt cx="2284054" cy="2418617"/>
          </a:xfrm>
        </p:grpSpPr>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l="948" t="11200" r="13759" b="23008"/>
            <a:stretch/>
          </p:blipFill>
          <p:spPr>
            <a:xfrm>
              <a:off x="419506" y="5218650"/>
              <a:ext cx="1899138" cy="1097280"/>
            </a:xfrm>
            <a:prstGeom prst="rect">
              <a:avLst/>
            </a:prstGeom>
            <a:ln>
              <a:solidFill>
                <a:schemeClr val="tx1"/>
              </a:solidFill>
            </a:ln>
          </p:spPr>
        </p:pic>
        <p:pic>
          <p:nvPicPr>
            <p:cNvPr id="32" name="Picture 31"/>
            <p:cNvPicPr>
              <a:picLocks noChangeAspect="1"/>
            </p:cNvPicPr>
            <p:nvPr/>
          </p:nvPicPr>
          <p:blipFill rotWithShape="1">
            <a:blip r:embed="rId5">
              <a:extLst>
                <a:ext uri="{28A0092B-C50C-407E-A947-70E740481C1C}">
                  <a14:useLocalDpi xmlns:a14="http://schemas.microsoft.com/office/drawing/2010/main" val="0"/>
                </a:ext>
              </a:extLst>
            </a:blip>
            <a:srcRect t="5742" b="11579"/>
            <a:stretch/>
          </p:blipFill>
          <p:spPr>
            <a:xfrm>
              <a:off x="1376413" y="4650776"/>
              <a:ext cx="1327147" cy="1097280"/>
            </a:xfrm>
            <a:prstGeom prst="rect">
              <a:avLst/>
            </a:prstGeom>
            <a:ln>
              <a:solidFill>
                <a:schemeClr val="tx1"/>
              </a:solidFill>
            </a:ln>
          </p:spPr>
        </p:pic>
        <p:pic>
          <p:nvPicPr>
            <p:cNvPr id="31" name="Picture 30"/>
            <p:cNvPicPr>
              <a:picLocks noChangeAspect="1"/>
            </p:cNvPicPr>
            <p:nvPr/>
          </p:nvPicPr>
          <p:blipFill rotWithShape="1">
            <a:blip r:embed="rId6">
              <a:extLst>
                <a:ext uri="{28A0092B-C50C-407E-A947-70E740481C1C}">
                  <a14:useLocalDpi xmlns:a14="http://schemas.microsoft.com/office/drawing/2010/main" val="0"/>
                </a:ext>
              </a:extLst>
            </a:blip>
            <a:srcRect l="9390" t="14378" r="18944" b="9140"/>
            <a:stretch/>
          </p:blipFill>
          <p:spPr>
            <a:xfrm>
              <a:off x="624907" y="3897313"/>
              <a:ext cx="1531086" cy="1097280"/>
            </a:xfrm>
            <a:prstGeom prst="rect">
              <a:avLst/>
            </a:prstGeom>
            <a:ln>
              <a:solidFill>
                <a:schemeClr val="tx1"/>
              </a:solidFill>
            </a:ln>
          </p:spPr>
        </p:pic>
      </p:grpSp>
      <p:grpSp>
        <p:nvGrpSpPr>
          <p:cNvPr id="91" name="Group 90"/>
          <p:cNvGrpSpPr/>
          <p:nvPr/>
        </p:nvGrpSpPr>
        <p:grpSpPr>
          <a:xfrm>
            <a:off x="8034838" y="3429001"/>
            <a:ext cx="1670272" cy="1973304"/>
            <a:chOff x="8803765" y="3827721"/>
            <a:chExt cx="2147777" cy="2339162"/>
          </a:xfrm>
        </p:grpSpPr>
        <p:pic>
          <p:nvPicPr>
            <p:cNvPr id="72" name="Content Placeholder 3"/>
            <p:cNvPicPr>
              <a:picLocks/>
            </p:cNvPicPr>
            <p:nvPr/>
          </p:nvPicPr>
          <p:blipFill rotWithShape="1">
            <a:blip r:embed="rId7">
              <a:extLst>
                <a:ext uri="{28A0092B-C50C-407E-A947-70E740481C1C}">
                  <a14:useLocalDpi xmlns:a14="http://schemas.microsoft.com/office/drawing/2010/main" val="0"/>
                </a:ext>
              </a:extLst>
            </a:blip>
            <a:srcRect l="50005" t="2916" r="2220" b="67775"/>
            <a:stretch/>
          </p:blipFill>
          <p:spPr>
            <a:xfrm>
              <a:off x="8867559" y="3827721"/>
              <a:ext cx="1828800" cy="914400"/>
            </a:xfrm>
            <a:prstGeom prst="rect">
              <a:avLst/>
            </a:prstGeom>
            <a:ln>
              <a:solidFill>
                <a:schemeClr val="tx1">
                  <a:lumMod val="95000"/>
                  <a:lumOff val="5000"/>
                </a:schemeClr>
              </a:solidFill>
            </a:ln>
          </p:spPr>
        </p:pic>
        <p:pic>
          <p:nvPicPr>
            <p:cNvPr id="73" name="Content Placeholder 3"/>
            <p:cNvPicPr>
              <a:picLocks/>
            </p:cNvPicPr>
            <p:nvPr/>
          </p:nvPicPr>
          <p:blipFill rotWithShape="1">
            <a:blip r:embed="rId7">
              <a:extLst>
                <a:ext uri="{28A0092B-C50C-407E-A947-70E740481C1C}">
                  <a14:useLocalDpi xmlns:a14="http://schemas.microsoft.com/office/drawing/2010/main" val="0"/>
                </a:ext>
              </a:extLst>
            </a:blip>
            <a:srcRect l="50740" t="36702" r="4792" b="36431"/>
            <a:stretch/>
          </p:blipFill>
          <p:spPr>
            <a:xfrm>
              <a:off x="9122742" y="4423145"/>
              <a:ext cx="1828800" cy="914400"/>
            </a:xfrm>
            <a:prstGeom prst="rect">
              <a:avLst/>
            </a:prstGeom>
            <a:ln>
              <a:solidFill>
                <a:schemeClr val="tx1">
                  <a:lumMod val="95000"/>
                  <a:lumOff val="5000"/>
                </a:schemeClr>
              </a:solidFill>
            </a:ln>
          </p:spPr>
        </p:pic>
        <p:pic>
          <p:nvPicPr>
            <p:cNvPr id="74" name="Content Placeholder 3"/>
            <p:cNvPicPr>
              <a:picLocks/>
            </p:cNvPicPr>
            <p:nvPr/>
          </p:nvPicPr>
          <p:blipFill rotWithShape="1">
            <a:blip r:embed="rId7">
              <a:extLst>
                <a:ext uri="{28A0092B-C50C-407E-A947-70E740481C1C}">
                  <a14:useLocalDpi xmlns:a14="http://schemas.microsoft.com/office/drawing/2010/main" val="0"/>
                </a:ext>
              </a:extLst>
            </a:blip>
            <a:srcRect l="51108" t="66419" r="5159" b="3459"/>
            <a:stretch/>
          </p:blipFill>
          <p:spPr>
            <a:xfrm>
              <a:off x="8803765" y="5252483"/>
              <a:ext cx="1828800" cy="914400"/>
            </a:xfrm>
            <a:prstGeom prst="rect">
              <a:avLst/>
            </a:prstGeom>
            <a:ln>
              <a:solidFill>
                <a:schemeClr val="tx1">
                  <a:lumMod val="95000"/>
                  <a:lumOff val="5000"/>
                </a:schemeClr>
              </a:solidFill>
            </a:ln>
          </p:spPr>
        </p:pic>
      </p:grpSp>
      <p:grpSp>
        <p:nvGrpSpPr>
          <p:cNvPr id="93" name="Group 92"/>
          <p:cNvGrpSpPr/>
          <p:nvPr/>
        </p:nvGrpSpPr>
        <p:grpSpPr>
          <a:xfrm>
            <a:off x="3786067" y="3385179"/>
            <a:ext cx="1323045" cy="914400"/>
            <a:chOff x="3661377" y="4320362"/>
            <a:chExt cx="1323045" cy="914400"/>
          </a:xfrm>
        </p:grpSpPr>
        <p:sp>
          <p:nvSpPr>
            <p:cNvPr id="47" name="Oval 46"/>
            <p:cNvSpPr/>
            <p:nvPr/>
          </p:nvSpPr>
          <p:spPr>
            <a:xfrm>
              <a:off x="3852536" y="4320362"/>
              <a:ext cx="914400" cy="914400"/>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3661377" y="4419597"/>
              <a:ext cx="1323045" cy="707886"/>
            </a:xfrm>
            <a:prstGeom prst="rect">
              <a:avLst/>
            </a:prstGeom>
            <a:noFill/>
          </p:spPr>
          <p:txBody>
            <a:bodyPr wrap="square" rtlCol="0">
              <a:spAutoFit/>
            </a:bodyPr>
            <a:lstStyle/>
            <a:p>
              <a:pPr algn="ctr"/>
              <a:r>
                <a:rPr lang="en-US" sz="2000" dirty="0" smtClean="0"/>
                <a:t>Truck Images</a:t>
              </a:r>
              <a:endParaRPr lang="en-US" sz="2000" dirty="0"/>
            </a:p>
          </p:txBody>
        </p:sp>
      </p:grpSp>
      <p:sp>
        <p:nvSpPr>
          <p:cNvPr id="86" name="Oval 85"/>
          <p:cNvSpPr/>
          <p:nvPr/>
        </p:nvSpPr>
        <p:spPr>
          <a:xfrm>
            <a:off x="4265105" y="3102775"/>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9752310" y="4103846"/>
            <a:ext cx="2211573" cy="400110"/>
          </a:xfrm>
          <a:prstGeom prst="rect">
            <a:avLst/>
          </a:prstGeom>
          <a:noFill/>
        </p:spPr>
        <p:txBody>
          <a:bodyPr wrap="square" rtlCol="0">
            <a:spAutoFit/>
          </a:bodyPr>
          <a:lstStyle/>
          <a:p>
            <a:r>
              <a:rPr lang="en-US" sz="2000" smtClean="0"/>
              <a:t>Cityscapes</a:t>
            </a:r>
            <a:endParaRPr lang="en-US" sz="2000" dirty="0"/>
          </a:p>
        </p:txBody>
      </p:sp>
      <p:sp>
        <p:nvSpPr>
          <p:cNvPr id="95" name="TextBox 94"/>
          <p:cNvSpPr txBox="1"/>
          <p:nvPr/>
        </p:nvSpPr>
        <p:spPr>
          <a:xfrm>
            <a:off x="9910349" y="1700564"/>
            <a:ext cx="2211573" cy="400110"/>
          </a:xfrm>
          <a:prstGeom prst="rect">
            <a:avLst/>
          </a:prstGeom>
          <a:noFill/>
        </p:spPr>
        <p:txBody>
          <a:bodyPr wrap="square" rtlCol="0">
            <a:spAutoFit/>
          </a:bodyPr>
          <a:lstStyle/>
          <a:p>
            <a:r>
              <a:rPr lang="en-US" sz="2000" smtClean="0"/>
              <a:t>KITTI</a:t>
            </a:r>
            <a:endParaRPr lang="en-US" sz="2000" dirty="0"/>
          </a:p>
        </p:txBody>
      </p:sp>
      <p:sp>
        <p:nvSpPr>
          <p:cNvPr id="96" name="TextBox 95"/>
          <p:cNvSpPr txBox="1"/>
          <p:nvPr/>
        </p:nvSpPr>
        <p:spPr>
          <a:xfrm>
            <a:off x="777141" y="3535165"/>
            <a:ext cx="2211573" cy="707886"/>
          </a:xfrm>
          <a:prstGeom prst="rect">
            <a:avLst/>
          </a:prstGeom>
          <a:noFill/>
        </p:spPr>
        <p:txBody>
          <a:bodyPr wrap="square" rtlCol="0">
            <a:spAutoFit/>
          </a:bodyPr>
          <a:lstStyle/>
          <a:p>
            <a:r>
              <a:rPr lang="en-US" sz="2000" smtClean="0"/>
              <a:t>White </a:t>
            </a:r>
            <a:br>
              <a:rPr lang="en-US" sz="2000" smtClean="0"/>
            </a:br>
            <a:r>
              <a:rPr lang="en-US" sz="2000" smtClean="0"/>
              <a:t>Trucks</a:t>
            </a:r>
            <a:endParaRPr lang="en-US" sz="2000" dirty="0"/>
          </a:p>
        </p:txBody>
      </p:sp>
      <p:sp>
        <p:nvSpPr>
          <p:cNvPr id="97" name="TextBox 96"/>
          <p:cNvSpPr txBox="1"/>
          <p:nvPr/>
        </p:nvSpPr>
        <p:spPr>
          <a:xfrm>
            <a:off x="685475" y="1158949"/>
            <a:ext cx="3196857" cy="400110"/>
          </a:xfrm>
          <a:prstGeom prst="rect">
            <a:avLst/>
          </a:prstGeom>
          <a:noFill/>
        </p:spPr>
        <p:txBody>
          <a:bodyPr wrap="square" rtlCol="0">
            <a:spAutoFit/>
          </a:bodyPr>
          <a:lstStyle/>
          <a:p>
            <a:r>
              <a:rPr lang="en-US" sz="2000" dirty="0" smtClean="0"/>
              <a:t>Over Exposed White Truck</a:t>
            </a:r>
            <a:endParaRPr lang="en-US" sz="2000" dirty="0"/>
          </a:p>
        </p:txBody>
      </p:sp>
      <p:sp>
        <p:nvSpPr>
          <p:cNvPr id="99" name="Slide Number Placeholder 98"/>
          <p:cNvSpPr>
            <a:spLocks noGrp="1"/>
          </p:cNvSpPr>
          <p:nvPr>
            <p:ph type="sldNum" sz="quarter" idx="12"/>
          </p:nvPr>
        </p:nvSpPr>
        <p:spPr/>
        <p:txBody>
          <a:bodyPr/>
          <a:lstStyle/>
          <a:p>
            <a:r>
              <a:rPr lang="en-US" dirty="0" smtClean="0"/>
              <a:t>5</a:t>
            </a:r>
            <a:endParaRPr lang="en-US" dirty="0"/>
          </a:p>
        </p:txBody>
      </p:sp>
      <p:grpSp>
        <p:nvGrpSpPr>
          <p:cNvPr id="90" name="Group 89"/>
          <p:cNvGrpSpPr/>
          <p:nvPr/>
        </p:nvGrpSpPr>
        <p:grpSpPr>
          <a:xfrm>
            <a:off x="7691695" y="1163782"/>
            <a:ext cx="2054977" cy="1598264"/>
            <a:chOff x="8144546" y="1339700"/>
            <a:chExt cx="2700671" cy="1871331"/>
          </a:xfrm>
        </p:grpSpPr>
        <p:pic>
          <p:nvPicPr>
            <p:cNvPr id="51" name="Content Placeholder 3"/>
            <p:cNvPicPr>
              <a:picLocks/>
            </p:cNvPicPr>
            <p:nvPr/>
          </p:nvPicPr>
          <p:blipFill rotWithShape="1">
            <a:blip r:embed="rId7">
              <a:extLst>
                <a:ext uri="{28A0092B-C50C-407E-A947-70E740481C1C}">
                  <a14:useLocalDpi xmlns:a14="http://schemas.microsoft.com/office/drawing/2010/main" val="0"/>
                </a:ext>
              </a:extLst>
            </a:blip>
            <a:srcRect l="1863" t="2509" r="49994" b="70218"/>
            <a:stretch/>
          </p:blipFill>
          <p:spPr>
            <a:xfrm>
              <a:off x="8739968" y="2296631"/>
              <a:ext cx="1828800" cy="914400"/>
            </a:xfrm>
            <a:prstGeom prst="rect">
              <a:avLst/>
            </a:prstGeom>
            <a:ln>
              <a:solidFill>
                <a:schemeClr val="tx1">
                  <a:lumMod val="95000"/>
                  <a:lumOff val="5000"/>
                </a:schemeClr>
              </a:solidFill>
            </a:ln>
          </p:spPr>
        </p:pic>
        <p:pic>
          <p:nvPicPr>
            <p:cNvPr id="52" name="Content Placeholder 3"/>
            <p:cNvPicPr>
              <a:picLocks/>
            </p:cNvPicPr>
            <p:nvPr/>
          </p:nvPicPr>
          <p:blipFill rotWithShape="1">
            <a:blip r:embed="rId7">
              <a:extLst>
                <a:ext uri="{28A0092B-C50C-407E-A947-70E740481C1C}">
                  <a14:useLocalDpi xmlns:a14="http://schemas.microsoft.com/office/drawing/2010/main" val="0"/>
                </a:ext>
              </a:extLst>
            </a:blip>
            <a:srcRect l="2282" t="35092" r="49628" b="38875"/>
            <a:stretch/>
          </p:blipFill>
          <p:spPr>
            <a:xfrm>
              <a:off x="8144546" y="1531086"/>
              <a:ext cx="1828800" cy="914400"/>
            </a:xfrm>
            <a:prstGeom prst="rect">
              <a:avLst/>
            </a:prstGeom>
            <a:ln>
              <a:solidFill>
                <a:schemeClr val="tx1">
                  <a:lumMod val="95000"/>
                  <a:lumOff val="5000"/>
                </a:schemeClr>
              </a:solidFill>
            </a:ln>
          </p:spPr>
        </p:pic>
        <p:pic>
          <p:nvPicPr>
            <p:cNvPr id="53" name="Content Placeholder 3"/>
            <p:cNvPicPr>
              <a:picLocks noChangeAspect="1"/>
            </p:cNvPicPr>
            <p:nvPr/>
          </p:nvPicPr>
          <p:blipFill rotWithShape="1">
            <a:blip r:embed="rId7">
              <a:extLst>
                <a:ext uri="{28A0092B-C50C-407E-A947-70E740481C1C}">
                  <a14:useLocalDpi xmlns:a14="http://schemas.microsoft.com/office/drawing/2010/main" val="0"/>
                </a:ext>
              </a:extLst>
            </a:blip>
            <a:srcRect l="1128" t="66825" r="49994" b="6309"/>
            <a:stretch/>
          </p:blipFill>
          <p:spPr>
            <a:xfrm>
              <a:off x="9016417" y="1339700"/>
              <a:ext cx="1828800" cy="907528"/>
            </a:xfrm>
            <a:prstGeom prst="rect">
              <a:avLst/>
            </a:prstGeom>
            <a:ln>
              <a:solidFill>
                <a:schemeClr val="tx1">
                  <a:lumMod val="95000"/>
                  <a:lumOff val="5000"/>
                </a:schemeClr>
              </a:solidFill>
            </a:ln>
          </p:spPr>
        </p:pic>
      </p:grpSp>
    </p:spTree>
    <p:extLst>
      <p:ext uri="{BB962C8B-B14F-4D97-AF65-F5344CB8AC3E}">
        <p14:creationId xmlns:p14="http://schemas.microsoft.com/office/powerpoint/2010/main" val="121473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The Basic Requirements for Training</a:t>
            </a:r>
            <a:endParaRPr lang="en-US" sz="3600" dirty="0"/>
          </a:p>
        </p:txBody>
      </p:sp>
      <p:sp>
        <p:nvSpPr>
          <p:cNvPr id="3" name="Content Placeholder 2"/>
          <p:cNvSpPr>
            <a:spLocks noGrp="1"/>
          </p:cNvSpPr>
          <p:nvPr>
            <p:ph idx="1"/>
          </p:nvPr>
        </p:nvSpPr>
        <p:spPr>
          <a:xfrm>
            <a:off x="186266" y="1514199"/>
            <a:ext cx="12429067" cy="5343801"/>
          </a:xfrm>
        </p:spPr>
        <p:txBody>
          <a:bodyPr>
            <a:normAutofit fontScale="92500" lnSpcReduction="10000"/>
          </a:bodyPr>
          <a:lstStyle/>
          <a:p>
            <a:pPr>
              <a:lnSpc>
                <a:spcPct val="150000"/>
              </a:lnSpc>
            </a:pPr>
            <a:r>
              <a:rPr lang="en-US" sz="4000" dirty="0" smtClean="0"/>
              <a:t>What you need:</a:t>
            </a:r>
            <a:endParaRPr lang="en-US" sz="3200" dirty="0" smtClean="0"/>
          </a:p>
          <a:p>
            <a:pPr lvl="1">
              <a:lnSpc>
                <a:spcPct val="150000"/>
              </a:lnSpc>
            </a:pPr>
            <a:r>
              <a:rPr lang="en-US" sz="3200" dirty="0" smtClean="0"/>
              <a:t>Training Dataset</a:t>
            </a:r>
          </a:p>
          <a:p>
            <a:pPr lvl="1">
              <a:lnSpc>
                <a:spcPct val="150000"/>
              </a:lnSpc>
            </a:pPr>
            <a:r>
              <a:rPr lang="en-US" sz="3200" dirty="0" smtClean="0"/>
              <a:t>Testing Dataset</a:t>
            </a:r>
          </a:p>
          <a:p>
            <a:pPr lvl="1">
              <a:lnSpc>
                <a:spcPct val="150000"/>
              </a:lnSpc>
            </a:pPr>
            <a:r>
              <a:rPr lang="en-US" sz="3200" dirty="0" smtClean="0"/>
              <a:t>Validation Dataset </a:t>
            </a:r>
          </a:p>
          <a:p>
            <a:pPr lvl="1">
              <a:lnSpc>
                <a:spcPct val="150000"/>
              </a:lnSpc>
            </a:pPr>
            <a:r>
              <a:rPr lang="en-US" sz="3200" dirty="0" smtClean="0"/>
              <a:t>Neural network architecture (Network </a:t>
            </a:r>
            <a:r>
              <a:rPr lang="en-US" sz="3200" dirty="0" err="1" smtClean="0"/>
              <a:t>Hyperparameters</a:t>
            </a:r>
            <a:r>
              <a:rPr lang="en-US" sz="3200" dirty="0" smtClean="0"/>
              <a:t>)</a:t>
            </a:r>
          </a:p>
          <a:p>
            <a:pPr lvl="1">
              <a:lnSpc>
                <a:spcPct val="150000"/>
              </a:lnSpc>
            </a:pPr>
            <a:r>
              <a:rPr lang="en-US" sz="3200" dirty="0" smtClean="0"/>
              <a:t>Loss Function</a:t>
            </a:r>
          </a:p>
          <a:p>
            <a:pPr lvl="1">
              <a:lnSpc>
                <a:spcPct val="150000"/>
              </a:lnSpc>
            </a:pPr>
            <a:r>
              <a:rPr lang="en-US" sz="3200" dirty="0" smtClean="0"/>
              <a:t>Optimization Function</a:t>
            </a:r>
          </a:p>
          <a:p>
            <a:pPr lvl="1"/>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4555067"/>
            <a:ext cx="12192000" cy="745067"/>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7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Designing Architecture and choosing Hyper-parameters</a:t>
            </a:r>
            <a:endParaRPr lang="en-US" sz="3600" dirty="0"/>
          </a:p>
        </p:txBody>
      </p:sp>
      <p:sp>
        <p:nvSpPr>
          <p:cNvPr id="3" name="Content Placeholder 2"/>
          <p:cNvSpPr>
            <a:spLocks noGrp="1"/>
          </p:cNvSpPr>
          <p:nvPr>
            <p:ph idx="1"/>
          </p:nvPr>
        </p:nvSpPr>
        <p:spPr>
          <a:xfrm>
            <a:off x="-1" y="1296785"/>
            <a:ext cx="9060873" cy="5419899"/>
          </a:xfrm>
        </p:spPr>
        <p:txBody>
          <a:bodyPr>
            <a:normAutofit/>
          </a:bodyPr>
          <a:lstStyle/>
          <a:p>
            <a:pPr lvl="1">
              <a:lnSpc>
                <a:spcPct val="170000"/>
              </a:lnSpc>
            </a:pPr>
            <a:r>
              <a:rPr lang="en-US" sz="3200" dirty="0"/>
              <a:t>N</a:t>
            </a:r>
            <a:r>
              <a:rPr lang="en-US" sz="3200" dirty="0" smtClean="0"/>
              <a:t>etwork Architecture Hyper-parameters:</a:t>
            </a:r>
          </a:p>
          <a:p>
            <a:pPr lvl="2">
              <a:lnSpc>
                <a:spcPct val="150000"/>
              </a:lnSpc>
            </a:pPr>
            <a:r>
              <a:rPr lang="en-US" sz="2800" dirty="0" smtClean="0"/>
              <a:t>Number of layers</a:t>
            </a:r>
          </a:p>
          <a:p>
            <a:pPr lvl="2">
              <a:lnSpc>
                <a:spcPct val="150000"/>
              </a:lnSpc>
            </a:pPr>
            <a:r>
              <a:rPr lang="en-US" sz="2800" dirty="0" smtClean="0"/>
              <a:t>Number of Neurons per layer</a:t>
            </a:r>
          </a:p>
          <a:p>
            <a:pPr lvl="2">
              <a:lnSpc>
                <a:spcPct val="150000"/>
              </a:lnSpc>
            </a:pPr>
            <a:r>
              <a:rPr lang="en-US" sz="2800" dirty="0" smtClean="0"/>
              <a:t>Activation function</a:t>
            </a:r>
          </a:p>
          <a:p>
            <a:pPr lvl="2">
              <a:lnSpc>
                <a:spcPct val="150000"/>
              </a:lnSpc>
            </a:pPr>
            <a:r>
              <a:rPr lang="en-US" sz="2800" dirty="0" smtClean="0"/>
              <a:t>Connectivity pattern</a:t>
            </a:r>
          </a:p>
          <a:p>
            <a:pPr lvl="2">
              <a:lnSpc>
                <a:spcPct val="150000"/>
              </a:lnSpc>
            </a:pPr>
            <a:r>
              <a:rPr lang="en-US" sz="2800" dirty="0" smtClean="0">
                <a:solidFill>
                  <a:schemeClr val="bg1"/>
                </a:solidFill>
              </a:rPr>
              <a:t>How you initialize the weights </a:t>
            </a:r>
            <a:br>
              <a:rPr lang="en-US" sz="2800" dirty="0" smtClean="0">
                <a:solidFill>
                  <a:schemeClr val="bg1"/>
                </a:solidFill>
              </a:rPr>
            </a:br>
            <a:r>
              <a:rPr lang="en-US" sz="2800" dirty="0" smtClean="0">
                <a:solidFill>
                  <a:schemeClr val="bg1"/>
                </a:solidFill>
              </a:rPr>
              <a:t>and bias terms</a:t>
            </a:r>
          </a:p>
          <a:p>
            <a:pPr lvl="2"/>
            <a:endParaRPr lang="en-US" dirty="0" smtClean="0"/>
          </a:p>
          <a:p>
            <a:pPr lvl="2"/>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614459" y="1191981"/>
            <a:ext cx="3773978" cy="2382493"/>
            <a:chOff x="706628" y="1225218"/>
            <a:chExt cx="4592405" cy="3520376"/>
          </a:xfrm>
        </p:grpSpPr>
        <p:sp>
          <p:nvSpPr>
            <p:cNvPr id="8" name="Oval 7"/>
            <p:cNvSpPr/>
            <p:nvPr/>
          </p:nvSpPr>
          <p:spPr>
            <a:xfrm>
              <a:off x="1125480" y="223015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25480" y="28179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5480" y="34275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79364" y="2447866"/>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79364" y="3057462"/>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9364" y="3667062"/>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79367" y="1838267"/>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02622" y="2251927"/>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02622" y="2839752"/>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02622" y="3449352"/>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69420" y="2839755"/>
              <a:ext cx="457200" cy="457200"/>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22" idx="6"/>
            </p:cNvCxnSpPr>
            <p:nvPr/>
          </p:nvCxnSpPr>
          <p:spPr>
            <a:xfrm flipV="1">
              <a:off x="1582680" y="2066867"/>
              <a:ext cx="696687" cy="391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6"/>
            </p:cNvCxnSpPr>
            <p:nvPr/>
          </p:nvCxnSpPr>
          <p:spPr>
            <a:xfrm>
              <a:off x="1582680" y="2458753"/>
              <a:ext cx="696684" cy="21771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2" idx="6"/>
            </p:cNvCxnSpPr>
            <p:nvPr/>
          </p:nvCxnSpPr>
          <p:spPr>
            <a:xfrm>
              <a:off x="1582680" y="2458753"/>
              <a:ext cx="696684" cy="14369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82680" y="2066867"/>
              <a:ext cx="696687" cy="9797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582680" y="2676466"/>
              <a:ext cx="696684" cy="3701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82680" y="3046578"/>
              <a:ext cx="696684" cy="2394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82680" y="3046578"/>
              <a:ext cx="696684" cy="8490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582680" y="2066867"/>
              <a:ext cx="696687" cy="15893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82680" y="2676466"/>
              <a:ext cx="696684" cy="9797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582680" y="3286062"/>
              <a:ext cx="696684" cy="3701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82680" y="3656178"/>
              <a:ext cx="696684" cy="2394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36567" y="2066867"/>
              <a:ext cx="566055" cy="4136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36567" y="2066867"/>
              <a:ext cx="566055" cy="10014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36567" y="2066867"/>
              <a:ext cx="566055" cy="16110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736564" y="2480527"/>
              <a:ext cx="566058" cy="1959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736564" y="2676466"/>
              <a:ext cx="566058" cy="10014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36564" y="2480527"/>
              <a:ext cx="566058" cy="80553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36564" y="3286062"/>
              <a:ext cx="566058" cy="3918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736564" y="2480527"/>
              <a:ext cx="566058" cy="141513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736564" y="3068352"/>
              <a:ext cx="566058" cy="8273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736564" y="3677952"/>
              <a:ext cx="566058" cy="2177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59822" y="2480527"/>
              <a:ext cx="609598" cy="58782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59822" y="3068352"/>
              <a:ext cx="609598" cy="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759822" y="3068355"/>
              <a:ext cx="609598" cy="60959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6628" y="4333419"/>
              <a:ext cx="1343948" cy="384575"/>
            </a:xfrm>
            <a:prstGeom prst="rect">
              <a:avLst/>
            </a:prstGeom>
            <a:noFill/>
          </p:spPr>
          <p:txBody>
            <a:bodyPr wrap="square" rtlCol="0">
              <a:spAutoFit/>
            </a:bodyPr>
            <a:lstStyle/>
            <a:p>
              <a:pPr algn="ctr"/>
              <a:r>
                <a:rPr lang="en-US" dirty="0" smtClean="0"/>
                <a:t>Input Layer</a:t>
              </a:r>
            </a:p>
          </p:txBody>
        </p:sp>
        <p:sp>
          <p:nvSpPr>
            <p:cNvPr id="44" name="TextBox 43"/>
            <p:cNvSpPr txBox="1"/>
            <p:nvPr/>
          </p:nvSpPr>
          <p:spPr>
            <a:xfrm>
              <a:off x="2025698" y="4361019"/>
              <a:ext cx="1710970" cy="384575"/>
            </a:xfrm>
            <a:prstGeom prst="rect">
              <a:avLst/>
            </a:prstGeom>
            <a:noFill/>
          </p:spPr>
          <p:txBody>
            <a:bodyPr wrap="square" rtlCol="0">
              <a:spAutoFit/>
            </a:bodyPr>
            <a:lstStyle/>
            <a:p>
              <a:pPr algn="ctr"/>
              <a:r>
                <a:rPr lang="en-US" dirty="0" smtClean="0"/>
                <a:t>Hidden Layers</a:t>
              </a:r>
            </a:p>
          </p:txBody>
        </p:sp>
        <p:sp>
          <p:nvSpPr>
            <p:cNvPr id="45" name="TextBox 44"/>
            <p:cNvSpPr txBox="1"/>
            <p:nvPr/>
          </p:nvSpPr>
          <p:spPr>
            <a:xfrm>
              <a:off x="3949718" y="4361018"/>
              <a:ext cx="1349315" cy="384575"/>
            </a:xfrm>
            <a:prstGeom prst="rect">
              <a:avLst/>
            </a:prstGeom>
            <a:noFill/>
          </p:spPr>
          <p:txBody>
            <a:bodyPr wrap="square" rtlCol="0">
              <a:spAutoFit/>
            </a:bodyPr>
            <a:lstStyle/>
            <a:p>
              <a:pPr algn="ctr"/>
              <a:r>
                <a:rPr lang="en-US" dirty="0" smtClean="0"/>
                <a:t>Output Layer</a:t>
              </a:r>
            </a:p>
          </p:txBody>
        </p:sp>
        <p:sp>
          <p:nvSpPr>
            <p:cNvPr id="46" name="Left Brace 45"/>
            <p:cNvSpPr/>
            <p:nvPr/>
          </p:nvSpPr>
          <p:spPr>
            <a:xfrm rot="16200000">
              <a:off x="2762691" y="3399278"/>
              <a:ext cx="274320" cy="17199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p:cNvSpPr/>
            <p:nvPr/>
          </p:nvSpPr>
          <p:spPr>
            <a:xfrm rot="16200000">
              <a:off x="4479429" y="3802048"/>
              <a:ext cx="274320"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Left Brace 47"/>
            <p:cNvSpPr/>
            <p:nvPr/>
          </p:nvSpPr>
          <p:spPr>
            <a:xfrm rot="16200000">
              <a:off x="1249577" y="3893489"/>
              <a:ext cx="27432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1036395" y="1225218"/>
              <a:ext cx="1632437" cy="384575"/>
            </a:xfrm>
            <a:prstGeom prst="rect">
              <a:avLst/>
            </a:prstGeom>
            <a:noFill/>
          </p:spPr>
          <p:txBody>
            <a:bodyPr wrap="square" rtlCol="0">
              <a:spAutoFit/>
            </a:bodyPr>
            <a:lstStyle/>
            <a:p>
              <a:pPr algn="ctr"/>
              <a:r>
                <a:rPr lang="en-US" dirty="0" smtClean="0"/>
                <a:t>Connections</a:t>
              </a:r>
            </a:p>
          </p:txBody>
        </p:sp>
        <p:sp>
          <p:nvSpPr>
            <p:cNvPr id="50" name="Left Brace 49"/>
            <p:cNvSpPr/>
            <p:nvPr/>
          </p:nvSpPr>
          <p:spPr>
            <a:xfrm rot="5400000" flipV="1">
              <a:off x="1689844" y="1387359"/>
              <a:ext cx="27432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7" name="Straight Arrow Connector 56"/>
          <p:cNvCxnSpPr/>
          <p:nvPr/>
        </p:nvCxnSpPr>
        <p:spPr>
          <a:xfrm>
            <a:off x="8515370" y="6128199"/>
            <a:ext cx="63365" cy="658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8412480" y="5968538"/>
            <a:ext cx="216131" cy="315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73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Designing Architecture and choosing Hyper-parameters</a:t>
            </a:r>
            <a:endParaRPr lang="en-US" sz="3600" dirty="0"/>
          </a:p>
        </p:txBody>
      </p:sp>
      <p:sp>
        <p:nvSpPr>
          <p:cNvPr id="3" name="Content Placeholder 2"/>
          <p:cNvSpPr>
            <a:spLocks noGrp="1"/>
          </p:cNvSpPr>
          <p:nvPr>
            <p:ph idx="1"/>
          </p:nvPr>
        </p:nvSpPr>
        <p:spPr>
          <a:xfrm>
            <a:off x="-1" y="1296785"/>
            <a:ext cx="9060873" cy="5419899"/>
          </a:xfrm>
        </p:spPr>
        <p:txBody>
          <a:bodyPr>
            <a:normAutofit lnSpcReduction="10000"/>
          </a:bodyPr>
          <a:lstStyle/>
          <a:p>
            <a:pPr lvl="1">
              <a:lnSpc>
                <a:spcPct val="170000"/>
              </a:lnSpc>
            </a:pPr>
            <a:r>
              <a:rPr lang="en-US" sz="3200" dirty="0"/>
              <a:t>N</a:t>
            </a:r>
            <a:r>
              <a:rPr lang="en-US" sz="3200" dirty="0" smtClean="0"/>
              <a:t>etwork Architecture Hyper-parameters:</a:t>
            </a:r>
          </a:p>
          <a:p>
            <a:pPr lvl="2">
              <a:lnSpc>
                <a:spcPct val="150000"/>
              </a:lnSpc>
            </a:pPr>
            <a:r>
              <a:rPr lang="en-US" sz="2800" dirty="0" smtClean="0"/>
              <a:t>Number of layers</a:t>
            </a:r>
          </a:p>
          <a:p>
            <a:pPr lvl="2">
              <a:lnSpc>
                <a:spcPct val="150000"/>
              </a:lnSpc>
            </a:pPr>
            <a:r>
              <a:rPr lang="en-US" sz="2800" dirty="0" smtClean="0"/>
              <a:t>Number of Neurons per layer</a:t>
            </a:r>
          </a:p>
          <a:p>
            <a:pPr lvl="2">
              <a:lnSpc>
                <a:spcPct val="150000"/>
              </a:lnSpc>
            </a:pPr>
            <a:r>
              <a:rPr lang="en-US" sz="2800" dirty="0" smtClean="0"/>
              <a:t>Activation function</a:t>
            </a:r>
          </a:p>
          <a:p>
            <a:pPr lvl="2">
              <a:lnSpc>
                <a:spcPct val="150000"/>
              </a:lnSpc>
            </a:pPr>
            <a:r>
              <a:rPr lang="en-US" sz="2800" dirty="0" smtClean="0"/>
              <a:t>Connectivity pattern</a:t>
            </a:r>
          </a:p>
          <a:p>
            <a:pPr lvl="2">
              <a:lnSpc>
                <a:spcPct val="150000"/>
              </a:lnSpc>
            </a:pPr>
            <a:r>
              <a:rPr lang="en-US" sz="2800" dirty="0" smtClean="0"/>
              <a:t>How you initialize the weights </a:t>
            </a:r>
            <a:br>
              <a:rPr lang="en-US" sz="2800" dirty="0" smtClean="0"/>
            </a:br>
            <a:r>
              <a:rPr lang="en-US" sz="2800" dirty="0" smtClean="0"/>
              <a:t>and bias terms</a:t>
            </a:r>
            <a:r>
              <a:rPr lang="en-US" dirty="0" smtClean="0"/>
              <a:t/>
            </a:r>
            <a:br>
              <a:rPr lang="en-US" dirty="0" smtClean="0"/>
            </a:br>
            <a:endParaRPr lang="en-US" dirty="0" smtClean="0"/>
          </a:p>
          <a:p>
            <a:pPr lvl="2"/>
            <a:endParaRPr lang="en-US" dirty="0" smtClean="0"/>
          </a:p>
          <a:p>
            <a:pPr lvl="2"/>
            <a:endParaRPr lang="en-US" dirty="0" smtClean="0"/>
          </a:p>
          <a:p>
            <a:pPr lvl="2"/>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614459" y="1191981"/>
            <a:ext cx="3773978" cy="2382493"/>
            <a:chOff x="706628" y="1225218"/>
            <a:chExt cx="4592405" cy="3520376"/>
          </a:xfrm>
        </p:grpSpPr>
        <p:sp>
          <p:nvSpPr>
            <p:cNvPr id="8" name="Oval 7"/>
            <p:cNvSpPr/>
            <p:nvPr/>
          </p:nvSpPr>
          <p:spPr>
            <a:xfrm>
              <a:off x="1125480" y="223015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25480" y="28179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5480" y="34275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79364" y="2447866"/>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79364" y="3057462"/>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9364" y="3667062"/>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79367" y="1838267"/>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02622" y="2251927"/>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02622" y="2839752"/>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02622" y="3449352"/>
              <a:ext cx="457200" cy="4572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69420" y="2839755"/>
              <a:ext cx="457200" cy="457200"/>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22" idx="6"/>
            </p:cNvCxnSpPr>
            <p:nvPr/>
          </p:nvCxnSpPr>
          <p:spPr>
            <a:xfrm flipV="1">
              <a:off x="1582680" y="2066867"/>
              <a:ext cx="696687" cy="391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6"/>
            </p:cNvCxnSpPr>
            <p:nvPr/>
          </p:nvCxnSpPr>
          <p:spPr>
            <a:xfrm>
              <a:off x="1582680" y="2458753"/>
              <a:ext cx="696684" cy="21771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2" idx="6"/>
            </p:cNvCxnSpPr>
            <p:nvPr/>
          </p:nvCxnSpPr>
          <p:spPr>
            <a:xfrm>
              <a:off x="1582680" y="2458753"/>
              <a:ext cx="696684" cy="14369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82680" y="2066867"/>
              <a:ext cx="696687" cy="9797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582680" y="2676466"/>
              <a:ext cx="696684" cy="3701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82680" y="3046578"/>
              <a:ext cx="696684" cy="2394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82680" y="3046578"/>
              <a:ext cx="696684" cy="8490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582680" y="2066867"/>
              <a:ext cx="696687" cy="15893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82680" y="2676466"/>
              <a:ext cx="696684" cy="9797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582680" y="3286062"/>
              <a:ext cx="696684" cy="3701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582680" y="3656178"/>
              <a:ext cx="696684" cy="2394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36567" y="2066867"/>
              <a:ext cx="566055" cy="4136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36567" y="2066867"/>
              <a:ext cx="566055" cy="10014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36567" y="2066867"/>
              <a:ext cx="566055" cy="16110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736564" y="2480527"/>
              <a:ext cx="566058" cy="19593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736564" y="2676466"/>
              <a:ext cx="566058" cy="10014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36564" y="2480527"/>
              <a:ext cx="566058" cy="80553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36564" y="3286062"/>
              <a:ext cx="566058" cy="3918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736564" y="2480527"/>
              <a:ext cx="566058" cy="141513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736564" y="3068352"/>
              <a:ext cx="566058" cy="8273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736564" y="3677952"/>
              <a:ext cx="566058" cy="2177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59822" y="2480527"/>
              <a:ext cx="609598" cy="58782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59822" y="3068352"/>
              <a:ext cx="609598" cy="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759822" y="3068355"/>
              <a:ext cx="609598" cy="60959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6628" y="4333419"/>
              <a:ext cx="1343948" cy="384575"/>
            </a:xfrm>
            <a:prstGeom prst="rect">
              <a:avLst/>
            </a:prstGeom>
            <a:noFill/>
          </p:spPr>
          <p:txBody>
            <a:bodyPr wrap="square" rtlCol="0">
              <a:spAutoFit/>
            </a:bodyPr>
            <a:lstStyle/>
            <a:p>
              <a:pPr algn="ctr"/>
              <a:r>
                <a:rPr lang="en-US" dirty="0" smtClean="0"/>
                <a:t>Input Layer</a:t>
              </a:r>
            </a:p>
          </p:txBody>
        </p:sp>
        <p:sp>
          <p:nvSpPr>
            <p:cNvPr id="44" name="TextBox 43"/>
            <p:cNvSpPr txBox="1"/>
            <p:nvPr/>
          </p:nvSpPr>
          <p:spPr>
            <a:xfrm>
              <a:off x="2025698" y="4361019"/>
              <a:ext cx="1710970" cy="384575"/>
            </a:xfrm>
            <a:prstGeom prst="rect">
              <a:avLst/>
            </a:prstGeom>
            <a:noFill/>
          </p:spPr>
          <p:txBody>
            <a:bodyPr wrap="square" rtlCol="0">
              <a:spAutoFit/>
            </a:bodyPr>
            <a:lstStyle/>
            <a:p>
              <a:pPr algn="ctr"/>
              <a:r>
                <a:rPr lang="en-US" dirty="0" smtClean="0"/>
                <a:t>Hidden Layers</a:t>
              </a:r>
            </a:p>
          </p:txBody>
        </p:sp>
        <p:sp>
          <p:nvSpPr>
            <p:cNvPr id="45" name="TextBox 44"/>
            <p:cNvSpPr txBox="1"/>
            <p:nvPr/>
          </p:nvSpPr>
          <p:spPr>
            <a:xfrm>
              <a:off x="3949718" y="4361018"/>
              <a:ext cx="1349315" cy="384575"/>
            </a:xfrm>
            <a:prstGeom prst="rect">
              <a:avLst/>
            </a:prstGeom>
            <a:noFill/>
          </p:spPr>
          <p:txBody>
            <a:bodyPr wrap="square" rtlCol="0">
              <a:spAutoFit/>
            </a:bodyPr>
            <a:lstStyle/>
            <a:p>
              <a:pPr algn="ctr"/>
              <a:r>
                <a:rPr lang="en-US" dirty="0" smtClean="0"/>
                <a:t>Output Layer</a:t>
              </a:r>
            </a:p>
          </p:txBody>
        </p:sp>
        <p:sp>
          <p:nvSpPr>
            <p:cNvPr id="46" name="Left Brace 45"/>
            <p:cNvSpPr/>
            <p:nvPr/>
          </p:nvSpPr>
          <p:spPr>
            <a:xfrm rot="16200000">
              <a:off x="2762691" y="3399278"/>
              <a:ext cx="274320" cy="17199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p:cNvSpPr/>
            <p:nvPr/>
          </p:nvSpPr>
          <p:spPr>
            <a:xfrm rot="16200000">
              <a:off x="4479429" y="3802048"/>
              <a:ext cx="274320"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Left Brace 47"/>
            <p:cNvSpPr/>
            <p:nvPr/>
          </p:nvSpPr>
          <p:spPr>
            <a:xfrm rot="16200000">
              <a:off x="1249577" y="3893489"/>
              <a:ext cx="27432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1036395" y="1225218"/>
              <a:ext cx="1632437" cy="384575"/>
            </a:xfrm>
            <a:prstGeom prst="rect">
              <a:avLst/>
            </a:prstGeom>
            <a:noFill/>
          </p:spPr>
          <p:txBody>
            <a:bodyPr wrap="square" rtlCol="0">
              <a:spAutoFit/>
            </a:bodyPr>
            <a:lstStyle/>
            <a:p>
              <a:pPr algn="ctr"/>
              <a:r>
                <a:rPr lang="en-US" dirty="0" smtClean="0"/>
                <a:t>Connections</a:t>
              </a:r>
            </a:p>
          </p:txBody>
        </p:sp>
        <p:sp>
          <p:nvSpPr>
            <p:cNvPr id="50" name="Left Brace 49"/>
            <p:cNvSpPr/>
            <p:nvPr/>
          </p:nvSpPr>
          <p:spPr>
            <a:xfrm rot="5400000" flipV="1">
              <a:off x="1689844" y="1387359"/>
              <a:ext cx="27432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8" name="Group 57"/>
          <p:cNvGrpSpPr/>
          <p:nvPr/>
        </p:nvGrpSpPr>
        <p:grpSpPr>
          <a:xfrm>
            <a:off x="6655826" y="4054723"/>
            <a:ext cx="5043576" cy="2560320"/>
            <a:chOff x="6655826" y="4054723"/>
            <a:chExt cx="5043576" cy="2560320"/>
          </a:xfrm>
        </p:grpSpPr>
        <p:cxnSp>
          <p:nvCxnSpPr>
            <p:cNvPr id="51" name="Straight Arrow Connector 50"/>
            <p:cNvCxnSpPr/>
            <p:nvPr/>
          </p:nvCxnSpPr>
          <p:spPr>
            <a:xfrm flipV="1">
              <a:off x="6655826" y="4054723"/>
              <a:ext cx="0" cy="25603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670202" y="6590892"/>
              <a:ext cx="50292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6690333" y="4531535"/>
              <a:ext cx="4088920" cy="1619688"/>
            </a:xfrm>
            <a:custGeom>
              <a:avLst/>
              <a:gdLst>
                <a:gd name="connsiteX0" fmla="*/ 0 w 4088920"/>
                <a:gd name="connsiteY0" fmla="*/ 713636 h 1619688"/>
                <a:gd name="connsiteX1" fmla="*/ 258792 w 4088920"/>
                <a:gd name="connsiteY1" fmla="*/ 230557 h 1619688"/>
                <a:gd name="connsiteX2" fmla="*/ 552090 w 4088920"/>
                <a:gd name="connsiteY2" fmla="*/ 6270 h 1619688"/>
                <a:gd name="connsiteX3" fmla="*/ 966158 w 4088920"/>
                <a:gd name="connsiteY3" fmla="*/ 75282 h 1619688"/>
                <a:gd name="connsiteX4" fmla="*/ 1138686 w 4088920"/>
                <a:gd name="connsiteY4" fmla="*/ 213304 h 1619688"/>
                <a:gd name="connsiteX5" fmla="*/ 1362973 w 4088920"/>
                <a:gd name="connsiteY5" fmla="*/ 644625 h 1619688"/>
                <a:gd name="connsiteX6" fmla="*/ 1535501 w 4088920"/>
                <a:gd name="connsiteY6" fmla="*/ 1127704 h 1619688"/>
                <a:gd name="connsiteX7" fmla="*/ 1725283 w 4088920"/>
                <a:gd name="connsiteY7" fmla="*/ 1593531 h 1619688"/>
                <a:gd name="connsiteX8" fmla="*/ 1984075 w 4088920"/>
                <a:gd name="connsiteY8" fmla="*/ 1507267 h 1619688"/>
                <a:gd name="connsiteX9" fmla="*/ 1984075 w 4088920"/>
                <a:gd name="connsiteY9" fmla="*/ 1058693 h 1619688"/>
                <a:gd name="connsiteX10" fmla="*/ 2139350 w 4088920"/>
                <a:gd name="connsiteY10" fmla="*/ 799900 h 1619688"/>
                <a:gd name="connsiteX11" fmla="*/ 2449901 w 4088920"/>
                <a:gd name="connsiteY11" fmla="*/ 610119 h 1619688"/>
                <a:gd name="connsiteX12" fmla="*/ 2794958 w 4088920"/>
                <a:gd name="connsiteY12" fmla="*/ 265063 h 1619688"/>
                <a:gd name="connsiteX13" fmla="*/ 3088256 w 4088920"/>
                <a:gd name="connsiteY13" fmla="*/ 454844 h 1619688"/>
                <a:gd name="connsiteX14" fmla="*/ 3295290 w 4088920"/>
                <a:gd name="connsiteY14" fmla="*/ 817153 h 1619688"/>
                <a:gd name="connsiteX15" fmla="*/ 3726611 w 4088920"/>
                <a:gd name="connsiteY15" fmla="*/ 799900 h 1619688"/>
                <a:gd name="connsiteX16" fmla="*/ 3899139 w 4088920"/>
                <a:gd name="connsiteY16" fmla="*/ 437591 h 1619688"/>
                <a:gd name="connsiteX17" fmla="*/ 4088920 w 4088920"/>
                <a:gd name="connsiteY17" fmla="*/ 437591 h 1619688"/>
                <a:gd name="connsiteX18" fmla="*/ 4088920 w 4088920"/>
                <a:gd name="connsiteY18" fmla="*/ 437591 h 16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88920" h="1619688">
                  <a:moveTo>
                    <a:pt x="0" y="713636"/>
                  </a:moveTo>
                  <a:cubicBezTo>
                    <a:pt x="83388" y="531043"/>
                    <a:pt x="166777" y="348451"/>
                    <a:pt x="258792" y="230557"/>
                  </a:cubicBezTo>
                  <a:cubicBezTo>
                    <a:pt x="350807" y="112663"/>
                    <a:pt x="434196" y="32149"/>
                    <a:pt x="552090" y="6270"/>
                  </a:cubicBezTo>
                  <a:cubicBezTo>
                    <a:pt x="669984" y="-19609"/>
                    <a:pt x="868392" y="40776"/>
                    <a:pt x="966158" y="75282"/>
                  </a:cubicBezTo>
                  <a:cubicBezTo>
                    <a:pt x="1063924" y="109788"/>
                    <a:pt x="1072550" y="118413"/>
                    <a:pt x="1138686" y="213304"/>
                  </a:cubicBezTo>
                  <a:cubicBezTo>
                    <a:pt x="1204822" y="308194"/>
                    <a:pt x="1296837" y="492225"/>
                    <a:pt x="1362973" y="644625"/>
                  </a:cubicBezTo>
                  <a:cubicBezTo>
                    <a:pt x="1429109" y="797025"/>
                    <a:pt x="1475116" y="969553"/>
                    <a:pt x="1535501" y="1127704"/>
                  </a:cubicBezTo>
                  <a:cubicBezTo>
                    <a:pt x="1595886" y="1285855"/>
                    <a:pt x="1650521" y="1530270"/>
                    <a:pt x="1725283" y="1593531"/>
                  </a:cubicBezTo>
                  <a:cubicBezTo>
                    <a:pt x="1800045" y="1656792"/>
                    <a:pt x="1940943" y="1596407"/>
                    <a:pt x="1984075" y="1507267"/>
                  </a:cubicBezTo>
                  <a:cubicBezTo>
                    <a:pt x="2027207" y="1418127"/>
                    <a:pt x="1958196" y="1176587"/>
                    <a:pt x="1984075" y="1058693"/>
                  </a:cubicBezTo>
                  <a:cubicBezTo>
                    <a:pt x="2009954" y="940799"/>
                    <a:pt x="2061712" y="874662"/>
                    <a:pt x="2139350" y="799900"/>
                  </a:cubicBezTo>
                  <a:cubicBezTo>
                    <a:pt x="2216988" y="725138"/>
                    <a:pt x="2340633" y="699258"/>
                    <a:pt x="2449901" y="610119"/>
                  </a:cubicBezTo>
                  <a:cubicBezTo>
                    <a:pt x="2559169" y="520979"/>
                    <a:pt x="2688566" y="290942"/>
                    <a:pt x="2794958" y="265063"/>
                  </a:cubicBezTo>
                  <a:cubicBezTo>
                    <a:pt x="2901351" y="239184"/>
                    <a:pt x="3004867" y="362829"/>
                    <a:pt x="3088256" y="454844"/>
                  </a:cubicBezTo>
                  <a:cubicBezTo>
                    <a:pt x="3171645" y="546859"/>
                    <a:pt x="3188898" y="759644"/>
                    <a:pt x="3295290" y="817153"/>
                  </a:cubicBezTo>
                  <a:cubicBezTo>
                    <a:pt x="3401683" y="874662"/>
                    <a:pt x="3625970" y="863160"/>
                    <a:pt x="3726611" y="799900"/>
                  </a:cubicBezTo>
                  <a:cubicBezTo>
                    <a:pt x="3827252" y="736640"/>
                    <a:pt x="3838754" y="497976"/>
                    <a:pt x="3899139" y="437591"/>
                  </a:cubicBezTo>
                  <a:cubicBezTo>
                    <a:pt x="3959524" y="377206"/>
                    <a:pt x="4088920" y="437591"/>
                    <a:pt x="4088920" y="437591"/>
                  </a:cubicBezTo>
                  <a:lnTo>
                    <a:pt x="4088920" y="437591"/>
                  </a:ln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10865517" y="4796597"/>
            <a:ext cx="1035170" cy="400110"/>
          </a:xfrm>
          <a:prstGeom prst="rect">
            <a:avLst/>
          </a:prstGeom>
          <a:noFill/>
        </p:spPr>
        <p:txBody>
          <a:bodyPr wrap="square" rtlCol="0">
            <a:spAutoFit/>
          </a:bodyPr>
          <a:lstStyle/>
          <a:p>
            <a:r>
              <a:rPr lang="en-US" sz="2000" dirty="0" smtClean="0"/>
              <a:t>Error </a:t>
            </a:r>
            <a:r>
              <a:rPr lang="en-US" sz="2000" dirty="0" err="1" smtClean="0"/>
              <a:t>F</a:t>
            </a:r>
            <a:r>
              <a:rPr lang="en-US" sz="2000" baseline="30000" dirty="0" err="1" smtClean="0"/>
              <a:t>n</a:t>
            </a:r>
            <a:endParaRPr lang="en-US" sz="2000" baseline="30000" dirty="0"/>
          </a:p>
        </p:txBody>
      </p:sp>
      <p:sp>
        <p:nvSpPr>
          <p:cNvPr id="55" name="Oval 54"/>
          <p:cNvSpPr/>
          <p:nvPr/>
        </p:nvSpPr>
        <p:spPr>
          <a:xfrm>
            <a:off x="7673744" y="4555057"/>
            <a:ext cx="172528" cy="15527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602591" y="4807207"/>
            <a:ext cx="172528" cy="155276"/>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a:off x="8515370" y="6128199"/>
            <a:ext cx="63365" cy="658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58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Designing Architecture and choosing Hyper-parameters</a:t>
            </a:r>
            <a:endParaRPr lang="en-US" sz="3600" dirty="0"/>
          </a:p>
        </p:txBody>
      </p:sp>
      <p:sp>
        <p:nvSpPr>
          <p:cNvPr id="3" name="Content Placeholder 2"/>
          <p:cNvSpPr>
            <a:spLocks noGrp="1"/>
          </p:cNvSpPr>
          <p:nvPr>
            <p:ph idx="1"/>
          </p:nvPr>
        </p:nvSpPr>
        <p:spPr>
          <a:xfrm>
            <a:off x="-116378" y="1296785"/>
            <a:ext cx="12731711" cy="5561215"/>
          </a:xfrm>
        </p:spPr>
        <p:txBody>
          <a:bodyPr>
            <a:normAutofit/>
          </a:bodyPr>
          <a:lstStyle/>
          <a:p>
            <a:pPr lvl="1">
              <a:lnSpc>
                <a:spcPct val="150000"/>
              </a:lnSpc>
            </a:pPr>
            <a:r>
              <a:rPr lang="en-US" sz="3200" dirty="0" smtClean="0"/>
              <a:t>Hyper-parameters that control training:</a:t>
            </a:r>
          </a:p>
          <a:p>
            <a:pPr lvl="2">
              <a:lnSpc>
                <a:spcPct val="150000"/>
              </a:lnSpc>
            </a:pPr>
            <a:r>
              <a:rPr lang="en-US" sz="3200" dirty="0" smtClean="0"/>
              <a:t>Batch size</a:t>
            </a:r>
          </a:p>
          <a:p>
            <a:pPr lvl="2">
              <a:lnSpc>
                <a:spcPct val="150000"/>
              </a:lnSpc>
            </a:pPr>
            <a:r>
              <a:rPr lang="en-US" sz="3200" dirty="0" smtClean="0"/>
              <a:t>Learning rate</a:t>
            </a:r>
          </a:p>
          <a:p>
            <a:pPr lvl="2">
              <a:lnSpc>
                <a:spcPct val="150000"/>
              </a:lnSpc>
            </a:pPr>
            <a:r>
              <a:rPr lang="en-US" sz="3200" dirty="0" smtClean="0"/>
              <a:t>Number of  Epochs</a:t>
            </a:r>
          </a:p>
          <a:p>
            <a:pPr lvl="2"/>
            <a:endParaRPr lang="en-US" dirty="0" smtClean="0"/>
          </a:p>
          <a:p>
            <a:pPr lvl="2"/>
            <a:endParaRPr lang="en-US" dirty="0" smtClean="0"/>
          </a:p>
          <a:p>
            <a:pPr lvl="2"/>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404" t="5616" r="7801" b="5109"/>
          <a:stretch/>
        </p:blipFill>
        <p:spPr>
          <a:xfrm>
            <a:off x="5619404" y="2527064"/>
            <a:ext cx="6267796" cy="3119908"/>
          </a:xfrm>
          <a:prstGeom prst="rect">
            <a:avLst/>
          </a:prstGeom>
        </p:spPr>
      </p:pic>
    </p:spTree>
    <p:extLst>
      <p:ext uri="{BB962C8B-B14F-4D97-AF65-F5344CB8AC3E}">
        <p14:creationId xmlns:p14="http://schemas.microsoft.com/office/powerpoint/2010/main" val="109049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The Basic Requirements for Training</a:t>
            </a:r>
            <a:endParaRPr lang="en-US" sz="3600" dirty="0"/>
          </a:p>
        </p:txBody>
      </p:sp>
      <p:sp>
        <p:nvSpPr>
          <p:cNvPr id="3" name="Content Placeholder 2"/>
          <p:cNvSpPr>
            <a:spLocks noGrp="1"/>
          </p:cNvSpPr>
          <p:nvPr>
            <p:ph idx="1"/>
          </p:nvPr>
        </p:nvSpPr>
        <p:spPr>
          <a:xfrm>
            <a:off x="186266" y="1514199"/>
            <a:ext cx="12429067" cy="5343801"/>
          </a:xfrm>
        </p:spPr>
        <p:txBody>
          <a:bodyPr>
            <a:normAutofit fontScale="92500" lnSpcReduction="10000"/>
          </a:bodyPr>
          <a:lstStyle/>
          <a:p>
            <a:pPr>
              <a:lnSpc>
                <a:spcPct val="150000"/>
              </a:lnSpc>
            </a:pPr>
            <a:r>
              <a:rPr lang="en-US" sz="4000" dirty="0" smtClean="0"/>
              <a:t>What you need:</a:t>
            </a:r>
            <a:endParaRPr lang="en-US" sz="3200" dirty="0" smtClean="0"/>
          </a:p>
          <a:p>
            <a:pPr lvl="1">
              <a:lnSpc>
                <a:spcPct val="150000"/>
              </a:lnSpc>
            </a:pPr>
            <a:r>
              <a:rPr lang="en-US" sz="3200" dirty="0" smtClean="0"/>
              <a:t>Training Dataset</a:t>
            </a:r>
          </a:p>
          <a:p>
            <a:pPr lvl="1">
              <a:lnSpc>
                <a:spcPct val="150000"/>
              </a:lnSpc>
            </a:pPr>
            <a:r>
              <a:rPr lang="en-US" sz="3200" dirty="0" smtClean="0"/>
              <a:t>Testing Dataset</a:t>
            </a:r>
          </a:p>
          <a:p>
            <a:pPr lvl="1">
              <a:lnSpc>
                <a:spcPct val="150000"/>
              </a:lnSpc>
            </a:pPr>
            <a:r>
              <a:rPr lang="en-US" sz="3200" dirty="0" smtClean="0"/>
              <a:t>Validation Dataset </a:t>
            </a:r>
          </a:p>
          <a:p>
            <a:pPr lvl="1">
              <a:lnSpc>
                <a:spcPct val="150000"/>
              </a:lnSpc>
            </a:pPr>
            <a:r>
              <a:rPr lang="en-US" sz="3200" dirty="0" smtClean="0"/>
              <a:t>Neural network architecture (Network </a:t>
            </a:r>
            <a:r>
              <a:rPr lang="en-US" sz="3200" dirty="0" err="1" smtClean="0"/>
              <a:t>Hyperparameters</a:t>
            </a:r>
            <a:r>
              <a:rPr lang="en-US" sz="3200" dirty="0" smtClean="0"/>
              <a:t>)</a:t>
            </a:r>
          </a:p>
          <a:p>
            <a:pPr lvl="1">
              <a:lnSpc>
                <a:spcPct val="150000"/>
              </a:lnSpc>
            </a:pPr>
            <a:r>
              <a:rPr lang="en-US" sz="3200" dirty="0" smtClean="0"/>
              <a:t>Loss Function</a:t>
            </a:r>
          </a:p>
          <a:p>
            <a:pPr lvl="1">
              <a:lnSpc>
                <a:spcPct val="150000"/>
              </a:lnSpc>
            </a:pPr>
            <a:r>
              <a:rPr lang="en-US" sz="3200" dirty="0" smtClean="0"/>
              <a:t>Optimization Function</a:t>
            </a:r>
          </a:p>
          <a:p>
            <a:pPr lvl="1"/>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5203459"/>
            <a:ext cx="12192000" cy="745067"/>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134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Choosing a Loss Function</a:t>
            </a:r>
            <a:endParaRPr lang="en-US" sz="3600" dirty="0"/>
          </a:p>
        </p:txBody>
      </p:sp>
      <p:sp>
        <p:nvSpPr>
          <p:cNvPr id="3" name="Content Placeholder 2"/>
          <p:cNvSpPr>
            <a:spLocks noGrp="1"/>
          </p:cNvSpPr>
          <p:nvPr>
            <p:ph idx="1"/>
          </p:nvPr>
        </p:nvSpPr>
        <p:spPr>
          <a:xfrm>
            <a:off x="186266" y="1514199"/>
            <a:ext cx="12429067" cy="5343801"/>
          </a:xfrm>
        </p:spPr>
        <p:txBody>
          <a:bodyPr>
            <a:normAutofit/>
          </a:bodyPr>
          <a:lstStyle/>
          <a:p>
            <a:pPr lvl="1"/>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322040" y="1334090"/>
            <a:ext cx="12429067" cy="5343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US" sz="3200" dirty="0" smtClean="0"/>
              <a:t>Choice is Task Dependent</a:t>
            </a:r>
          </a:p>
          <a:p>
            <a:pPr lvl="1">
              <a:lnSpc>
                <a:spcPct val="150000"/>
              </a:lnSpc>
            </a:pPr>
            <a:r>
              <a:rPr lang="en-US" sz="2800" dirty="0" smtClean="0"/>
              <a:t>How we measure distance makes a difference!</a:t>
            </a:r>
          </a:p>
          <a:p>
            <a:pPr lvl="2">
              <a:lnSpc>
                <a:spcPct val="150000"/>
              </a:lnSpc>
            </a:pPr>
            <a:r>
              <a:rPr lang="en-US" sz="2400" dirty="0" smtClean="0"/>
              <a:t>Regression: Mean Square Error calculates distance between two points</a:t>
            </a:r>
          </a:p>
          <a:p>
            <a:pPr lvl="2">
              <a:lnSpc>
                <a:spcPct val="100000"/>
              </a:lnSpc>
            </a:pPr>
            <a:r>
              <a:rPr lang="en-US" sz="2400" dirty="0" smtClean="0"/>
              <a:t>Classification: </a:t>
            </a:r>
            <a:r>
              <a:rPr lang="en-US" sz="2400" dirty="0"/>
              <a:t> Cross entropy quantifies the difference between two probability distribution.</a:t>
            </a:r>
            <a:endParaRPr lang="en-US" sz="2400" dirty="0" smtClean="0"/>
          </a:p>
          <a:p>
            <a:pPr>
              <a:lnSpc>
                <a:spcPct val="100000"/>
              </a:lnSpc>
            </a:pPr>
            <a:endParaRPr lang="en-US" sz="3200" dirty="0" smtClean="0"/>
          </a:p>
          <a:p>
            <a:pPr lvl="1"/>
            <a:endParaRPr lang="en-US" dirty="0" smtClean="0"/>
          </a:p>
          <a:p>
            <a:pPr lvl="1"/>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324" y="4380805"/>
            <a:ext cx="8483600" cy="2273300"/>
          </a:xfrm>
          <a:prstGeom prst="rect">
            <a:avLst/>
          </a:prstGeom>
        </p:spPr>
      </p:pic>
    </p:spTree>
    <p:extLst>
      <p:ext uri="{BB962C8B-B14F-4D97-AF65-F5344CB8AC3E}">
        <p14:creationId xmlns:p14="http://schemas.microsoft.com/office/powerpoint/2010/main" val="126732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The Basic Requirements for Training</a:t>
            </a:r>
            <a:endParaRPr lang="en-US" sz="3600" dirty="0"/>
          </a:p>
        </p:txBody>
      </p:sp>
      <p:sp>
        <p:nvSpPr>
          <p:cNvPr id="3" name="Content Placeholder 2"/>
          <p:cNvSpPr>
            <a:spLocks noGrp="1"/>
          </p:cNvSpPr>
          <p:nvPr>
            <p:ph idx="1"/>
          </p:nvPr>
        </p:nvSpPr>
        <p:spPr>
          <a:xfrm>
            <a:off x="186266" y="1514199"/>
            <a:ext cx="12429067" cy="5343801"/>
          </a:xfrm>
        </p:spPr>
        <p:txBody>
          <a:bodyPr>
            <a:normAutofit fontScale="92500" lnSpcReduction="10000"/>
          </a:bodyPr>
          <a:lstStyle/>
          <a:p>
            <a:pPr>
              <a:lnSpc>
                <a:spcPct val="150000"/>
              </a:lnSpc>
            </a:pPr>
            <a:r>
              <a:rPr lang="en-US" sz="4000" dirty="0" smtClean="0"/>
              <a:t>What you need:</a:t>
            </a:r>
            <a:endParaRPr lang="en-US" sz="3200" dirty="0" smtClean="0"/>
          </a:p>
          <a:p>
            <a:pPr lvl="1">
              <a:lnSpc>
                <a:spcPct val="150000"/>
              </a:lnSpc>
            </a:pPr>
            <a:r>
              <a:rPr lang="en-US" sz="3200" dirty="0" smtClean="0"/>
              <a:t>Training Dataset</a:t>
            </a:r>
          </a:p>
          <a:p>
            <a:pPr lvl="1">
              <a:lnSpc>
                <a:spcPct val="150000"/>
              </a:lnSpc>
            </a:pPr>
            <a:r>
              <a:rPr lang="en-US" sz="3200" dirty="0" smtClean="0"/>
              <a:t>Testing Dataset</a:t>
            </a:r>
          </a:p>
          <a:p>
            <a:pPr lvl="1">
              <a:lnSpc>
                <a:spcPct val="150000"/>
              </a:lnSpc>
            </a:pPr>
            <a:r>
              <a:rPr lang="en-US" sz="3200" dirty="0" smtClean="0"/>
              <a:t>Validation Dataset </a:t>
            </a:r>
          </a:p>
          <a:p>
            <a:pPr lvl="1">
              <a:lnSpc>
                <a:spcPct val="150000"/>
              </a:lnSpc>
            </a:pPr>
            <a:r>
              <a:rPr lang="en-US" sz="3200" dirty="0" smtClean="0"/>
              <a:t>Neural network architecture (Network </a:t>
            </a:r>
            <a:r>
              <a:rPr lang="en-US" sz="3200" dirty="0" err="1" smtClean="0"/>
              <a:t>Hyperparameters</a:t>
            </a:r>
            <a:r>
              <a:rPr lang="en-US" sz="3200" dirty="0" smtClean="0"/>
              <a:t>)</a:t>
            </a:r>
          </a:p>
          <a:p>
            <a:pPr lvl="1">
              <a:lnSpc>
                <a:spcPct val="150000"/>
              </a:lnSpc>
            </a:pPr>
            <a:r>
              <a:rPr lang="en-US" sz="3200" dirty="0" smtClean="0"/>
              <a:t>Loss Function</a:t>
            </a:r>
          </a:p>
          <a:p>
            <a:pPr lvl="1">
              <a:lnSpc>
                <a:spcPct val="150000"/>
              </a:lnSpc>
            </a:pPr>
            <a:r>
              <a:rPr lang="en-US" sz="3200" dirty="0" smtClean="0"/>
              <a:t>Optimization Function</a:t>
            </a:r>
          </a:p>
          <a:p>
            <a:pPr lvl="1"/>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5934975"/>
            <a:ext cx="12192000" cy="745067"/>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379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Choosing an Optimization function</a:t>
            </a:r>
            <a:endParaRPr lang="en-US" sz="3600" dirty="0"/>
          </a:p>
        </p:txBody>
      </p:sp>
      <p:sp>
        <p:nvSpPr>
          <p:cNvPr id="3" name="Content Placeholder 2"/>
          <p:cNvSpPr>
            <a:spLocks noGrp="1"/>
          </p:cNvSpPr>
          <p:nvPr>
            <p:ph idx="1"/>
          </p:nvPr>
        </p:nvSpPr>
        <p:spPr>
          <a:xfrm>
            <a:off x="186266" y="1514199"/>
            <a:ext cx="12429067" cy="5343801"/>
          </a:xfrm>
        </p:spPr>
        <p:txBody>
          <a:bodyPr>
            <a:normAutofit/>
          </a:bodyPr>
          <a:lstStyle/>
          <a:p>
            <a:pPr lvl="1"/>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322040" y="1334090"/>
            <a:ext cx="12429067" cy="5343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US" sz="4000" dirty="0" smtClean="0"/>
              <a:t>Rule of thumb, use Adam Optimization</a:t>
            </a:r>
            <a:endParaRPr lang="en-US" sz="3200" dirty="0" smtClean="0"/>
          </a:p>
          <a:p>
            <a:pPr lvl="1"/>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31" y="2363351"/>
            <a:ext cx="7848600" cy="4292600"/>
          </a:xfrm>
          <a:prstGeom prst="rect">
            <a:avLst/>
          </a:prstGeom>
        </p:spPr>
      </p:pic>
    </p:spTree>
    <p:extLst>
      <p:ext uri="{BB962C8B-B14F-4D97-AF65-F5344CB8AC3E}">
        <p14:creationId xmlns:p14="http://schemas.microsoft.com/office/powerpoint/2010/main" val="374188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85030"/>
            <a:ext cx="9144000" cy="2387600"/>
          </a:xfrm>
        </p:spPr>
        <p:txBody>
          <a:bodyPr>
            <a:normAutofit fontScale="90000"/>
          </a:bodyPr>
          <a:lstStyle/>
          <a:p>
            <a:r>
              <a:rPr lang="en-US" b="1" dirty="0" smtClean="0"/>
              <a:t>Example: Use convolutional neural nets to classify clothing in Fashion MNIST</a:t>
            </a:r>
            <a:r>
              <a:rPr lang="en-US" b="1" dirty="0"/>
              <a:t/>
            </a:r>
            <a:br>
              <a:rPr lang="en-US" b="1" dirty="0"/>
            </a:br>
            <a:endParaRPr lang="en-US" dirty="0"/>
          </a:p>
        </p:txBody>
      </p:sp>
    </p:spTree>
    <p:extLst>
      <p:ext uri="{BB962C8B-B14F-4D97-AF65-F5344CB8AC3E}">
        <p14:creationId xmlns:p14="http://schemas.microsoft.com/office/powerpoint/2010/main" val="34972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The Basic Requirements for Training</a:t>
            </a:r>
            <a:endParaRPr lang="en-US" sz="3600" dirty="0"/>
          </a:p>
        </p:txBody>
      </p:sp>
      <p:sp>
        <p:nvSpPr>
          <p:cNvPr id="3" name="Content Placeholder 2"/>
          <p:cNvSpPr>
            <a:spLocks noGrp="1"/>
          </p:cNvSpPr>
          <p:nvPr>
            <p:ph idx="1"/>
          </p:nvPr>
        </p:nvSpPr>
        <p:spPr>
          <a:xfrm>
            <a:off x="186266" y="1514199"/>
            <a:ext cx="12429067" cy="5343801"/>
          </a:xfrm>
        </p:spPr>
        <p:txBody>
          <a:bodyPr>
            <a:normAutofit fontScale="92500" lnSpcReduction="10000"/>
          </a:bodyPr>
          <a:lstStyle/>
          <a:p>
            <a:pPr>
              <a:lnSpc>
                <a:spcPct val="150000"/>
              </a:lnSpc>
            </a:pPr>
            <a:r>
              <a:rPr lang="en-US" sz="4000" dirty="0" smtClean="0"/>
              <a:t>What you need:</a:t>
            </a:r>
            <a:endParaRPr lang="en-US" sz="3200" dirty="0" smtClean="0"/>
          </a:p>
          <a:p>
            <a:pPr lvl="1">
              <a:lnSpc>
                <a:spcPct val="150000"/>
              </a:lnSpc>
            </a:pPr>
            <a:r>
              <a:rPr lang="en-US" sz="3200" dirty="0" smtClean="0"/>
              <a:t>Training Dataset</a:t>
            </a:r>
          </a:p>
          <a:p>
            <a:pPr lvl="1">
              <a:lnSpc>
                <a:spcPct val="150000"/>
              </a:lnSpc>
            </a:pPr>
            <a:r>
              <a:rPr lang="en-US" sz="3200" dirty="0" smtClean="0"/>
              <a:t>Testing Dataset</a:t>
            </a:r>
          </a:p>
          <a:p>
            <a:pPr lvl="1">
              <a:lnSpc>
                <a:spcPct val="150000"/>
              </a:lnSpc>
            </a:pPr>
            <a:r>
              <a:rPr lang="en-US" sz="3200" dirty="0" smtClean="0"/>
              <a:t>Validation Dataset </a:t>
            </a:r>
          </a:p>
          <a:p>
            <a:pPr lvl="1">
              <a:lnSpc>
                <a:spcPct val="150000"/>
              </a:lnSpc>
            </a:pPr>
            <a:r>
              <a:rPr lang="en-US" sz="3200" dirty="0" smtClean="0"/>
              <a:t>Neural network architecture (Network </a:t>
            </a:r>
            <a:r>
              <a:rPr lang="en-US" sz="3200" dirty="0" err="1" smtClean="0"/>
              <a:t>Hyperparameters</a:t>
            </a:r>
            <a:r>
              <a:rPr lang="en-US" sz="3200" dirty="0" smtClean="0"/>
              <a:t>)</a:t>
            </a:r>
          </a:p>
          <a:p>
            <a:pPr lvl="1">
              <a:lnSpc>
                <a:spcPct val="150000"/>
              </a:lnSpc>
            </a:pPr>
            <a:r>
              <a:rPr lang="en-US" sz="3200" dirty="0" smtClean="0"/>
              <a:t>Loss Function</a:t>
            </a:r>
          </a:p>
          <a:p>
            <a:pPr lvl="1">
              <a:lnSpc>
                <a:spcPct val="150000"/>
              </a:lnSpc>
            </a:pPr>
            <a:r>
              <a:rPr lang="en-US" sz="3200" dirty="0" smtClean="0"/>
              <a:t>Optimization Function</a:t>
            </a:r>
          </a:p>
          <a:p>
            <a:pPr lvl="1"/>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78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What are the Basics?</a:t>
            </a:r>
            <a:endParaRPr lang="en-US" sz="3600" dirty="0"/>
          </a:p>
        </p:txBody>
      </p:sp>
      <p:sp>
        <p:nvSpPr>
          <p:cNvPr id="3" name="Content Placeholder 2"/>
          <p:cNvSpPr>
            <a:spLocks noGrp="1"/>
          </p:cNvSpPr>
          <p:nvPr>
            <p:ph idx="1"/>
          </p:nvPr>
        </p:nvSpPr>
        <p:spPr>
          <a:xfrm>
            <a:off x="186267" y="1514199"/>
            <a:ext cx="11268672" cy="5343801"/>
          </a:xfrm>
        </p:spPr>
        <p:txBody>
          <a:bodyPr>
            <a:normAutofit/>
          </a:bodyPr>
          <a:lstStyle/>
          <a:p>
            <a:pPr lvl="1"/>
            <a:r>
              <a:rPr lang="en-US" sz="3200" dirty="0" smtClean="0"/>
              <a:t>We are going to be using the following tools: Terminal, Python, and </a:t>
            </a:r>
            <a:r>
              <a:rPr lang="en-US" sz="3200" dirty="0" err="1"/>
              <a:t>T</a:t>
            </a:r>
            <a:r>
              <a:rPr lang="en-US" sz="3200" dirty="0" err="1" smtClean="0"/>
              <a:t>ensorflow</a:t>
            </a:r>
            <a:r>
              <a:rPr lang="en-US" sz="3200" dirty="0" smtClean="0"/>
              <a:t>.</a:t>
            </a:r>
          </a:p>
          <a:p>
            <a:pPr lvl="1"/>
            <a:endParaRPr lang="en-US" sz="3200" dirty="0"/>
          </a:p>
          <a:p>
            <a:pPr lvl="1"/>
            <a:r>
              <a:rPr lang="en-US" sz="3200" dirty="0" smtClean="0"/>
              <a:t>Terminal is built in to Linux and </a:t>
            </a:r>
            <a:r>
              <a:rPr lang="en-US" sz="3200" dirty="0" err="1"/>
              <a:t>M</a:t>
            </a:r>
            <a:r>
              <a:rPr lang="en-US" sz="3200" dirty="0" err="1" smtClean="0"/>
              <a:t>acosx</a:t>
            </a:r>
            <a:r>
              <a:rPr lang="en-US" sz="3200" dirty="0" smtClean="0"/>
              <a:t> computers. In Windows OS it is known as cmd.</a:t>
            </a:r>
          </a:p>
          <a:p>
            <a:pPr lvl="1"/>
            <a:endParaRPr lang="en-US" sz="3200" dirty="0"/>
          </a:p>
          <a:p>
            <a:pPr lvl="1"/>
            <a:r>
              <a:rPr lang="en-US" sz="3200" dirty="0" smtClean="0"/>
              <a:t>It is a non-</a:t>
            </a:r>
            <a:r>
              <a:rPr lang="en-US" sz="3200" dirty="0" err="1" smtClean="0"/>
              <a:t>gui</a:t>
            </a:r>
            <a:r>
              <a:rPr lang="en-US" sz="3200" dirty="0" smtClean="0"/>
              <a:t> way to move around your computer file system.</a:t>
            </a:r>
            <a:endParaRPr lang="en-US" sz="3200"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7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Bash/Shell Basics</a:t>
            </a:r>
            <a:endParaRPr lang="en-US" sz="3600" dirty="0"/>
          </a:p>
        </p:txBody>
      </p:sp>
      <p:sp>
        <p:nvSpPr>
          <p:cNvPr id="3" name="Content Placeholder 2"/>
          <p:cNvSpPr>
            <a:spLocks noGrp="1"/>
          </p:cNvSpPr>
          <p:nvPr>
            <p:ph idx="1"/>
          </p:nvPr>
        </p:nvSpPr>
        <p:spPr>
          <a:xfrm>
            <a:off x="-1" y="1308790"/>
            <a:ext cx="12192001" cy="5549210"/>
          </a:xfrm>
        </p:spPr>
        <p:txBody>
          <a:bodyPr>
            <a:normAutofit/>
          </a:bodyPr>
          <a:lstStyle/>
          <a:p>
            <a:r>
              <a:rPr lang="en-US" dirty="0" smtClean="0"/>
              <a:t>Important Bash Shell commands to know:</a:t>
            </a:r>
          </a:p>
          <a:p>
            <a:pPr lvl="1"/>
            <a:r>
              <a:rPr lang="en-US" dirty="0" err="1" smtClean="0">
                <a:latin typeface="Courier New" charset="0"/>
                <a:ea typeface="Courier New" charset="0"/>
                <a:cs typeface="Courier New" charset="0"/>
              </a:rPr>
              <a:t>mkdir</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directory_name</a:t>
            </a:r>
            <a:r>
              <a:rPr lang="en-US" dirty="0" smtClean="0"/>
              <a:t>: makes a folder in the current working directory</a:t>
            </a:r>
          </a:p>
          <a:p>
            <a:pPr lvl="1"/>
            <a:r>
              <a:rPr lang="en-US" dirty="0" smtClean="0">
                <a:solidFill>
                  <a:schemeClr val="bg1"/>
                </a:solidFill>
                <a:latin typeface="Courier New" charset="0"/>
                <a:ea typeface="Courier New" charset="0"/>
                <a:cs typeface="Courier New" charset="0"/>
              </a:rPr>
              <a:t>cd </a:t>
            </a:r>
            <a:r>
              <a:rPr lang="en-US" dirty="0" err="1" smtClean="0">
                <a:solidFill>
                  <a:schemeClr val="bg1"/>
                </a:solidFill>
                <a:latin typeface="Courier New" charset="0"/>
                <a:ea typeface="Courier New" charset="0"/>
                <a:cs typeface="Courier New" charset="0"/>
              </a:rPr>
              <a:t>directory_name</a:t>
            </a:r>
            <a:r>
              <a:rPr lang="en-US" dirty="0" smtClean="0">
                <a:solidFill>
                  <a:schemeClr val="bg1"/>
                </a:solidFill>
              </a:rPr>
              <a:t>: moves the current working directory to </a:t>
            </a:r>
            <a:r>
              <a:rPr lang="en-US" dirty="0" err="1" smtClean="0">
                <a:solidFill>
                  <a:schemeClr val="bg1"/>
                </a:solidFill>
                <a:latin typeface="Courier New" charset="0"/>
                <a:ea typeface="Courier New" charset="0"/>
                <a:cs typeface="Courier New" charset="0"/>
              </a:rPr>
              <a:t>directory_name</a:t>
            </a:r>
            <a:endParaRPr lang="en-US" dirty="0" smtClean="0">
              <a:solidFill>
                <a:schemeClr val="bg1"/>
              </a:solidFill>
              <a:latin typeface="Courier New" charset="0"/>
              <a:ea typeface="Courier New" charset="0"/>
              <a:cs typeface="Courier New" charset="0"/>
            </a:endParaRPr>
          </a:p>
          <a:p>
            <a:pPr lvl="1"/>
            <a:r>
              <a:rPr lang="en-US" dirty="0" smtClean="0">
                <a:solidFill>
                  <a:schemeClr val="bg1"/>
                </a:solidFill>
                <a:latin typeface="Courier New" charset="0"/>
                <a:ea typeface="Courier New" charset="0"/>
                <a:cs typeface="Courier New" charset="0"/>
              </a:rPr>
              <a:t>cd .. : </a:t>
            </a:r>
            <a:r>
              <a:rPr lang="en-US" dirty="0" smtClean="0">
                <a:solidFill>
                  <a:schemeClr val="bg1"/>
                </a:solidFill>
                <a:ea typeface="Courier New" charset="0"/>
                <a:cs typeface="Courier New" charset="0"/>
              </a:rPr>
              <a:t>moves you one level above the current working directory in the file hierarchy</a:t>
            </a:r>
          </a:p>
          <a:p>
            <a:pPr lvl="1"/>
            <a:r>
              <a:rPr lang="en-US" dirty="0" err="1" smtClean="0">
                <a:solidFill>
                  <a:schemeClr val="bg1"/>
                </a:solidFill>
                <a:latin typeface="Courier New" charset="0"/>
                <a:ea typeface="Courier New" charset="0"/>
                <a:cs typeface="Courier New" charset="0"/>
              </a:rPr>
              <a:t>cp</a:t>
            </a:r>
            <a:r>
              <a:rPr lang="en-US" dirty="0" smtClean="0">
                <a:solidFill>
                  <a:schemeClr val="bg1"/>
                </a:solidFill>
                <a:latin typeface="Courier New" charset="0"/>
                <a:ea typeface="Courier New" charset="0"/>
                <a:cs typeface="Courier New" charset="0"/>
              </a:rPr>
              <a:t> /path/to/</a:t>
            </a:r>
            <a:r>
              <a:rPr lang="en-US" dirty="0" err="1" smtClean="0">
                <a:solidFill>
                  <a:schemeClr val="bg1"/>
                </a:solidFill>
                <a:latin typeface="Courier New" charset="0"/>
                <a:ea typeface="Courier New" charset="0"/>
                <a:cs typeface="Courier New" charset="0"/>
              </a:rPr>
              <a:t>file.txt</a:t>
            </a:r>
            <a:r>
              <a:rPr lang="en-US" dirty="0" smtClean="0">
                <a:solidFill>
                  <a:schemeClr val="bg1"/>
                </a:solidFill>
                <a:latin typeface="Courier New" charset="0"/>
                <a:ea typeface="Courier New" charset="0"/>
                <a:cs typeface="Courier New" charset="0"/>
              </a:rPr>
              <a:t> /new/location/ </a:t>
            </a:r>
            <a:r>
              <a:rPr lang="en-US" dirty="0" smtClean="0">
                <a:solidFill>
                  <a:schemeClr val="bg1"/>
                </a:solidFill>
                <a:ea typeface="Courier New" charset="0"/>
                <a:cs typeface="Courier New" charset="0"/>
              </a:rPr>
              <a:t>: copies </a:t>
            </a:r>
            <a:r>
              <a:rPr lang="en-US" dirty="0" err="1" smtClean="0">
                <a:solidFill>
                  <a:schemeClr val="bg1"/>
                </a:solidFill>
                <a:ea typeface="Courier New" charset="0"/>
                <a:cs typeface="Courier New" charset="0"/>
              </a:rPr>
              <a:t>file.txt</a:t>
            </a:r>
            <a:r>
              <a:rPr lang="en-US" dirty="0" smtClean="0">
                <a:solidFill>
                  <a:schemeClr val="bg1"/>
                </a:solidFill>
                <a:ea typeface="Courier New" charset="0"/>
                <a:cs typeface="Courier New" charset="0"/>
              </a:rPr>
              <a:t> to a new location</a:t>
            </a:r>
          </a:p>
          <a:p>
            <a:pPr lvl="1"/>
            <a:r>
              <a:rPr lang="en-US" dirty="0" err="1" smtClean="0">
                <a:solidFill>
                  <a:schemeClr val="bg1"/>
                </a:solidFill>
                <a:latin typeface="Courier New" charset="0"/>
                <a:ea typeface="Courier New" charset="0"/>
                <a:cs typeface="Courier New" charset="0"/>
              </a:rPr>
              <a:t>cp</a:t>
            </a:r>
            <a:r>
              <a:rPr lang="en-US" dirty="0" smtClean="0">
                <a:solidFill>
                  <a:schemeClr val="bg1"/>
                </a:solidFill>
                <a:latin typeface="Courier New" charset="0"/>
                <a:ea typeface="Courier New" charset="0"/>
                <a:cs typeface="Courier New" charset="0"/>
              </a:rPr>
              <a:t> –r /path/to/folder /new/location/ </a:t>
            </a:r>
            <a:r>
              <a:rPr lang="en-US" dirty="0" smtClean="0">
                <a:solidFill>
                  <a:schemeClr val="bg1"/>
                </a:solidFill>
                <a:ea typeface="Courier New" charset="0"/>
                <a:cs typeface="Courier New" charset="0"/>
              </a:rPr>
              <a:t>: copies folder to a new location</a:t>
            </a:r>
          </a:p>
          <a:p>
            <a:pPr lvl="1"/>
            <a:r>
              <a:rPr lang="en-US" dirty="0" smtClean="0">
                <a:solidFill>
                  <a:schemeClr val="bg1"/>
                </a:solidFill>
                <a:latin typeface="Courier New" charset="0"/>
                <a:ea typeface="Courier New" charset="0"/>
                <a:cs typeface="Courier New" charset="0"/>
              </a:rPr>
              <a:t>ls</a:t>
            </a:r>
            <a:r>
              <a:rPr lang="en-US" dirty="0" smtClean="0">
                <a:solidFill>
                  <a:schemeClr val="bg1"/>
                </a:solidFill>
                <a:ea typeface="Courier New" charset="0"/>
                <a:cs typeface="Courier New" charset="0"/>
              </a:rPr>
              <a:t> : lists all files and folders in the current working directory</a:t>
            </a:r>
          </a:p>
          <a:p>
            <a:pPr lvl="1"/>
            <a:r>
              <a:rPr lang="en-US" dirty="0">
                <a:solidFill>
                  <a:schemeClr val="bg1"/>
                </a:solidFill>
                <a:latin typeface="Courier New" charset="0"/>
                <a:ea typeface="Courier New" charset="0"/>
                <a:cs typeface="Courier New" charset="0"/>
              </a:rPr>
              <a:t>l</a:t>
            </a:r>
            <a:r>
              <a:rPr lang="en-US" dirty="0" smtClean="0">
                <a:solidFill>
                  <a:schemeClr val="bg1"/>
                </a:solidFill>
                <a:latin typeface="Courier New" charset="0"/>
                <a:ea typeface="Courier New" charset="0"/>
                <a:cs typeface="Courier New" charset="0"/>
              </a:rPr>
              <a:t>s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lists all files and folders in directory </a:t>
            </a:r>
            <a:r>
              <a:rPr lang="en-US" dirty="0" err="1" smtClean="0">
                <a:solidFill>
                  <a:schemeClr val="bg1"/>
                </a:solidFill>
                <a:latin typeface="Courier New" charset="0"/>
                <a:ea typeface="Courier New" charset="0"/>
                <a:cs typeface="Courier New" charset="0"/>
              </a:rPr>
              <a:t>folder_name</a:t>
            </a:r>
            <a:endParaRPr lang="en-US" dirty="0" smtClean="0">
              <a:solidFill>
                <a:schemeClr val="bg1"/>
              </a:solidFill>
              <a:latin typeface="Courier New" charset="0"/>
              <a:ea typeface="Courier New" charset="0"/>
              <a:cs typeface="Courier New" charset="0"/>
            </a:endParaRPr>
          </a:p>
          <a:p>
            <a:pPr lvl="1"/>
            <a:r>
              <a:rPr lang="en-US" dirty="0">
                <a:solidFill>
                  <a:schemeClr val="bg1"/>
                </a:solidFill>
                <a:latin typeface="Courier New" charset="0"/>
                <a:ea typeface="Courier New" charset="0"/>
                <a:cs typeface="Courier New" charset="0"/>
              </a:rPr>
              <a:t>v</a:t>
            </a:r>
            <a:r>
              <a:rPr lang="en-US" dirty="0" smtClean="0">
                <a:solidFill>
                  <a:schemeClr val="bg1"/>
                </a:solidFill>
                <a:latin typeface="Courier New" charset="0"/>
                <a:ea typeface="Courier New" charset="0"/>
                <a:cs typeface="Courier New" charset="0"/>
              </a:rPr>
              <a:t>im </a:t>
            </a:r>
            <a:r>
              <a:rPr lang="en-US" dirty="0" err="1" smtClean="0">
                <a:solidFill>
                  <a:schemeClr val="bg1"/>
                </a:solidFill>
                <a:latin typeface="Courier New" charset="0"/>
                <a:ea typeface="Courier New" charset="0"/>
                <a:cs typeface="Courier New" charset="0"/>
              </a:rPr>
              <a:t>file_name.ext</a:t>
            </a:r>
            <a:r>
              <a:rPr lang="en-US" dirty="0" smtClean="0">
                <a:solidFill>
                  <a:schemeClr val="bg1"/>
                </a:solidFill>
                <a:latin typeface="Courier New" charset="0"/>
                <a:ea typeface="Courier New" charset="0"/>
                <a:cs typeface="Courier New" charset="0"/>
              </a:rPr>
              <a:t>: </a:t>
            </a:r>
            <a:r>
              <a:rPr lang="en-US" dirty="0" smtClean="0">
                <a:solidFill>
                  <a:schemeClr val="bg1"/>
                </a:solidFill>
                <a:ea typeface="Courier New" charset="0"/>
                <a:cs typeface="Courier New" charset="0"/>
              </a:rPr>
              <a:t>creates and/or edits </a:t>
            </a:r>
            <a:r>
              <a:rPr lang="en-US" dirty="0" err="1" smtClean="0">
                <a:solidFill>
                  <a:schemeClr val="bg1"/>
                </a:solidFill>
                <a:ea typeface="Courier New" charset="0"/>
                <a:cs typeface="Courier New" charset="0"/>
              </a:rPr>
              <a:t>file_name.ext</a:t>
            </a:r>
            <a:r>
              <a:rPr lang="en-US" dirty="0" smtClean="0">
                <a:solidFill>
                  <a:schemeClr val="bg1"/>
                </a:solidFill>
                <a:ea typeface="Courier New" charset="0"/>
                <a:cs typeface="Courier New" charset="0"/>
              </a:rPr>
              <a:t> with vim</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PERMANENTLY!!</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–r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PERMANENTLY!</a:t>
            </a:r>
          </a:p>
          <a:p>
            <a:pPr lvl="1"/>
            <a:r>
              <a:rPr lang="en-US" dirty="0" smtClean="0">
                <a:solidFill>
                  <a:schemeClr val="bg1"/>
                </a:solidFill>
                <a:ea typeface="Courier New" charset="0"/>
                <a:cs typeface="Courier New" charset="0"/>
              </a:rPr>
              <a:t>NEVER EVER RUN: </a:t>
            </a:r>
            <a:r>
              <a:rPr lang="en-US" dirty="0" err="1" smtClean="0">
                <a:solidFill>
                  <a:schemeClr val="bg1"/>
                </a:solidFill>
                <a:latin typeface="Courier New" charset="0"/>
                <a:ea typeface="Courier New" charset="0"/>
                <a:cs typeface="Courier New" charset="0"/>
              </a:rPr>
              <a:t>rm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rf</a:t>
            </a:r>
            <a:r>
              <a:rPr lang="en-US" dirty="0" smtClean="0">
                <a:solidFill>
                  <a:schemeClr val="bg1"/>
                </a:solidFill>
                <a:latin typeface="Courier New" charset="0"/>
                <a:ea typeface="Courier New" charset="0"/>
                <a:cs typeface="Courier New" charset="0"/>
              </a:rPr>
              <a:t> </a:t>
            </a:r>
          </a:p>
          <a:p>
            <a:pPr lvl="1"/>
            <a:endParaRPr lang="en-US" dirty="0">
              <a:latin typeface="Courier New" charset="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722784"/>
            <a:ext cx="12192000" cy="516833"/>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76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Bash/Shell Basics</a:t>
            </a:r>
            <a:endParaRPr lang="en-US" sz="3600" dirty="0"/>
          </a:p>
        </p:txBody>
      </p:sp>
      <p:sp>
        <p:nvSpPr>
          <p:cNvPr id="3" name="Content Placeholder 2"/>
          <p:cNvSpPr>
            <a:spLocks noGrp="1"/>
          </p:cNvSpPr>
          <p:nvPr>
            <p:ph idx="1"/>
          </p:nvPr>
        </p:nvSpPr>
        <p:spPr>
          <a:xfrm>
            <a:off x="-1" y="1308790"/>
            <a:ext cx="12192001" cy="5549210"/>
          </a:xfrm>
        </p:spPr>
        <p:txBody>
          <a:bodyPr>
            <a:normAutofit/>
          </a:bodyPr>
          <a:lstStyle/>
          <a:p>
            <a:r>
              <a:rPr lang="en-US" dirty="0" smtClean="0"/>
              <a:t>Important Bash Shell commands to know:</a:t>
            </a:r>
          </a:p>
          <a:p>
            <a:pPr lvl="1"/>
            <a:r>
              <a:rPr lang="en-US" dirty="0" err="1" smtClean="0">
                <a:latin typeface="Courier New" charset="0"/>
                <a:ea typeface="Courier New" charset="0"/>
                <a:cs typeface="Courier New" charset="0"/>
              </a:rPr>
              <a:t>mkdir</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directory_name</a:t>
            </a:r>
            <a:r>
              <a:rPr lang="en-US" dirty="0" smtClean="0"/>
              <a:t>: makes a folder in the current working directory</a:t>
            </a:r>
          </a:p>
          <a:p>
            <a:pPr lvl="1"/>
            <a:r>
              <a:rPr lang="en-US" dirty="0" smtClean="0">
                <a:latin typeface="Courier New" charset="0"/>
                <a:ea typeface="Courier New" charset="0"/>
                <a:cs typeface="Courier New" charset="0"/>
              </a:rPr>
              <a:t>cd </a:t>
            </a:r>
            <a:r>
              <a:rPr lang="en-US" dirty="0" err="1" smtClean="0">
                <a:latin typeface="Courier New" charset="0"/>
                <a:ea typeface="Courier New" charset="0"/>
                <a:cs typeface="Courier New" charset="0"/>
              </a:rPr>
              <a:t>directory_name</a:t>
            </a:r>
            <a:r>
              <a:rPr lang="en-US" dirty="0" smtClean="0"/>
              <a:t>: moves the current working directory to </a:t>
            </a:r>
            <a:r>
              <a:rPr lang="en-US" dirty="0" err="1" smtClean="0">
                <a:latin typeface="Courier New" charset="0"/>
                <a:ea typeface="Courier New" charset="0"/>
                <a:cs typeface="Courier New" charset="0"/>
              </a:rPr>
              <a:t>directory_name</a:t>
            </a:r>
            <a:endParaRPr lang="en-US" dirty="0" smtClean="0">
              <a:latin typeface="Courier New" charset="0"/>
              <a:ea typeface="Courier New" charset="0"/>
              <a:cs typeface="Courier New" charset="0"/>
            </a:endParaRPr>
          </a:p>
          <a:p>
            <a:pPr lvl="1"/>
            <a:r>
              <a:rPr lang="en-US" dirty="0" smtClean="0">
                <a:latin typeface="Courier New" charset="0"/>
                <a:ea typeface="Courier New" charset="0"/>
                <a:cs typeface="Courier New" charset="0"/>
              </a:rPr>
              <a:t>cd .. : </a:t>
            </a:r>
            <a:r>
              <a:rPr lang="en-US" dirty="0" smtClean="0">
                <a:ea typeface="Courier New" charset="0"/>
                <a:cs typeface="Courier New" charset="0"/>
              </a:rPr>
              <a:t>moves you one level above the current working directory in the file hierarchy</a:t>
            </a:r>
          </a:p>
          <a:p>
            <a:pPr lvl="1"/>
            <a:r>
              <a:rPr lang="en-US" dirty="0" err="1" smtClean="0">
                <a:solidFill>
                  <a:schemeClr val="bg1"/>
                </a:solidFill>
                <a:latin typeface="Courier New" charset="0"/>
                <a:ea typeface="Courier New" charset="0"/>
                <a:cs typeface="Courier New" charset="0"/>
              </a:rPr>
              <a:t>cp</a:t>
            </a:r>
            <a:r>
              <a:rPr lang="en-US" dirty="0" smtClean="0">
                <a:solidFill>
                  <a:schemeClr val="bg1"/>
                </a:solidFill>
                <a:latin typeface="Courier New" charset="0"/>
                <a:ea typeface="Courier New" charset="0"/>
                <a:cs typeface="Courier New" charset="0"/>
              </a:rPr>
              <a:t> /path/to/</a:t>
            </a:r>
            <a:r>
              <a:rPr lang="en-US" dirty="0" err="1" smtClean="0">
                <a:solidFill>
                  <a:schemeClr val="bg1"/>
                </a:solidFill>
                <a:latin typeface="Courier New" charset="0"/>
                <a:ea typeface="Courier New" charset="0"/>
                <a:cs typeface="Courier New" charset="0"/>
              </a:rPr>
              <a:t>file.txt</a:t>
            </a:r>
            <a:r>
              <a:rPr lang="en-US" dirty="0" smtClean="0">
                <a:solidFill>
                  <a:schemeClr val="bg1"/>
                </a:solidFill>
                <a:latin typeface="Courier New" charset="0"/>
                <a:ea typeface="Courier New" charset="0"/>
                <a:cs typeface="Courier New" charset="0"/>
              </a:rPr>
              <a:t> /new/location/ </a:t>
            </a:r>
            <a:r>
              <a:rPr lang="en-US" dirty="0" smtClean="0">
                <a:solidFill>
                  <a:schemeClr val="bg1"/>
                </a:solidFill>
                <a:ea typeface="Courier New" charset="0"/>
                <a:cs typeface="Courier New" charset="0"/>
              </a:rPr>
              <a:t>: copies </a:t>
            </a:r>
            <a:r>
              <a:rPr lang="en-US" dirty="0" err="1" smtClean="0">
                <a:solidFill>
                  <a:schemeClr val="bg1"/>
                </a:solidFill>
                <a:ea typeface="Courier New" charset="0"/>
                <a:cs typeface="Courier New" charset="0"/>
              </a:rPr>
              <a:t>file.txt</a:t>
            </a:r>
            <a:r>
              <a:rPr lang="en-US" dirty="0" smtClean="0">
                <a:solidFill>
                  <a:schemeClr val="bg1"/>
                </a:solidFill>
                <a:ea typeface="Courier New" charset="0"/>
                <a:cs typeface="Courier New" charset="0"/>
              </a:rPr>
              <a:t> to a new location</a:t>
            </a:r>
          </a:p>
          <a:p>
            <a:pPr lvl="1"/>
            <a:r>
              <a:rPr lang="en-US" dirty="0" err="1" smtClean="0">
                <a:solidFill>
                  <a:schemeClr val="bg1"/>
                </a:solidFill>
                <a:latin typeface="Courier New" charset="0"/>
                <a:ea typeface="Courier New" charset="0"/>
                <a:cs typeface="Courier New" charset="0"/>
              </a:rPr>
              <a:t>cp</a:t>
            </a:r>
            <a:r>
              <a:rPr lang="en-US" dirty="0" smtClean="0">
                <a:solidFill>
                  <a:schemeClr val="bg1"/>
                </a:solidFill>
                <a:latin typeface="Courier New" charset="0"/>
                <a:ea typeface="Courier New" charset="0"/>
                <a:cs typeface="Courier New" charset="0"/>
              </a:rPr>
              <a:t> –r /path/to/folder /new/location/ </a:t>
            </a:r>
            <a:r>
              <a:rPr lang="en-US" dirty="0" smtClean="0">
                <a:solidFill>
                  <a:schemeClr val="bg1"/>
                </a:solidFill>
                <a:ea typeface="Courier New" charset="0"/>
                <a:cs typeface="Courier New" charset="0"/>
              </a:rPr>
              <a:t>: copies folder to a new location</a:t>
            </a:r>
          </a:p>
          <a:p>
            <a:pPr lvl="1"/>
            <a:r>
              <a:rPr lang="en-US" dirty="0" smtClean="0">
                <a:solidFill>
                  <a:schemeClr val="bg1"/>
                </a:solidFill>
                <a:latin typeface="Courier New" charset="0"/>
                <a:ea typeface="Courier New" charset="0"/>
                <a:cs typeface="Courier New" charset="0"/>
              </a:rPr>
              <a:t>ls</a:t>
            </a:r>
            <a:r>
              <a:rPr lang="en-US" dirty="0" smtClean="0">
                <a:solidFill>
                  <a:schemeClr val="bg1"/>
                </a:solidFill>
                <a:ea typeface="Courier New" charset="0"/>
                <a:cs typeface="Courier New" charset="0"/>
              </a:rPr>
              <a:t> : lists all files and folders in the current working directory</a:t>
            </a:r>
          </a:p>
          <a:p>
            <a:pPr lvl="1"/>
            <a:r>
              <a:rPr lang="en-US" dirty="0">
                <a:solidFill>
                  <a:schemeClr val="bg1"/>
                </a:solidFill>
                <a:latin typeface="Courier New" charset="0"/>
                <a:ea typeface="Courier New" charset="0"/>
                <a:cs typeface="Courier New" charset="0"/>
              </a:rPr>
              <a:t>l</a:t>
            </a:r>
            <a:r>
              <a:rPr lang="en-US" dirty="0" smtClean="0">
                <a:solidFill>
                  <a:schemeClr val="bg1"/>
                </a:solidFill>
                <a:latin typeface="Courier New" charset="0"/>
                <a:ea typeface="Courier New" charset="0"/>
                <a:cs typeface="Courier New" charset="0"/>
              </a:rPr>
              <a:t>s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lists all files and folders in directory </a:t>
            </a:r>
            <a:r>
              <a:rPr lang="en-US" dirty="0" err="1" smtClean="0">
                <a:solidFill>
                  <a:schemeClr val="bg1"/>
                </a:solidFill>
                <a:latin typeface="Courier New" charset="0"/>
                <a:ea typeface="Courier New" charset="0"/>
                <a:cs typeface="Courier New" charset="0"/>
              </a:rPr>
              <a:t>folder_name</a:t>
            </a:r>
            <a:endParaRPr lang="en-US" dirty="0" smtClean="0">
              <a:solidFill>
                <a:schemeClr val="bg1"/>
              </a:solidFill>
              <a:latin typeface="Courier New" charset="0"/>
              <a:ea typeface="Courier New" charset="0"/>
              <a:cs typeface="Courier New" charset="0"/>
            </a:endParaRPr>
          </a:p>
          <a:p>
            <a:pPr lvl="1"/>
            <a:r>
              <a:rPr lang="en-US" dirty="0">
                <a:solidFill>
                  <a:schemeClr val="bg1"/>
                </a:solidFill>
                <a:latin typeface="Courier New" charset="0"/>
                <a:ea typeface="Courier New" charset="0"/>
                <a:cs typeface="Courier New" charset="0"/>
              </a:rPr>
              <a:t>v</a:t>
            </a:r>
            <a:r>
              <a:rPr lang="en-US" dirty="0" smtClean="0">
                <a:solidFill>
                  <a:schemeClr val="bg1"/>
                </a:solidFill>
                <a:latin typeface="Courier New" charset="0"/>
                <a:ea typeface="Courier New" charset="0"/>
                <a:cs typeface="Courier New" charset="0"/>
              </a:rPr>
              <a:t>im </a:t>
            </a:r>
            <a:r>
              <a:rPr lang="en-US" dirty="0" err="1" smtClean="0">
                <a:solidFill>
                  <a:schemeClr val="bg1"/>
                </a:solidFill>
                <a:latin typeface="Courier New" charset="0"/>
                <a:ea typeface="Courier New" charset="0"/>
                <a:cs typeface="Courier New" charset="0"/>
              </a:rPr>
              <a:t>file_name.ext</a:t>
            </a:r>
            <a:r>
              <a:rPr lang="en-US" dirty="0" smtClean="0">
                <a:solidFill>
                  <a:schemeClr val="bg1"/>
                </a:solidFill>
                <a:latin typeface="Courier New" charset="0"/>
                <a:ea typeface="Courier New" charset="0"/>
                <a:cs typeface="Courier New" charset="0"/>
              </a:rPr>
              <a:t>: </a:t>
            </a:r>
            <a:r>
              <a:rPr lang="en-US" dirty="0" smtClean="0">
                <a:solidFill>
                  <a:schemeClr val="bg1"/>
                </a:solidFill>
                <a:ea typeface="Courier New" charset="0"/>
                <a:cs typeface="Courier New" charset="0"/>
              </a:rPr>
              <a:t>creates and/or edits </a:t>
            </a:r>
            <a:r>
              <a:rPr lang="en-US" dirty="0" err="1" smtClean="0">
                <a:solidFill>
                  <a:schemeClr val="bg1"/>
                </a:solidFill>
                <a:ea typeface="Courier New" charset="0"/>
                <a:cs typeface="Courier New" charset="0"/>
              </a:rPr>
              <a:t>file_name.ext</a:t>
            </a:r>
            <a:r>
              <a:rPr lang="en-US" dirty="0" smtClean="0">
                <a:solidFill>
                  <a:schemeClr val="bg1"/>
                </a:solidFill>
                <a:ea typeface="Courier New" charset="0"/>
                <a:cs typeface="Courier New" charset="0"/>
              </a:rPr>
              <a:t> with vim</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PERMANENTLY!!</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–r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PERMANENTLY!</a:t>
            </a:r>
          </a:p>
          <a:p>
            <a:pPr lvl="1"/>
            <a:r>
              <a:rPr lang="en-US" dirty="0" smtClean="0">
                <a:solidFill>
                  <a:schemeClr val="bg1"/>
                </a:solidFill>
                <a:ea typeface="Courier New" charset="0"/>
                <a:cs typeface="Courier New" charset="0"/>
              </a:rPr>
              <a:t>NEVER EVER RUN: </a:t>
            </a:r>
            <a:r>
              <a:rPr lang="en-US" dirty="0" err="1" smtClean="0">
                <a:solidFill>
                  <a:schemeClr val="bg1"/>
                </a:solidFill>
                <a:latin typeface="Courier New" charset="0"/>
                <a:ea typeface="Courier New" charset="0"/>
                <a:cs typeface="Courier New" charset="0"/>
              </a:rPr>
              <a:t>rm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rf</a:t>
            </a:r>
            <a:r>
              <a:rPr lang="en-US" dirty="0" smtClean="0">
                <a:solidFill>
                  <a:schemeClr val="bg1"/>
                </a:solidFill>
                <a:latin typeface="Courier New" charset="0"/>
                <a:ea typeface="Courier New" charset="0"/>
                <a:cs typeface="Courier New" charset="0"/>
              </a:rPr>
              <a:t> </a:t>
            </a:r>
          </a:p>
          <a:p>
            <a:pPr lvl="1"/>
            <a:endParaRPr lang="en-US" dirty="0">
              <a:latin typeface="Courier New" charset="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2133602"/>
            <a:ext cx="12192000" cy="927653"/>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40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Bash/Shell Basics</a:t>
            </a:r>
            <a:endParaRPr lang="en-US" sz="3600" dirty="0"/>
          </a:p>
        </p:txBody>
      </p:sp>
      <p:sp>
        <p:nvSpPr>
          <p:cNvPr id="3" name="Content Placeholder 2"/>
          <p:cNvSpPr>
            <a:spLocks noGrp="1"/>
          </p:cNvSpPr>
          <p:nvPr>
            <p:ph idx="1"/>
          </p:nvPr>
        </p:nvSpPr>
        <p:spPr>
          <a:xfrm>
            <a:off x="-1" y="1308790"/>
            <a:ext cx="12192001" cy="5549210"/>
          </a:xfrm>
        </p:spPr>
        <p:txBody>
          <a:bodyPr>
            <a:normAutofit/>
          </a:bodyPr>
          <a:lstStyle/>
          <a:p>
            <a:r>
              <a:rPr lang="en-US" dirty="0" smtClean="0"/>
              <a:t>Important Bash Shell commands to know:</a:t>
            </a:r>
          </a:p>
          <a:p>
            <a:pPr lvl="1"/>
            <a:r>
              <a:rPr lang="en-US" dirty="0" err="1" smtClean="0">
                <a:latin typeface="Courier New" charset="0"/>
                <a:ea typeface="Courier New" charset="0"/>
                <a:cs typeface="Courier New" charset="0"/>
              </a:rPr>
              <a:t>mkdir</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directory_name</a:t>
            </a:r>
            <a:r>
              <a:rPr lang="en-US" dirty="0" smtClean="0"/>
              <a:t>: makes a folder in the current working directory</a:t>
            </a:r>
          </a:p>
          <a:p>
            <a:pPr lvl="1"/>
            <a:r>
              <a:rPr lang="en-US" dirty="0" smtClean="0">
                <a:latin typeface="Courier New" charset="0"/>
                <a:ea typeface="Courier New" charset="0"/>
                <a:cs typeface="Courier New" charset="0"/>
              </a:rPr>
              <a:t>cd </a:t>
            </a:r>
            <a:r>
              <a:rPr lang="en-US" dirty="0" err="1" smtClean="0">
                <a:latin typeface="Courier New" charset="0"/>
                <a:ea typeface="Courier New" charset="0"/>
                <a:cs typeface="Courier New" charset="0"/>
              </a:rPr>
              <a:t>directory_name</a:t>
            </a:r>
            <a:r>
              <a:rPr lang="en-US" dirty="0" smtClean="0"/>
              <a:t>: moves the current working directory to </a:t>
            </a:r>
            <a:r>
              <a:rPr lang="en-US" dirty="0" err="1" smtClean="0">
                <a:latin typeface="Courier New" charset="0"/>
                <a:ea typeface="Courier New" charset="0"/>
                <a:cs typeface="Courier New" charset="0"/>
              </a:rPr>
              <a:t>directory_name</a:t>
            </a:r>
            <a:endParaRPr lang="en-US" dirty="0" smtClean="0">
              <a:latin typeface="Courier New" charset="0"/>
              <a:ea typeface="Courier New" charset="0"/>
              <a:cs typeface="Courier New" charset="0"/>
            </a:endParaRPr>
          </a:p>
          <a:p>
            <a:pPr lvl="1"/>
            <a:r>
              <a:rPr lang="en-US" dirty="0" smtClean="0">
                <a:latin typeface="Courier New" charset="0"/>
                <a:ea typeface="Courier New" charset="0"/>
                <a:cs typeface="Courier New" charset="0"/>
              </a:rPr>
              <a:t>cd .. : </a:t>
            </a:r>
            <a:r>
              <a:rPr lang="en-US" dirty="0" smtClean="0">
                <a:ea typeface="Courier New" charset="0"/>
                <a:cs typeface="Courier New" charset="0"/>
              </a:rPr>
              <a:t>moves you one level above the current working directory in the file hierarchy</a:t>
            </a:r>
          </a:p>
          <a:p>
            <a:pPr lvl="1"/>
            <a:r>
              <a:rPr lang="en-US" dirty="0" err="1" smtClean="0">
                <a:latin typeface="Courier New" charset="0"/>
                <a:ea typeface="Courier New" charset="0"/>
                <a:cs typeface="Courier New" charset="0"/>
              </a:rPr>
              <a:t>cp</a:t>
            </a:r>
            <a:r>
              <a:rPr lang="en-US" dirty="0" smtClean="0">
                <a:latin typeface="Courier New" charset="0"/>
                <a:ea typeface="Courier New" charset="0"/>
                <a:cs typeface="Courier New" charset="0"/>
              </a:rPr>
              <a:t> /path/to/</a:t>
            </a:r>
            <a:r>
              <a:rPr lang="en-US" dirty="0" err="1" smtClean="0">
                <a:latin typeface="Courier New" charset="0"/>
                <a:ea typeface="Courier New" charset="0"/>
                <a:cs typeface="Courier New" charset="0"/>
              </a:rPr>
              <a:t>file.txt</a:t>
            </a:r>
            <a:r>
              <a:rPr lang="en-US" dirty="0" smtClean="0">
                <a:latin typeface="Courier New" charset="0"/>
                <a:ea typeface="Courier New" charset="0"/>
                <a:cs typeface="Courier New" charset="0"/>
              </a:rPr>
              <a:t> /new/location/ </a:t>
            </a:r>
            <a:r>
              <a:rPr lang="en-US" dirty="0" smtClean="0">
                <a:ea typeface="Courier New" charset="0"/>
                <a:cs typeface="Courier New" charset="0"/>
              </a:rPr>
              <a:t>: copies </a:t>
            </a:r>
            <a:r>
              <a:rPr lang="en-US" dirty="0" err="1" smtClean="0">
                <a:ea typeface="Courier New" charset="0"/>
                <a:cs typeface="Courier New" charset="0"/>
              </a:rPr>
              <a:t>file.txt</a:t>
            </a:r>
            <a:r>
              <a:rPr lang="en-US" dirty="0" smtClean="0">
                <a:ea typeface="Courier New" charset="0"/>
                <a:cs typeface="Courier New" charset="0"/>
              </a:rPr>
              <a:t> to a new location</a:t>
            </a:r>
          </a:p>
          <a:p>
            <a:pPr lvl="1"/>
            <a:r>
              <a:rPr lang="en-US" dirty="0" err="1" smtClean="0">
                <a:latin typeface="Courier New" charset="0"/>
                <a:ea typeface="Courier New" charset="0"/>
                <a:cs typeface="Courier New" charset="0"/>
              </a:rPr>
              <a:t>cp</a:t>
            </a:r>
            <a:r>
              <a:rPr lang="en-US" dirty="0" smtClean="0">
                <a:latin typeface="Courier New" charset="0"/>
                <a:ea typeface="Courier New" charset="0"/>
                <a:cs typeface="Courier New" charset="0"/>
              </a:rPr>
              <a:t> –r /path/to/folder /new/location/ </a:t>
            </a:r>
            <a:r>
              <a:rPr lang="en-US" dirty="0" smtClean="0">
                <a:ea typeface="Courier New" charset="0"/>
                <a:cs typeface="Courier New" charset="0"/>
              </a:rPr>
              <a:t>: copies folder to a new location</a:t>
            </a:r>
          </a:p>
          <a:p>
            <a:pPr lvl="1"/>
            <a:r>
              <a:rPr lang="en-US" dirty="0" smtClean="0">
                <a:solidFill>
                  <a:schemeClr val="bg1"/>
                </a:solidFill>
                <a:latin typeface="Courier New" charset="0"/>
                <a:ea typeface="Courier New" charset="0"/>
                <a:cs typeface="Courier New" charset="0"/>
              </a:rPr>
              <a:t>ls</a:t>
            </a:r>
            <a:r>
              <a:rPr lang="en-US" dirty="0" smtClean="0">
                <a:solidFill>
                  <a:schemeClr val="bg1"/>
                </a:solidFill>
                <a:ea typeface="Courier New" charset="0"/>
                <a:cs typeface="Courier New" charset="0"/>
              </a:rPr>
              <a:t> : lists all files and folders in the current working directory</a:t>
            </a:r>
          </a:p>
          <a:p>
            <a:pPr lvl="1"/>
            <a:r>
              <a:rPr lang="en-US" dirty="0">
                <a:solidFill>
                  <a:schemeClr val="bg1"/>
                </a:solidFill>
                <a:latin typeface="Courier New" charset="0"/>
                <a:ea typeface="Courier New" charset="0"/>
                <a:cs typeface="Courier New" charset="0"/>
              </a:rPr>
              <a:t>l</a:t>
            </a:r>
            <a:r>
              <a:rPr lang="en-US" dirty="0" smtClean="0">
                <a:solidFill>
                  <a:schemeClr val="bg1"/>
                </a:solidFill>
                <a:latin typeface="Courier New" charset="0"/>
                <a:ea typeface="Courier New" charset="0"/>
                <a:cs typeface="Courier New" charset="0"/>
              </a:rPr>
              <a:t>s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lists all files and folders in directory </a:t>
            </a:r>
            <a:r>
              <a:rPr lang="en-US" dirty="0" err="1" smtClean="0">
                <a:solidFill>
                  <a:schemeClr val="bg1"/>
                </a:solidFill>
                <a:latin typeface="Courier New" charset="0"/>
                <a:ea typeface="Courier New" charset="0"/>
                <a:cs typeface="Courier New" charset="0"/>
              </a:rPr>
              <a:t>folder_name</a:t>
            </a:r>
            <a:endParaRPr lang="en-US" dirty="0" smtClean="0">
              <a:solidFill>
                <a:schemeClr val="bg1"/>
              </a:solidFill>
              <a:latin typeface="Courier New" charset="0"/>
              <a:ea typeface="Courier New" charset="0"/>
              <a:cs typeface="Courier New" charset="0"/>
            </a:endParaRPr>
          </a:p>
          <a:p>
            <a:pPr lvl="1"/>
            <a:r>
              <a:rPr lang="en-US" dirty="0">
                <a:solidFill>
                  <a:schemeClr val="bg1"/>
                </a:solidFill>
                <a:latin typeface="Courier New" charset="0"/>
                <a:ea typeface="Courier New" charset="0"/>
                <a:cs typeface="Courier New" charset="0"/>
              </a:rPr>
              <a:t>v</a:t>
            </a:r>
            <a:r>
              <a:rPr lang="en-US" dirty="0" smtClean="0">
                <a:solidFill>
                  <a:schemeClr val="bg1"/>
                </a:solidFill>
                <a:latin typeface="Courier New" charset="0"/>
                <a:ea typeface="Courier New" charset="0"/>
                <a:cs typeface="Courier New" charset="0"/>
              </a:rPr>
              <a:t>im </a:t>
            </a:r>
            <a:r>
              <a:rPr lang="en-US" dirty="0" err="1" smtClean="0">
                <a:solidFill>
                  <a:schemeClr val="bg1"/>
                </a:solidFill>
                <a:latin typeface="Courier New" charset="0"/>
                <a:ea typeface="Courier New" charset="0"/>
                <a:cs typeface="Courier New" charset="0"/>
              </a:rPr>
              <a:t>file_name.ext</a:t>
            </a:r>
            <a:r>
              <a:rPr lang="en-US" dirty="0" smtClean="0">
                <a:solidFill>
                  <a:schemeClr val="bg1"/>
                </a:solidFill>
                <a:latin typeface="Courier New" charset="0"/>
                <a:ea typeface="Courier New" charset="0"/>
                <a:cs typeface="Courier New" charset="0"/>
              </a:rPr>
              <a:t>: </a:t>
            </a:r>
            <a:r>
              <a:rPr lang="en-US" dirty="0" smtClean="0">
                <a:solidFill>
                  <a:schemeClr val="bg1"/>
                </a:solidFill>
                <a:ea typeface="Courier New" charset="0"/>
                <a:cs typeface="Courier New" charset="0"/>
              </a:rPr>
              <a:t>creates and/or edits </a:t>
            </a:r>
            <a:r>
              <a:rPr lang="en-US" dirty="0" err="1" smtClean="0">
                <a:solidFill>
                  <a:schemeClr val="bg1"/>
                </a:solidFill>
                <a:ea typeface="Courier New" charset="0"/>
                <a:cs typeface="Courier New" charset="0"/>
              </a:rPr>
              <a:t>file_name.ext</a:t>
            </a:r>
            <a:r>
              <a:rPr lang="en-US" dirty="0" smtClean="0">
                <a:solidFill>
                  <a:schemeClr val="bg1"/>
                </a:solidFill>
                <a:ea typeface="Courier New" charset="0"/>
                <a:cs typeface="Courier New" charset="0"/>
              </a:rPr>
              <a:t> with vim</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PERMANENTLY!!</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–r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PERMANENTLY!</a:t>
            </a:r>
          </a:p>
          <a:p>
            <a:pPr lvl="1"/>
            <a:r>
              <a:rPr lang="en-US" dirty="0" smtClean="0">
                <a:solidFill>
                  <a:schemeClr val="bg1"/>
                </a:solidFill>
                <a:ea typeface="Courier New" charset="0"/>
                <a:cs typeface="Courier New" charset="0"/>
              </a:rPr>
              <a:t>NEVER EVER RUN: </a:t>
            </a:r>
            <a:r>
              <a:rPr lang="en-US" dirty="0" err="1" smtClean="0">
                <a:solidFill>
                  <a:schemeClr val="bg1"/>
                </a:solidFill>
                <a:latin typeface="Courier New" charset="0"/>
                <a:ea typeface="Courier New" charset="0"/>
                <a:cs typeface="Courier New" charset="0"/>
              </a:rPr>
              <a:t>rm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rf</a:t>
            </a:r>
            <a:r>
              <a:rPr lang="en-US" dirty="0" smtClean="0">
                <a:solidFill>
                  <a:schemeClr val="bg1"/>
                </a:solidFill>
                <a:latin typeface="Courier New" charset="0"/>
                <a:ea typeface="Courier New" charset="0"/>
                <a:cs typeface="Courier New" charset="0"/>
              </a:rPr>
              <a:t> </a:t>
            </a:r>
          </a:p>
          <a:p>
            <a:pPr lvl="1"/>
            <a:endParaRPr lang="en-US" dirty="0">
              <a:latin typeface="Courier New" charset="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2915477"/>
            <a:ext cx="12192000" cy="927653"/>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85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Bash/Shell Basics</a:t>
            </a:r>
            <a:endParaRPr lang="en-US" sz="3600" dirty="0"/>
          </a:p>
        </p:txBody>
      </p:sp>
      <p:sp>
        <p:nvSpPr>
          <p:cNvPr id="3" name="Content Placeholder 2"/>
          <p:cNvSpPr>
            <a:spLocks noGrp="1"/>
          </p:cNvSpPr>
          <p:nvPr>
            <p:ph idx="1"/>
          </p:nvPr>
        </p:nvSpPr>
        <p:spPr>
          <a:xfrm>
            <a:off x="-1" y="1308790"/>
            <a:ext cx="12192001" cy="5549210"/>
          </a:xfrm>
        </p:spPr>
        <p:txBody>
          <a:bodyPr>
            <a:normAutofit/>
          </a:bodyPr>
          <a:lstStyle/>
          <a:p>
            <a:r>
              <a:rPr lang="en-US" dirty="0" smtClean="0"/>
              <a:t>Important Bash Shell commands to know:</a:t>
            </a:r>
          </a:p>
          <a:p>
            <a:pPr lvl="1"/>
            <a:r>
              <a:rPr lang="en-US" dirty="0" err="1" smtClean="0">
                <a:latin typeface="Courier New" charset="0"/>
                <a:ea typeface="Courier New" charset="0"/>
                <a:cs typeface="Courier New" charset="0"/>
              </a:rPr>
              <a:t>mkdir</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directory_name</a:t>
            </a:r>
            <a:r>
              <a:rPr lang="en-US" dirty="0" smtClean="0"/>
              <a:t>: makes a folder in the current working directory</a:t>
            </a:r>
          </a:p>
          <a:p>
            <a:pPr lvl="1"/>
            <a:r>
              <a:rPr lang="en-US" dirty="0" smtClean="0">
                <a:latin typeface="Courier New" charset="0"/>
                <a:ea typeface="Courier New" charset="0"/>
                <a:cs typeface="Courier New" charset="0"/>
              </a:rPr>
              <a:t>cd </a:t>
            </a:r>
            <a:r>
              <a:rPr lang="en-US" dirty="0" err="1" smtClean="0">
                <a:latin typeface="Courier New" charset="0"/>
                <a:ea typeface="Courier New" charset="0"/>
                <a:cs typeface="Courier New" charset="0"/>
              </a:rPr>
              <a:t>directory_name</a:t>
            </a:r>
            <a:r>
              <a:rPr lang="en-US" dirty="0" smtClean="0"/>
              <a:t>: moves the current working directory to </a:t>
            </a:r>
            <a:r>
              <a:rPr lang="en-US" dirty="0" err="1" smtClean="0">
                <a:latin typeface="Courier New" charset="0"/>
                <a:ea typeface="Courier New" charset="0"/>
                <a:cs typeface="Courier New" charset="0"/>
              </a:rPr>
              <a:t>directory_name</a:t>
            </a:r>
            <a:endParaRPr lang="en-US" dirty="0" smtClean="0">
              <a:latin typeface="Courier New" charset="0"/>
              <a:ea typeface="Courier New" charset="0"/>
              <a:cs typeface="Courier New" charset="0"/>
            </a:endParaRPr>
          </a:p>
          <a:p>
            <a:pPr lvl="1"/>
            <a:r>
              <a:rPr lang="en-US" dirty="0" smtClean="0">
                <a:latin typeface="Courier New" charset="0"/>
                <a:ea typeface="Courier New" charset="0"/>
                <a:cs typeface="Courier New" charset="0"/>
              </a:rPr>
              <a:t>cd .. : </a:t>
            </a:r>
            <a:r>
              <a:rPr lang="en-US" dirty="0" smtClean="0">
                <a:ea typeface="Courier New" charset="0"/>
                <a:cs typeface="Courier New" charset="0"/>
              </a:rPr>
              <a:t>moves you one level above the current working directory in the file hierarchy</a:t>
            </a:r>
          </a:p>
          <a:p>
            <a:pPr lvl="1"/>
            <a:r>
              <a:rPr lang="en-US" dirty="0" err="1" smtClean="0">
                <a:latin typeface="Courier New" charset="0"/>
                <a:ea typeface="Courier New" charset="0"/>
                <a:cs typeface="Courier New" charset="0"/>
              </a:rPr>
              <a:t>cp</a:t>
            </a:r>
            <a:r>
              <a:rPr lang="en-US" dirty="0" smtClean="0">
                <a:latin typeface="Courier New" charset="0"/>
                <a:ea typeface="Courier New" charset="0"/>
                <a:cs typeface="Courier New" charset="0"/>
              </a:rPr>
              <a:t> /path/to/</a:t>
            </a:r>
            <a:r>
              <a:rPr lang="en-US" dirty="0" err="1" smtClean="0">
                <a:latin typeface="Courier New" charset="0"/>
                <a:ea typeface="Courier New" charset="0"/>
                <a:cs typeface="Courier New" charset="0"/>
              </a:rPr>
              <a:t>file.txt</a:t>
            </a:r>
            <a:r>
              <a:rPr lang="en-US" dirty="0" smtClean="0">
                <a:latin typeface="Courier New" charset="0"/>
                <a:ea typeface="Courier New" charset="0"/>
                <a:cs typeface="Courier New" charset="0"/>
              </a:rPr>
              <a:t> /new/location/ </a:t>
            </a:r>
            <a:r>
              <a:rPr lang="en-US" dirty="0" smtClean="0">
                <a:ea typeface="Courier New" charset="0"/>
                <a:cs typeface="Courier New" charset="0"/>
              </a:rPr>
              <a:t>: copies </a:t>
            </a:r>
            <a:r>
              <a:rPr lang="en-US" dirty="0" err="1" smtClean="0">
                <a:ea typeface="Courier New" charset="0"/>
                <a:cs typeface="Courier New" charset="0"/>
              </a:rPr>
              <a:t>file.txt</a:t>
            </a:r>
            <a:r>
              <a:rPr lang="en-US" dirty="0" smtClean="0">
                <a:ea typeface="Courier New" charset="0"/>
                <a:cs typeface="Courier New" charset="0"/>
              </a:rPr>
              <a:t> to a new location</a:t>
            </a:r>
          </a:p>
          <a:p>
            <a:pPr lvl="1"/>
            <a:r>
              <a:rPr lang="en-US" dirty="0" err="1" smtClean="0">
                <a:latin typeface="Courier New" charset="0"/>
                <a:ea typeface="Courier New" charset="0"/>
                <a:cs typeface="Courier New" charset="0"/>
              </a:rPr>
              <a:t>cp</a:t>
            </a:r>
            <a:r>
              <a:rPr lang="en-US" dirty="0" smtClean="0">
                <a:latin typeface="Courier New" charset="0"/>
                <a:ea typeface="Courier New" charset="0"/>
                <a:cs typeface="Courier New" charset="0"/>
              </a:rPr>
              <a:t> –r /path/to/folder /new/location/ </a:t>
            </a:r>
            <a:r>
              <a:rPr lang="en-US" dirty="0" smtClean="0">
                <a:ea typeface="Courier New" charset="0"/>
                <a:cs typeface="Courier New" charset="0"/>
              </a:rPr>
              <a:t>: copies folder to a new location</a:t>
            </a:r>
          </a:p>
          <a:p>
            <a:pPr lvl="1"/>
            <a:r>
              <a:rPr lang="en-US" dirty="0" smtClean="0">
                <a:latin typeface="Courier New" charset="0"/>
                <a:ea typeface="Courier New" charset="0"/>
                <a:cs typeface="Courier New" charset="0"/>
              </a:rPr>
              <a:t>ls</a:t>
            </a:r>
            <a:r>
              <a:rPr lang="en-US" dirty="0" smtClean="0">
                <a:ea typeface="Courier New" charset="0"/>
                <a:cs typeface="Courier New" charset="0"/>
              </a:rPr>
              <a:t> : lists all files and folders in the current working directory</a:t>
            </a:r>
          </a:p>
          <a:p>
            <a:pPr lvl="1"/>
            <a:r>
              <a:rPr lang="en-US" dirty="0">
                <a:latin typeface="Courier New" charset="0"/>
                <a:ea typeface="Courier New" charset="0"/>
                <a:cs typeface="Courier New" charset="0"/>
              </a:rPr>
              <a:t>l</a:t>
            </a:r>
            <a:r>
              <a:rPr lang="en-US" dirty="0" smtClean="0">
                <a:latin typeface="Courier New" charset="0"/>
                <a:ea typeface="Courier New" charset="0"/>
                <a:cs typeface="Courier New" charset="0"/>
              </a:rPr>
              <a:t>s </a:t>
            </a:r>
            <a:r>
              <a:rPr lang="en-US" dirty="0" err="1" smtClean="0">
                <a:latin typeface="Courier New" charset="0"/>
                <a:ea typeface="Courier New" charset="0"/>
                <a:cs typeface="Courier New" charset="0"/>
              </a:rPr>
              <a:t>folder_name</a:t>
            </a:r>
            <a:r>
              <a:rPr lang="en-US" dirty="0" smtClean="0">
                <a:ea typeface="Courier New" charset="0"/>
                <a:cs typeface="Courier New" charset="0"/>
              </a:rPr>
              <a:t>: lists all files and folders in directory </a:t>
            </a:r>
            <a:r>
              <a:rPr lang="en-US" dirty="0" err="1" smtClean="0">
                <a:latin typeface="Courier New" charset="0"/>
                <a:ea typeface="Courier New" charset="0"/>
                <a:cs typeface="Courier New" charset="0"/>
              </a:rPr>
              <a:t>folder_name</a:t>
            </a:r>
            <a:endParaRPr lang="en-US" dirty="0" smtClean="0">
              <a:latin typeface="Courier New" charset="0"/>
              <a:ea typeface="Courier New" charset="0"/>
              <a:cs typeface="Courier New" charset="0"/>
            </a:endParaRPr>
          </a:p>
          <a:p>
            <a:pPr lvl="1"/>
            <a:r>
              <a:rPr lang="en-US" dirty="0">
                <a:solidFill>
                  <a:schemeClr val="bg1"/>
                </a:solidFill>
                <a:latin typeface="Courier New" charset="0"/>
                <a:ea typeface="Courier New" charset="0"/>
                <a:cs typeface="Courier New" charset="0"/>
              </a:rPr>
              <a:t>v</a:t>
            </a:r>
            <a:r>
              <a:rPr lang="en-US" dirty="0" smtClean="0">
                <a:solidFill>
                  <a:schemeClr val="bg1"/>
                </a:solidFill>
                <a:latin typeface="Courier New" charset="0"/>
                <a:ea typeface="Courier New" charset="0"/>
                <a:cs typeface="Courier New" charset="0"/>
              </a:rPr>
              <a:t>im </a:t>
            </a:r>
            <a:r>
              <a:rPr lang="en-US" dirty="0" err="1" smtClean="0">
                <a:solidFill>
                  <a:schemeClr val="bg1"/>
                </a:solidFill>
                <a:latin typeface="Courier New" charset="0"/>
                <a:ea typeface="Courier New" charset="0"/>
                <a:cs typeface="Courier New" charset="0"/>
              </a:rPr>
              <a:t>file_name.ext</a:t>
            </a:r>
            <a:r>
              <a:rPr lang="en-US" dirty="0" smtClean="0">
                <a:solidFill>
                  <a:schemeClr val="bg1"/>
                </a:solidFill>
                <a:latin typeface="Courier New" charset="0"/>
                <a:ea typeface="Courier New" charset="0"/>
                <a:cs typeface="Courier New" charset="0"/>
              </a:rPr>
              <a:t>: </a:t>
            </a:r>
            <a:r>
              <a:rPr lang="en-US" dirty="0" smtClean="0">
                <a:solidFill>
                  <a:schemeClr val="bg1"/>
                </a:solidFill>
                <a:ea typeface="Courier New" charset="0"/>
                <a:cs typeface="Courier New" charset="0"/>
              </a:rPr>
              <a:t>creates and/or edits </a:t>
            </a:r>
            <a:r>
              <a:rPr lang="en-US" dirty="0" err="1" smtClean="0">
                <a:solidFill>
                  <a:schemeClr val="bg1"/>
                </a:solidFill>
                <a:ea typeface="Courier New" charset="0"/>
                <a:cs typeface="Courier New" charset="0"/>
              </a:rPr>
              <a:t>file_name.ext</a:t>
            </a:r>
            <a:r>
              <a:rPr lang="en-US" dirty="0" smtClean="0">
                <a:solidFill>
                  <a:schemeClr val="bg1"/>
                </a:solidFill>
                <a:ea typeface="Courier New" charset="0"/>
                <a:cs typeface="Courier New" charset="0"/>
              </a:rPr>
              <a:t> with vim</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PERMANENTLY!!</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–r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PERMANENTLY!</a:t>
            </a:r>
          </a:p>
          <a:p>
            <a:pPr lvl="1"/>
            <a:r>
              <a:rPr lang="en-US" dirty="0" smtClean="0">
                <a:solidFill>
                  <a:schemeClr val="bg1"/>
                </a:solidFill>
                <a:ea typeface="Courier New" charset="0"/>
                <a:cs typeface="Courier New" charset="0"/>
              </a:rPr>
              <a:t>NEVER EVER RUN: </a:t>
            </a:r>
            <a:r>
              <a:rPr lang="en-US" dirty="0" err="1" smtClean="0">
                <a:solidFill>
                  <a:schemeClr val="bg1"/>
                </a:solidFill>
                <a:latin typeface="Courier New" charset="0"/>
                <a:ea typeface="Courier New" charset="0"/>
                <a:cs typeface="Courier New" charset="0"/>
              </a:rPr>
              <a:t>rm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rf</a:t>
            </a:r>
            <a:r>
              <a:rPr lang="en-US" dirty="0" smtClean="0">
                <a:solidFill>
                  <a:schemeClr val="bg1"/>
                </a:solidFill>
                <a:latin typeface="Courier New" charset="0"/>
                <a:ea typeface="Courier New" charset="0"/>
                <a:cs typeface="Courier New" charset="0"/>
              </a:rPr>
              <a:t> </a:t>
            </a:r>
          </a:p>
          <a:p>
            <a:pPr lvl="1"/>
            <a:endParaRPr lang="en-US" dirty="0">
              <a:latin typeface="Courier New" charset="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3684104"/>
            <a:ext cx="12192000" cy="927653"/>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45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Bash/Shell Basics</a:t>
            </a:r>
            <a:endParaRPr lang="en-US" sz="3600" dirty="0"/>
          </a:p>
        </p:txBody>
      </p:sp>
      <p:sp>
        <p:nvSpPr>
          <p:cNvPr id="3" name="Content Placeholder 2"/>
          <p:cNvSpPr>
            <a:spLocks noGrp="1"/>
          </p:cNvSpPr>
          <p:nvPr>
            <p:ph idx="1"/>
          </p:nvPr>
        </p:nvSpPr>
        <p:spPr>
          <a:xfrm>
            <a:off x="-1" y="1308790"/>
            <a:ext cx="12192001" cy="5549210"/>
          </a:xfrm>
        </p:spPr>
        <p:txBody>
          <a:bodyPr>
            <a:normAutofit/>
          </a:bodyPr>
          <a:lstStyle/>
          <a:p>
            <a:r>
              <a:rPr lang="en-US" dirty="0" smtClean="0"/>
              <a:t>Important Bash Shell commands to know:</a:t>
            </a:r>
          </a:p>
          <a:p>
            <a:pPr lvl="1"/>
            <a:r>
              <a:rPr lang="en-US" dirty="0" err="1" smtClean="0">
                <a:latin typeface="Courier New" charset="0"/>
                <a:ea typeface="Courier New" charset="0"/>
                <a:cs typeface="Courier New" charset="0"/>
              </a:rPr>
              <a:t>mkdir</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directory_name</a:t>
            </a:r>
            <a:r>
              <a:rPr lang="en-US" dirty="0" smtClean="0"/>
              <a:t>: makes a folder in the current working directory</a:t>
            </a:r>
          </a:p>
          <a:p>
            <a:pPr lvl="1"/>
            <a:r>
              <a:rPr lang="en-US" dirty="0" smtClean="0">
                <a:latin typeface="Courier New" charset="0"/>
                <a:ea typeface="Courier New" charset="0"/>
                <a:cs typeface="Courier New" charset="0"/>
              </a:rPr>
              <a:t>cd </a:t>
            </a:r>
            <a:r>
              <a:rPr lang="en-US" dirty="0" err="1" smtClean="0">
                <a:latin typeface="Courier New" charset="0"/>
                <a:ea typeface="Courier New" charset="0"/>
                <a:cs typeface="Courier New" charset="0"/>
              </a:rPr>
              <a:t>directory_name</a:t>
            </a:r>
            <a:r>
              <a:rPr lang="en-US" dirty="0" smtClean="0"/>
              <a:t>: moves the current working directory to </a:t>
            </a:r>
            <a:r>
              <a:rPr lang="en-US" dirty="0" err="1" smtClean="0">
                <a:latin typeface="Courier New" charset="0"/>
                <a:ea typeface="Courier New" charset="0"/>
                <a:cs typeface="Courier New" charset="0"/>
              </a:rPr>
              <a:t>directory_name</a:t>
            </a:r>
            <a:endParaRPr lang="en-US" dirty="0" smtClean="0">
              <a:latin typeface="Courier New" charset="0"/>
              <a:ea typeface="Courier New" charset="0"/>
              <a:cs typeface="Courier New" charset="0"/>
            </a:endParaRPr>
          </a:p>
          <a:p>
            <a:pPr lvl="1"/>
            <a:r>
              <a:rPr lang="en-US" dirty="0" smtClean="0">
                <a:latin typeface="Courier New" charset="0"/>
                <a:ea typeface="Courier New" charset="0"/>
                <a:cs typeface="Courier New" charset="0"/>
              </a:rPr>
              <a:t>cd .. : </a:t>
            </a:r>
            <a:r>
              <a:rPr lang="en-US" dirty="0" smtClean="0">
                <a:ea typeface="Courier New" charset="0"/>
                <a:cs typeface="Courier New" charset="0"/>
              </a:rPr>
              <a:t>moves you one level above the current working directory in the file hierarchy</a:t>
            </a:r>
          </a:p>
          <a:p>
            <a:pPr lvl="1"/>
            <a:r>
              <a:rPr lang="en-US" dirty="0" err="1" smtClean="0">
                <a:latin typeface="Courier New" charset="0"/>
                <a:ea typeface="Courier New" charset="0"/>
                <a:cs typeface="Courier New" charset="0"/>
              </a:rPr>
              <a:t>cp</a:t>
            </a:r>
            <a:r>
              <a:rPr lang="en-US" dirty="0" smtClean="0">
                <a:latin typeface="Courier New" charset="0"/>
                <a:ea typeface="Courier New" charset="0"/>
                <a:cs typeface="Courier New" charset="0"/>
              </a:rPr>
              <a:t> /path/to/</a:t>
            </a:r>
            <a:r>
              <a:rPr lang="en-US" dirty="0" err="1" smtClean="0">
                <a:latin typeface="Courier New" charset="0"/>
                <a:ea typeface="Courier New" charset="0"/>
                <a:cs typeface="Courier New" charset="0"/>
              </a:rPr>
              <a:t>file.txt</a:t>
            </a:r>
            <a:r>
              <a:rPr lang="en-US" dirty="0" smtClean="0">
                <a:latin typeface="Courier New" charset="0"/>
                <a:ea typeface="Courier New" charset="0"/>
                <a:cs typeface="Courier New" charset="0"/>
              </a:rPr>
              <a:t> /new/location/ </a:t>
            </a:r>
            <a:r>
              <a:rPr lang="en-US" dirty="0" smtClean="0">
                <a:ea typeface="Courier New" charset="0"/>
                <a:cs typeface="Courier New" charset="0"/>
              </a:rPr>
              <a:t>: copies </a:t>
            </a:r>
            <a:r>
              <a:rPr lang="en-US" dirty="0" err="1" smtClean="0">
                <a:ea typeface="Courier New" charset="0"/>
                <a:cs typeface="Courier New" charset="0"/>
              </a:rPr>
              <a:t>file.txt</a:t>
            </a:r>
            <a:r>
              <a:rPr lang="en-US" dirty="0" smtClean="0">
                <a:ea typeface="Courier New" charset="0"/>
                <a:cs typeface="Courier New" charset="0"/>
              </a:rPr>
              <a:t> to a new location</a:t>
            </a:r>
          </a:p>
          <a:p>
            <a:pPr lvl="1"/>
            <a:r>
              <a:rPr lang="en-US" dirty="0" err="1" smtClean="0">
                <a:latin typeface="Courier New" charset="0"/>
                <a:ea typeface="Courier New" charset="0"/>
                <a:cs typeface="Courier New" charset="0"/>
              </a:rPr>
              <a:t>cp</a:t>
            </a:r>
            <a:r>
              <a:rPr lang="en-US" dirty="0" smtClean="0">
                <a:latin typeface="Courier New" charset="0"/>
                <a:ea typeface="Courier New" charset="0"/>
                <a:cs typeface="Courier New" charset="0"/>
              </a:rPr>
              <a:t> –r /path/to/folder /new/location/ </a:t>
            </a:r>
            <a:r>
              <a:rPr lang="en-US" dirty="0" smtClean="0">
                <a:ea typeface="Courier New" charset="0"/>
                <a:cs typeface="Courier New" charset="0"/>
              </a:rPr>
              <a:t>: copies folder to a new location</a:t>
            </a:r>
          </a:p>
          <a:p>
            <a:pPr lvl="1"/>
            <a:r>
              <a:rPr lang="en-US" dirty="0" smtClean="0">
                <a:latin typeface="Courier New" charset="0"/>
                <a:ea typeface="Courier New" charset="0"/>
                <a:cs typeface="Courier New" charset="0"/>
              </a:rPr>
              <a:t>ls</a:t>
            </a:r>
            <a:r>
              <a:rPr lang="en-US" dirty="0" smtClean="0">
                <a:ea typeface="Courier New" charset="0"/>
                <a:cs typeface="Courier New" charset="0"/>
              </a:rPr>
              <a:t> : lists all files and folders in the current working directory</a:t>
            </a:r>
          </a:p>
          <a:p>
            <a:pPr lvl="1"/>
            <a:r>
              <a:rPr lang="en-US" dirty="0">
                <a:latin typeface="Courier New" charset="0"/>
                <a:ea typeface="Courier New" charset="0"/>
                <a:cs typeface="Courier New" charset="0"/>
              </a:rPr>
              <a:t>l</a:t>
            </a:r>
            <a:r>
              <a:rPr lang="en-US" dirty="0" smtClean="0">
                <a:latin typeface="Courier New" charset="0"/>
                <a:ea typeface="Courier New" charset="0"/>
                <a:cs typeface="Courier New" charset="0"/>
              </a:rPr>
              <a:t>s </a:t>
            </a:r>
            <a:r>
              <a:rPr lang="en-US" dirty="0" err="1" smtClean="0">
                <a:latin typeface="Courier New" charset="0"/>
                <a:ea typeface="Courier New" charset="0"/>
                <a:cs typeface="Courier New" charset="0"/>
              </a:rPr>
              <a:t>folder_name</a:t>
            </a:r>
            <a:r>
              <a:rPr lang="en-US" dirty="0" smtClean="0">
                <a:ea typeface="Courier New" charset="0"/>
                <a:cs typeface="Courier New" charset="0"/>
              </a:rPr>
              <a:t>: lists all files and folders in directory </a:t>
            </a:r>
            <a:r>
              <a:rPr lang="en-US" dirty="0" err="1" smtClean="0">
                <a:latin typeface="Courier New" charset="0"/>
                <a:ea typeface="Courier New" charset="0"/>
                <a:cs typeface="Courier New" charset="0"/>
              </a:rPr>
              <a:t>folder_name</a:t>
            </a:r>
            <a:endParaRPr lang="en-US" dirty="0" smtClean="0">
              <a:latin typeface="Courier New" charset="0"/>
              <a:ea typeface="Courier New" charset="0"/>
              <a:cs typeface="Courier New" charset="0"/>
            </a:endParaRPr>
          </a:p>
          <a:p>
            <a:pPr lvl="1"/>
            <a:r>
              <a:rPr lang="en-US" dirty="0">
                <a:latin typeface="Courier New" charset="0"/>
                <a:ea typeface="Courier New" charset="0"/>
                <a:cs typeface="Courier New" charset="0"/>
              </a:rPr>
              <a:t>v</a:t>
            </a:r>
            <a:r>
              <a:rPr lang="en-US" dirty="0" smtClean="0">
                <a:latin typeface="Courier New" charset="0"/>
                <a:ea typeface="Courier New" charset="0"/>
                <a:cs typeface="Courier New" charset="0"/>
              </a:rPr>
              <a:t>im </a:t>
            </a:r>
            <a:r>
              <a:rPr lang="en-US" dirty="0" err="1" smtClean="0">
                <a:latin typeface="Courier New" charset="0"/>
                <a:ea typeface="Courier New" charset="0"/>
                <a:cs typeface="Courier New" charset="0"/>
              </a:rPr>
              <a:t>file_name.ext</a:t>
            </a:r>
            <a:r>
              <a:rPr lang="en-US" dirty="0" smtClean="0">
                <a:latin typeface="Courier New" charset="0"/>
                <a:ea typeface="Courier New" charset="0"/>
                <a:cs typeface="Courier New" charset="0"/>
              </a:rPr>
              <a:t>: </a:t>
            </a:r>
            <a:r>
              <a:rPr lang="en-US" dirty="0" smtClean="0">
                <a:ea typeface="Courier New" charset="0"/>
                <a:cs typeface="Courier New" charset="0"/>
              </a:rPr>
              <a:t>creates and/or edits </a:t>
            </a:r>
            <a:r>
              <a:rPr lang="en-US" dirty="0" err="1" smtClean="0">
                <a:ea typeface="Courier New" charset="0"/>
                <a:cs typeface="Courier New" charset="0"/>
              </a:rPr>
              <a:t>file_name.ext</a:t>
            </a:r>
            <a:r>
              <a:rPr lang="en-US" dirty="0" smtClean="0">
                <a:ea typeface="Courier New" charset="0"/>
                <a:cs typeface="Courier New" charset="0"/>
              </a:rPr>
              <a:t> with vim</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file_name</a:t>
            </a:r>
            <a:r>
              <a:rPr lang="en-US" dirty="0" smtClean="0">
                <a:solidFill>
                  <a:schemeClr val="bg1"/>
                </a:solidFill>
                <a:ea typeface="Courier New" charset="0"/>
                <a:cs typeface="Courier New" charset="0"/>
              </a:rPr>
              <a:t> PERMANENTLY!!</a:t>
            </a:r>
          </a:p>
          <a:p>
            <a:pPr lvl="1"/>
            <a:r>
              <a:rPr lang="en-US" dirty="0" err="1">
                <a:solidFill>
                  <a:schemeClr val="bg1"/>
                </a:solidFill>
                <a:latin typeface="Courier New" charset="0"/>
                <a:ea typeface="Courier New" charset="0"/>
                <a:cs typeface="Courier New" charset="0"/>
              </a:rPr>
              <a:t>r</a:t>
            </a:r>
            <a:r>
              <a:rPr lang="en-US" dirty="0" err="1" smtClean="0">
                <a:solidFill>
                  <a:schemeClr val="bg1"/>
                </a:solidFill>
                <a:latin typeface="Courier New" charset="0"/>
                <a:ea typeface="Courier New" charset="0"/>
                <a:cs typeface="Courier New" charset="0"/>
              </a:rPr>
              <a:t>m</a:t>
            </a:r>
            <a:r>
              <a:rPr lang="en-US" dirty="0" smtClean="0">
                <a:solidFill>
                  <a:schemeClr val="bg1"/>
                </a:solidFill>
                <a:latin typeface="Courier New" charset="0"/>
                <a:ea typeface="Courier New" charset="0"/>
                <a:cs typeface="Courier New" charset="0"/>
              </a:rPr>
              <a:t> –r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removes </a:t>
            </a:r>
            <a:r>
              <a:rPr lang="en-US" dirty="0" err="1" smtClean="0">
                <a:solidFill>
                  <a:schemeClr val="bg1"/>
                </a:solidFill>
                <a:latin typeface="Courier New" charset="0"/>
                <a:ea typeface="Courier New" charset="0"/>
                <a:cs typeface="Courier New" charset="0"/>
              </a:rPr>
              <a:t>folder_name</a:t>
            </a:r>
            <a:r>
              <a:rPr lang="en-US" dirty="0" smtClean="0">
                <a:solidFill>
                  <a:schemeClr val="bg1"/>
                </a:solidFill>
                <a:ea typeface="Courier New" charset="0"/>
                <a:cs typeface="Courier New" charset="0"/>
              </a:rPr>
              <a:t> PERMANENTLY!</a:t>
            </a:r>
          </a:p>
          <a:p>
            <a:pPr lvl="1"/>
            <a:r>
              <a:rPr lang="en-US" dirty="0" smtClean="0">
                <a:solidFill>
                  <a:schemeClr val="bg1"/>
                </a:solidFill>
                <a:ea typeface="Courier New" charset="0"/>
                <a:cs typeface="Courier New" charset="0"/>
              </a:rPr>
              <a:t>NEVER EVER RUN: </a:t>
            </a:r>
            <a:r>
              <a:rPr lang="en-US" dirty="0" err="1" smtClean="0">
                <a:solidFill>
                  <a:schemeClr val="bg1"/>
                </a:solidFill>
                <a:latin typeface="Courier New" charset="0"/>
                <a:ea typeface="Courier New" charset="0"/>
                <a:cs typeface="Courier New" charset="0"/>
              </a:rPr>
              <a:t>rm</a:t>
            </a: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rf</a:t>
            </a:r>
            <a:r>
              <a:rPr lang="en-US" dirty="0" smtClean="0">
                <a:solidFill>
                  <a:schemeClr val="bg1"/>
                </a:solidFill>
                <a:latin typeface="Courier New" charset="0"/>
                <a:ea typeface="Courier New" charset="0"/>
                <a:cs typeface="Courier New" charset="0"/>
              </a:rPr>
              <a:t> </a:t>
            </a:r>
          </a:p>
          <a:p>
            <a:pPr lvl="1"/>
            <a:endParaRPr lang="en-US" dirty="0">
              <a:latin typeface="Courier New" charset="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4518996"/>
            <a:ext cx="12192000" cy="424065"/>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41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50296"/>
            <a:ext cx="12192000" cy="1245704"/>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0515600" cy="1325563"/>
          </a:xfrm>
        </p:spPr>
        <p:txBody>
          <a:bodyPr>
            <a:normAutofit/>
          </a:bodyPr>
          <a:lstStyle/>
          <a:p>
            <a:r>
              <a:rPr lang="en-US" sz="3600" dirty="0" smtClean="0"/>
              <a:t>Bash/Shell Basics</a:t>
            </a:r>
            <a:endParaRPr lang="en-US" sz="3600" dirty="0"/>
          </a:p>
        </p:txBody>
      </p:sp>
      <p:sp>
        <p:nvSpPr>
          <p:cNvPr id="3" name="Content Placeholder 2"/>
          <p:cNvSpPr>
            <a:spLocks noGrp="1"/>
          </p:cNvSpPr>
          <p:nvPr>
            <p:ph idx="1"/>
          </p:nvPr>
        </p:nvSpPr>
        <p:spPr>
          <a:xfrm>
            <a:off x="-1" y="1308790"/>
            <a:ext cx="12192001" cy="5549210"/>
          </a:xfrm>
        </p:spPr>
        <p:txBody>
          <a:bodyPr>
            <a:normAutofit/>
          </a:bodyPr>
          <a:lstStyle/>
          <a:p>
            <a:r>
              <a:rPr lang="en-US" dirty="0" smtClean="0"/>
              <a:t>Important Bash Shell commands to know:</a:t>
            </a:r>
          </a:p>
          <a:p>
            <a:pPr lvl="1"/>
            <a:r>
              <a:rPr lang="en-US" dirty="0" err="1" smtClean="0">
                <a:latin typeface="Courier New" charset="0"/>
                <a:ea typeface="Courier New" charset="0"/>
                <a:cs typeface="Courier New" charset="0"/>
              </a:rPr>
              <a:t>mkdir</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directory_name</a:t>
            </a:r>
            <a:r>
              <a:rPr lang="en-US" dirty="0" smtClean="0"/>
              <a:t>: makes a folder in the current working directory</a:t>
            </a:r>
          </a:p>
          <a:p>
            <a:pPr lvl="1"/>
            <a:r>
              <a:rPr lang="en-US" dirty="0" smtClean="0">
                <a:latin typeface="Courier New" charset="0"/>
                <a:ea typeface="Courier New" charset="0"/>
                <a:cs typeface="Courier New" charset="0"/>
              </a:rPr>
              <a:t>cd </a:t>
            </a:r>
            <a:r>
              <a:rPr lang="en-US" dirty="0" err="1" smtClean="0">
                <a:latin typeface="Courier New" charset="0"/>
                <a:ea typeface="Courier New" charset="0"/>
                <a:cs typeface="Courier New" charset="0"/>
              </a:rPr>
              <a:t>directory_name</a:t>
            </a:r>
            <a:r>
              <a:rPr lang="en-US" dirty="0" smtClean="0"/>
              <a:t>: moves the current working directory to </a:t>
            </a:r>
            <a:r>
              <a:rPr lang="en-US" dirty="0" err="1" smtClean="0">
                <a:latin typeface="Courier New" charset="0"/>
                <a:ea typeface="Courier New" charset="0"/>
                <a:cs typeface="Courier New" charset="0"/>
              </a:rPr>
              <a:t>directory_name</a:t>
            </a:r>
            <a:endParaRPr lang="en-US" dirty="0" smtClean="0">
              <a:latin typeface="Courier New" charset="0"/>
              <a:ea typeface="Courier New" charset="0"/>
              <a:cs typeface="Courier New" charset="0"/>
            </a:endParaRPr>
          </a:p>
          <a:p>
            <a:pPr lvl="1"/>
            <a:r>
              <a:rPr lang="en-US" dirty="0" smtClean="0">
                <a:latin typeface="Courier New" charset="0"/>
                <a:ea typeface="Courier New" charset="0"/>
                <a:cs typeface="Courier New" charset="0"/>
              </a:rPr>
              <a:t>cd .. : </a:t>
            </a:r>
            <a:r>
              <a:rPr lang="en-US" dirty="0" smtClean="0">
                <a:ea typeface="Courier New" charset="0"/>
                <a:cs typeface="Courier New" charset="0"/>
              </a:rPr>
              <a:t>moves you one level above the current working directory in the file hierarchy</a:t>
            </a:r>
          </a:p>
          <a:p>
            <a:pPr lvl="1"/>
            <a:r>
              <a:rPr lang="en-US" dirty="0" err="1" smtClean="0">
                <a:latin typeface="Courier New" charset="0"/>
                <a:ea typeface="Courier New" charset="0"/>
                <a:cs typeface="Courier New" charset="0"/>
              </a:rPr>
              <a:t>cp</a:t>
            </a:r>
            <a:r>
              <a:rPr lang="en-US" dirty="0" smtClean="0">
                <a:latin typeface="Courier New" charset="0"/>
                <a:ea typeface="Courier New" charset="0"/>
                <a:cs typeface="Courier New" charset="0"/>
              </a:rPr>
              <a:t> /path/to/</a:t>
            </a:r>
            <a:r>
              <a:rPr lang="en-US" dirty="0" err="1" smtClean="0">
                <a:latin typeface="Courier New" charset="0"/>
                <a:ea typeface="Courier New" charset="0"/>
                <a:cs typeface="Courier New" charset="0"/>
              </a:rPr>
              <a:t>file.txt</a:t>
            </a:r>
            <a:r>
              <a:rPr lang="en-US" dirty="0" smtClean="0">
                <a:latin typeface="Courier New" charset="0"/>
                <a:ea typeface="Courier New" charset="0"/>
                <a:cs typeface="Courier New" charset="0"/>
              </a:rPr>
              <a:t> /new/location/ </a:t>
            </a:r>
            <a:r>
              <a:rPr lang="en-US" dirty="0" smtClean="0">
                <a:ea typeface="Courier New" charset="0"/>
                <a:cs typeface="Courier New" charset="0"/>
              </a:rPr>
              <a:t>: copies </a:t>
            </a:r>
            <a:r>
              <a:rPr lang="en-US" dirty="0" err="1" smtClean="0">
                <a:ea typeface="Courier New" charset="0"/>
                <a:cs typeface="Courier New" charset="0"/>
              </a:rPr>
              <a:t>file.txt</a:t>
            </a:r>
            <a:r>
              <a:rPr lang="en-US" dirty="0" smtClean="0">
                <a:ea typeface="Courier New" charset="0"/>
                <a:cs typeface="Courier New" charset="0"/>
              </a:rPr>
              <a:t> to a new location</a:t>
            </a:r>
          </a:p>
          <a:p>
            <a:pPr lvl="1"/>
            <a:r>
              <a:rPr lang="en-US" dirty="0" err="1" smtClean="0">
                <a:latin typeface="Courier New" charset="0"/>
                <a:ea typeface="Courier New" charset="0"/>
                <a:cs typeface="Courier New" charset="0"/>
              </a:rPr>
              <a:t>cp</a:t>
            </a:r>
            <a:r>
              <a:rPr lang="en-US" dirty="0" smtClean="0">
                <a:latin typeface="Courier New" charset="0"/>
                <a:ea typeface="Courier New" charset="0"/>
                <a:cs typeface="Courier New" charset="0"/>
              </a:rPr>
              <a:t> –r /path/to/folder /new/location/ </a:t>
            </a:r>
            <a:r>
              <a:rPr lang="en-US" dirty="0" smtClean="0">
                <a:ea typeface="Courier New" charset="0"/>
                <a:cs typeface="Courier New" charset="0"/>
              </a:rPr>
              <a:t>: copies folder to a new location</a:t>
            </a:r>
          </a:p>
          <a:p>
            <a:pPr lvl="1"/>
            <a:r>
              <a:rPr lang="en-US" dirty="0" smtClean="0">
                <a:latin typeface="Courier New" charset="0"/>
                <a:ea typeface="Courier New" charset="0"/>
                <a:cs typeface="Courier New" charset="0"/>
              </a:rPr>
              <a:t>ls</a:t>
            </a:r>
            <a:r>
              <a:rPr lang="en-US" dirty="0" smtClean="0">
                <a:ea typeface="Courier New" charset="0"/>
                <a:cs typeface="Courier New" charset="0"/>
              </a:rPr>
              <a:t> : lists all files and folders in the current working directory</a:t>
            </a:r>
          </a:p>
          <a:p>
            <a:pPr lvl="1"/>
            <a:r>
              <a:rPr lang="en-US" dirty="0">
                <a:latin typeface="Courier New" charset="0"/>
                <a:ea typeface="Courier New" charset="0"/>
                <a:cs typeface="Courier New" charset="0"/>
              </a:rPr>
              <a:t>l</a:t>
            </a:r>
            <a:r>
              <a:rPr lang="en-US" dirty="0" smtClean="0">
                <a:latin typeface="Courier New" charset="0"/>
                <a:ea typeface="Courier New" charset="0"/>
                <a:cs typeface="Courier New" charset="0"/>
              </a:rPr>
              <a:t>s </a:t>
            </a:r>
            <a:r>
              <a:rPr lang="en-US" dirty="0" err="1" smtClean="0">
                <a:latin typeface="Courier New" charset="0"/>
                <a:ea typeface="Courier New" charset="0"/>
                <a:cs typeface="Courier New" charset="0"/>
              </a:rPr>
              <a:t>folder_name</a:t>
            </a:r>
            <a:r>
              <a:rPr lang="en-US" dirty="0" smtClean="0">
                <a:ea typeface="Courier New" charset="0"/>
                <a:cs typeface="Courier New" charset="0"/>
              </a:rPr>
              <a:t>: lists all files and folders in directory </a:t>
            </a:r>
            <a:r>
              <a:rPr lang="en-US" dirty="0" err="1" smtClean="0">
                <a:latin typeface="Courier New" charset="0"/>
                <a:ea typeface="Courier New" charset="0"/>
                <a:cs typeface="Courier New" charset="0"/>
              </a:rPr>
              <a:t>folder_name</a:t>
            </a:r>
            <a:endParaRPr lang="en-US" dirty="0" smtClean="0">
              <a:latin typeface="Courier New" charset="0"/>
              <a:ea typeface="Courier New" charset="0"/>
              <a:cs typeface="Courier New" charset="0"/>
            </a:endParaRPr>
          </a:p>
          <a:p>
            <a:pPr lvl="1"/>
            <a:r>
              <a:rPr lang="en-US" dirty="0">
                <a:latin typeface="Courier New" charset="0"/>
                <a:ea typeface="Courier New" charset="0"/>
                <a:cs typeface="Courier New" charset="0"/>
              </a:rPr>
              <a:t>v</a:t>
            </a:r>
            <a:r>
              <a:rPr lang="en-US" dirty="0" smtClean="0">
                <a:latin typeface="Courier New" charset="0"/>
                <a:ea typeface="Courier New" charset="0"/>
                <a:cs typeface="Courier New" charset="0"/>
              </a:rPr>
              <a:t>im </a:t>
            </a:r>
            <a:r>
              <a:rPr lang="en-US" dirty="0" err="1" smtClean="0">
                <a:latin typeface="Courier New" charset="0"/>
                <a:ea typeface="Courier New" charset="0"/>
                <a:cs typeface="Courier New" charset="0"/>
              </a:rPr>
              <a:t>file_name.ext</a:t>
            </a:r>
            <a:r>
              <a:rPr lang="en-US" dirty="0" smtClean="0">
                <a:latin typeface="Courier New" charset="0"/>
                <a:ea typeface="Courier New" charset="0"/>
                <a:cs typeface="Courier New" charset="0"/>
              </a:rPr>
              <a:t>: </a:t>
            </a:r>
            <a:r>
              <a:rPr lang="en-US" dirty="0" smtClean="0">
                <a:ea typeface="Courier New" charset="0"/>
                <a:cs typeface="Courier New" charset="0"/>
              </a:rPr>
              <a:t>creates and/or edits </a:t>
            </a:r>
            <a:r>
              <a:rPr lang="en-US" dirty="0" err="1" smtClean="0">
                <a:ea typeface="Courier New" charset="0"/>
                <a:cs typeface="Courier New" charset="0"/>
              </a:rPr>
              <a:t>file_name.ext</a:t>
            </a:r>
            <a:r>
              <a:rPr lang="en-US" dirty="0" smtClean="0">
                <a:ea typeface="Courier New" charset="0"/>
                <a:cs typeface="Courier New" charset="0"/>
              </a:rPr>
              <a:t> with vim</a:t>
            </a:r>
          </a:p>
          <a:p>
            <a:pPr lvl="1"/>
            <a:r>
              <a:rPr lang="en-US" dirty="0" err="1">
                <a:latin typeface="Courier New" charset="0"/>
                <a:ea typeface="Courier New" charset="0"/>
                <a:cs typeface="Courier New" charset="0"/>
              </a:rPr>
              <a:t>r</a:t>
            </a:r>
            <a:r>
              <a:rPr lang="en-US" dirty="0" err="1" smtClean="0">
                <a:latin typeface="Courier New" charset="0"/>
                <a:ea typeface="Courier New" charset="0"/>
                <a:cs typeface="Courier New" charset="0"/>
              </a:rPr>
              <a:t>m</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file_name</a:t>
            </a:r>
            <a:r>
              <a:rPr lang="en-US" dirty="0" smtClean="0">
                <a:ea typeface="Courier New" charset="0"/>
                <a:cs typeface="Courier New" charset="0"/>
              </a:rPr>
              <a:t>: removes </a:t>
            </a:r>
            <a:r>
              <a:rPr lang="en-US" dirty="0" err="1" smtClean="0">
                <a:latin typeface="Courier New" charset="0"/>
                <a:ea typeface="Courier New" charset="0"/>
                <a:cs typeface="Courier New" charset="0"/>
              </a:rPr>
              <a:t>file_name</a:t>
            </a:r>
            <a:r>
              <a:rPr lang="en-US" dirty="0" smtClean="0">
                <a:ea typeface="Courier New" charset="0"/>
                <a:cs typeface="Courier New" charset="0"/>
              </a:rPr>
              <a:t> PERMANENTLY!!</a:t>
            </a:r>
          </a:p>
          <a:p>
            <a:pPr lvl="1"/>
            <a:r>
              <a:rPr lang="en-US" dirty="0" err="1">
                <a:latin typeface="Courier New" charset="0"/>
                <a:ea typeface="Courier New" charset="0"/>
                <a:cs typeface="Courier New" charset="0"/>
              </a:rPr>
              <a:t>r</a:t>
            </a:r>
            <a:r>
              <a:rPr lang="en-US" dirty="0" err="1" smtClean="0">
                <a:latin typeface="Courier New" charset="0"/>
                <a:ea typeface="Courier New" charset="0"/>
                <a:cs typeface="Courier New" charset="0"/>
              </a:rPr>
              <a:t>m</a:t>
            </a:r>
            <a:r>
              <a:rPr lang="en-US" dirty="0" smtClean="0">
                <a:latin typeface="Courier New" charset="0"/>
                <a:ea typeface="Courier New" charset="0"/>
                <a:cs typeface="Courier New" charset="0"/>
              </a:rPr>
              <a:t> –r </a:t>
            </a:r>
            <a:r>
              <a:rPr lang="en-US" dirty="0" err="1" smtClean="0">
                <a:latin typeface="Courier New" charset="0"/>
                <a:ea typeface="Courier New" charset="0"/>
                <a:cs typeface="Courier New" charset="0"/>
              </a:rPr>
              <a:t>folder_name</a:t>
            </a:r>
            <a:r>
              <a:rPr lang="en-US" dirty="0" smtClean="0">
                <a:ea typeface="Courier New" charset="0"/>
                <a:cs typeface="Courier New" charset="0"/>
              </a:rPr>
              <a:t>: removes </a:t>
            </a:r>
            <a:r>
              <a:rPr lang="en-US" dirty="0" err="1" smtClean="0">
                <a:latin typeface="Courier New" charset="0"/>
                <a:ea typeface="Courier New" charset="0"/>
                <a:cs typeface="Courier New" charset="0"/>
              </a:rPr>
              <a:t>folder_name</a:t>
            </a:r>
            <a:r>
              <a:rPr lang="en-US" dirty="0" smtClean="0">
                <a:ea typeface="Courier New" charset="0"/>
                <a:cs typeface="Courier New" charset="0"/>
              </a:rPr>
              <a:t> PERMANENTLY!</a:t>
            </a:r>
          </a:p>
          <a:p>
            <a:pPr lvl="1"/>
            <a:r>
              <a:rPr lang="en-US" dirty="0" smtClean="0">
                <a:ea typeface="Courier New" charset="0"/>
                <a:cs typeface="Courier New" charset="0"/>
              </a:rPr>
              <a:t>NEVER EVER RUN: </a:t>
            </a:r>
            <a:r>
              <a:rPr lang="en-US" dirty="0" err="1" smtClean="0">
                <a:latin typeface="Courier New" charset="0"/>
                <a:ea typeface="Courier New" charset="0"/>
                <a:cs typeface="Courier New" charset="0"/>
              </a:rPr>
              <a:t>rm</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rf</a:t>
            </a:r>
            <a:r>
              <a:rPr lang="en-US" dirty="0" smtClean="0">
                <a:latin typeface="Courier New" charset="0"/>
                <a:ea typeface="Courier New" charset="0"/>
                <a:cs typeface="Courier New" charset="0"/>
              </a:rPr>
              <a:t> </a:t>
            </a:r>
          </a:p>
          <a:p>
            <a:pPr lvl="1"/>
            <a:endParaRPr lang="en-US" dirty="0">
              <a:latin typeface="Courier New" charset="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847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Bash/Shell Basics</a:t>
            </a:r>
            <a:endParaRPr lang="en-US" sz="3600" dirty="0"/>
          </a:p>
        </p:txBody>
      </p:sp>
      <p:sp>
        <p:nvSpPr>
          <p:cNvPr id="3" name="Content Placeholder 2"/>
          <p:cNvSpPr>
            <a:spLocks noGrp="1"/>
          </p:cNvSpPr>
          <p:nvPr>
            <p:ph idx="1"/>
          </p:nvPr>
        </p:nvSpPr>
        <p:spPr>
          <a:xfrm>
            <a:off x="-232757" y="1308790"/>
            <a:ext cx="12192001" cy="5549210"/>
          </a:xfrm>
        </p:spPr>
        <p:txBody>
          <a:bodyPr>
            <a:normAutofit/>
          </a:bodyPr>
          <a:lstStyle/>
          <a:p>
            <a:pPr lvl="1"/>
            <a:r>
              <a:rPr lang="en-US" sz="3200" dirty="0" smtClean="0">
                <a:ea typeface="Courier New" charset="0"/>
                <a:cs typeface="Courier New" charset="0"/>
              </a:rPr>
              <a:t>For a cheat sheet on possible bash shell commands:</a:t>
            </a:r>
            <a:br>
              <a:rPr lang="en-US" sz="3200" dirty="0" smtClean="0">
                <a:ea typeface="Courier New" charset="0"/>
                <a:cs typeface="Courier New" charset="0"/>
              </a:rPr>
            </a:br>
            <a:r>
              <a:rPr lang="en-US" sz="3200" dirty="0" smtClean="0">
                <a:ea typeface="Courier New" charset="0"/>
                <a:cs typeface="Courier New" charset="0"/>
                <a:hlinkClick r:id="rId2"/>
              </a:rPr>
              <a:t>https://learncodethehardway.org/unix/bash_cheat_sheet.pdf</a:t>
            </a:r>
            <a:endParaRPr lang="en-US" sz="3200" dirty="0" smtClean="0">
              <a:ea typeface="Courier New" charset="0"/>
              <a:cs typeface="Courier New" charset="0"/>
            </a:endParaRPr>
          </a:p>
          <a:p>
            <a:pPr lvl="1"/>
            <a:endParaRPr lang="en-US" sz="3200" dirty="0" smtClean="0">
              <a:ea typeface="Courier New" charset="0"/>
              <a:cs typeface="Courier New" charset="0"/>
            </a:endParaRPr>
          </a:p>
          <a:p>
            <a:pPr lvl="1"/>
            <a:r>
              <a:rPr lang="en-US" sz="3200" dirty="0" smtClean="0">
                <a:ea typeface="Courier New" charset="0"/>
                <a:cs typeface="Courier New" charset="0"/>
              </a:rPr>
              <a:t>For a vim tutorial: </a:t>
            </a:r>
            <a:br>
              <a:rPr lang="en-US" sz="3200" dirty="0" smtClean="0">
                <a:ea typeface="Courier New" charset="0"/>
                <a:cs typeface="Courier New" charset="0"/>
              </a:rPr>
            </a:br>
            <a:r>
              <a:rPr lang="en-US" sz="3200" dirty="0" smtClean="0">
                <a:ea typeface="Courier New" charset="0"/>
                <a:cs typeface="Courier New" charset="0"/>
                <a:hlinkClick r:id="rId3"/>
              </a:rPr>
              <a:t>https://www.openvim.com/</a:t>
            </a:r>
            <a:endParaRPr lang="en-US" sz="3200" dirty="0" smtClean="0">
              <a:ea typeface="Courier New" charset="0"/>
              <a:cs typeface="Courier New" charset="0"/>
            </a:endParaRPr>
          </a:p>
          <a:p>
            <a:pPr lvl="1"/>
            <a:endParaRPr lang="en-US" dirty="0">
              <a:latin typeface="Courier New" charset="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49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Python Basics</a:t>
            </a:r>
            <a:endParaRPr lang="en-US" sz="3600" dirty="0"/>
          </a:p>
        </p:txBody>
      </p:sp>
      <p:sp>
        <p:nvSpPr>
          <p:cNvPr id="3" name="Content Placeholder 2"/>
          <p:cNvSpPr>
            <a:spLocks noGrp="1"/>
          </p:cNvSpPr>
          <p:nvPr>
            <p:ph idx="1"/>
          </p:nvPr>
        </p:nvSpPr>
        <p:spPr>
          <a:xfrm>
            <a:off x="186267" y="1514199"/>
            <a:ext cx="11268672" cy="5343801"/>
          </a:xfrm>
        </p:spPr>
        <p:txBody>
          <a:bodyPr>
            <a:normAutofit lnSpcReduction="10000"/>
          </a:bodyPr>
          <a:lstStyle/>
          <a:p>
            <a:pPr lvl="1"/>
            <a:r>
              <a:rPr lang="en-US" sz="3200" dirty="0"/>
              <a:t>Python is </a:t>
            </a:r>
            <a:r>
              <a:rPr lang="en-US" sz="3200" dirty="0" smtClean="0"/>
              <a:t>a </a:t>
            </a:r>
            <a:r>
              <a:rPr lang="en-US" sz="3200" dirty="0"/>
              <a:t>general-purpose programming </a:t>
            </a:r>
            <a:r>
              <a:rPr lang="en-US" sz="3200" dirty="0" smtClean="0"/>
              <a:t>language.</a:t>
            </a:r>
          </a:p>
          <a:p>
            <a:pPr lvl="1"/>
            <a:endParaRPr lang="en-US" sz="3200" dirty="0" smtClean="0"/>
          </a:p>
          <a:p>
            <a:pPr lvl="1"/>
            <a:r>
              <a:rPr lang="en-US" sz="3200" dirty="0" smtClean="0"/>
              <a:t>Download Python from </a:t>
            </a:r>
            <a:r>
              <a:rPr lang="en-US" sz="3200" dirty="0" smtClean="0">
                <a:hlinkClick r:id="rId3"/>
              </a:rPr>
              <a:t>https://www.anaconda.com/download/#macos</a:t>
            </a:r>
            <a:endParaRPr lang="en-US" sz="3200" dirty="0"/>
          </a:p>
          <a:p>
            <a:pPr lvl="1"/>
            <a:endParaRPr lang="en-US" sz="3200" dirty="0" smtClean="0"/>
          </a:p>
          <a:p>
            <a:pPr lvl="1"/>
            <a:r>
              <a:rPr lang="en-US" sz="3200" dirty="0" smtClean="0"/>
              <a:t>We can use python for managing our input data, specifically images.</a:t>
            </a:r>
          </a:p>
          <a:p>
            <a:pPr lvl="1"/>
            <a:endParaRPr lang="en-US" sz="3200" dirty="0" smtClean="0"/>
          </a:p>
          <a:p>
            <a:pPr lvl="1"/>
            <a:r>
              <a:rPr lang="en-US" sz="3200" dirty="0" smtClean="0"/>
              <a:t>Optional: download Sublime Text (but can also use any text editor):</a:t>
            </a:r>
          </a:p>
          <a:p>
            <a:pPr marL="457200" lvl="1" indent="0">
              <a:buNone/>
            </a:pPr>
            <a:r>
              <a:rPr lang="en-US" sz="3200" dirty="0" smtClean="0">
                <a:hlinkClick r:id="rId4"/>
              </a:rPr>
              <a:t>https://www.sublimetext.com/download</a:t>
            </a:r>
            <a:endParaRPr lang="en-US" sz="3200"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38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Python Basics</a:t>
            </a:r>
            <a:endParaRPr lang="en-US" sz="3600" dirty="0"/>
          </a:p>
        </p:txBody>
      </p:sp>
      <p:sp>
        <p:nvSpPr>
          <p:cNvPr id="3" name="Content Placeholder 2"/>
          <p:cNvSpPr>
            <a:spLocks noGrp="1"/>
          </p:cNvSpPr>
          <p:nvPr>
            <p:ph idx="1"/>
          </p:nvPr>
        </p:nvSpPr>
        <p:spPr>
          <a:xfrm>
            <a:off x="0" y="1264818"/>
            <a:ext cx="11268672" cy="5343801"/>
          </a:xfrm>
        </p:spPr>
        <p:txBody>
          <a:bodyPr>
            <a:normAutofit/>
          </a:bodyPr>
          <a:lstStyle/>
          <a:p>
            <a:pPr lvl="1"/>
            <a:endParaRPr lang="en-US" sz="3200" dirty="0"/>
          </a:p>
          <a:p>
            <a:pPr lvl="1"/>
            <a:r>
              <a:rPr lang="en-US" sz="3200" dirty="0" smtClean="0"/>
              <a:t>Simple python file example</a:t>
            </a:r>
            <a:endParaRPr lang="en-US" sz="3200"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98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The Basic Requirements for Training</a:t>
            </a:r>
            <a:endParaRPr lang="en-US" sz="3600" dirty="0"/>
          </a:p>
        </p:txBody>
      </p:sp>
      <p:sp>
        <p:nvSpPr>
          <p:cNvPr id="3" name="Content Placeholder 2"/>
          <p:cNvSpPr>
            <a:spLocks noGrp="1"/>
          </p:cNvSpPr>
          <p:nvPr>
            <p:ph idx="1"/>
          </p:nvPr>
        </p:nvSpPr>
        <p:spPr>
          <a:xfrm>
            <a:off x="186266" y="1514199"/>
            <a:ext cx="12429067" cy="5343801"/>
          </a:xfrm>
        </p:spPr>
        <p:txBody>
          <a:bodyPr>
            <a:normAutofit fontScale="92500" lnSpcReduction="10000"/>
          </a:bodyPr>
          <a:lstStyle/>
          <a:p>
            <a:pPr>
              <a:lnSpc>
                <a:spcPct val="150000"/>
              </a:lnSpc>
            </a:pPr>
            <a:r>
              <a:rPr lang="en-US" sz="4000" dirty="0" smtClean="0"/>
              <a:t>What you need:</a:t>
            </a:r>
            <a:endParaRPr lang="en-US" sz="3200" dirty="0" smtClean="0"/>
          </a:p>
          <a:p>
            <a:pPr lvl="1">
              <a:lnSpc>
                <a:spcPct val="150000"/>
              </a:lnSpc>
            </a:pPr>
            <a:r>
              <a:rPr lang="en-US" sz="3200" dirty="0" smtClean="0"/>
              <a:t>Training Dataset</a:t>
            </a:r>
          </a:p>
          <a:p>
            <a:pPr lvl="1">
              <a:lnSpc>
                <a:spcPct val="150000"/>
              </a:lnSpc>
            </a:pPr>
            <a:r>
              <a:rPr lang="en-US" sz="3200" dirty="0" smtClean="0"/>
              <a:t>Testing Dataset</a:t>
            </a:r>
          </a:p>
          <a:p>
            <a:pPr lvl="1">
              <a:lnSpc>
                <a:spcPct val="150000"/>
              </a:lnSpc>
            </a:pPr>
            <a:r>
              <a:rPr lang="en-US" sz="3200" dirty="0" smtClean="0"/>
              <a:t>Validation Dataset </a:t>
            </a:r>
          </a:p>
          <a:p>
            <a:pPr lvl="1">
              <a:lnSpc>
                <a:spcPct val="150000"/>
              </a:lnSpc>
            </a:pPr>
            <a:r>
              <a:rPr lang="en-US" sz="3200" dirty="0" smtClean="0"/>
              <a:t>Neural network architecture (Network </a:t>
            </a:r>
            <a:r>
              <a:rPr lang="en-US" sz="3200" dirty="0" err="1" smtClean="0"/>
              <a:t>Hyperparameters</a:t>
            </a:r>
            <a:r>
              <a:rPr lang="en-US" sz="3200" dirty="0" smtClean="0"/>
              <a:t>)</a:t>
            </a:r>
          </a:p>
          <a:p>
            <a:pPr lvl="1">
              <a:lnSpc>
                <a:spcPct val="150000"/>
              </a:lnSpc>
            </a:pPr>
            <a:r>
              <a:rPr lang="en-US" sz="3200" dirty="0" smtClean="0"/>
              <a:t>Loss Function</a:t>
            </a:r>
          </a:p>
          <a:p>
            <a:pPr lvl="1">
              <a:lnSpc>
                <a:spcPct val="150000"/>
              </a:lnSpc>
            </a:pPr>
            <a:r>
              <a:rPr lang="en-US" sz="3200" dirty="0" smtClean="0"/>
              <a:t>Optimization Function</a:t>
            </a:r>
          </a:p>
          <a:p>
            <a:pPr lvl="1"/>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2506132"/>
            <a:ext cx="12192000" cy="1964268"/>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Python Basics</a:t>
            </a:r>
            <a:endParaRPr lang="en-US" sz="3600" dirty="0"/>
          </a:p>
        </p:txBody>
      </p:sp>
      <p:sp>
        <p:nvSpPr>
          <p:cNvPr id="3" name="Content Placeholder 2"/>
          <p:cNvSpPr>
            <a:spLocks noGrp="1"/>
          </p:cNvSpPr>
          <p:nvPr>
            <p:ph idx="1"/>
          </p:nvPr>
        </p:nvSpPr>
        <p:spPr>
          <a:xfrm>
            <a:off x="186266" y="1514199"/>
            <a:ext cx="11418301" cy="5343801"/>
          </a:xfrm>
        </p:spPr>
        <p:txBody>
          <a:bodyPr>
            <a:normAutofit/>
          </a:bodyPr>
          <a:lstStyle/>
          <a:p>
            <a:endParaRPr lang="en-US" dirty="0" smtClean="0"/>
          </a:p>
          <a:p>
            <a:r>
              <a:rPr lang="en-US" dirty="0" smtClean="0"/>
              <a:t>If you would like to learn more about the nitty-gritty of python, check out the basic python tutorial at:</a:t>
            </a:r>
            <a:br>
              <a:rPr lang="en-US" dirty="0" smtClean="0"/>
            </a:br>
            <a:r>
              <a:rPr lang="en-US" dirty="0" smtClean="0"/>
              <a:t> </a:t>
            </a:r>
            <a:r>
              <a:rPr lang="en-US" dirty="0" smtClean="0">
                <a:hlinkClick r:id="rId3"/>
              </a:rPr>
              <a:t>https://www.codecademy.com/</a:t>
            </a:r>
            <a:endParaRPr lang="en-US" dirty="0" smtClean="0"/>
          </a:p>
          <a:p>
            <a:endParaRPr lang="en-US" dirty="0" smtClean="0"/>
          </a:p>
          <a:p>
            <a:r>
              <a:rPr lang="en-US" dirty="0" smtClean="0"/>
              <a:t>For more advanced Python Library usage (</a:t>
            </a:r>
            <a:r>
              <a:rPr lang="en-US" dirty="0" err="1" smtClean="0"/>
              <a:t>Numpy</a:t>
            </a:r>
            <a:r>
              <a:rPr lang="en-US" dirty="0" smtClean="0"/>
              <a:t>, </a:t>
            </a:r>
            <a:r>
              <a:rPr lang="en-US" dirty="0" err="1" smtClean="0"/>
              <a:t>Scipy</a:t>
            </a:r>
            <a:r>
              <a:rPr lang="en-US" dirty="0" smtClean="0"/>
              <a:t>, </a:t>
            </a:r>
            <a:r>
              <a:rPr lang="en-US" dirty="0" err="1" smtClean="0"/>
              <a:t>Matplotlib</a:t>
            </a:r>
            <a:r>
              <a:rPr lang="en-US" dirty="0" smtClean="0"/>
              <a:t>):</a:t>
            </a:r>
            <a:br>
              <a:rPr lang="en-US" dirty="0" smtClean="0"/>
            </a:br>
            <a:r>
              <a:rPr lang="en-US" dirty="0" smtClean="0">
                <a:hlinkClick r:id="rId4"/>
              </a:rPr>
              <a:t>http://cs231n.github.io/python-numpy-tutorial/</a:t>
            </a:r>
            <a:endParaRPr lang="en-US" dirty="0" smtClean="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476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err="1" smtClean="0"/>
              <a:t>Tensorflow</a:t>
            </a:r>
            <a:r>
              <a:rPr lang="en-US" sz="3600" dirty="0" smtClean="0"/>
              <a:t> Basics</a:t>
            </a:r>
            <a:endParaRPr lang="en-US" sz="3600" dirty="0"/>
          </a:p>
        </p:txBody>
      </p:sp>
      <p:sp>
        <p:nvSpPr>
          <p:cNvPr id="3" name="Content Placeholder 2"/>
          <p:cNvSpPr>
            <a:spLocks noGrp="1"/>
          </p:cNvSpPr>
          <p:nvPr>
            <p:ph idx="1"/>
          </p:nvPr>
        </p:nvSpPr>
        <p:spPr>
          <a:xfrm>
            <a:off x="186266" y="1514199"/>
            <a:ext cx="12429067" cy="5343801"/>
          </a:xfrm>
        </p:spPr>
        <p:txBody>
          <a:bodyPr>
            <a:normAutofit/>
          </a:bodyPr>
          <a:lstStyle/>
          <a:p>
            <a:pPr lvl="1"/>
            <a:r>
              <a:rPr lang="en-US" sz="2800" dirty="0" err="1"/>
              <a:t>TensorFlow</a:t>
            </a:r>
            <a:r>
              <a:rPr lang="en-US" sz="2800" dirty="0"/>
              <a:t> is an open-source machine learning </a:t>
            </a:r>
            <a:r>
              <a:rPr lang="en-US" sz="2800" dirty="0" smtClean="0"/>
              <a:t>library/module.</a:t>
            </a:r>
          </a:p>
          <a:p>
            <a:pPr lvl="1"/>
            <a:endParaRPr lang="en-US" sz="2800" dirty="0" smtClean="0"/>
          </a:p>
          <a:p>
            <a:pPr lvl="1"/>
            <a:r>
              <a:rPr lang="en-US" sz="2800" dirty="0" smtClean="0"/>
              <a:t>Uses dataflow graphs to represent algorithms.</a:t>
            </a:r>
          </a:p>
          <a:p>
            <a:pPr lvl="1"/>
            <a:endParaRPr lang="en-US" sz="2800" dirty="0" smtClean="0"/>
          </a:p>
          <a:p>
            <a:pPr lvl="1"/>
            <a:r>
              <a:rPr lang="en-US" sz="2800" dirty="0"/>
              <a:t>In a dataflow graph, the nodes represent units of computation, and the edges represent the data consumed or produced by a </a:t>
            </a:r>
            <a:r>
              <a:rPr lang="en-US" sz="2800" dirty="0" smtClean="0"/>
              <a:t>computation.</a:t>
            </a:r>
            <a:endParaRPr lang="en-US" sz="2800"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40480" y="4488872"/>
            <a:ext cx="1396538" cy="53201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37018" y="4754880"/>
            <a:ext cx="831273" cy="847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3823855" y="5256414"/>
            <a:ext cx="1399308" cy="6289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0764" y="5702531"/>
            <a:ext cx="1546168" cy="461665"/>
          </a:xfrm>
          <a:prstGeom prst="rect">
            <a:avLst/>
          </a:prstGeom>
          <a:noFill/>
        </p:spPr>
        <p:txBody>
          <a:bodyPr wrap="square" rtlCol="0">
            <a:spAutoFit/>
          </a:bodyPr>
          <a:lstStyle/>
          <a:p>
            <a:r>
              <a:rPr lang="en-US" sz="2400" dirty="0" err="1" smtClean="0"/>
              <a:t>tf.Add</a:t>
            </a:r>
            <a:r>
              <a:rPr lang="en-US" sz="2400" dirty="0" smtClean="0"/>
              <a:t>(X,Y)</a:t>
            </a:r>
            <a:endParaRPr lang="en-US" sz="2400" dirty="0"/>
          </a:p>
        </p:txBody>
      </p:sp>
      <p:cxnSp>
        <p:nvCxnSpPr>
          <p:cNvPr id="24" name="Straight Arrow Connector 23"/>
          <p:cNvCxnSpPr/>
          <p:nvPr/>
        </p:nvCxnSpPr>
        <p:spPr>
          <a:xfrm>
            <a:off x="6087688" y="5206537"/>
            <a:ext cx="1028007" cy="138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5214" y="5007032"/>
            <a:ext cx="1546168" cy="461665"/>
          </a:xfrm>
          <a:prstGeom prst="rect">
            <a:avLst/>
          </a:prstGeom>
          <a:noFill/>
        </p:spPr>
        <p:txBody>
          <a:bodyPr wrap="square" rtlCol="0">
            <a:spAutoFit/>
          </a:bodyPr>
          <a:lstStyle/>
          <a:p>
            <a:r>
              <a:rPr lang="en-US" sz="2400" dirty="0" smtClean="0"/>
              <a:t>D</a:t>
            </a:r>
            <a:endParaRPr lang="en-US" sz="2400" dirty="0"/>
          </a:p>
        </p:txBody>
      </p:sp>
      <p:sp>
        <p:nvSpPr>
          <p:cNvPr id="27" name="TextBox 26"/>
          <p:cNvSpPr txBox="1"/>
          <p:nvPr/>
        </p:nvSpPr>
        <p:spPr>
          <a:xfrm>
            <a:off x="4444538" y="4195156"/>
            <a:ext cx="1546168" cy="461665"/>
          </a:xfrm>
          <a:prstGeom prst="rect">
            <a:avLst/>
          </a:prstGeom>
          <a:noFill/>
        </p:spPr>
        <p:txBody>
          <a:bodyPr wrap="square" rtlCol="0">
            <a:spAutoFit/>
          </a:bodyPr>
          <a:lstStyle/>
          <a:p>
            <a:r>
              <a:rPr lang="en-US" sz="2400" dirty="0" smtClean="0"/>
              <a:t>X</a:t>
            </a:r>
            <a:endParaRPr lang="en-US" sz="2400" dirty="0"/>
          </a:p>
        </p:txBody>
      </p:sp>
      <p:sp>
        <p:nvSpPr>
          <p:cNvPr id="28" name="TextBox 27"/>
          <p:cNvSpPr txBox="1"/>
          <p:nvPr/>
        </p:nvSpPr>
        <p:spPr>
          <a:xfrm>
            <a:off x="3882043" y="5212080"/>
            <a:ext cx="1546168" cy="461665"/>
          </a:xfrm>
          <a:prstGeom prst="rect">
            <a:avLst/>
          </a:prstGeom>
          <a:noFill/>
        </p:spPr>
        <p:txBody>
          <a:bodyPr wrap="square" rtlCol="0">
            <a:spAutoFit/>
          </a:bodyPr>
          <a:lstStyle/>
          <a:p>
            <a:r>
              <a:rPr lang="en-US" sz="2400" dirty="0"/>
              <a:t>Y</a:t>
            </a:r>
          </a:p>
        </p:txBody>
      </p:sp>
    </p:spTree>
    <p:extLst>
      <p:ext uri="{BB962C8B-B14F-4D97-AF65-F5344CB8AC3E}">
        <p14:creationId xmlns:p14="http://schemas.microsoft.com/office/powerpoint/2010/main" val="1229725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18161" y="4890656"/>
            <a:ext cx="6982691" cy="1612668"/>
          </a:xfrm>
          <a:prstGeom prst="rect">
            <a:avLst/>
          </a:prstGeom>
          <a:solidFill>
            <a:srgbClr val="F4B183">
              <a:alpha val="20000"/>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5513" y="2543696"/>
            <a:ext cx="6982691" cy="1612668"/>
          </a:xfrm>
          <a:prstGeom prst="rect">
            <a:avLst/>
          </a:prstGeom>
          <a:solidFill>
            <a:srgbClr val="FFC000">
              <a:alpha val="2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0515600" cy="1325563"/>
          </a:xfrm>
        </p:spPr>
        <p:txBody>
          <a:bodyPr>
            <a:normAutofit/>
          </a:bodyPr>
          <a:lstStyle/>
          <a:p>
            <a:r>
              <a:rPr lang="en-US" sz="3600" dirty="0" err="1" smtClean="0"/>
              <a:t>Tensorflow</a:t>
            </a:r>
            <a:r>
              <a:rPr lang="en-US" sz="3600" dirty="0" smtClean="0"/>
              <a:t> Basics</a:t>
            </a:r>
            <a:endParaRPr lang="en-US" sz="3600" dirty="0"/>
          </a:p>
        </p:txBody>
      </p:sp>
      <p:sp>
        <p:nvSpPr>
          <p:cNvPr id="3" name="Content Placeholder 2"/>
          <p:cNvSpPr>
            <a:spLocks noGrp="1"/>
          </p:cNvSpPr>
          <p:nvPr>
            <p:ph idx="1"/>
          </p:nvPr>
        </p:nvSpPr>
        <p:spPr>
          <a:xfrm>
            <a:off x="-237067" y="1314693"/>
            <a:ext cx="12429067" cy="5343801"/>
          </a:xfrm>
        </p:spPr>
        <p:txBody>
          <a:bodyPr>
            <a:normAutofit lnSpcReduction="10000"/>
          </a:bodyPr>
          <a:lstStyle/>
          <a:p>
            <a:pPr lvl="1"/>
            <a:r>
              <a:rPr lang="en-US" sz="2800" dirty="0" smtClean="0"/>
              <a:t>The basic anatomy of a </a:t>
            </a:r>
            <a:r>
              <a:rPr lang="en-US" sz="2800" dirty="0" err="1"/>
              <a:t>T</a:t>
            </a:r>
            <a:r>
              <a:rPr lang="en-US" sz="2800" dirty="0" err="1" smtClean="0"/>
              <a:t>ensorflow</a:t>
            </a:r>
            <a:r>
              <a:rPr lang="en-US" sz="2800" dirty="0" smtClean="0"/>
              <a:t> program:</a:t>
            </a:r>
          </a:p>
          <a:p>
            <a:pPr lvl="1"/>
            <a:endParaRPr lang="en-US" sz="2800" dirty="0"/>
          </a:p>
          <a:p>
            <a:pPr lvl="2"/>
            <a:r>
              <a:rPr lang="en-US" sz="2800" dirty="0" smtClean="0"/>
              <a:t>First, build the model</a:t>
            </a:r>
          </a:p>
          <a:p>
            <a:pPr marL="914400" lvl="2" indent="0">
              <a:buNone/>
            </a:pPr>
            <a:r>
              <a:rPr lang="en-US" sz="2800" dirty="0" smtClean="0">
                <a:latin typeface="Courier New" charset="0"/>
                <a:ea typeface="Courier New" charset="0"/>
                <a:cs typeface="Courier New" charset="0"/>
              </a:rPr>
              <a:t>Import </a:t>
            </a:r>
            <a:r>
              <a:rPr lang="en-US" sz="2800" dirty="0" err="1" smtClean="0">
                <a:latin typeface="Courier New" charset="0"/>
                <a:ea typeface="Courier New" charset="0"/>
                <a:cs typeface="Courier New" charset="0"/>
              </a:rPr>
              <a:t>tensorflow</a:t>
            </a:r>
            <a:r>
              <a:rPr lang="en-US" sz="2800" dirty="0" smtClean="0">
                <a:latin typeface="Courier New" charset="0"/>
                <a:ea typeface="Courier New" charset="0"/>
                <a:cs typeface="Courier New" charset="0"/>
              </a:rPr>
              <a:t> as </a:t>
            </a:r>
            <a:r>
              <a:rPr lang="en-US" sz="2800" dirty="0" err="1" smtClean="0">
                <a:latin typeface="Courier New" charset="0"/>
                <a:ea typeface="Courier New" charset="0"/>
                <a:cs typeface="Courier New" charset="0"/>
              </a:rPr>
              <a:t>tf</a:t>
            </a:r>
            <a:endParaRPr lang="en-US" sz="2800" dirty="0" smtClean="0">
              <a:latin typeface="Courier New" charset="0"/>
              <a:ea typeface="Courier New" charset="0"/>
              <a:cs typeface="Courier New" charset="0"/>
            </a:endParaRPr>
          </a:p>
          <a:p>
            <a:pPr marL="914400" lvl="2" indent="0">
              <a:buNone/>
            </a:pPr>
            <a:r>
              <a:rPr lang="en-US" sz="2800" dirty="0">
                <a:latin typeface="Courier New" charset="0"/>
                <a:ea typeface="Courier New" charset="0"/>
                <a:cs typeface="Courier New" charset="0"/>
              </a:rPr>
              <a:t>X</a:t>
            </a:r>
            <a:r>
              <a:rPr lang="en-US" sz="2800" dirty="0" smtClean="0">
                <a:effectLst/>
                <a:latin typeface="Courier New" charset="0"/>
                <a:ea typeface="Courier New" charset="0"/>
                <a:cs typeface="Courier New" charset="0"/>
              </a:rPr>
              <a:t> = </a:t>
            </a:r>
            <a:r>
              <a:rPr lang="en-US" sz="2800" dirty="0" err="1" smtClean="0">
                <a:effectLst/>
                <a:latin typeface="Courier New" charset="0"/>
                <a:ea typeface="Courier New" charset="0"/>
                <a:cs typeface="Courier New" charset="0"/>
              </a:rPr>
              <a:t>tf.constant</a:t>
            </a:r>
            <a:r>
              <a:rPr lang="en-US" sz="2800" dirty="0" smtClean="0">
                <a:effectLst/>
                <a:latin typeface="Courier New" charset="0"/>
                <a:ea typeface="Courier New" charset="0"/>
                <a:cs typeface="Courier New" charset="0"/>
              </a:rPr>
              <a:t>(</a:t>
            </a:r>
            <a:r>
              <a:rPr lang="en-US" sz="2800" dirty="0">
                <a:latin typeface="Courier New" charset="0"/>
                <a:ea typeface="Courier New" charset="0"/>
                <a:cs typeface="Courier New" charset="0"/>
              </a:rPr>
              <a:t>0</a:t>
            </a:r>
            <a:r>
              <a:rPr lang="en-US" sz="2800" dirty="0" smtClean="0">
                <a:effectLst/>
                <a:latin typeface="Courier New" charset="0"/>
                <a:ea typeface="Courier New" charset="0"/>
                <a:cs typeface="Courier New" charset="0"/>
              </a:rPr>
              <a:t>, name=</a:t>
            </a:r>
            <a:r>
              <a:rPr lang="en-US" sz="2800" dirty="0" smtClean="0">
                <a:latin typeface="Courier New" charset="0"/>
                <a:ea typeface="Courier New" charset="0"/>
                <a:cs typeface="Courier New" charset="0"/>
              </a:rPr>
              <a:t>”x"</a:t>
            </a:r>
            <a:r>
              <a:rPr lang="en-US" sz="2800" dirty="0" smtClean="0">
                <a:effectLst/>
                <a:latin typeface="Courier New" charset="0"/>
                <a:ea typeface="Courier New" charset="0"/>
                <a:cs typeface="Courier New" charset="0"/>
              </a:rPr>
              <a:t>)  </a:t>
            </a:r>
          </a:p>
          <a:p>
            <a:pPr marL="914400" lvl="2" indent="0">
              <a:buNone/>
            </a:pPr>
            <a:r>
              <a:rPr lang="en-US" sz="2800" dirty="0" smtClean="0">
                <a:effectLst/>
                <a:latin typeface="Courier New" charset="0"/>
                <a:ea typeface="Courier New" charset="0"/>
                <a:cs typeface="Courier New" charset="0"/>
              </a:rPr>
              <a:t>Y = </a:t>
            </a:r>
            <a:r>
              <a:rPr lang="en-US" sz="2800" dirty="0" err="1" smtClean="0">
                <a:effectLst/>
                <a:latin typeface="Courier New" charset="0"/>
                <a:ea typeface="Courier New" charset="0"/>
                <a:cs typeface="Courier New" charset="0"/>
              </a:rPr>
              <a:t>tf.constant</a:t>
            </a:r>
            <a:r>
              <a:rPr lang="en-US" sz="2800" dirty="0" smtClean="0">
                <a:effectLst/>
                <a:latin typeface="Courier New" charset="0"/>
                <a:ea typeface="Courier New" charset="0"/>
                <a:cs typeface="Courier New" charset="0"/>
              </a:rPr>
              <a:t>(</a:t>
            </a:r>
            <a:r>
              <a:rPr lang="en-US" sz="2800" dirty="0">
                <a:latin typeface="Courier New" charset="0"/>
                <a:ea typeface="Courier New" charset="0"/>
                <a:cs typeface="Courier New" charset="0"/>
              </a:rPr>
              <a:t>2</a:t>
            </a:r>
            <a:r>
              <a:rPr lang="en-US" sz="2800" dirty="0" smtClean="0">
                <a:effectLst/>
                <a:latin typeface="Courier New" charset="0"/>
                <a:ea typeface="Courier New" charset="0"/>
                <a:cs typeface="Courier New" charset="0"/>
              </a:rPr>
              <a:t>, name=</a:t>
            </a:r>
            <a:r>
              <a:rPr lang="en-US" sz="2800" dirty="0" smtClean="0">
                <a:latin typeface="Courier New" charset="0"/>
                <a:ea typeface="Courier New" charset="0"/>
                <a:cs typeface="Courier New" charset="0"/>
              </a:rPr>
              <a:t>”y"</a:t>
            </a:r>
            <a:r>
              <a:rPr lang="en-US" sz="2800" dirty="0" smtClean="0">
                <a:effectLst/>
                <a:latin typeface="Courier New" charset="0"/>
                <a:ea typeface="Courier New" charset="0"/>
                <a:cs typeface="Courier New" charset="0"/>
              </a:rPr>
              <a:t>)  </a:t>
            </a:r>
          </a:p>
          <a:p>
            <a:pPr marL="914400" lvl="2" indent="0">
              <a:buNone/>
            </a:pPr>
            <a:r>
              <a:rPr lang="en-US" sz="2800" dirty="0" smtClean="0">
                <a:latin typeface="Courier New" charset="0"/>
                <a:ea typeface="Courier New" charset="0"/>
                <a:cs typeface="Courier New" charset="0"/>
              </a:rPr>
              <a:t>D = </a:t>
            </a:r>
            <a:r>
              <a:rPr lang="en-US" sz="2800" dirty="0" err="1" smtClean="0">
                <a:latin typeface="Courier New" charset="0"/>
                <a:ea typeface="Courier New" charset="0"/>
                <a:cs typeface="Courier New" charset="0"/>
              </a:rPr>
              <a:t>tf.add</a:t>
            </a:r>
            <a:r>
              <a:rPr lang="en-US" sz="2800" dirty="0" smtClean="0">
                <a:latin typeface="Courier New" charset="0"/>
                <a:ea typeface="Courier New" charset="0"/>
                <a:cs typeface="Courier New" charset="0"/>
              </a:rPr>
              <a:t>(X,Y)</a:t>
            </a:r>
          </a:p>
          <a:p>
            <a:pPr marL="914400" lvl="2" indent="0">
              <a:buNone/>
            </a:pPr>
            <a:endParaRPr lang="en-US" sz="2800" dirty="0"/>
          </a:p>
          <a:p>
            <a:pPr lvl="2"/>
            <a:r>
              <a:rPr lang="en-US" sz="2800" dirty="0" smtClean="0"/>
              <a:t>Second, run the model</a:t>
            </a:r>
          </a:p>
          <a:p>
            <a:pPr marL="914400" lvl="2" indent="0">
              <a:buNone/>
            </a:pPr>
            <a:r>
              <a:rPr lang="en-US" sz="2800" dirty="0" smtClean="0">
                <a:latin typeface="Courier New" charset="0"/>
                <a:ea typeface="Courier New" charset="0"/>
                <a:cs typeface="Courier New" charset="0"/>
              </a:rPr>
              <a:t>with</a:t>
            </a:r>
            <a:r>
              <a:rPr lang="en-US" sz="2800" dirty="0" smtClean="0">
                <a:effectLst/>
                <a:latin typeface="Courier New" charset="0"/>
                <a:ea typeface="Courier New" charset="0"/>
                <a:cs typeface="Courier New" charset="0"/>
              </a:rPr>
              <a:t> </a:t>
            </a:r>
            <a:r>
              <a:rPr lang="en-US" sz="2800" dirty="0" err="1" smtClean="0">
                <a:effectLst/>
                <a:latin typeface="Courier New" charset="0"/>
                <a:ea typeface="Courier New" charset="0"/>
                <a:cs typeface="Courier New" charset="0"/>
              </a:rPr>
              <a:t>tf.</a:t>
            </a:r>
            <a:r>
              <a:rPr lang="en-US" sz="2800" dirty="0" err="1" smtClean="0">
                <a:latin typeface="Courier New" charset="0"/>
                <a:ea typeface="Courier New" charset="0"/>
                <a:cs typeface="Courier New" charset="0"/>
              </a:rPr>
              <a:t>Session</a:t>
            </a:r>
            <a:r>
              <a:rPr lang="en-US" sz="2800" dirty="0" smtClean="0">
                <a:effectLst/>
                <a:latin typeface="Courier New" charset="0"/>
                <a:ea typeface="Courier New" charset="0"/>
                <a:cs typeface="Courier New" charset="0"/>
              </a:rPr>
              <a:t>() </a:t>
            </a:r>
            <a:r>
              <a:rPr lang="en-US" sz="2800" dirty="0" smtClean="0">
                <a:latin typeface="Courier New" charset="0"/>
                <a:ea typeface="Courier New" charset="0"/>
                <a:cs typeface="Courier New" charset="0"/>
              </a:rPr>
              <a:t>as</a:t>
            </a:r>
            <a:r>
              <a:rPr lang="en-US" sz="2800" dirty="0" smtClean="0">
                <a:effectLst/>
                <a:latin typeface="Courier New" charset="0"/>
                <a:ea typeface="Courier New" charset="0"/>
                <a:cs typeface="Courier New" charset="0"/>
              </a:rPr>
              <a:t> </a:t>
            </a:r>
            <a:r>
              <a:rPr lang="en-US" sz="2800" dirty="0" err="1" smtClean="0">
                <a:effectLst/>
                <a:latin typeface="Courier New" charset="0"/>
                <a:ea typeface="Courier New" charset="0"/>
                <a:cs typeface="Courier New" charset="0"/>
              </a:rPr>
              <a:t>sess</a:t>
            </a:r>
            <a:r>
              <a:rPr lang="en-US" sz="2800" dirty="0" smtClean="0">
                <a:effectLst/>
                <a:latin typeface="Courier New" charset="0"/>
                <a:ea typeface="Courier New" charset="0"/>
                <a:cs typeface="Courier New" charset="0"/>
              </a:rPr>
              <a:t>:</a:t>
            </a:r>
            <a:br>
              <a:rPr lang="en-US" sz="2800" dirty="0" smtClean="0">
                <a:effectLst/>
                <a:latin typeface="Courier New" charset="0"/>
                <a:ea typeface="Courier New" charset="0"/>
                <a:cs typeface="Courier New" charset="0"/>
              </a:rPr>
            </a:br>
            <a:r>
              <a:rPr lang="en-US" sz="2800" dirty="0" smtClean="0">
                <a:effectLst/>
                <a:latin typeface="Courier New" charset="0"/>
                <a:ea typeface="Courier New" charset="0"/>
                <a:cs typeface="Courier New" charset="0"/>
              </a:rPr>
              <a:t>  </a:t>
            </a:r>
            <a:r>
              <a:rPr lang="en-US" sz="2800" dirty="0" smtClean="0">
                <a:solidFill>
                  <a:schemeClr val="accent6">
                    <a:lumMod val="50000"/>
                  </a:schemeClr>
                </a:solidFill>
                <a:latin typeface="Courier New" charset="0"/>
                <a:ea typeface="Courier New" charset="0"/>
                <a:cs typeface="Courier New" charset="0"/>
              </a:rPr>
              <a:t># Run the graph</a:t>
            </a:r>
            <a:r>
              <a:rPr lang="en-US" sz="2800" dirty="0" smtClean="0">
                <a:solidFill>
                  <a:schemeClr val="accent6">
                    <a:lumMod val="50000"/>
                  </a:schemeClr>
                </a:solidFill>
                <a:effectLst/>
                <a:latin typeface="Courier New" charset="0"/>
                <a:ea typeface="Courier New" charset="0"/>
                <a:cs typeface="Courier New" charset="0"/>
              </a:rPr>
              <a:t/>
            </a:r>
            <a:br>
              <a:rPr lang="en-US" sz="2800" dirty="0" smtClean="0">
                <a:solidFill>
                  <a:schemeClr val="accent6">
                    <a:lumMod val="50000"/>
                  </a:schemeClr>
                </a:solidFill>
                <a:effectLst/>
                <a:latin typeface="Courier New" charset="0"/>
                <a:ea typeface="Courier New" charset="0"/>
                <a:cs typeface="Courier New" charset="0"/>
              </a:rPr>
            </a:br>
            <a:r>
              <a:rPr lang="en-US" sz="2800" dirty="0" smtClean="0">
                <a:effectLst/>
                <a:latin typeface="Courier New" charset="0"/>
                <a:ea typeface="Courier New" charset="0"/>
                <a:cs typeface="Courier New" charset="0"/>
              </a:rPr>
              <a:t>  </a:t>
            </a:r>
            <a:r>
              <a:rPr lang="en-US" sz="2800" dirty="0" err="1" smtClean="0">
                <a:effectLst/>
                <a:latin typeface="Courier New" charset="0"/>
                <a:ea typeface="Courier New" charset="0"/>
                <a:cs typeface="Courier New" charset="0"/>
              </a:rPr>
              <a:t>sess.run</a:t>
            </a:r>
            <a:r>
              <a:rPr lang="en-US" sz="2800" dirty="0" smtClean="0">
                <a:effectLst/>
                <a:latin typeface="Courier New" charset="0"/>
                <a:ea typeface="Courier New" charset="0"/>
                <a:cs typeface="Courier New" charset="0"/>
              </a:rPr>
              <a:t>(D)</a:t>
            </a:r>
            <a:r>
              <a:rPr lang="en-US" dirty="0" smtClean="0">
                <a:effectLst/>
                <a:latin typeface="Courier New" charset="0"/>
                <a:ea typeface="Courier New" charset="0"/>
                <a:cs typeface="Courier New" charset="0"/>
              </a:rPr>
              <a:t/>
            </a:r>
            <a:br>
              <a:rPr lang="en-US" dirty="0" smtClean="0">
                <a:effectLst/>
                <a:latin typeface="Courier New" charset="0"/>
                <a:ea typeface="Courier New" charset="0"/>
                <a:cs typeface="Courier New" charset="0"/>
              </a:rPr>
            </a:br>
            <a:endParaRPr lang="en-US"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046722" y="3025835"/>
            <a:ext cx="1396538" cy="53201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9443260" y="3291843"/>
            <a:ext cx="831273" cy="847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8030097" y="3793377"/>
            <a:ext cx="1399308" cy="6289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277006" y="4239494"/>
            <a:ext cx="1546168" cy="461665"/>
          </a:xfrm>
          <a:prstGeom prst="rect">
            <a:avLst/>
          </a:prstGeom>
          <a:noFill/>
        </p:spPr>
        <p:txBody>
          <a:bodyPr wrap="square" rtlCol="0">
            <a:spAutoFit/>
          </a:bodyPr>
          <a:lstStyle/>
          <a:p>
            <a:r>
              <a:rPr lang="en-US" sz="2400" dirty="0" err="1" smtClean="0"/>
              <a:t>tf.Add</a:t>
            </a:r>
            <a:r>
              <a:rPr lang="en-US" sz="2400" dirty="0" smtClean="0"/>
              <a:t>(X,Y)</a:t>
            </a:r>
            <a:endParaRPr lang="en-US" sz="2400" dirty="0"/>
          </a:p>
        </p:txBody>
      </p:sp>
      <p:cxnSp>
        <p:nvCxnSpPr>
          <p:cNvPr id="24" name="Straight Arrow Connector 23"/>
          <p:cNvCxnSpPr/>
          <p:nvPr/>
        </p:nvCxnSpPr>
        <p:spPr>
          <a:xfrm>
            <a:off x="10293930" y="3743500"/>
            <a:ext cx="1028007" cy="138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291456" y="3543995"/>
            <a:ext cx="1546168" cy="461665"/>
          </a:xfrm>
          <a:prstGeom prst="rect">
            <a:avLst/>
          </a:prstGeom>
          <a:noFill/>
        </p:spPr>
        <p:txBody>
          <a:bodyPr wrap="square" rtlCol="0">
            <a:spAutoFit/>
          </a:bodyPr>
          <a:lstStyle/>
          <a:p>
            <a:r>
              <a:rPr lang="en-US" sz="2400" dirty="0" smtClean="0"/>
              <a:t>D</a:t>
            </a:r>
            <a:endParaRPr lang="en-US" sz="2400" dirty="0"/>
          </a:p>
        </p:txBody>
      </p:sp>
      <p:sp>
        <p:nvSpPr>
          <p:cNvPr id="27" name="TextBox 26"/>
          <p:cNvSpPr txBox="1"/>
          <p:nvPr/>
        </p:nvSpPr>
        <p:spPr>
          <a:xfrm>
            <a:off x="8650780" y="2732119"/>
            <a:ext cx="1546168" cy="461665"/>
          </a:xfrm>
          <a:prstGeom prst="rect">
            <a:avLst/>
          </a:prstGeom>
          <a:noFill/>
        </p:spPr>
        <p:txBody>
          <a:bodyPr wrap="square" rtlCol="0">
            <a:spAutoFit/>
          </a:bodyPr>
          <a:lstStyle/>
          <a:p>
            <a:r>
              <a:rPr lang="en-US" sz="2400" dirty="0" smtClean="0"/>
              <a:t>X</a:t>
            </a:r>
            <a:endParaRPr lang="en-US" sz="2400" dirty="0"/>
          </a:p>
        </p:txBody>
      </p:sp>
      <p:sp>
        <p:nvSpPr>
          <p:cNvPr id="28" name="TextBox 27"/>
          <p:cNvSpPr txBox="1"/>
          <p:nvPr/>
        </p:nvSpPr>
        <p:spPr>
          <a:xfrm>
            <a:off x="8088285" y="3749043"/>
            <a:ext cx="1546168" cy="461665"/>
          </a:xfrm>
          <a:prstGeom prst="rect">
            <a:avLst/>
          </a:prstGeom>
          <a:noFill/>
        </p:spPr>
        <p:txBody>
          <a:bodyPr wrap="square" rtlCol="0">
            <a:spAutoFit/>
          </a:bodyPr>
          <a:lstStyle/>
          <a:p>
            <a:r>
              <a:rPr lang="en-US" sz="2400" dirty="0"/>
              <a:t>Y</a:t>
            </a:r>
          </a:p>
        </p:txBody>
      </p:sp>
    </p:spTree>
    <p:extLst>
      <p:ext uri="{BB962C8B-B14F-4D97-AF65-F5344CB8AC3E}">
        <p14:creationId xmlns:p14="http://schemas.microsoft.com/office/powerpoint/2010/main" val="443834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9296"/>
            <a:ext cx="6982691" cy="1612668"/>
          </a:xfrm>
          <a:prstGeom prst="rect">
            <a:avLst/>
          </a:prstGeom>
          <a:solidFill>
            <a:srgbClr val="FFC000">
              <a:alpha val="2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3374967"/>
            <a:ext cx="11970327" cy="3358342"/>
          </a:xfrm>
          <a:prstGeom prst="rect">
            <a:avLst/>
          </a:prstGeom>
          <a:solidFill>
            <a:srgbClr val="F4B183">
              <a:alpha val="2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0" y="1097280"/>
            <a:ext cx="12718473" cy="5436524"/>
          </a:xfrm>
        </p:spPr>
        <p:txBody>
          <a:bodyPr>
            <a:noAutofit/>
          </a:bodyPr>
          <a:lstStyle/>
          <a:p>
            <a:pPr marL="0" lvl="1" indent="0">
              <a:lnSpc>
                <a:spcPct val="100000"/>
              </a:lnSpc>
              <a:spcBef>
                <a:spcPts val="0"/>
              </a:spcBef>
              <a:buNone/>
            </a:pPr>
            <a:r>
              <a:rPr lang="en-US" sz="2000" dirty="0" smtClean="0">
                <a:effectLst/>
                <a:ea typeface="Courier New" charset="0"/>
                <a:cs typeface="Courier New" charset="0"/>
              </a:rPr>
              <a:t>A Basic Neural Network</a:t>
            </a:r>
          </a:p>
          <a:p>
            <a:pPr marL="0" lvl="1" indent="0">
              <a:lnSpc>
                <a:spcPct val="100000"/>
              </a:lnSpc>
              <a:spcBef>
                <a:spcPts val="0"/>
              </a:spcBef>
              <a:buNone/>
            </a:pPr>
            <a:endParaRPr lang="en-US" sz="2000" dirty="0" smtClean="0">
              <a:effectLst/>
              <a:ea typeface="Courier New" charset="0"/>
              <a:cs typeface="Courier New" charset="0"/>
            </a:endParaRPr>
          </a:p>
          <a:p>
            <a:pPr marL="0" lvl="1" indent="0">
              <a:lnSpc>
                <a:spcPct val="100000"/>
              </a:lnSpc>
              <a:spcBef>
                <a:spcPts val="0"/>
              </a:spcBef>
              <a:buNone/>
            </a:pPr>
            <a:r>
              <a:rPr lang="en-US" sz="1800" dirty="0" smtClean="0">
                <a:effectLst/>
                <a:latin typeface="Courier New" charset="0"/>
                <a:ea typeface="Courier New" charset="0"/>
                <a:cs typeface="Courier New" charset="0"/>
              </a:rPr>
              <a:t>x = </a:t>
            </a:r>
            <a:r>
              <a:rPr lang="en-US" sz="1800" dirty="0" err="1" smtClean="0">
                <a:effectLst/>
                <a:latin typeface="Courier New" charset="0"/>
                <a:ea typeface="Courier New" charset="0"/>
                <a:cs typeface="Courier New" charset="0"/>
              </a:rPr>
              <a:t>tf.constant</a:t>
            </a:r>
            <a:r>
              <a:rPr lang="en-US" sz="1800" dirty="0" smtClean="0">
                <a:effectLst/>
                <a:latin typeface="Courier New" charset="0"/>
                <a:ea typeface="Courier New" charset="0"/>
                <a:cs typeface="Courier New" charset="0"/>
              </a:rPr>
              <a:t>([[</a:t>
            </a:r>
            <a:r>
              <a:rPr lang="en-US" sz="1800" dirty="0">
                <a:latin typeface="Courier New" charset="0"/>
                <a:ea typeface="Courier New" charset="0"/>
                <a:cs typeface="Courier New" charset="0"/>
              </a:rPr>
              <a:t>37.0</a:t>
            </a:r>
            <a:r>
              <a:rPr lang="en-US" sz="1800" dirty="0" smtClean="0">
                <a:effectLst/>
                <a:latin typeface="Courier New" charset="0"/>
                <a:ea typeface="Courier New" charset="0"/>
                <a:cs typeface="Courier New" charset="0"/>
              </a:rPr>
              <a:t>, -</a:t>
            </a:r>
            <a:r>
              <a:rPr lang="en-US" sz="1800" dirty="0">
                <a:latin typeface="Courier New" charset="0"/>
                <a:ea typeface="Courier New" charset="0"/>
                <a:cs typeface="Courier New" charset="0"/>
              </a:rPr>
              <a:t>23.0</a:t>
            </a:r>
            <a:r>
              <a:rPr lang="en-US" sz="1800" dirty="0" smtClean="0">
                <a:effectLst/>
                <a:latin typeface="Courier New" charset="0"/>
                <a:ea typeface="Courier New" charset="0"/>
                <a:cs typeface="Courier New" charset="0"/>
              </a:rPr>
              <a:t>], [</a:t>
            </a:r>
            <a:r>
              <a:rPr lang="en-US" sz="1800" dirty="0">
                <a:latin typeface="Courier New" charset="0"/>
                <a:ea typeface="Courier New" charset="0"/>
                <a:cs typeface="Courier New" charset="0"/>
              </a:rPr>
              <a:t>1.0</a:t>
            </a:r>
            <a:r>
              <a:rPr lang="en-US" sz="1800" dirty="0" smtClean="0">
                <a:effectLst/>
                <a:latin typeface="Courier New" charset="0"/>
                <a:ea typeface="Courier New" charset="0"/>
                <a:cs typeface="Courier New" charset="0"/>
              </a:rPr>
              <a:t>, </a:t>
            </a:r>
            <a:r>
              <a:rPr lang="en-US" sz="1800" dirty="0">
                <a:latin typeface="Courier New" charset="0"/>
                <a:ea typeface="Courier New" charset="0"/>
                <a:cs typeface="Courier New" charset="0"/>
              </a:rPr>
              <a:t>4.0</a:t>
            </a:r>
            <a:r>
              <a:rPr lang="en-US" sz="1800" dirty="0" smtClean="0">
                <a:effectLst/>
                <a:latin typeface="Courier New" charset="0"/>
                <a:ea typeface="Courier New" charset="0"/>
                <a:cs typeface="Courier New" charset="0"/>
              </a:rPr>
              <a:t>]])</a:t>
            </a:r>
            <a:br>
              <a:rPr lang="en-US" sz="1800" dirty="0" smtClean="0">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w = </a:t>
            </a:r>
            <a:r>
              <a:rPr lang="en-US" sz="1800" dirty="0" err="1" smtClean="0">
                <a:effectLst/>
                <a:latin typeface="Courier New" charset="0"/>
                <a:ea typeface="Courier New" charset="0"/>
                <a:cs typeface="Courier New" charset="0"/>
              </a:rPr>
              <a:t>tf.</a:t>
            </a:r>
            <a:r>
              <a:rPr lang="en-US" sz="1800" dirty="0" err="1">
                <a:latin typeface="Courier New" charset="0"/>
                <a:ea typeface="Courier New" charset="0"/>
                <a:cs typeface="Courier New" charset="0"/>
              </a:rPr>
              <a:t>Variable</a:t>
            </a:r>
            <a:r>
              <a:rPr lang="en-US" sz="1800" dirty="0" smtClean="0">
                <a:effectLst/>
                <a:latin typeface="Courier New" charset="0"/>
                <a:ea typeface="Courier New" charset="0"/>
                <a:cs typeface="Courier New" charset="0"/>
              </a:rPr>
              <a:t>(</a:t>
            </a:r>
            <a:r>
              <a:rPr lang="en-US" sz="1800" dirty="0" err="1" smtClean="0">
                <a:effectLst/>
                <a:latin typeface="Courier New" charset="0"/>
                <a:ea typeface="Courier New" charset="0"/>
                <a:cs typeface="Courier New" charset="0"/>
              </a:rPr>
              <a:t>tf.random_uniform</a:t>
            </a:r>
            <a:r>
              <a:rPr lang="en-US" sz="1800" dirty="0" smtClean="0">
                <a:effectLst/>
                <a:latin typeface="Courier New" charset="0"/>
                <a:ea typeface="Courier New" charset="0"/>
                <a:cs typeface="Courier New" charset="0"/>
              </a:rPr>
              <a:t>([</a:t>
            </a:r>
            <a:r>
              <a:rPr lang="en-US" sz="1800" dirty="0">
                <a:latin typeface="Courier New" charset="0"/>
                <a:ea typeface="Courier New" charset="0"/>
                <a:cs typeface="Courier New" charset="0"/>
              </a:rPr>
              <a:t>2</a:t>
            </a:r>
            <a:r>
              <a:rPr lang="en-US" sz="1800" dirty="0" smtClean="0">
                <a:effectLst/>
                <a:latin typeface="Courier New" charset="0"/>
                <a:ea typeface="Courier New" charset="0"/>
                <a:cs typeface="Courier New" charset="0"/>
              </a:rPr>
              <a:t>, </a:t>
            </a:r>
            <a:r>
              <a:rPr lang="en-US" sz="1800" dirty="0">
                <a:latin typeface="Courier New" charset="0"/>
                <a:ea typeface="Courier New" charset="0"/>
                <a:cs typeface="Courier New" charset="0"/>
              </a:rPr>
              <a:t>2</a:t>
            </a:r>
            <a:r>
              <a:rPr lang="en-US" sz="1800" dirty="0" smtClean="0">
                <a:effectLst/>
                <a:latin typeface="Courier New" charset="0"/>
                <a:ea typeface="Courier New" charset="0"/>
                <a:cs typeface="Courier New" charset="0"/>
              </a:rPr>
              <a:t>]))</a:t>
            </a:r>
            <a:br>
              <a:rPr lang="en-US" sz="1800" dirty="0" smtClean="0">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y = </a:t>
            </a:r>
            <a:r>
              <a:rPr lang="en-US" sz="1800" dirty="0" err="1" smtClean="0">
                <a:effectLst/>
                <a:latin typeface="Courier New" charset="0"/>
                <a:ea typeface="Courier New" charset="0"/>
                <a:cs typeface="Courier New" charset="0"/>
              </a:rPr>
              <a:t>tf.matmul</a:t>
            </a:r>
            <a:r>
              <a:rPr lang="en-US" sz="1800" dirty="0" smtClean="0">
                <a:effectLst/>
                <a:latin typeface="Courier New" charset="0"/>
                <a:ea typeface="Courier New" charset="0"/>
                <a:cs typeface="Courier New" charset="0"/>
              </a:rPr>
              <a:t>(x, w)</a:t>
            </a:r>
            <a:br>
              <a:rPr lang="en-US" sz="1800" dirty="0" smtClean="0">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output = </a:t>
            </a:r>
            <a:r>
              <a:rPr lang="en-US" sz="1800" dirty="0" err="1" smtClean="0">
                <a:effectLst/>
                <a:latin typeface="Courier New" charset="0"/>
                <a:ea typeface="Courier New" charset="0"/>
                <a:cs typeface="Courier New" charset="0"/>
              </a:rPr>
              <a:t>tf.nn.softmax</a:t>
            </a:r>
            <a:r>
              <a:rPr lang="en-US" sz="1800" dirty="0" smtClean="0">
                <a:effectLst/>
                <a:latin typeface="Courier New" charset="0"/>
                <a:ea typeface="Courier New" charset="0"/>
                <a:cs typeface="Courier New" charset="0"/>
              </a:rPr>
              <a:t>(y)</a:t>
            </a:r>
            <a:br>
              <a:rPr lang="en-US" sz="1800" dirty="0" smtClean="0">
                <a:effectLst/>
                <a:latin typeface="Courier New" charset="0"/>
                <a:ea typeface="Courier New" charset="0"/>
                <a:cs typeface="Courier New" charset="0"/>
              </a:rPr>
            </a:br>
            <a:r>
              <a:rPr lang="en-US" sz="1800" dirty="0" err="1" smtClean="0">
                <a:effectLst/>
                <a:latin typeface="Courier New" charset="0"/>
                <a:ea typeface="Courier New" charset="0"/>
                <a:cs typeface="Courier New" charset="0"/>
              </a:rPr>
              <a:t>init_op</a:t>
            </a:r>
            <a:r>
              <a:rPr lang="en-US" sz="1800" dirty="0" smtClean="0">
                <a:effectLst/>
                <a:latin typeface="Courier New" charset="0"/>
                <a:ea typeface="Courier New" charset="0"/>
                <a:cs typeface="Courier New" charset="0"/>
              </a:rPr>
              <a:t> = </a:t>
            </a:r>
            <a:r>
              <a:rPr lang="en-US" sz="1800" dirty="0" err="1" smtClean="0">
                <a:effectLst/>
                <a:latin typeface="Courier New" charset="0"/>
                <a:ea typeface="Courier New" charset="0"/>
                <a:cs typeface="Courier New" charset="0"/>
              </a:rPr>
              <a:t>w.initializer</a:t>
            </a:r>
            <a:r>
              <a:rPr lang="en-US" sz="1800" dirty="0" smtClean="0">
                <a:effectLst/>
                <a:latin typeface="Courier New" charset="0"/>
                <a:ea typeface="Courier New" charset="0"/>
                <a:cs typeface="Courier New" charset="0"/>
              </a:rPr>
              <a:t/>
            </a:r>
            <a:br>
              <a:rPr lang="en-US" sz="1800" dirty="0" smtClean="0">
                <a:effectLst/>
                <a:latin typeface="Courier New" charset="0"/>
                <a:ea typeface="Courier New" charset="0"/>
                <a:cs typeface="Courier New" charset="0"/>
              </a:rPr>
            </a:br>
            <a:endParaRPr lang="en-US" sz="1800" dirty="0" smtClean="0">
              <a:effectLst/>
              <a:latin typeface="Courier New" charset="0"/>
              <a:ea typeface="Courier New" charset="0"/>
              <a:cs typeface="Courier New" charset="0"/>
            </a:endParaRPr>
          </a:p>
          <a:p>
            <a:pPr marL="0" lvl="1" indent="0">
              <a:lnSpc>
                <a:spcPct val="100000"/>
              </a:lnSpc>
              <a:spcBef>
                <a:spcPts val="0"/>
              </a:spcBef>
              <a:buNone/>
            </a:pPr>
            <a:r>
              <a:rPr lang="en-US" sz="1800" dirty="0" smtClean="0">
                <a:latin typeface="Courier New" charset="0"/>
                <a:ea typeface="Courier New" charset="0"/>
                <a:cs typeface="Courier New" charset="0"/>
              </a:rPr>
              <a:t>with</a:t>
            </a:r>
            <a:r>
              <a:rPr lang="en-US" sz="1800" dirty="0" smtClean="0">
                <a:effectLst/>
                <a:latin typeface="Courier New" charset="0"/>
                <a:ea typeface="Courier New" charset="0"/>
                <a:cs typeface="Courier New" charset="0"/>
              </a:rPr>
              <a:t> </a:t>
            </a:r>
            <a:r>
              <a:rPr lang="en-US" sz="1800" dirty="0" err="1" smtClean="0">
                <a:effectLst/>
                <a:latin typeface="Courier New" charset="0"/>
                <a:ea typeface="Courier New" charset="0"/>
                <a:cs typeface="Courier New" charset="0"/>
              </a:rPr>
              <a:t>tf.</a:t>
            </a:r>
            <a:r>
              <a:rPr lang="en-US" sz="1800" dirty="0" err="1">
                <a:latin typeface="Courier New" charset="0"/>
                <a:ea typeface="Courier New" charset="0"/>
                <a:cs typeface="Courier New" charset="0"/>
              </a:rPr>
              <a:t>Session</a:t>
            </a:r>
            <a:r>
              <a:rPr lang="en-US" sz="1800" dirty="0" smtClean="0">
                <a:effectLst/>
                <a:latin typeface="Courier New" charset="0"/>
                <a:ea typeface="Courier New" charset="0"/>
                <a:cs typeface="Courier New" charset="0"/>
              </a:rPr>
              <a:t>() </a:t>
            </a:r>
            <a:r>
              <a:rPr lang="en-US" sz="1800" dirty="0">
                <a:latin typeface="Courier New" charset="0"/>
                <a:ea typeface="Courier New" charset="0"/>
                <a:cs typeface="Courier New" charset="0"/>
              </a:rPr>
              <a:t>as</a:t>
            </a:r>
            <a:r>
              <a:rPr lang="en-US" sz="1800" dirty="0" smtClean="0">
                <a:effectLst/>
                <a:latin typeface="Courier New" charset="0"/>
                <a:ea typeface="Courier New" charset="0"/>
                <a:cs typeface="Courier New" charset="0"/>
              </a:rPr>
              <a:t> </a:t>
            </a:r>
            <a:r>
              <a:rPr lang="en-US" sz="1800" dirty="0" err="1" smtClean="0">
                <a:effectLst/>
                <a:latin typeface="Courier New" charset="0"/>
                <a:ea typeface="Courier New" charset="0"/>
                <a:cs typeface="Courier New" charset="0"/>
              </a:rPr>
              <a:t>sess</a:t>
            </a:r>
            <a:r>
              <a:rPr lang="en-US" sz="1800" dirty="0" smtClean="0">
                <a:effectLst/>
                <a:latin typeface="Courier New" charset="0"/>
                <a:ea typeface="Courier New" charset="0"/>
                <a:cs typeface="Courier New" charset="0"/>
              </a:rPr>
              <a:t>:</a:t>
            </a:r>
            <a:br>
              <a:rPr lang="en-US" sz="1800" dirty="0" smtClean="0">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  </a:t>
            </a:r>
            <a:r>
              <a:rPr lang="en-US" sz="1800" dirty="0">
                <a:solidFill>
                  <a:schemeClr val="accent6">
                    <a:lumMod val="50000"/>
                  </a:schemeClr>
                </a:solidFill>
                <a:latin typeface="Courier New" charset="0"/>
                <a:ea typeface="Courier New" charset="0"/>
                <a:cs typeface="Courier New" charset="0"/>
              </a:rPr>
              <a:t># Run the initializer on `w`.</a:t>
            </a:r>
            <a:r>
              <a:rPr lang="en-US" sz="1800" dirty="0" smtClean="0">
                <a:effectLst/>
                <a:latin typeface="Courier New" charset="0"/>
                <a:ea typeface="Courier New" charset="0"/>
                <a:cs typeface="Courier New" charset="0"/>
              </a:rPr>
              <a:t/>
            </a:r>
            <a:br>
              <a:rPr lang="en-US" sz="1800" dirty="0" smtClean="0">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  </a:t>
            </a:r>
            <a:r>
              <a:rPr lang="en-US" sz="1800" dirty="0" err="1" smtClean="0">
                <a:effectLst/>
                <a:latin typeface="Courier New" charset="0"/>
                <a:ea typeface="Courier New" charset="0"/>
                <a:cs typeface="Courier New" charset="0"/>
              </a:rPr>
              <a:t>sess.run</a:t>
            </a:r>
            <a:r>
              <a:rPr lang="en-US" sz="1800" dirty="0" smtClean="0">
                <a:effectLst/>
                <a:latin typeface="Courier New" charset="0"/>
                <a:ea typeface="Courier New" charset="0"/>
                <a:cs typeface="Courier New" charset="0"/>
              </a:rPr>
              <a:t>(</a:t>
            </a:r>
            <a:r>
              <a:rPr lang="en-US" sz="1800" dirty="0" err="1" smtClean="0">
                <a:effectLst/>
                <a:latin typeface="Courier New" charset="0"/>
                <a:ea typeface="Courier New" charset="0"/>
                <a:cs typeface="Courier New" charset="0"/>
              </a:rPr>
              <a:t>init_op</a:t>
            </a:r>
            <a:r>
              <a:rPr lang="en-US" sz="1800" dirty="0" smtClean="0">
                <a:effectLst/>
                <a:latin typeface="Courier New" charset="0"/>
                <a:ea typeface="Courier New" charset="0"/>
                <a:cs typeface="Courier New" charset="0"/>
              </a:rPr>
              <a:t>)</a:t>
            </a:r>
            <a:br>
              <a:rPr lang="en-US" sz="1800" dirty="0" smtClean="0">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
            </a:r>
            <a:br>
              <a:rPr lang="en-US" sz="1800" dirty="0" smtClean="0">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  </a:t>
            </a:r>
            <a:r>
              <a:rPr lang="en-US" sz="1800" dirty="0">
                <a:solidFill>
                  <a:schemeClr val="accent6">
                    <a:lumMod val="50000"/>
                  </a:schemeClr>
                </a:solidFill>
                <a:latin typeface="Courier New" charset="0"/>
                <a:ea typeface="Courier New" charset="0"/>
                <a:cs typeface="Courier New" charset="0"/>
              </a:rPr>
              <a:t># Evaluate `output`. `</a:t>
            </a:r>
            <a:r>
              <a:rPr lang="en-US" sz="1800" dirty="0" err="1">
                <a:solidFill>
                  <a:schemeClr val="accent6">
                    <a:lumMod val="50000"/>
                  </a:schemeClr>
                </a:solidFill>
                <a:latin typeface="Courier New" charset="0"/>
                <a:ea typeface="Courier New" charset="0"/>
                <a:cs typeface="Courier New" charset="0"/>
              </a:rPr>
              <a:t>sess.run</a:t>
            </a:r>
            <a:r>
              <a:rPr lang="en-US" sz="1800" dirty="0">
                <a:solidFill>
                  <a:schemeClr val="accent6">
                    <a:lumMod val="50000"/>
                  </a:schemeClr>
                </a:solidFill>
                <a:latin typeface="Courier New" charset="0"/>
                <a:ea typeface="Courier New" charset="0"/>
                <a:cs typeface="Courier New" charset="0"/>
              </a:rPr>
              <a:t>(output)` will return a </a:t>
            </a:r>
            <a:r>
              <a:rPr lang="en-US" sz="1800" dirty="0" err="1">
                <a:solidFill>
                  <a:schemeClr val="accent6">
                    <a:lumMod val="50000"/>
                  </a:schemeClr>
                </a:solidFill>
                <a:latin typeface="Courier New" charset="0"/>
                <a:ea typeface="Courier New" charset="0"/>
                <a:cs typeface="Courier New" charset="0"/>
              </a:rPr>
              <a:t>NumPy</a:t>
            </a:r>
            <a:r>
              <a:rPr lang="en-US" sz="1800" dirty="0">
                <a:solidFill>
                  <a:schemeClr val="accent6">
                    <a:lumMod val="50000"/>
                  </a:schemeClr>
                </a:solidFill>
                <a:latin typeface="Courier New" charset="0"/>
                <a:ea typeface="Courier New" charset="0"/>
                <a:cs typeface="Courier New" charset="0"/>
              </a:rPr>
              <a:t> array containing</a:t>
            </a:r>
            <a:r>
              <a:rPr lang="en-US" sz="1800" dirty="0" smtClean="0">
                <a:solidFill>
                  <a:schemeClr val="accent6">
                    <a:lumMod val="50000"/>
                  </a:schemeClr>
                </a:solidFill>
                <a:effectLst/>
                <a:latin typeface="Courier New" charset="0"/>
                <a:ea typeface="Courier New" charset="0"/>
                <a:cs typeface="Courier New" charset="0"/>
              </a:rPr>
              <a:t/>
            </a:r>
            <a:br>
              <a:rPr lang="en-US" sz="1800" dirty="0" smtClean="0">
                <a:solidFill>
                  <a:schemeClr val="accent6">
                    <a:lumMod val="50000"/>
                  </a:schemeClr>
                </a:solidFill>
                <a:effectLst/>
                <a:latin typeface="Courier New" charset="0"/>
                <a:ea typeface="Courier New" charset="0"/>
                <a:cs typeface="Courier New" charset="0"/>
              </a:rPr>
            </a:br>
            <a:r>
              <a:rPr lang="en-US" sz="1800" dirty="0" smtClean="0">
                <a:solidFill>
                  <a:schemeClr val="accent6">
                    <a:lumMod val="50000"/>
                  </a:schemeClr>
                </a:solidFill>
                <a:effectLst/>
                <a:latin typeface="Courier New" charset="0"/>
                <a:ea typeface="Courier New" charset="0"/>
                <a:cs typeface="Courier New" charset="0"/>
              </a:rPr>
              <a:t>  </a:t>
            </a:r>
            <a:r>
              <a:rPr lang="en-US" sz="1800" dirty="0">
                <a:solidFill>
                  <a:schemeClr val="accent6">
                    <a:lumMod val="50000"/>
                  </a:schemeClr>
                </a:solidFill>
                <a:latin typeface="Courier New" charset="0"/>
                <a:ea typeface="Courier New" charset="0"/>
                <a:cs typeface="Courier New" charset="0"/>
              </a:rPr>
              <a:t># the result of the computation.</a:t>
            </a:r>
            <a:r>
              <a:rPr lang="en-US" sz="1800" dirty="0" smtClean="0">
                <a:solidFill>
                  <a:schemeClr val="accent6">
                    <a:lumMod val="50000"/>
                  </a:schemeClr>
                </a:solidFill>
                <a:effectLst/>
                <a:latin typeface="Courier New" charset="0"/>
                <a:ea typeface="Courier New" charset="0"/>
                <a:cs typeface="Courier New" charset="0"/>
              </a:rPr>
              <a:t/>
            </a:r>
            <a:br>
              <a:rPr lang="en-US" sz="1800" dirty="0" smtClean="0">
                <a:solidFill>
                  <a:schemeClr val="accent6">
                    <a:lumMod val="50000"/>
                  </a:schemeClr>
                </a:solidFill>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  </a:t>
            </a:r>
            <a:r>
              <a:rPr lang="en-US" sz="1800" dirty="0">
                <a:latin typeface="Courier New" charset="0"/>
                <a:ea typeface="Courier New" charset="0"/>
                <a:cs typeface="Courier New" charset="0"/>
              </a:rPr>
              <a:t>print</a:t>
            </a:r>
            <a:r>
              <a:rPr lang="en-US" sz="1800" dirty="0" smtClean="0">
                <a:effectLst/>
                <a:latin typeface="Courier New" charset="0"/>
                <a:ea typeface="Courier New" charset="0"/>
                <a:cs typeface="Courier New" charset="0"/>
              </a:rPr>
              <a:t>(</a:t>
            </a:r>
            <a:r>
              <a:rPr lang="en-US" sz="1800" dirty="0" err="1" smtClean="0">
                <a:effectLst/>
                <a:latin typeface="Courier New" charset="0"/>
                <a:ea typeface="Courier New" charset="0"/>
                <a:cs typeface="Courier New" charset="0"/>
              </a:rPr>
              <a:t>sess.run</a:t>
            </a:r>
            <a:r>
              <a:rPr lang="en-US" sz="1800" dirty="0" smtClean="0">
                <a:effectLst/>
                <a:latin typeface="Courier New" charset="0"/>
                <a:ea typeface="Courier New" charset="0"/>
                <a:cs typeface="Courier New" charset="0"/>
              </a:rPr>
              <a:t>(output))</a:t>
            </a:r>
            <a:br>
              <a:rPr lang="en-US" sz="1800" dirty="0" smtClean="0">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
            </a:r>
            <a:br>
              <a:rPr lang="en-US" sz="1800" dirty="0" smtClean="0">
                <a:effectLst/>
                <a:latin typeface="Courier New" charset="0"/>
                <a:ea typeface="Courier New" charset="0"/>
                <a:cs typeface="Courier New" charset="0"/>
              </a:rPr>
            </a:br>
            <a:r>
              <a:rPr lang="en-US" sz="1800" dirty="0" smtClean="0">
                <a:solidFill>
                  <a:schemeClr val="accent5">
                    <a:lumMod val="75000"/>
                  </a:schemeClr>
                </a:solidFill>
                <a:effectLst/>
                <a:latin typeface="Courier New" charset="0"/>
                <a:ea typeface="Courier New" charset="0"/>
                <a:cs typeface="Courier New" charset="0"/>
              </a:rPr>
              <a:t>  </a:t>
            </a:r>
            <a:r>
              <a:rPr lang="en-US" sz="1800" dirty="0">
                <a:solidFill>
                  <a:schemeClr val="accent6">
                    <a:lumMod val="50000"/>
                  </a:schemeClr>
                </a:solidFill>
                <a:latin typeface="Courier New" charset="0"/>
                <a:ea typeface="Courier New" charset="0"/>
                <a:cs typeface="Courier New" charset="0"/>
              </a:rPr>
              <a:t># Evaluate `y` and `output`. Note that `y` will only be computed once, and its</a:t>
            </a:r>
            <a:r>
              <a:rPr lang="en-US" sz="1800" dirty="0" smtClean="0">
                <a:solidFill>
                  <a:schemeClr val="accent6">
                    <a:lumMod val="50000"/>
                  </a:schemeClr>
                </a:solidFill>
                <a:effectLst/>
                <a:latin typeface="Courier New" charset="0"/>
                <a:ea typeface="Courier New" charset="0"/>
                <a:cs typeface="Courier New" charset="0"/>
              </a:rPr>
              <a:t/>
            </a:r>
            <a:br>
              <a:rPr lang="en-US" sz="1800" dirty="0" smtClean="0">
                <a:solidFill>
                  <a:schemeClr val="accent6">
                    <a:lumMod val="50000"/>
                  </a:schemeClr>
                </a:solidFill>
                <a:effectLst/>
                <a:latin typeface="Courier New" charset="0"/>
                <a:ea typeface="Courier New" charset="0"/>
                <a:cs typeface="Courier New" charset="0"/>
              </a:rPr>
            </a:br>
            <a:r>
              <a:rPr lang="en-US" sz="1800" dirty="0" smtClean="0">
                <a:solidFill>
                  <a:schemeClr val="accent6">
                    <a:lumMod val="50000"/>
                  </a:schemeClr>
                </a:solidFill>
                <a:effectLst/>
                <a:latin typeface="Courier New" charset="0"/>
                <a:ea typeface="Courier New" charset="0"/>
                <a:cs typeface="Courier New" charset="0"/>
              </a:rPr>
              <a:t>  </a:t>
            </a:r>
            <a:r>
              <a:rPr lang="en-US" sz="1800" dirty="0">
                <a:solidFill>
                  <a:schemeClr val="accent6">
                    <a:lumMod val="50000"/>
                  </a:schemeClr>
                </a:solidFill>
                <a:latin typeface="Courier New" charset="0"/>
                <a:ea typeface="Courier New" charset="0"/>
                <a:cs typeface="Courier New" charset="0"/>
              </a:rPr>
              <a:t># result used both to return `</a:t>
            </a:r>
            <a:r>
              <a:rPr lang="en-US" sz="1800" dirty="0" err="1">
                <a:solidFill>
                  <a:schemeClr val="accent6">
                    <a:lumMod val="50000"/>
                  </a:schemeClr>
                </a:solidFill>
                <a:latin typeface="Courier New" charset="0"/>
                <a:ea typeface="Courier New" charset="0"/>
                <a:cs typeface="Courier New" charset="0"/>
              </a:rPr>
              <a:t>y_val</a:t>
            </a:r>
            <a:r>
              <a:rPr lang="en-US" sz="1800" dirty="0">
                <a:solidFill>
                  <a:schemeClr val="accent6">
                    <a:lumMod val="50000"/>
                  </a:schemeClr>
                </a:solidFill>
                <a:latin typeface="Courier New" charset="0"/>
                <a:ea typeface="Courier New" charset="0"/>
                <a:cs typeface="Courier New" charset="0"/>
              </a:rPr>
              <a:t>` and as an input to the `</a:t>
            </a:r>
            <a:r>
              <a:rPr lang="en-US" sz="1800" dirty="0" err="1">
                <a:solidFill>
                  <a:schemeClr val="accent6">
                    <a:lumMod val="50000"/>
                  </a:schemeClr>
                </a:solidFill>
                <a:latin typeface="Courier New" charset="0"/>
                <a:ea typeface="Courier New" charset="0"/>
                <a:cs typeface="Courier New" charset="0"/>
              </a:rPr>
              <a:t>tf.nn.softmax</a:t>
            </a:r>
            <a:r>
              <a:rPr lang="en-US" sz="1800" dirty="0">
                <a:solidFill>
                  <a:schemeClr val="accent6">
                    <a:lumMod val="50000"/>
                  </a:schemeClr>
                </a:solidFill>
                <a:latin typeface="Courier New" charset="0"/>
                <a:ea typeface="Courier New" charset="0"/>
                <a:cs typeface="Courier New" charset="0"/>
              </a:rPr>
              <a:t>()`</a:t>
            </a:r>
            <a:r>
              <a:rPr lang="en-US" sz="1800" dirty="0" smtClean="0">
                <a:solidFill>
                  <a:schemeClr val="accent6">
                    <a:lumMod val="50000"/>
                  </a:schemeClr>
                </a:solidFill>
                <a:effectLst/>
                <a:latin typeface="Courier New" charset="0"/>
                <a:ea typeface="Courier New" charset="0"/>
                <a:cs typeface="Courier New" charset="0"/>
              </a:rPr>
              <a:t/>
            </a:r>
            <a:br>
              <a:rPr lang="en-US" sz="1800" dirty="0" smtClean="0">
                <a:solidFill>
                  <a:schemeClr val="accent6">
                    <a:lumMod val="50000"/>
                  </a:schemeClr>
                </a:solidFill>
                <a:effectLst/>
                <a:latin typeface="Courier New" charset="0"/>
                <a:ea typeface="Courier New" charset="0"/>
                <a:cs typeface="Courier New" charset="0"/>
              </a:rPr>
            </a:br>
            <a:r>
              <a:rPr lang="en-US" sz="1800" dirty="0" smtClean="0">
                <a:solidFill>
                  <a:schemeClr val="accent6">
                    <a:lumMod val="50000"/>
                  </a:schemeClr>
                </a:solidFill>
                <a:effectLst/>
                <a:latin typeface="Courier New" charset="0"/>
                <a:ea typeface="Courier New" charset="0"/>
                <a:cs typeface="Courier New" charset="0"/>
              </a:rPr>
              <a:t>  </a:t>
            </a:r>
            <a:r>
              <a:rPr lang="en-US" sz="1800" dirty="0">
                <a:solidFill>
                  <a:schemeClr val="accent6">
                    <a:lumMod val="50000"/>
                  </a:schemeClr>
                </a:solidFill>
                <a:latin typeface="Courier New" charset="0"/>
                <a:ea typeface="Courier New" charset="0"/>
                <a:cs typeface="Courier New" charset="0"/>
              </a:rPr>
              <a:t># op. Both `</a:t>
            </a:r>
            <a:r>
              <a:rPr lang="en-US" sz="1800" dirty="0" err="1">
                <a:solidFill>
                  <a:schemeClr val="accent6">
                    <a:lumMod val="50000"/>
                  </a:schemeClr>
                </a:solidFill>
                <a:latin typeface="Courier New" charset="0"/>
                <a:ea typeface="Courier New" charset="0"/>
                <a:cs typeface="Courier New" charset="0"/>
              </a:rPr>
              <a:t>y_val</a:t>
            </a:r>
            <a:r>
              <a:rPr lang="en-US" sz="1800" dirty="0">
                <a:solidFill>
                  <a:schemeClr val="accent6">
                    <a:lumMod val="50000"/>
                  </a:schemeClr>
                </a:solidFill>
                <a:latin typeface="Courier New" charset="0"/>
                <a:ea typeface="Courier New" charset="0"/>
                <a:cs typeface="Courier New" charset="0"/>
              </a:rPr>
              <a:t>` and `</a:t>
            </a:r>
            <a:r>
              <a:rPr lang="en-US" sz="1800" dirty="0" err="1">
                <a:solidFill>
                  <a:schemeClr val="accent6">
                    <a:lumMod val="50000"/>
                  </a:schemeClr>
                </a:solidFill>
                <a:latin typeface="Courier New" charset="0"/>
                <a:ea typeface="Courier New" charset="0"/>
                <a:cs typeface="Courier New" charset="0"/>
              </a:rPr>
              <a:t>output_val</a:t>
            </a:r>
            <a:r>
              <a:rPr lang="en-US" sz="1800" dirty="0">
                <a:solidFill>
                  <a:schemeClr val="accent6">
                    <a:lumMod val="50000"/>
                  </a:schemeClr>
                </a:solidFill>
                <a:latin typeface="Courier New" charset="0"/>
                <a:ea typeface="Courier New" charset="0"/>
                <a:cs typeface="Courier New" charset="0"/>
              </a:rPr>
              <a:t>` will be </a:t>
            </a:r>
            <a:r>
              <a:rPr lang="en-US" sz="1800" dirty="0" err="1">
                <a:solidFill>
                  <a:schemeClr val="accent6">
                    <a:lumMod val="50000"/>
                  </a:schemeClr>
                </a:solidFill>
                <a:latin typeface="Courier New" charset="0"/>
                <a:ea typeface="Courier New" charset="0"/>
                <a:cs typeface="Courier New" charset="0"/>
              </a:rPr>
              <a:t>NumPy</a:t>
            </a:r>
            <a:r>
              <a:rPr lang="en-US" sz="1800" dirty="0">
                <a:solidFill>
                  <a:schemeClr val="accent6">
                    <a:lumMod val="50000"/>
                  </a:schemeClr>
                </a:solidFill>
                <a:latin typeface="Courier New" charset="0"/>
                <a:ea typeface="Courier New" charset="0"/>
                <a:cs typeface="Courier New" charset="0"/>
              </a:rPr>
              <a:t> arrays.</a:t>
            </a:r>
            <a:r>
              <a:rPr lang="en-US" sz="1800" dirty="0" smtClean="0">
                <a:solidFill>
                  <a:schemeClr val="accent6">
                    <a:lumMod val="50000"/>
                  </a:schemeClr>
                </a:solidFill>
                <a:effectLst/>
                <a:latin typeface="Courier New" charset="0"/>
                <a:ea typeface="Courier New" charset="0"/>
                <a:cs typeface="Courier New" charset="0"/>
              </a:rPr>
              <a:t/>
            </a:r>
            <a:br>
              <a:rPr lang="en-US" sz="1800" dirty="0" smtClean="0">
                <a:solidFill>
                  <a:schemeClr val="accent6">
                    <a:lumMod val="50000"/>
                  </a:schemeClr>
                </a:solidFill>
                <a:effectLst/>
                <a:latin typeface="Courier New" charset="0"/>
                <a:ea typeface="Courier New" charset="0"/>
                <a:cs typeface="Courier New" charset="0"/>
              </a:rPr>
            </a:br>
            <a:r>
              <a:rPr lang="en-US" sz="1800" dirty="0" smtClean="0">
                <a:effectLst/>
                <a:latin typeface="Courier New" charset="0"/>
                <a:ea typeface="Courier New" charset="0"/>
                <a:cs typeface="Courier New" charset="0"/>
              </a:rPr>
              <a:t>  </a:t>
            </a:r>
            <a:r>
              <a:rPr lang="en-US" sz="1800" dirty="0" err="1" smtClean="0">
                <a:effectLst/>
                <a:latin typeface="Courier New" charset="0"/>
                <a:ea typeface="Courier New" charset="0"/>
                <a:cs typeface="Courier New" charset="0"/>
              </a:rPr>
              <a:t>y_val</a:t>
            </a:r>
            <a:r>
              <a:rPr lang="en-US" sz="1800" dirty="0" smtClean="0">
                <a:effectLst/>
                <a:latin typeface="Courier New" charset="0"/>
                <a:ea typeface="Courier New" charset="0"/>
                <a:cs typeface="Courier New" charset="0"/>
              </a:rPr>
              <a:t>, </a:t>
            </a:r>
            <a:r>
              <a:rPr lang="en-US" sz="1800" dirty="0" err="1" smtClean="0">
                <a:effectLst/>
                <a:latin typeface="Courier New" charset="0"/>
                <a:ea typeface="Courier New" charset="0"/>
                <a:cs typeface="Courier New" charset="0"/>
              </a:rPr>
              <a:t>output_val</a:t>
            </a:r>
            <a:r>
              <a:rPr lang="en-US" sz="1800" dirty="0" smtClean="0">
                <a:effectLst/>
                <a:latin typeface="Courier New" charset="0"/>
                <a:ea typeface="Courier New" charset="0"/>
                <a:cs typeface="Courier New" charset="0"/>
              </a:rPr>
              <a:t> = </a:t>
            </a:r>
            <a:r>
              <a:rPr lang="en-US" sz="1800" dirty="0" err="1" smtClean="0">
                <a:effectLst/>
                <a:latin typeface="Courier New" charset="0"/>
                <a:ea typeface="Courier New" charset="0"/>
                <a:cs typeface="Courier New" charset="0"/>
              </a:rPr>
              <a:t>sess.run</a:t>
            </a:r>
            <a:r>
              <a:rPr lang="en-US" sz="1800" dirty="0" smtClean="0">
                <a:effectLst/>
                <a:latin typeface="Courier New" charset="0"/>
                <a:ea typeface="Courier New" charset="0"/>
                <a:cs typeface="Courier New" charset="0"/>
              </a:rPr>
              <a:t>([y, output])</a:t>
            </a:r>
            <a:endParaRPr lang="en-US" sz="1800" dirty="0">
              <a:latin typeface="Courier New" charset="0"/>
              <a:ea typeface="Courier New" charset="0"/>
              <a:cs typeface="Courier New" charset="0"/>
            </a:endParaRPr>
          </a:p>
        </p:txBody>
      </p:sp>
      <p:sp>
        <p:nvSpPr>
          <p:cNvPr id="2" name="Title 1"/>
          <p:cNvSpPr>
            <a:spLocks noGrp="1"/>
          </p:cNvSpPr>
          <p:nvPr>
            <p:ph type="title"/>
          </p:nvPr>
        </p:nvSpPr>
        <p:spPr>
          <a:xfrm>
            <a:off x="0" y="0"/>
            <a:ext cx="10515600" cy="1325563"/>
          </a:xfrm>
        </p:spPr>
        <p:txBody>
          <a:bodyPr>
            <a:normAutofit/>
          </a:bodyPr>
          <a:lstStyle/>
          <a:p>
            <a:r>
              <a:rPr lang="en-US" sz="3600" dirty="0" err="1" smtClean="0"/>
              <a:t>Tensorflow</a:t>
            </a:r>
            <a:r>
              <a:rPr lang="en-US" sz="3600" dirty="0" smtClean="0"/>
              <a:t> Basics</a:t>
            </a:r>
            <a:endParaRPr lang="en-US" sz="3600"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675088" y="1397566"/>
            <a:ext cx="4244839" cy="2163509"/>
            <a:chOff x="6738658" y="2615288"/>
            <a:chExt cx="4244839" cy="2163509"/>
          </a:xfrm>
        </p:grpSpPr>
        <p:sp>
          <p:nvSpPr>
            <p:cNvPr id="14" name="Oval 13"/>
            <p:cNvSpPr/>
            <p:nvPr/>
          </p:nvSpPr>
          <p:spPr>
            <a:xfrm>
              <a:off x="9014767" y="3344322"/>
              <a:ext cx="731520" cy="731520"/>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7721684" y="2970127"/>
              <a:ext cx="1280160" cy="7315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735332" y="3703016"/>
              <a:ext cx="1280252" cy="7410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71186" y="2765411"/>
              <a:ext cx="542320" cy="461665"/>
            </a:xfrm>
            <a:prstGeom prst="rect">
              <a:avLst/>
            </a:prstGeom>
            <a:noFill/>
          </p:spPr>
          <p:txBody>
            <a:bodyPr wrap="square" rtlCol="0">
              <a:spAutoFit/>
            </a:bodyPr>
            <a:lstStyle/>
            <a:p>
              <a:r>
                <a:rPr lang="en-US" sz="2400" dirty="0" smtClean="0"/>
                <a:t>w</a:t>
              </a:r>
              <a:r>
                <a:rPr lang="en-US" sz="2400" baseline="-25000" dirty="0" smtClean="0"/>
                <a:t>1</a:t>
              </a:r>
              <a:endParaRPr lang="en-US" sz="2400" baseline="-25000" dirty="0"/>
            </a:p>
          </p:txBody>
        </p:sp>
        <p:sp>
          <p:nvSpPr>
            <p:cNvPr id="18" name="TextBox 17"/>
            <p:cNvSpPr txBox="1"/>
            <p:nvPr/>
          </p:nvSpPr>
          <p:spPr>
            <a:xfrm>
              <a:off x="8301963" y="4133974"/>
              <a:ext cx="508473" cy="461665"/>
            </a:xfrm>
            <a:prstGeom prst="rect">
              <a:avLst/>
            </a:prstGeom>
            <a:noFill/>
          </p:spPr>
          <p:txBody>
            <a:bodyPr wrap="none" rtlCol="0">
              <a:spAutoFit/>
            </a:bodyPr>
            <a:lstStyle/>
            <a:p>
              <a:r>
                <a:rPr lang="en-US" sz="2400" dirty="0" smtClean="0"/>
                <a:t>w</a:t>
              </a:r>
              <a:r>
                <a:rPr lang="en-US" sz="2400" baseline="-25000" dirty="0" smtClean="0"/>
                <a:t>2</a:t>
              </a:r>
              <a:endParaRPr lang="en-US" sz="2400" baseline="-25000" dirty="0"/>
            </a:p>
          </p:txBody>
        </p:sp>
        <p:sp>
          <p:nvSpPr>
            <p:cNvPr id="22" name="TextBox 21"/>
            <p:cNvSpPr txBox="1"/>
            <p:nvPr/>
          </p:nvSpPr>
          <p:spPr>
            <a:xfrm>
              <a:off x="6738658" y="2615288"/>
              <a:ext cx="445951" cy="646331"/>
            </a:xfrm>
            <a:prstGeom prst="rect">
              <a:avLst/>
            </a:prstGeom>
            <a:noFill/>
          </p:spPr>
          <p:txBody>
            <a:bodyPr wrap="square" rtlCol="0">
              <a:spAutoFit/>
            </a:bodyPr>
            <a:lstStyle/>
            <a:p>
              <a:r>
                <a:rPr lang="en-US" sz="3600" dirty="0" smtClean="0">
                  <a:solidFill>
                    <a:srgbClr val="FF0000"/>
                  </a:solidFill>
                </a:rPr>
                <a:t>X</a:t>
              </a:r>
              <a:endParaRPr lang="en-US" sz="3600" dirty="0">
                <a:solidFill>
                  <a:srgbClr val="FF0000"/>
                </a:solidFill>
              </a:endParaRPr>
            </a:p>
          </p:txBody>
        </p:sp>
        <p:cxnSp>
          <p:nvCxnSpPr>
            <p:cNvPr id="25" name="Straight Arrow Connector 24"/>
            <p:cNvCxnSpPr/>
            <p:nvPr/>
          </p:nvCxnSpPr>
          <p:spPr>
            <a:xfrm>
              <a:off x="9806344" y="3710082"/>
              <a:ext cx="4631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10296142" y="3359217"/>
                  <a:ext cx="687355" cy="7017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i="1" smtClean="0">
                                <a:solidFill>
                                  <a:srgbClr val="FF0000"/>
                                </a:solidFill>
                                <a:latin typeface="Cambria Math" charset="0"/>
                              </a:rPr>
                            </m:ctrlPr>
                          </m:dPr>
                          <m:e>
                            <m:f>
                              <m:fPr>
                                <m:type m:val="noBar"/>
                                <m:ctrlPr>
                                  <a:rPr lang="en-US" sz="2400" i="1" smtClean="0">
                                    <a:solidFill>
                                      <a:srgbClr val="FF0000"/>
                                    </a:solidFill>
                                    <a:latin typeface="Cambria Math" charset="0"/>
                                  </a:rPr>
                                </m:ctrlPr>
                              </m:fPr>
                              <m:num>
                                <m:r>
                                  <a:rPr lang="en-US" sz="2400" b="0" i="1" smtClean="0">
                                    <a:solidFill>
                                      <a:srgbClr val="FF0000"/>
                                    </a:solidFill>
                                    <a:latin typeface="Cambria Math" charset="0"/>
                                  </a:rPr>
                                  <m:t>0</m:t>
                                </m:r>
                              </m:num>
                              <m:den>
                                <m:r>
                                  <a:rPr lang="en-US" sz="2400" b="0" i="1" smtClean="0">
                                    <a:solidFill>
                                      <a:srgbClr val="FF0000"/>
                                    </a:solidFill>
                                    <a:latin typeface="Cambria Math" charset="0"/>
                                  </a:rPr>
                                  <m:t>1</m:t>
                                </m:r>
                              </m:den>
                            </m:f>
                          </m:e>
                        </m:d>
                      </m:oMath>
                    </m:oMathPara>
                  </a14:m>
                  <a:endParaRPr lang="en-US" sz="2400"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0296142" y="3359217"/>
                  <a:ext cx="687355" cy="701731"/>
                </a:xfrm>
                <a:prstGeom prst="rect">
                  <a:avLst/>
                </a:prstGeom>
                <a:blipFill rotWithShape="0">
                  <a:blip r:embed="rId4"/>
                  <a:stretch>
                    <a:fillRect/>
                  </a:stretch>
                </a:blipFill>
              </p:spPr>
              <p:txBody>
                <a:bodyPr/>
                <a:lstStyle/>
                <a:p>
                  <a:r>
                    <a:rPr lang="en-US">
                      <a:noFill/>
                    </a:rPr>
                    <a:t> </a:t>
                  </a:r>
                </a:p>
              </p:txBody>
            </p:sp>
          </mc:Fallback>
        </mc:AlternateContent>
        <p:sp>
          <p:nvSpPr>
            <p:cNvPr id="30" name="TextBox 29"/>
            <p:cNvSpPr txBox="1"/>
            <p:nvPr/>
          </p:nvSpPr>
          <p:spPr>
            <a:xfrm>
              <a:off x="6768226" y="4132466"/>
              <a:ext cx="445951" cy="646331"/>
            </a:xfrm>
            <a:prstGeom prst="rect">
              <a:avLst/>
            </a:prstGeom>
            <a:noFill/>
          </p:spPr>
          <p:txBody>
            <a:bodyPr wrap="square" rtlCol="0">
              <a:spAutoFit/>
            </a:bodyPr>
            <a:lstStyle/>
            <a:p>
              <a:r>
                <a:rPr lang="en-US" sz="3600" dirty="0" smtClean="0">
                  <a:solidFill>
                    <a:srgbClr val="FF0000"/>
                  </a:solidFill>
                </a:rPr>
                <a:t>Y</a:t>
              </a:r>
              <a:endParaRPr lang="en-US" sz="3600" dirty="0">
                <a:solidFill>
                  <a:srgbClr val="FF0000"/>
                </a:solidFill>
              </a:endParaRPr>
            </a:p>
          </p:txBody>
        </p:sp>
        <p:sp>
          <p:nvSpPr>
            <p:cNvPr id="31" name="Oval 30"/>
            <p:cNvSpPr/>
            <p:nvPr/>
          </p:nvSpPr>
          <p:spPr>
            <a:xfrm>
              <a:off x="7197318" y="2648954"/>
              <a:ext cx="578999" cy="578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215248" y="4166132"/>
              <a:ext cx="578999" cy="578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314126" y="2849887"/>
              <a:ext cx="965329" cy="461665"/>
            </a:xfrm>
            <a:prstGeom prst="rect">
              <a:avLst/>
            </a:prstGeom>
          </p:spPr>
          <p:txBody>
            <a:bodyPr wrap="none">
              <a:spAutoFit/>
            </a:bodyPr>
            <a:lstStyle/>
            <a:p>
              <a:r>
                <a:rPr lang="en-US" sz="2400" dirty="0" smtClean="0"/>
                <a:t>Node</a:t>
              </a:r>
              <a:r>
                <a:rPr lang="en-US" sz="2400" baseline="-25000" dirty="0" smtClean="0"/>
                <a:t>1</a:t>
              </a:r>
              <a:endParaRPr lang="en-US" sz="2400" dirty="0"/>
            </a:p>
          </p:txBody>
        </p:sp>
      </p:grpSp>
    </p:spTree>
    <p:extLst>
      <p:ext uri="{BB962C8B-B14F-4D97-AF65-F5344CB8AC3E}">
        <p14:creationId xmlns:p14="http://schemas.microsoft.com/office/powerpoint/2010/main" val="1202634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Simple Neural Network Tutorial</a:t>
            </a:r>
            <a:endParaRPr lang="en-US" sz="3600" dirty="0"/>
          </a:p>
        </p:txBody>
      </p:sp>
      <p:sp>
        <p:nvSpPr>
          <p:cNvPr id="3" name="Content Placeholder 2"/>
          <p:cNvSpPr>
            <a:spLocks noGrp="1"/>
          </p:cNvSpPr>
          <p:nvPr>
            <p:ph idx="1"/>
          </p:nvPr>
        </p:nvSpPr>
        <p:spPr>
          <a:xfrm>
            <a:off x="186266" y="1514199"/>
            <a:ext cx="12429067" cy="5343801"/>
          </a:xfrm>
        </p:spPr>
        <p:txBody>
          <a:bodyPr>
            <a:normAutofit/>
          </a:bodyPr>
          <a:lstStyle/>
          <a:p>
            <a:pPr lvl="1"/>
            <a:r>
              <a:rPr lang="en-US" sz="4000" dirty="0" smtClean="0"/>
              <a:t>We are going to follow this tutorial:</a:t>
            </a:r>
            <a:br>
              <a:rPr lang="en-US" sz="4000" dirty="0" smtClean="0"/>
            </a:br>
            <a:r>
              <a:rPr lang="en-US" sz="3200" dirty="0" smtClean="0">
                <a:hlinkClick r:id="rId3"/>
              </a:rPr>
              <a:t>https://www.tensorflow.org/tutorials/keras/basic_classification</a:t>
            </a:r>
            <a:endParaRPr lang="en-US" sz="3200" dirty="0" smtClean="0"/>
          </a:p>
          <a:p>
            <a:pPr lvl="1"/>
            <a:endParaRPr lang="en-US" sz="3200" dirty="0"/>
          </a:p>
          <a:p>
            <a:pPr lvl="1"/>
            <a:r>
              <a:rPr lang="en-US" sz="3200" dirty="0" smtClean="0"/>
              <a:t>What is in it:</a:t>
            </a:r>
          </a:p>
          <a:p>
            <a:pPr lvl="2"/>
            <a:r>
              <a:rPr lang="en-US" sz="2800" dirty="0" smtClean="0"/>
              <a:t>Basic intro to python, </a:t>
            </a:r>
            <a:r>
              <a:rPr lang="en-US" sz="2800" dirty="0" err="1" smtClean="0"/>
              <a:t>numpy</a:t>
            </a:r>
            <a:r>
              <a:rPr lang="en-US" sz="2800" dirty="0" smtClean="0"/>
              <a:t>, </a:t>
            </a:r>
            <a:r>
              <a:rPr lang="en-US" sz="2800" dirty="0" err="1" smtClean="0"/>
              <a:t>ipynotebook</a:t>
            </a:r>
            <a:endParaRPr lang="en-US" sz="2800" dirty="0" smtClean="0"/>
          </a:p>
          <a:p>
            <a:pPr lvl="2"/>
            <a:r>
              <a:rPr lang="en-US" sz="2800" dirty="0" smtClean="0"/>
              <a:t>Basic intro to </a:t>
            </a:r>
            <a:r>
              <a:rPr lang="en-US" sz="2800" dirty="0" err="1" smtClean="0"/>
              <a:t>Tensorflow</a:t>
            </a:r>
            <a:endParaRPr lang="en-US" sz="2800"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803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Pix2Pix Neural Network Tutorial</a:t>
            </a:r>
            <a:endParaRPr lang="en-US" sz="3600" dirty="0"/>
          </a:p>
        </p:txBody>
      </p:sp>
      <p:sp>
        <p:nvSpPr>
          <p:cNvPr id="3" name="Content Placeholder 2"/>
          <p:cNvSpPr>
            <a:spLocks noGrp="1"/>
          </p:cNvSpPr>
          <p:nvPr>
            <p:ph idx="1"/>
          </p:nvPr>
        </p:nvSpPr>
        <p:spPr>
          <a:xfrm>
            <a:off x="186266" y="1514199"/>
            <a:ext cx="10636905" cy="5343801"/>
          </a:xfrm>
        </p:spPr>
        <p:txBody>
          <a:bodyPr>
            <a:normAutofit/>
          </a:bodyPr>
          <a:lstStyle/>
          <a:p>
            <a:pPr lvl="1"/>
            <a:r>
              <a:rPr lang="en-US" sz="4000" dirty="0" smtClean="0"/>
              <a:t>We are going to follow this tutorial:</a:t>
            </a:r>
            <a:br>
              <a:rPr lang="en-US" sz="4000" dirty="0" smtClean="0"/>
            </a:br>
            <a:r>
              <a:rPr lang="en-US" sz="2800" dirty="0" smtClean="0">
                <a:hlinkClick r:id="rId3"/>
              </a:rPr>
              <a:t>https://</a:t>
            </a:r>
            <a:r>
              <a:rPr lang="en-US" sz="2800" dirty="0" err="1" smtClean="0">
                <a:hlinkClick r:id="rId3"/>
              </a:rPr>
              <a:t>github.com</a:t>
            </a:r>
            <a:r>
              <a:rPr lang="en-US" sz="2800" dirty="0" smtClean="0">
                <a:hlinkClick r:id="rId3"/>
              </a:rPr>
              <a:t>/</a:t>
            </a:r>
            <a:r>
              <a:rPr lang="en-US" sz="2800" dirty="0" err="1" smtClean="0">
                <a:hlinkClick r:id="rId3"/>
              </a:rPr>
              <a:t>tensorflow</a:t>
            </a:r>
            <a:r>
              <a:rPr lang="en-US" sz="2800" dirty="0" smtClean="0">
                <a:hlinkClick r:id="rId3"/>
              </a:rPr>
              <a:t>/</a:t>
            </a:r>
            <a:r>
              <a:rPr lang="en-US" sz="2800" dirty="0" err="1" smtClean="0">
                <a:hlinkClick r:id="rId3"/>
              </a:rPr>
              <a:t>tensorflow</a:t>
            </a:r>
            <a:r>
              <a:rPr lang="en-US" sz="2800" dirty="0" smtClean="0">
                <a:hlinkClick r:id="rId3"/>
              </a:rPr>
              <a:t>/blob/r1.11/</a:t>
            </a:r>
            <a:r>
              <a:rPr lang="en-US" sz="2800" dirty="0" err="1" smtClean="0">
                <a:hlinkClick r:id="rId3"/>
              </a:rPr>
              <a:t>tensorflow</a:t>
            </a:r>
            <a:r>
              <a:rPr lang="en-US" sz="2800" dirty="0" smtClean="0">
                <a:hlinkClick r:id="rId3"/>
              </a:rPr>
              <a:t>/</a:t>
            </a:r>
            <a:r>
              <a:rPr lang="en-US" sz="2800" dirty="0" err="1" smtClean="0">
                <a:hlinkClick r:id="rId3"/>
              </a:rPr>
              <a:t>contrib</a:t>
            </a:r>
            <a:r>
              <a:rPr lang="en-US" sz="2800" dirty="0" smtClean="0">
                <a:hlinkClick r:id="rId3"/>
              </a:rPr>
              <a:t>/eager/python/examples/pix2pix/pix2pix_eager.ipynb</a:t>
            </a:r>
            <a:endParaRPr lang="en-US" sz="2800" dirty="0" smtClean="0"/>
          </a:p>
          <a:p>
            <a:pPr lvl="1"/>
            <a:endParaRPr lang="en-US" sz="3200" dirty="0"/>
          </a:p>
          <a:p>
            <a:pPr lvl="1"/>
            <a:r>
              <a:rPr lang="en-US" sz="3200" dirty="0" smtClean="0"/>
              <a:t>What is in it:</a:t>
            </a:r>
          </a:p>
          <a:p>
            <a:pPr lvl="2"/>
            <a:r>
              <a:rPr lang="en-US" sz="2800" dirty="0" smtClean="0"/>
              <a:t>Step through training a style transfer network</a:t>
            </a:r>
            <a:endParaRPr lang="en-US" sz="2800" dirty="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0942" y="4610100"/>
            <a:ext cx="6451600" cy="2247900"/>
          </a:xfrm>
          <a:prstGeom prst="rect">
            <a:avLst/>
          </a:prstGeom>
        </p:spPr>
      </p:pic>
    </p:spTree>
    <p:extLst>
      <p:ext uri="{BB962C8B-B14F-4D97-AF65-F5344CB8AC3E}">
        <p14:creationId xmlns:p14="http://schemas.microsoft.com/office/powerpoint/2010/main" val="1377666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More </a:t>
            </a:r>
            <a:r>
              <a:rPr lang="en-US" sz="3600" dirty="0" err="1" smtClean="0"/>
              <a:t>Tensorflow</a:t>
            </a:r>
            <a:r>
              <a:rPr lang="en-US" sz="3600" dirty="0" smtClean="0"/>
              <a:t> resources</a:t>
            </a:r>
            <a:endParaRPr lang="en-US" sz="3600" dirty="0"/>
          </a:p>
        </p:txBody>
      </p:sp>
      <p:sp>
        <p:nvSpPr>
          <p:cNvPr id="3" name="Content Placeholder 2"/>
          <p:cNvSpPr>
            <a:spLocks noGrp="1"/>
          </p:cNvSpPr>
          <p:nvPr>
            <p:ph idx="1"/>
          </p:nvPr>
        </p:nvSpPr>
        <p:spPr>
          <a:xfrm>
            <a:off x="186266" y="1514199"/>
            <a:ext cx="12429067" cy="5343801"/>
          </a:xfrm>
        </p:spPr>
        <p:txBody>
          <a:bodyPr>
            <a:normAutofit/>
          </a:bodyPr>
          <a:lstStyle/>
          <a:p>
            <a:r>
              <a:rPr lang="en-US" dirty="0" smtClean="0"/>
              <a:t>If you would like to learn more about </a:t>
            </a:r>
            <a:r>
              <a:rPr lang="en-US" dirty="0" err="1" smtClean="0"/>
              <a:t>tensorflow</a:t>
            </a:r>
            <a:r>
              <a:rPr lang="en-US" dirty="0" smtClean="0"/>
              <a:t>, their website has extensive documentation:</a:t>
            </a:r>
            <a:br>
              <a:rPr lang="en-US" dirty="0" smtClean="0"/>
            </a:br>
            <a:r>
              <a:rPr lang="en-US" dirty="0" smtClean="0">
                <a:hlinkClick r:id="rId3"/>
              </a:rPr>
              <a:t>https://www.tensorflow.org/tutorials/</a:t>
            </a:r>
            <a:endParaRPr lang="en-US" dirty="0" smtClean="0"/>
          </a:p>
          <a:p>
            <a:endParaRPr lang="en-US" dirty="0" smtClean="0"/>
          </a:p>
          <a:p>
            <a:pPr lvl="1"/>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705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Accessing GPUs for training Deep Neural Networks</a:t>
            </a:r>
            <a:br>
              <a:rPr lang="en-US" b="1" dirty="0"/>
            </a:b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19929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Set up your account on Google Cloud</a:t>
            </a:r>
            <a:endParaRPr lang="en-US" sz="3600" dirty="0"/>
          </a:p>
        </p:txBody>
      </p:sp>
      <p:sp>
        <p:nvSpPr>
          <p:cNvPr id="3" name="Content Placeholder 2"/>
          <p:cNvSpPr>
            <a:spLocks noGrp="1"/>
          </p:cNvSpPr>
          <p:nvPr>
            <p:ph idx="1"/>
          </p:nvPr>
        </p:nvSpPr>
        <p:spPr>
          <a:xfrm>
            <a:off x="0" y="1308789"/>
            <a:ext cx="5469468" cy="5343801"/>
          </a:xfrm>
        </p:spPr>
        <p:txBody>
          <a:bodyPr>
            <a:normAutofit/>
          </a:bodyPr>
          <a:lstStyle/>
          <a:p>
            <a:r>
              <a:rPr lang="en-US" dirty="0" smtClean="0"/>
              <a:t>First</a:t>
            </a:r>
            <a:r>
              <a:rPr lang="en-US" dirty="0"/>
              <a:t>, you need to make an account on Google Cloud </a:t>
            </a:r>
            <a:r>
              <a:rPr lang="en-US" dirty="0" smtClean="0"/>
              <a:t>Platform:</a:t>
            </a:r>
            <a:br>
              <a:rPr lang="en-US" dirty="0" smtClean="0"/>
            </a:br>
            <a:r>
              <a:rPr lang="en-US" dirty="0" smtClean="0">
                <a:hlinkClick r:id="rId3"/>
              </a:rPr>
              <a:t>https</a:t>
            </a:r>
            <a:r>
              <a:rPr lang="en-US" dirty="0">
                <a:hlinkClick r:id="rId3"/>
              </a:rPr>
              <a:t>://</a:t>
            </a:r>
            <a:r>
              <a:rPr lang="en-US" dirty="0" smtClean="0">
                <a:hlinkClick r:id="rId3"/>
              </a:rPr>
              <a:t>console.cloud.google.com/freetrial/signup</a:t>
            </a:r>
            <a:r>
              <a:rPr lang="en-US" dirty="0" smtClean="0"/>
              <a:t/>
            </a:r>
            <a:br>
              <a:rPr lang="en-US" dirty="0" smtClean="0"/>
            </a:br>
            <a:endParaRPr lang="en-US" dirty="0"/>
          </a:p>
          <a:p>
            <a:r>
              <a:rPr lang="en-US" dirty="0"/>
              <a:t>Once you have signed up, you should be directed to your google cloud home page, an example of which is shown </a:t>
            </a:r>
            <a:r>
              <a:rPr lang="en-US" dirty="0" smtClean="0"/>
              <a:t>to the right!</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580" y="1469335"/>
            <a:ext cx="6286384" cy="3486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197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Set up Budget Alerts</a:t>
            </a:r>
            <a:endParaRPr lang="en-US" sz="3600" dirty="0"/>
          </a:p>
        </p:txBody>
      </p:sp>
      <p:sp>
        <p:nvSpPr>
          <p:cNvPr id="3" name="Content Placeholder 2"/>
          <p:cNvSpPr>
            <a:spLocks noGrp="1"/>
          </p:cNvSpPr>
          <p:nvPr>
            <p:ph idx="1"/>
          </p:nvPr>
        </p:nvSpPr>
        <p:spPr>
          <a:xfrm>
            <a:off x="-1" y="1308790"/>
            <a:ext cx="5592417" cy="4351338"/>
          </a:xfrm>
        </p:spPr>
        <p:txBody>
          <a:bodyPr>
            <a:normAutofit/>
          </a:bodyPr>
          <a:lstStyle/>
          <a:p>
            <a:r>
              <a:rPr lang="en-US" dirty="0"/>
              <a:t>However, you can set email notifications when you have used up certain amounts of credit</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886" y="1270552"/>
            <a:ext cx="3582942" cy="1987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a:off x="7315202" y="1842053"/>
            <a:ext cx="238539" cy="132521"/>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321" y="4145039"/>
            <a:ext cx="5314122" cy="2169621"/>
          </a:xfrm>
          <a:prstGeom prst="rect">
            <a:avLst/>
          </a:prstGeom>
        </p:spPr>
      </p:pic>
      <p:pic>
        <p:nvPicPr>
          <p:cNvPr id="9" name="Picture 8"/>
          <p:cNvPicPr>
            <a:picLocks noChangeAspect="1"/>
          </p:cNvPicPr>
          <p:nvPr/>
        </p:nvPicPr>
        <p:blipFill>
          <a:blip r:embed="rId5"/>
          <a:stretch>
            <a:fillRect/>
          </a:stretch>
        </p:blipFill>
        <p:spPr>
          <a:xfrm>
            <a:off x="6384509" y="4949959"/>
            <a:ext cx="266700" cy="165100"/>
          </a:xfrm>
          <a:prstGeom prst="rect">
            <a:avLst/>
          </a:prstGeom>
        </p:spPr>
      </p:pic>
      <p:sp>
        <p:nvSpPr>
          <p:cNvPr id="10" name="Down Arrow 9"/>
          <p:cNvSpPr/>
          <p:nvPr/>
        </p:nvSpPr>
        <p:spPr>
          <a:xfrm>
            <a:off x="9064487" y="3392557"/>
            <a:ext cx="490330" cy="583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12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 y="-124692"/>
            <a:ext cx="116615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The Importance of  a Good Training Dataset</a:t>
            </a:r>
            <a:endParaRPr lang="en-US" sz="2800" i="1" dirty="0"/>
          </a:p>
        </p:txBody>
      </p:sp>
      <p:cxnSp>
        <p:nvCxnSpPr>
          <p:cNvPr id="4" name="Straight Connector 3"/>
          <p:cNvCxnSpPr/>
          <p:nvPr/>
        </p:nvCxnSpPr>
        <p:spPr>
          <a:xfrm flipV="1">
            <a:off x="0" y="977900"/>
            <a:ext cx="1219200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8624028" y="2217184"/>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804686" y="2224595"/>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8735831" y="4718413"/>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852694" y="4704559"/>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972395" y="1808021"/>
            <a:ext cx="3671612" cy="1492133"/>
            <a:chOff x="249385" y="2098967"/>
            <a:chExt cx="3671612" cy="1492133"/>
          </a:xfrm>
        </p:grpSpPr>
        <p:pic>
          <p:nvPicPr>
            <p:cNvPr id="29" name="Picture 28"/>
            <p:cNvPicPr>
              <a:picLocks noChangeAspect="1"/>
            </p:cNvPicPr>
            <p:nvPr/>
          </p:nvPicPr>
          <p:blipFill rotWithShape="1">
            <a:blip r:embed="rId3">
              <a:extLst>
                <a:ext uri="{28A0092B-C50C-407E-A947-70E740481C1C}">
                  <a14:useLocalDpi xmlns:a14="http://schemas.microsoft.com/office/drawing/2010/main" val="0"/>
                </a:ext>
              </a:extLst>
            </a:blip>
            <a:srcRect l="948" t="11200" r="13759" b="23008"/>
            <a:stretch/>
          </p:blipFill>
          <p:spPr>
            <a:xfrm>
              <a:off x="249385" y="2369129"/>
              <a:ext cx="1899138" cy="1097280"/>
            </a:xfrm>
            <a:prstGeom prst="rect">
              <a:avLst/>
            </a:prstGeom>
            <a:ln>
              <a:solidFill>
                <a:schemeClr val="tx1"/>
              </a:solidFill>
            </a:ln>
          </p:spPr>
        </p:pic>
        <p:pic>
          <p:nvPicPr>
            <p:cNvPr id="31" name="Picture 30"/>
            <p:cNvPicPr>
              <a:picLocks noChangeAspect="1"/>
            </p:cNvPicPr>
            <p:nvPr/>
          </p:nvPicPr>
          <p:blipFill rotWithShape="1">
            <a:blip r:embed="rId4">
              <a:extLst>
                <a:ext uri="{28A0092B-C50C-407E-A947-70E740481C1C}">
                  <a14:useLocalDpi xmlns:a14="http://schemas.microsoft.com/office/drawing/2010/main" val="0"/>
                </a:ext>
              </a:extLst>
            </a:blip>
            <a:srcRect l="9390" t="14378" r="18944" b="9140"/>
            <a:stretch/>
          </p:blipFill>
          <p:spPr>
            <a:xfrm>
              <a:off x="2389911" y="2493820"/>
              <a:ext cx="1531086" cy="1097280"/>
            </a:xfrm>
            <a:prstGeom prst="rect">
              <a:avLst/>
            </a:prstGeom>
            <a:ln>
              <a:solidFill>
                <a:schemeClr val="tx1"/>
              </a:solidFill>
            </a:ln>
          </p:spPr>
        </p:pic>
        <p:pic>
          <p:nvPicPr>
            <p:cNvPr id="32" name="Picture 31"/>
            <p:cNvPicPr>
              <a:picLocks noChangeAspect="1"/>
            </p:cNvPicPr>
            <p:nvPr/>
          </p:nvPicPr>
          <p:blipFill rotWithShape="1">
            <a:blip r:embed="rId5">
              <a:extLst>
                <a:ext uri="{28A0092B-C50C-407E-A947-70E740481C1C}">
                  <a14:useLocalDpi xmlns:a14="http://schemas.microsoft.com/office/drawing/2010/main" val="0"/>
                </a:ext>
              </a:extLst>
            </a:blip>
            <a:srcRect t="5742" b="11579"/>
            <a:stretch/>
          </p:blipFill>
          <p:spPr>
            <a:xfrm>
              <a:off x="1418937" y="2098967"/>
              <a:ext cx="1327147" cy="1097280"/>
            </a:xfrm>
            <a:prstGeom prst="rect">
              <a:avLst/>
            </a:prstGeom>
            <a:ln>
              <a:solidFill>
                <a:schemeClr val="tx1"/>
              </a:solidFill>
            </a:ln>
          </p:spPr>
        </p:pic>
      </p:gr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3875" y="4052449"/>
            <a:ext cx="3038762" cy="1709304"/>
          </a:xfrm>
          <a:prstGeom prst="rect">
            <a:avLst/>
          </a:prstGeom>
          <a:ln>
            <a:solidFill>
              <a:schemeClr val="tx1"/>
            </a:solidFill>
          </a:ln>
        </p:spPr>
      </p:pic>
      <p:sp>
        <p:nvSpPr>
          <p:cNvPr id="35" name="TextBox 34"/>
          <p:cNvSpPr txBox="1"/>
          <p:nvPr/>
        </p:nvSpPr>
        <p:spPr>
          <a:xfrm>
            <a:off x="187036" y="1101437"/>
            <a:ext cx="4260273" cy="523220"/>
          </a:xfrm>
          <a:prstGeom prst="rect">
            <a:avLst/>
          </a:prstGeom>
          <a:noFill/>
        </p:spPr>
        <p:txBody>
          <a:bodyPr wrap="square" rtlCol="0">
            <a:spAutoFit/>
          </a:bodyPr>
          <a:lstStyle/>
          <a:p>
            <a:r>
              <a:rPr lang="en-US" sz="2800" smtClean="0"/>
              <a:t>TRAINING PROCEDURE:</a:t>
            </a:r>
            <a:endParaRPr lang="en-US" sz="2800" dirty="0"/>
          </a:p>
        </p:txBody>
      </p:sp>
      <p:sp>
        <p:nvSpPr>
          <p:cNvPr id="36" name="TextBox 35"/>
          <p:cNvSpPr txBox="1"/>
          <p:nvPr/>
        </p:nvSpPr>
        <p:spPr>
          <a:xfrm>
            <a:off x="173182" y="3456706"/>
            <a:ext cx="4260273" cy="523220"/>
          </a:xfrm>
          <a:prstGeom prst="rect">
            <a:avLst/>
          </a:prstGeom>
          <a:noFill/>
        </p:spPr>
        <p:txBody>
          <a:bodyPr wrap="square" rtlCol="0">
            <a:spAutoFit/>
          </a:bodyPr>
          <a:lstStyle/>
          <a:p>
            <a:r>
              <a:rPr lang="en-US" sz="2800" dirty="0" smtClean="0"/>
              <a:t>TESTING PROCEDURE:</a:t>
            </a:r>
            <a:endParaRPr lang="en-US" sz="2800" dirty="0"/>
          </a:p>
        </p:txBody>
      </p:sp>
      <p:sp>
        <p:nvSpPr>
          <p:cNvPr id="37" name="TextBox 36"/>
          <p:cNvSpPr txBox="1"/>
          <p:nvPr/>
        </p:nvSpPr>
        <p:spPr>
          <a:xfrm>
            <a:off x="9160428" y="1600200"/>
            <a:ext cx="2036619" cy="1754326"/>
          </a:xfrm>
          <a:prstGeom prst="rect">
            <a:avLst/>
          </a:prstGeom>
          <a:noFill/>
        </p:spPr>
        <p:txBody>
          <a:bodyPr wrap="square" rtlCol="0">
            <a:spAutoFit/>
          </a:bodyPr>
          <a:lstStyle/>
          <a:p>
            <a:pPr>
              <a:lnSpc>
                <a:spcPct val="150000"/>
              </a:lnSpc>
            </a:pPr>
            <a:r>
              <a:rPr lang="en-US" sz="2400" dirty="0" smtClean="0"/>
              <a:t>Vehicle</a:t>
            </a:r>
          </a:p>
          <a:p>
            <a:pPr>
              <a:lnSpc>
                <a:spcPct val="150000"/>
              </a:lnSpc>
            </a:pPr>
            <a:r>
              <a:rPr lang="en-US" sz="2400" dirty="0" smtClean="0"/>
              <a:t>Vehicle</a:t>
            </a:r>
          </a:p>
          <a:p>
            <a:pPr>
              <a:lnSpc>
                <a:spcPct val="150000"/>
              </a:lnSpc>
            </a:pPr>
            <a:r>
              <a:rPr lang="en-US" sz="2400" dirty="0" smtClean="0"/>
              <a:t>Not Vehicle</a:t>
            </a:r>
            <a:endParaRPr lang="en-US" sz="2400" dirty="0"/>
          </a:p>
        </p:txBody>
      </p:sp>
      <p:sp>
        <p:nvSpPr>
          <p:cNvPr id="38" name="Multiply 37"/>
          <p:cNvSpPr/>
          <p:nvPr/>
        </p:nvSpPr>
        <p:spPr>
          <a:xfrm>
            <a:off x="10636904" y="2783312"/>
            <a:ext cx="644236" cy="56111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Shape 38"/>
          <p:cNvSpPr/>
          <p:nvPr/>
        </p:nvSpPr>
        <p:spPr>
          <a:xfrm rot="19237840">
            <a:off x="10298613" y="2264900"/>
            <a:ext cx="548640" cy="274320"/>
          </a:xfrm>
          <a:prstGeom prst="corne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Shape 40"/>
          <p:cNvSpPr/>
          <p:nvPr/>
        </p:nvSpPr>
        <p:spPr>
          <a:xfrm rot="19237840">
            <a:off x="10284273" y="1710718"/>
            <a:ext cx="548640" cy="274320"/>
          </a:xfrm>
          <a:prstGeom prst="corne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263855" y="4655123"/>
            <a:ext cx="1641763" cy="461665"/>
          </a:xfrm>
          <a:prstGeom prst="rect">
            <a:avLst/>
          </a:prstGeom>
          <a:noFill/>
        </p:spPr>
        <p:txBody>
          <a:bodyPr wrap="square" rtlCol="0">
            <a:spAutoFit/>
          </a:bodyPr>
          <a:lstStyle/>
          <a:p>
            <a:r>
              <a:rPr lang="en-US" sz="2400" dirty="0" smtClean="0"/>
              <a:t>Not Vehicle</a:t>
            </a:r>
            <a:endParaRPr lang="en-US" sz="2400" dirty="0"/>
          </a:p>
        </p:txBody>
      </p:sp>
      <p:sp>
        <p:nvSpPr>
          <p:cNvPr id="46" name="Multiply 45"/>
          <p:cNvSpPr/>
          <p:nvPr/>
        </p:nvSpPr>
        <p:spPr>
          <a:xfrm>
            <a:off x="10808638" y="4641270"/>
            <a:ext cx="644236" cy="56111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337540" y="1644180"/>
            <a:ext cx="3232298" cy="1658679"/>
            <a:chOff x="5337540" y="1935126"/>
            <a:chExt cx="3232298" cy="1658679"/>
          </a:xfrm>
        </p:grpSpPr>
        <p:grpSp>
          <p:nvGrpSpPr>
            <p:cNvPr id="16" name="Group 15"/>
            <p:cNvGrpSpPr/>
            <p:nvPr/>
          </p:nvGrpSpPr>
          <p:grpSpPr>
            <a:xfrm>
              <a:off x="5502830" y="2008214"/>
              <a:ext cx="2808871" cy="1463040"/>
              <a:chOff x="2493818" y="1987433"/>
              <a:chExt cx="2808871" cy="1463040"/>
            </a:xfrm>
          </p:grpSpPr>
          <p:sp>
            <p:nvSpPr>
              <p:cNvPr id="5" name="Rectangle 4"/>
              <p:cNvSpPr/>
              <p:nvPr/>
            </p:nvSpPr>
            <p:spPr>
              <a:xfrm>
                <a:off x="2493818" y="2124593"/>
                <a:ext cx="124691"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54037" y="2170313"/>
                <a:ext cx="124691"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7326" y="2216033"/>
                <a:ext cx="128016"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13020" y="2261753"/>
                <a:ext cx="12801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10894" y="2261753"/>
                <a:ext cx="12801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2674" y="1987433"/>
                <a:ext cx="128016" cy="146304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72892" y="2078873"/>
                <a:ext cx="128016" cy="128016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74673" y="2353193"/>
                <a:ext cx="128016" cy="73152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04311" y="2265220"/>
                <a:ext cx="561109" cy="646331"/>
              </a:xfrm>
              <a:prstGeom prst="rect">
                <a:avLst/>
              </a:prstGeom>
              <a:noFill/>
            </p:spPr>
            <p:txBody>
              <a:bodyPr wrap="square" rtlCol="0">
                <a:spAutoFit/>
              </a:bodyPr>
              <a:lstStyle/>
              <a:p>
                <a:r>
                  <a:rPr lang="en-US" sz="3600" dirty="0" smtClean="0"/>
                  <a:t>…</a:t>
                </a:r>
                <a:endParaRPr lang="en-US" sz="3600" dirty="0"/>
              </a:p>
            </p:txBody>
          </p:sp>
        </p:grpSp>
        <p:sp>
          <p:nvSpPr>
            <p:cNvPr id="30" name="Rectangle 29"/>
            <p:cNvSpPr/>
            <p:nvPr/>
          </p:nvSpPr>
          <p:spPr>
            <a:xfrm>
              <a:off x="5337540" y="1935126"/>
              <a:ext cx="3232298" cy="1658679"/>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5383616" y="4121241"/>
            <a:ext cx="3232298" cy="1658679"/>
            <a:chOff x="4681870" y="4703136"/>
            <a:chExt cx="3232298" cy="1658679"/>
          </a:xfrm>
        </p:grpSpPr>
        <p:grpSp>
          <p:nvGrpSpPr>
            <p:cNvPr id="19" name="Group 18"/>
            <p:cNvGrpSpPr/>
            <p:nvPr/>
          </p:nvGrpSpPr>
          <p:grpSpPr>
            <a:xfrm>
              <a:off x="4849092" y="4779127"/>
              <a:ext cx="2808871" cy="1463040"/>
              <a:chOff x="2493818" y="1987433"/>
              <a:chExt cx="2808871" cy="1463040"/>
            </a:xfrm>
          </p:grpSpPr>
          <p:sp>
            <p:nvSpPr>
              <p:cNvPr id="20" name="Rectangle 19"/>
              <p:cNvSpPr/>
              <p:nvPr/>
            </p:nvSpPr>
            <p:spPr>
              <a:xfrm>
                <a:off x="2493818" y="2124593"/>
                <a:ext cx="124691"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854037" y="2170313"/>
                <a:ext cx="124691"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07326" y="2216033"/>
                <a:ext cx="128016"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13020" y="2261753"/>
                <a:ext cx="12801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010894" y="2261753"/>
                <a:ext cx="12801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412674" y="1987433"/>
                <a:ext cx="128016" cy="146304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2892" y="2078873"/>
                <a:ext cx="128016" cy="128016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174673" y="2353193"/>
                <a:ext cx="128016" cy="73152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304311" y="2265220"/>
                <a:ext cx="561109" cy="646331"/>
              </a:xfrm>
              <a:prstGeom prst="rect">
                <a:avLst/>
              </a:prstGeom>
              <a:noFill/>
            </p:spPr>
            <p:txBody>
              <a:bodyPr wrap="square" rtlCol="0">
                <a:spAutoFit/>
              </a:bodyPr>
              <a:lstStyle/>
              <a:p>
                <a:r>
                  <a:rPr lang="en-US" sz="3600" dirty="0" smtClean="0"/>
                  <a:t>…</a:t>
                </a:r>
                <a:endParaRPr lang="en-US" sz="3600" dirty="0"/>
              </a:p>
            </p:txBody>
          </p:sp>
        </p:grpSp>
        <p:sp>
          <p:nvSpPr>
            <p:cNvPr id="47" name="Rectangle 46"/>
            <p:cNvSpPr/>
            <p:nvPr/>
          </p:nvSpPr>
          <p:spPr>
            <a:xfrm>
              <a:off x="4681870" y="4703136"/>
              <a:ext cx="3232298" cy="1658679"/>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6060554" y="1197613"/>
            <a:ext cx="2658139" cy="400110"/>
          </a:xfrm>
          <a:prstGeom prst="rect">
            <a:avLst/>
          </a:prstGeom>
          <a:noFill/>
        </p:spPr>
        <p:txBody>
          <a:bodyPr wrap="square" rtlCol="0">
            <a:spAutoFit/>
          </a:bodyPr>
          <a:lstStyle/>
          <a:p>
            <a:r>
              <a:rPr lang="en-US" sz="2000" smtClean="0"/>
              <a:t>Neural Network</a:t>
            </a:r>
            <a:endParaRPr lang="en-US" sz="2000" dirty="0"/>
          </a:p>
        </p:txBody>
      </p:sp>
      <p:sp>
        <p:nvSpPr>
          <p:cNvPr id="50" name="TextBox 49"/>
          <p:cNvSpPr txBox="1"/>
          <p:nvPr/>
        </p:nvSpPr>
        <p:spPr>
          <a:xfrm>
            <a:off x="6106629" y="3717201"/>
            <a:ext cx="2658139" cy="400110"/>
          </a:xfrm>
          <a:prstGeom prst="rect">
            <a:avLst/>
          </a:prstGeom>
          <a:noFill/>
        </p:spPr>
        <p:txBody>
          <a:bodyPr wrap="square" rtlCol="0">
            <a:spAutoFit/>
          </a:bodyPr>
          <a:lstStyle/>
          <a:p>
            <a:r>
              <a:rPr lang="en-US" sz="2000" dirty="0" smtClean="0"/>
              <a:t>Neural Network</a:t>
            </a:r>
            <a:endParaRPr lang="en-US" sz="2000" dirty="0"/>
          </a:p>
        </p:txBody>
      </p:sp>
      <p:sp>
        <p:nvSpPr>
          <p:cNvPr id="51" name="Slide Number Placeholder 50"/>
          <p:cNvSpPr>
            <a:spLocks noGrp="1"/>
          </p:cNvSpPr>
          <p:nvPr>
            <p:ph type="sldNum" sz="quarter" idx="12"/>
          </p:nvPr>
        </p:nvSpPr>
        <p:spPr/>
        <p:txBody>
          <a:bodyPr/>
          <a:lstStyle/>
          <a:p>
            <a:r>
              <a:rPr lang="en-US" dirty="0" smtClean="0"/>
              <a:t>8</a:t>
            </a:r>
            <a:endParaRPr lang="en-US" dirty="0"/>
          </a:p>
        </p:txBody>
      </p:sp>
      <p:sp>
        <p:nvSpPr>
          <p:cNvPr id="2" name="Rectangle 1"/>
          <p:cNvSpPr/>
          <p:nvPr/>
        </p:nvSpPr>
        <p:spPr>
          <a:xfrm>
            <a:off x="106017" y="3498574"/>
            <a:ext cx="11887200" cy="24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79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Getting Started with Google Cloud Compute Engine</a:t>
            </a:r>
            <a:endParaRPr lang="en-US" sz="3600" dirty="0"/>
          </a:p>
        </p:txBody>
      </p:sp>
      <p:sp>
        <p:nvSpPr>
          <p:cNvPr id="3" name="Content Placeholder 2"/>
          <p:cNvSpPr>
            <a:spLocks noGrp="1"/>
          </p:cNvSpPr>
          <p:nvPr>
            <p:ph idx="1"/>
          </p:nvPr>
        </p:nvSpPr>
        <p:spPr>
          <a:xfrm>
            <a:off x="-1" y="1308789"/>
            <a:ext cx="5592417" cy="5430677"/>
          </a:xfrm>
        </p:spPr>
        <p:txBody>
          <a:bodyPr>
            <a:normAutofit/>
          </a:bodyPr>
          <a:lstStyle/>
          <a:p>
            <a:r>
              <a:rPr lang="en-US" dirty="0" smtClean="0"/>
              <a:t>Basic components:</a:t>
            </a:r>
          </a:p>
          <a:p>
            <a:pPr lvl="1"/>
            <a:r>
              <a:rPr lang="en-US" dirty="0" smtClean="0"/>
              <a:t>Boot images</a:t>
            </a:r>
          </a:p>
          <a:p>
            <a:pPr lvl="2"/>
            <a:r>
              <a:rPr lang="en-US" dirty="0" smtClean="0"/>
              <a:t>Blueprints for an operating system</a:t>
            </a:r>
          </a:p>
          <a:p>
            <a:pPr lvl="1"/>
            <a:r>
              <a:rPr lang="en-US" dirty="0" smtClean="0"/>
              <a:t>Instances</a:t>
            </a:r>
          </a:p>
          <a:p>
            <a:pPr lvl="2"/>
            <a:r>
              <a:rPr lang="en-US" dirty="0" smtClean="0"/>
              <a:t>Use the ‘blueprint’ of an image to make an instance of it</a:t>
            </a:r>
          </a:p>
          <a:p>
            <a:endParaRPr lang="en-US" dirty="0"/>
          </a:p>
          <a:p>
            <a:r>
              <a:rPr lang="en-US" dirty="0" smtClean="0"/>
              <a:t>You interact with each instance using a command line in the </a:t>
            </a:r>
            <a:br>
              <a:rPr lang="en-US" dirty="0" smtClean="0"/>
            </a:br>
            <a:r>
              <a:rPr lang="en-US" dirty="0" smtClean="0"/>
              <a:t>Google </a:t>
            </a:r>
            <a:r>
              <a:rPr lang="en-US" dirty="0"/>
              <a:t>Cloud Platform </a:t>
            </a:r>
            <a:r>
              <a:rPr lang="en-US" dirty="0" smtClean="0"/>
              <a:t>Console</a:t>
            </a:r>
            <a:br>
              <a:rPr lang="en-US" dirty="0" smtClean="0"/>
            </a:br>
            <a:r>
              <a:rPr lang="en-US" dirty="0" smtClean="0"/>
              <a:t>(more on this later!)</a:t>
            </a: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580" y="1469335"/>
            <a:ext cx="6286384" cy="3486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ight Arrow 11"/>
          <p:cNvSpPr/>
          <p:nvPr/>
        </p:nvSpPr>
        <p:spPr>
          <a:xfrm>
            <a:off x="5512906" y="4293705"/>
            <a:ext cx="238539" cy="132521"/>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94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Getting Started with Google Cloud Compute Engine</a:t>
            </a:r>
            <a:endParaRPr lang="en-US" sz="3600"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89907"/>
            <a:ext cx="10058400" cy="5261693"/>
          </a:xfrm>
          <a:prstGeom prst="rect">
            <a:avLst/>
          </a:prstGeom>
        </p:spPr>
      </p:pic>
      <p:sp>
        <p:nvSpPr>
          <p:cNvPr id="9" name="Right Arrow 8"/>
          <p:cNvSpPr/>
          <p:nvPr/>
        </p:nvSpPr>
        <p:spPr>
          <a:xfrm>
            <a:off x="1151467" y="4090502"/>
            <a:ext cx="238539" cy="132521"/>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151467" y="2126238"/>
            <a:ext cx="238539" cy="132521"/>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94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Starting on </a:t>
            </a:r>
            <a:r>
              <a:rPr lang="en-US" sz="3600" dirty="0" smtClean="0"/>
              <a:t>Google Cloud</a:t>
            </a:r>
            <a:endParaRPr lang="en-US" sz="3600" dirty="0"/>
          </a:p>
        </p:txBody>
      </p:sp>
      <p:sp>
        <p:nvSpPr>
          <p:cNvPr id="3" name="Content Placeholder 2"/>
          <p:cNvSpPr>
            <a:spLocks noGrp="1"/>
          </p:cNvSpPr>
          <p:nvPr>
            <p:ph idx="1"/>
          </p:nvPr>
        </p:nvSpPr>
        <p:spPr>
          <a:xfrm>
            <a:off x="0" y="1150848"/>
            <a:ext cx="11979966" cy="5707152"/>
          </a:xfrm>
        </p:spPr>
        <p:txBody>
          <a:bodyPr>
            <a:normAutofit/>
          </a:bodyPr>
          <a:lstStyle/>
          <a:p>
            <a:endParaRPr lang="en-US" dirty="0"/>
          </a:p>
          <a:p>
            <a:pPr lvl="1">
              <a:lnSpc>
                <a:spcPct val="120000"/>
              </a:lnSpc>
            </a:pPr>
            <a:r>
              <a:rPr lang="en-US" dirty="0" smtClean="0">
                <a:ea typeface="Courier New" charset="0"/>
                <a:cs typeface="Courier New" charset="0"/>
              </a:rPr>
              <a:t>For any task in Google </a:t>
            </a:r>
            <a:r>
              <a:rPr lang="en-US" dirty="0" err="1" smtClean="0">
                <a:ea typeface="Courier New" charset="0"/>
                <a:cs typeface="Courier New" charset="0"/>
              </a:rPr>
              <a:t>Coud</a:t>
            </a:r>
            <a:r>
              <a:rPr lang="en-US" dirty="0" smtClean="0">
                <a:ea typeface="Courier New" charset="0"/>
                <a:cs typeface="Courier New" charset="0"/>
              </a:rPr>
              <a:t>, you will need to do the following first:</a:t>
            </a:r>
          </a:p>
          <a:p>
            <a:pPr marL="914400" lvl="2" indent="0">
              <a:lnSpc>
                <a:spcPct val="120000"/>
              </a:lnSpc>
              <a:buNone/>
            </a:pPr>
            <a:r>
              <a:rPr lang="en-US" dirty="0"/>
              <a:t>1. In the GCP Console, go to the </a:t>
            </a:r>
            <a:r>
              <a:rPr lang="en-US" b="1" dirty="0"/>
              <a:t>Manage resources</a:t>
            </a:r>
            <a:r>
              <a:rPr lang="en-US" dirty="0"/>
              <a:t> page and create a </a:t>
            </a:r>
            <a:r>
              <a:rPr lang="en-US" dirty="0" smtClean="0"/>
              <a:t>project.</a:t>
            </a:r>
            <a:br>
              <a:rPr lang="en-US" dirty="0" smtClean="0"/>
            </a:br>
            <a:r>
              <a:rPr lang="en-US" u="sng" dirty="0" smtClean="0">
                <a:hlinkClick r:id="rId2"/>
              </a:rPr>
              <a:t>https</a:t>
            </a:r>
            <a:r>
              <a:rPr lang="en-US" u="sng" dirty="0">
                <a:hlinkClick r:id="rId2"/>
              </a:rPr>
              <a:t>://console.cloud.google.com/cloud-resource-manager?_ga=2.167868001.-1599065120.1548156095&amp;_gac=1.10604288.1548172394.EAIaIQobChMIu7C6yt-B4AIVgsDACh1bFgaCEAAYASAAEgJBD_D_BwE</a:t>
            </a:r>
            <a:r>
              <a:rPr lang="en-US" dirty="0"/>
              <a:t> </a:t>
            </a:r>
          </a:p>
          <a:p>
            <a:pPr marL="914400" lvl="2" indent="0">
              <a:lnSpc>
                <a:spcPct val="120000"/>
              </a:lnSpc>
              <a:buNone/>
            </a:pPr>
            <a:r>
              <a:rPr lang="en-US" dirty="0"/>
              <a:t>2. Make sure that billing is enabled for your </a:t>
            </a:r>
            <a:r>
              <a:rPr lang="en-US" dirty="0" smtClean="0"/>
              <a:t>project.</a:t>
            </a:r>
            <a:br>
              <a:rPr lang="en-US" dirty="0" smtClean="0"/>
            </a:br>
            <a:r>
              <a:rPr lang="en-US" u="sng" dirty="0" smtClean="0">
                <a:hlinkClick r:id="rId3"/>
              </a:rPr>
              <a:t>https</a:t>
            </a:r>
            <a:r>
              <a:rPr lang="en-US" u="sng" dirty="0">
                <a:hlinkClick r:id="rId3"/>
              </a:rPr>
              <a:t>://cloud.google.com/billing/docs/how-to/modify-project</a:t>
            </a:r>
            <a:r>
              <a:rPr lang="en-US" dirty="0"/>
              <a:t> </a:t>
            </a:r>
          </a:p>
          <a:p>
            <a:pPr marL="914400" lvl="2" indent="0">
              <a:lnSpc>
                <a:spcPct val="120000"/>
              </a:lnSpc>
              <a:buNone/>
            </a:pPr>
            <a:r>
              <a:rPr lang="en-US" dirty="0"/>
              <a:t>3. </a:t>
            </a:r>
            <a:r>
              <a:rPr lang="en-US" dirty="0">
                <a:hlinkClick r:id="rId4"/>
              </a:rPr>
              <a:t>Install the Cloud </a:t>
            </a:r>
            <a:r>
              <a:rPr lang="en-US" dirty="0" smtClean="0">
                <a:hlinkClick r:id="rId4"/>
              </a:rPr>
              <a:t>SDK</a:t>
            </a:r>
            <a:r>
              <a:rPr lang="en-US" dirty="0"/>
              <a:t/>
            </a:r>
            <a:br>
              <a:rPr lang="en-US" dirty="0"/>
            </a:br>
            <a:r>
              <a:rPr lang="en-US" dirty="0" smtClean="0"/>
              <a:t>When </a:t>
            </a:r>
            <a:r>
              <a:rPr lang="en-US" dirty="0"/>
              <a:t>prompted, choose the project that you created above</a:t>
            </a:r>
            <a:r>
              <a:rPr lang="en-US" dirty="0" smtClean="0"/>
              <a:t>.</a:t>
            </a:r>
            <a:endParaRPr lang="en-US" dirty="0"/>
          </a:p>
          <a:p>
            <a:pPr marL="914400" lvl="2" indent="0">
              <a:lnSpc>
                <a:spcPct val="120000"/>
              </a:lnSpc>
              <a:buNone/>
            </a:pPr>
            <a:r>
              <a:rPr lang="en-US" dirty="0"/>
              <a:t>4. </a:t>
            </a:r>
            <a:r>
              <a:rPr lang="en-US" dirty="0">
                <a:hlinkClick r:id="rId5"/>
              </a:rPr>
              <a:t>Install Python </a:t>
            </a:r>
            <a:r>
              <a:rPr lang="en-US" dirty="0" smtClean="0">
                <a:hlinkClick r:id="rId5"/>
              </a:rPr>
              <a:t>2.7</a:t>
            </a:r>
            <a:r>
              <a:rPr lang="en-US" dirty="0" smtClean="0"/>
              <a:t>.</a:t>
            </a:r>
            <a:br>
              <a:rPr lang="en-US" dirty="0" smtClean="0"/>
            </a:br>
            <a:r>
              <a:rPr lang="en-US" dirty="0" smtClean="0"/>
              <a:t>If </a:t>
            </a:r>
            <a:r>
              <a:rPr lang="en-US" dirty="0"/>
              <a:t>you are using Windows and you left the relevant checkbox selected when you installed the Cloud SDK, this was done automatically.</a:t>
            </a:r>
          </a:p>
          <a:p>
            <a:pPr lvl="1"/>
            <a:endParaRPr lang="en-US" dirty="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08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200" dirty="0" smtClean="0"/>
              <a:t>A good tutorial for starting on Google </a:t>
            </a:r>
            <a:r>
              <a:rPr lang="en-US" sz="3200" dirty="0" smtClean="0"/>
              <a:t>Cloud Compute Engine</a:t>
            </a:r>
            <a:endParaRPr lang="en-US" sz="3200" dirty="0"/>
          </a:p>
        </p:txBody>
      </p:sp>
      <p:sp>
        <p:nvSpPr>
          <p:cNvPr id="3" name="Content Placeholder 2"/>
          <p:cNvSpPr>
            <a:spLocks noGrp="1"/>
          </p:cNvSpPr>
          <p:nvPr>
            <p:ph idx="1"/>
          </p:nvPr>
        </p:nvSpPr>
        <p:spPr>
          <a:xfrm>
            <a:off x="-1" y="1308790"/>
            <a:ext cx="11979966" cy="4351338"/>
          </a:xfrm>
        </p:spPr>
        <p:txBody>
          <a:bodyPr>
            <a:normAutofit/>
          </a:bodyPr>
          <a:lstStyle/>
          <a:p>
            <a:r>
              <a:rPr lang="en-US" dirty="0"/>
              <a:t>This tutorial steps through setting up </a:t>
            </a:r>
            <a:r>
              <a:rPr lang="en-US" dirty="0" smtClean="0"/>
              <a:t>an instance and deleting it:</a:t>
            </a:r>
            <a:br>
              <a:rPr lang="en-US" dirty="0" smtClean="0"/>
            </a:br>
            <a:r>
              <a:rPr lang="en-US" dirty="0" smtClean="0"/>
              <a:t> </a:t>
            </a:r>
            <a:r>
              <a:rPr lang="en-US" dirty="0" smtClean="0">
                <a:hlinkClick r:id="rId2"/>
              </a:rPr>
              <a:t>https://cloud.google.com/compute/docs/quickstart-linux</a:t>
            </a:r>
            <a:endParaRPr lang="en-US" dirty="0" smtClean="0"/>
          </a:p>
          <a:p>
            <a:endParaRPr lang="en-US" dirty="0"/>
          </a:p>
          <a:p>
            <a:pPr lvl="1"/>
            <a:endParaRPr lang="en-US" dirty="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955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Starting on </a:t>
            </a:r>
            <a:r>
              <a:rPr lang="en-US" sz="3600" dirty="0" smtClean="0"/>
              <a:t>Google Cloud</a:t>
            </a:r>
            <a:endParaRPr lang="en-US" sz="3600" dirty="0"/>
          </a:p>
        </p:txBody>
      </p:sp>
      <p:sp>
        <p:nvSpPr>
          <p:cNvPr id="3" name="Content Placeholder 2"/>
          <p:cNvSpPr>
            <a:spLocks noGrp="1"/>
          </p:cNvSpPr>
          <p:nvPr>
            <p:ph idx="1"/>
          </p:nvPr>
        </p:nvSpPr>
        <p:spPr>
          <a:xfrm>
            <a:off x="0" y="1150848"/>
            <a:ext cx="11979966" cy="5707152"/>
          </a:xfrm>
        </p:spPr>
        <p:txBody>
          <a:bodyPr>
            <a:normAutofit/>
          </a:bodyPr>
          <a:lstStyle/>
          <a:p>
            <a:endParaRPr lang="en-US" dirty="0"/>
          </a:p>
          <a:p>
            <a:pPr lvl="1">
              <a:lnSpc>
                <a:spcPct val="120000"/>
              </a:lnSpc>
            </a:pPr>
            <a:r>
              <a:rPr lang="en-US" sz="2800" b="1" dirty="0" smtClean="0">
                <a:ea typeface="Courier New" charset="0"/>
                <a:cs typeface="Courier New" charset="0"/>
              </a:rPr>
              <a:t>Next step</a:t>
            </a:r>
            <a:r>
              <a:rPr lang="en-US" sz="2800" dirty="0" smtClean="0">
                <a:ea typeface="Courier New" charset="0"/>
                <a:cs typeface="Courier New" charset="0"/>
              </a:rPr>
              <a:t>: getting your training/testing data into Google Cloud.</a:t>
            </a:r>
          </a:p>
          <a:p>
            <a:pPr lvl="1">
              <a:lnSpc>
                <a:spcPct val="120000"/>
              </a:lnSpc>
            </a:pPr>
            <a:r>
              <a:rPr lang="en-US" dirty="0" smtClean="0">
                <a:ea typeface="Courier New" charset="0"/>
                <a:cs typeface="Courier New" charset="0"/>
              </a:rPr>
              <a:t>Data is stored in a Bucket in Google Storage: </a:t>
            </a:r>
            <a:br>
              <a:rPr lang="en-US" dirty="0" smtClean="0">
                <a:ea typeface="Courier New" charset="0"/>
                <a:cs typeface="Courier New" charset="0"/>
              </a:rPr>
            </a:br>
            <a:r>
              <a:rPr lang="en-US" dirty="0" smtClean="0">
                <a:hlinkClick r:id="rId3"/>
              </a:rPr>
              <a:t>https</a:t>
            </a:r>
            <a:r>
              <a:rPr lang="en-US" dirty="0">
                <a:hlinkClick r:id="rId3"/>
              </a:rPr>
              <a:t>://cloud.google.com/storage/docs/creating-buckets</a:t>
            </a:r>
            <a:endParaRPr lang="en-US" dirty="0"/>
          </a:p>
          <a:p>
            <a:pPr lvl="1">
              <a:lnSpc>
                <a:spcPct val="120000"/>
              </a:lnSpc>
            </a:pPr>
            <a:endParaRPr lang="en-US" dirty="0"/>
          </a:p>
          <a:p>
            <a:pPr lvl="1"/>
            <a:r>
              <a:rPr lang="en-US" dirty="0" smtClean="0">
                <a:ea typeface="Courier New" charset="0"/>
                <a:cs typeface="Courier New" charset="0"/>
              </a:rPr>
              <a:t>You upload your data as an Object into a bucket:</a:t>
            </a:r>
            <a:br>
              <a:rPr lang="en-US" dirty="0" smtClean="0">
                <a:ea typeface="Courier New" charset="0"/>
                <a:cs typeface="Courier New" charset="0"/>
              </a:rPr>
            </a:br>
            <a:r>
              <a:rPr lang="en-US" dirty="0" smtClean="0">
                <a:ea typeface="Courier New" charset="0"/>
                <a:cs typeface="Courier New" charset="0"/>
                <a:hlinkClick r:id="rId4"/>
              </a:rPr>
              <a:t>https</a:t>
            </a:r>
            <a:r>
              <a:rPr lang="en-US" dirty="0">
                <a:ea typeface="Courier New" charset="0"/>
                <a:cs typeface="Courier New" charset="0"/>
                <a:hlinkClick r:id="rId4"/>
              </a:rPr>
              <a:t>://</a:t>
            </a:r>
            <a:r>
              <a:rPr lang="en-US" dirty="0" smtClean="0">
                <a:ea typeface="Courier New" charset="0"/>
                <a:cs typeface="Courier New" charset="0"/>
                <a:hlinkClick r:id="rId4"/>
              </a:rPr>
              <a:t>cloud.google.com/storage/docs/uploading-objects</a:t>
            </a:r>
            <a:endParaRPr lang="en-US" dirty="0" smtClean="0">
              <a:ea typeface="Courier New" charset="0"/>
              <a:cs typeface="Courier New" charset="0"/>
            </a:endParaRPr>
          </a:p>
          <a:p>
            <a:pPr lvl="1"/>
            <a:endParaRPr lang="en-US" dirty="0">
              <a:ea typeface="Courier New" charset="0"/>
              <a:cs typeface="Courier New" charset="0"/>
            </a:endParaRPr>
          </a:p>
          <a:p>
            <a:pPr lvl="1"/>
            <a:r>
              <a:rPr lang="en-US" dirty="0" smtClean="0">
                <a:ea typeface="Courier New" charset="0"/>
                <a:cs typeface="Courier New" charset="0"/>
              </a:rPr>
              <a:t>You can download Objects from a </a:t>
            </a:r>
            <a:r>
              <a:rPr lang="en-US" dirty="0">
                <a:ea typeface="Courier New" charset="0"/>
                <a:cs typeface="Courier New" charset="0"/>
              </a:rPr>
              <a:t>bucket:</a:t>
            </a:r>
            <a:br>
              <a:rPr lang="en-US" dirty="0">
                <a:ea typeface="Courier New" charset="0"/>
                <a:cs typeface="Courier New" charset="0"/>
              </a:rPr>
            </a:br>
            <a:r>
              <a:rPr lang="en-US" dirty="0">
                <a:ea typeface="Courier New" charset="0"/>
                <a:cs typeface="Courier New" charset="0"/>
                <a:hlinkClick r:id="rId5"/>
              </a:rPr>
              <a:t>https://</a:t>
            </a:r>
            <a:r>
              <a:rPr lang="en-US" dirty="0" err="1">
                <a:ea typeface="Courier New" charset="0"/>
                <a:cs typeface="Courier New" charset="0"/>
                <a:hlinkClick r:id="rId5"/>
              </a:rPr>
              <a:t>cloud.google.com</a:t>
            </a:r>
            <a:r>
              <a:rPr lang="en-US" dirty="0">
                <a:ea typeface="Courier New" charset="0"/>
                <a:cs typeface="Courier New" charset="0"/>
                <a:hlinkClick r:id="rId5"/>
              </a:rPr>
              <a:t>/storage/docs/downloading-objects</a:t>
            </a:r>
            <a:endParaRPr lang="en-US" dirty="0">
              <a:ea typeface="Courier New" charset="0"/>
              <a:cs typeface="Courier New" charset="0"/>
            </a:endParaRPr>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10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A good tutorial for using </a:t>
            </a:r>
            <a:r>
              <a:rPr lang="en-US" sz="3600" dirty="0" err="1"/>
              <a:t>T</a:t>
            </a:r>
            <a:r>
              <a:rPr lang="en-US" sz="3600" dirty="0" err="1" smtClean="0"/>
              <a:t>ensorflow</a:t>
            </a:r>
            <a:r>
              <a:rPr lang="en-US" sz="3600" dirty="0" smtClean="0"/>
              <a:t> on Google Cloud</a:t>
            </a:r>
            <a:endParaRPr lang="en-US" sz="3600" dirty="0"/>
          </a:p>
        </p:txBody>
      </p:sp>
      <p:sp>
        <p:nvSpPr>
          <p:cNvPr id="3" name="Content Placeholder 2"/>
          <p:cNvSpPr>
            <a:spLocks noGrp="1"/>
          </p:cNvSpPr>
          <p:nvPr>
            <p:ph idx="1"/>
          </p:nvPr>
        </p:nvSpPr>
        <p:spPr>
          <a:xfrm>
            <a:off x="-1" y="1308790"/>
            <a:ext cx="11979966" cy="5549210"/>
          </a:xfrm>
        </p:spPr>
        <p:txBody>
          <a:bodyPr>
            <a:normAutofit/>
          </a:bodyPr>
          <a:lstStyle/>
          <a:p>
            <a:r>
              <a:rPr lang="en-US" dirty="0"/>
              <a:t>This tutorial steps through setting up data, code and training for deep neural networks using the GPUs on google </a:t>
            </a:r>
            <a:r>
              <a:rPr lang="en-US" dirty="0" smtClean="0"/>
              <a:t>cloud:</a:t>
            </a:r>
            <a:br>
              <a:rPr lang="en-US" dirty="0" smtClean="0"/>
            </a:br>
            <a:r>
              <a:rPr lang="en-US" dirty="0" smtClean="0">
                <a:hlinkClick r:id="rId3"/>
              </a:rPr>
              <a:t>https</a:t>
            </a:r>
            <a:r>
              <a:rPr lang="en-US" dirty="0">
                <a:hlinkClick r:id="rId3"/>
              </a:rPr>
              <a:t>://</a:t>
            </a:r>
            <a:r>
              <a:rPr lang="en-US" dirty="0" err="1">
                <a:hlinkClick r:id="rId3"/>
              </a:rPr>
              <a:t>cloud.google.com</a:t>
            </a:r>
            <a:r>
              <a:rPr lang="en-US" dirty="0">
                <a:hlinkClick r:id="rId3"/>
              </a:rPr>
              <a:t>/solutions/running-distributed-</a:t>
            </a:r>
            <a:r>
              <a:rPr lang="en-US" dirty="0" err="1">
                <a:hlinkClick r:id="rId3"/>
              </a:rPr>
              <a:t>tensorflow</a:t>
            </a:r>
            <a:r>
              <a:rPr lang="en-US" dirty="0">
                <a:hlinkClick r:id="rId3"/>
              </a:rPr>
              <a:t>-on-compute-engine </a:t>
            </a:r>
            <a:endParaRPr lang="en-US" dirty="0"/>
          </a:p>
          <a:p>
            <a:endParaRPr lang="en-US" dirty="0" smtClean="0"/>
          </a:p>
          <a:p>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476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A good tutorial for using </a:t>
            </a:r>
            <a:r>
              <a:rPr lang="en-US" sz="3600" dirty="0" err="1"/>
              <a:t>T</a:t>
            </a:r>
            <a:r>
              <a:rPr lang="en-US" sz="3600" dirty="0" err="1" smtClean="0"/>
              <a:t>ensorflow</a:t>
            </a:r>
            <a:r>
              <a:rPr lang="en-US" sz="3600" dirty="0" smtClean="0"/>
              <a:t> on Google Cloud</a:t>
            </a:r>
            <a:endParaRPr lang="en-US" sz="3600" dirty="0"/>
          </a:p>
        </p:txBody>
      </p:sp>
      <p:sp>
        <p:nvSpPr>
          <p:cNvPr id="3" name="Content Placeholder 2"/>
          <p:cNvSpPr>
            <a:spLocks noGrp="1"/>
          </p:cNvSpPr>
          <p:nvPr>
            <p:ph idx="1"/>
          </p:nvPr>
        </p:nvSpPr>
        <p:spPr>
          <a:xfrm>
            <a:off x="-1" y="1308790"/>
            <a:ext cx="11979966" cy="5549210"/>
          </a:xfrm>
        </p:spPr>
        <p:txBody>
          <a:bodyPr>
            <a:normAutofit/>
          </a:bodyPr>
          <a:lstStyle/>
          <a:p>
            <a:r>
              <a:rPr lang="en-US" dirty="0" smtClean="0"/>
              <a:t>We are going to train a simple neural network using the Google Cloud Compute Engine</a:t>
            </a:r>
          </a:p>
          <a:p>
            <a:endParaRPr lang="en-US" dirty="0"/>
          </a:p>
          <a:p>
            <a:r>
              <a:rPr lang="en-US" dirty="0" smtClean="0"/>
              <a:t>NOTE: this is for generic datasets and neural network frameworks. If you would like to train a classification network specifically, Google Cloud Engine has </a:t>
            </a:r>
            <a:r>
              <a:rPr lang="en-US" dirty="0" err="1" smtClean="0"/>
              <a:t>AutoML</a:t>
            </a:r>
            <a:r>
              <a:rPr lang="en-US" dirty="0" smtClean="0"/>
              <a:t>, which handles all the training/evaluation of a classification model under the hood. </a:t>
            </a:r>
            <a:endParaRPr lang="en-US" dirty="0"/>
          </a:p>
          <a:p>
            <a:endParaRPr lang="en-US" dirty="0" smtClean="0"/>
          </a:p>
          <a:p>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67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A good tutorial for using </a:t>
            </a:r>
            <a:r>
              <a:rPr lang="en-US" sz="3600" dirty="0" err="1"/>
              <a:t>T</a:t>
            </a:r>
            <a:r>
              <a:rPr lang="en-US" sz="3600" dirty="0" err="1" smtClean="0"/>
              <a:t>ensorflow</a:t>
            </a:r>
            <a:r>
              <a:rPr lang="en-US" sz="3600" dirty="0" smtClean="0"/>
              <a:t> on Google Cloud</a:t>
            </a:r>
            <a:endParaRPr lang="en-US" sz="3600" dirty="0"/>
          </a:p>
        </p:txBody>
      </p:sp>
      <p:sp>
        <p:nvSpPr>
          <p:cNvPr id="3" name="Content Placeholder 2"/>
          <p:cNvSpPr>
            <a:spLocks noGrp="1"/>
          </p:cNvSpPr>
          <p:nvPr>
            <p:ph idx="1"/>
          </p:nvPr>
        </p:nvSpPr>
        <p:spPr>
          <a:xfrm>
            <a:off x="-1" y="1308790"/>
            <a:ext cx="11979966" cy="5549210"/>
          </a:xfrm>
        </p:spPr>
        <p:txBody>
          <a:bodyPr>
            <a:normAutofit/>
          </a:bodyPr>
          <a:lstStyle/>
          <a:p>
            <a:r>
              <a:rPr lang="en-US" dirty="0"/>
              <a:t>This tutorial steps through setting up data, code and training for deep neural networks using the GPUs on google </a:t>
            </a:r>
            <a:r>
              <a:rPr lang="en-US" dirty="0" smtClean="0"/>
              <a:t>cloud:</a:t>
            </a:r>
            <a:br>
              <a:rPr lang="en-US" dirty="0" smtClean="0"/>
            </a:br>
            <a:r>
              <a:rPr lang="en-US" dirty="0" smtClean="0">
                <a:hlinkClick r:id="rId3"/>
              </a:rPr>
              <a:t>https</a:t>
            </a:r>
            <a:r>
              <a:rPr lang="en-US" dirty="0">
                <a:hlinkClick r:id="rId3"/>
              </a:rPr>
              <a:t>://</a:t>
            </a:r>
            <a:r>
              <a:rPr lang="en-US" dirty="0" err="1">
                <a:hlinkClick r:id="rId3"/>
              </a:rPr>
              <a:t>cloud.google.com</a:t>
            </a:r>
            <a:r>
              <a:rPr lang="en-US" dirty="0">
                <a:hlinkClick r:id="rId3"/>
              </a:rPr>
              <a:t>/solutions/running-distributed-</a:t>
            </a:r>
            <a:r>
              <a:rPr lang="en-US" dirty="0" err="1">
                <a:hlinkClick r:id="rId3"/>
              </a:rPr>
              <a:t>tensorflow</a:t>
            </a:r>
            <a:r>
              <a:rPr lang="en-US" dirty="0">
                <a:hlinkClick r:id="rId3"/>
              </a:rPr>
              <a:t>-on-compute-engine </a:t>
            </a:r>
            <a:endParaRPr lang="en-US" dirty="0"/>
          </a:p>
          <a:p>
            <a:endParaRPr lang="en-US" dirty="0" smtClean="0"/>
          </a:p>
          <a:p>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967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A case study: train a GAN on Google Cloud Engine</a:t>
            </a:r>
            <a:endParaRPr lang="en-US" sz="3600" dirty="0"/>
          </a:p>
        </p:txBody>
      </p:sp>
      <p:sp>
        <p:nvSpPr>
          <p:cNvPr id="3" name="Content Placeholder 2"/>
          <p:cNvSpPr>
            <a:spLocks noGrp="1"/>
          </p:cNvSpPr>
          <p:nvPr>
            <p:ph idx="1"/>
          </p:nvPr>
        </p:nvSpPr>
        <p:spPr>
          <a:xfrm>
            <a:off x="-1" y="1308790"/>
            <a:ext cx="11979966" cy="4351338"/>
          </a:xfrm>
        </p:spPr>
        <p:txBody>
          <a:bodyPr>
            <a:normAutofit/>
          </a:bodyPr>
          <a:lstStyle/>
          <a:p>
            <a:r>
              <a:rPr lang="en-US" dirty="0" smtClean="0"/>
              <a:t>We are going to train a Generative adversarial network in the cloud!</a:t>
            </a:r>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7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A case study: train a GAN on Google Cloud Engine</a:t>
            </a:r>
            <a:endParaRPr lang="en-US" sz="3600" dirty="0"/>
          </a:p>
        </p:txBody>
      </p:sp>
      <p:sp>
        <p:nvSpPr>
          <p:cNvPr id="3" name="Content Placeholder 2"/>
          <p:cNvSpPr>
            <a:spLocks noGrp="1"/>
          </p:cNvSpPr>
          <p:nvPr>
            <p:ph idx="1"/>
          </p:nvPr>
        </p:nvSpPr>
        <p:spPr>
          <a:xfrm>
            <a:off x="-1" y="1308790"/>
            <a:ext cx="11979966" cy="4351338"/>
          </a:xfrm>
        </p:spPr>
        <p:txBody>
          <a:bodyPr>
            <a:normAutofit/>
          </a:bodyPr>
          <a:lstStyle/>
          <a:p>
            <a:r>
              <a:rPr lang="en-US" dirty="0" smtClean="0"/>
              <a:t>We are going to train a Generative adversarial network in the cloud!</a:t>
            </a:r>
          </a:p>
          <a:p>
            <a:endParaRPr lang="en-US" dirty="0"/>
          </a:p>
          <a:p>
            <a:r>
              <a:rPr lang="en-US" dirty="0" smtClean="0"/>
              <a:t>What is a GAN?</a:t>
            </a:r>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a:off x="1227164" y="4171825"/>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037037" y="4171825"/>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7328" r="27328"/>
          <a:stretch/>
        </p:blipFill>
        <p:spPr>
          <a:xfrm>
            <a:off x="4599542" y="3668905"/>
            <a:ext cx="2057400" cy="1371600"/>
          </a:xfrm>
          <a:prstGeom prst="rect">
            <a:avLst/>
          </a:prstGeom>
          <a:ln>
            <a:solidFill>
              <a:schemeClr val="tx1"/>
            </a:solidFill>
          </a:ln>
        </p:spPr>
      </p:pic>
      <p:sp>
        <p:nvSpPr>
          <p:cNvPr id="9" name="Right Arrow 8"/>
          <p:cNvSpPr/>
          <p:nvPr/>
        </p:nvSpPr>
        <p:spPr>
          <a:xfrm>
            <a:off x="6739585" y="4150554"/>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1855" y="3851525"/>
            <a:ext cx="953931" cy="923330"/>
          </a:xfrm>
          <a:prstGeom prst="rect">
            <a:avLst/>
          </a:prstGeom>
          <a:noFill/>
          <a:ln>
            <a:solidFill>
              <a:schemeClr val="tx1"/>
            </a:solidFill>
          </a:ln>
        </p:spPr>
        <p:txBody>
          <a:bodyPr wrap="square" rtlCol="0">
            <a:spAutoFit/>
          </a:bodyPr>
          <a:lstStyle/>
          <a:p>
            <a:pPr algn="ctr"/>
            <a:r>
              <a:rPr lang="en-US" dirty="0" smtClean="0"/>
              <a:t>Input </a:t>
            </a:r>
            <a:br>
              <a:rPr lang="en-US" dirty="0" smtClean="0"/>
            </a:br>
            <a:r>
              <a:rPr lang="en-US" dirty="0" smtClean="0"/>
              <a:t>Noise Vector</a:t>
            </a:r>
            <a:endParaRPr lang="en-US" dirty="0"/>
          </a:p>
        </p:txBody>
      </p:sp>
      <p:sp>
        <p:nvSpPr>
          <p:cNvPr id="11" name="TextBox 10"/>
          <p:cNvSpPr txBox="1"/>
          <p:nvPr/>
        </p:nvSpPr>
        <p:spPr>
          <a:xfrm>
            <a:off x="4807386" y="2940435"/>
            <a:ext cx="1671637" cy="646331"/>
          </a:xfrm>
          <a:prstGeom prst="rect">
            <a:avLst/>
          </a:prstGeom>
          <a:noFill/>
        </p:spPr>
        <p:txBody>
          <a:bodyPr wrap="square" rtlCol="0">
            <a:spAutoFit/>
          </a:bodyPr>
          <a:lstStyle/>
          <a:p>
            <a:pPr algn="ctr"/>
            <a:r>
              <a:rPr lang="en-US" dirty="0" smtClean="0"/>
              <a:t>Rendered Image</a:t>
            </a:r>
            <a:endParaRPr lang="en-US" dirty="0"/>
          </a:p>
        </p:txBody>
      </p:sp>
      <p:sp>
        <p:nvSpPr>
          <p:cNvPr id="12" name="Right Arrow 11"/>
          <p:cNvSpPr/>
          <p:nvPr/>
        </p:nvSpPr>
        <p:spPr>
          <a:xfrm rot="10800000">
            <a:off x="9149966" y="4167256"/>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27355" r="27355"/>
          <a:stretch/>
        </p:blipFill>
        <p:spPr>
          <a:xfrm>
            <a:off x="9732098" y="3684993"/>
            <a:ext cx="2057400" cy="1371600"/>
          </a:xfrm>
          <a:prstGeom prst="rect">
            <a:avLst/>
          </a:prstGeom>
          <a:ln>
            <a:solidFill>
              <a:schemeClr val="tx1"/>
            </a:solidFill>
          </a:ln>
        </p:spPr>
      </p:pic>
      <p:sp>
        <p:nvSpPr>
          <p:cNvPr id="14" name="TextBox 13"/>
          <p:cNvSpPr txBox="1"/>
          <p:nvPr/>
        </p:nvSpPr>
        <p:spPr>
          <a:xfrm>
            <a:off x="7097067" y="5722162"/>
            <a:ext cx="2301632" cy="830997"/>
          </a:xfrm>
          <a:prstGeom prst="rect">
            <a:avLst/>
          </a:prstGeom>
          <a:noFill/>
          <a:ln>
            <a:solidFill>
              <a:schemeClr val="tx1"/>
            </a:solidFill>
          </a:ln>
        </p:spPr>
        <p:txBody>
          <a:bodyPr wrap="square" rtlCol="0">
            <a:spAutoFit/>
          </a:bodyPr>
          <a:lstStyle/>
          <a:p>
            <a:pPr algn="ctr"/>
            <a:r>
              <a:rPr lang="en-US" sz="2400" dirty="0" smtClean="0"/>
              <a:t>Real </a:t>
            </a:r>
            <a:br>
              <a:rPr lang="en-US" sz="2400" dirty="0" smtClean="0"/>
            </a:br>
            <a:r>
              <a:rPr lang="en-US" sz="2400" dirty="0" smtClean="0"/>
              <a:t>or Rendered</a:t>
            </a:r>
            <a:endParaRPr lang="en-US" sz="2400" dirty="0"/>
          </a:p>
        </p:txBody>
      </p:sp>
      <p:sp>
        <p:nvSpPr>
          <p:cNvPr id="15" name="TextBox 14"/>
          <p:cNvSpPr txBox="1"/>
          <p:nvPr/>
        </p:nvSpPr>
        <p:spPr>
          <a:xfrm>
            <a:off x="9946242" y="3230967"/>
            <a:ext cx="1671637" cy="369332"/>
          </a:xfrm>
          <a:prstGeom prst="rect">
            <a:avLst/>
          </a:prstGeom>
          <a:noFill/>
        </p:spPr>
        <p:txBody>
          <a:bodyPr wrap="square" rtlCol="0">
            <a:spAutoFit/>
          </a:bodyPr>
          <a:lstStyle/>
          <a:p>
            <a:pPr algn="ctr"/>
            <a:r>
              <a:rPr lang="en-US" dirty="0" smtClean="0"/>
              <a:t>Real Image</a:t>
            </a:r>
            <a:endParaRPr lang="en-US" dirty="0"/>
          </a:p>
        </p:txBody>
      </p:sp>
      <p:grpSp>
        <p:nvGrpSpPr>
          <p:cNvPr id="16" name="Group 15"/>
          <p:cNvGrpSpPr/>
          <p:nvPr/>
        </p:nvGrpSpPr>
        <p:grpSpPr>
          <a:xfrm>
            <a:off x="1772992" y="3577465"/>
            <a:ext cx="2185060" cy="1554480"/>
            <a:chOff x="1985642" y="2493734"/>
            <a:chExt cx="2185060" cy="1554480"/>
          </a:xfrm>
        </p:grpSpPr>
        <p:sp>
          <p:nvSpPr>
            <p:cNvPr id="17" name="Rectangle 16"/>
            <p:cNvSpPr/>
            <p:nvPr/>
          </p:nvSpPr>
          <p:spPr>
            <a:xfrm>
              <a:off x="1985642" y="2493734"/>
              <a:ext cx="2185060" cy="155448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68833" y="2783463"/>
              <a:ext cx="1600200" cy="923330"/>
            </a:xfrm>
            <a:prstGeom prst="rect">
              <a:avLst/>
            </a:prstGeom>
            <a:noFill/>
          </p:spPr>
          <p:txBody>
            <a:bodyPr wrap="square" rtlCol="0">
              <a:spAutoFit/>
            </a:bodyPr>
            <a:lstStyle/>
            <a:p>
              <a:pPr algn="ctr"/>
              <a:r>
                <a:rPr lang="en-US" dirty="0" smtClean="0"/>
                <a:t>Generator</a:t>
              </a:r>
              <a:br>
                <a:rPr lang="en-US" dirty="0" smtClean="0"/>
              </a:br>
              <a:r>
                <a:rPr lang="en-US" dirty="0" smtClean="0"/>
                <a:t>Neural Network</a:t>
              </a:r>
              <a:endParaRPr lang="en-US" dirty="0"/>
            </a:p>
          </p:txBody>
        </p:sp>
      </p:grpSp>
      <p:grpSp>
        <p:nvGrpSpPr>
          <p:cNvPr id="19" name="Group 18"/>
          <p:cNvGrpSpPr/>
          <p:nvPr/>
        </p:nvGrpSpPr>
        <p:grpSpPr>
          <a:xfrm>
            <a:off x="7301890" y="3588093"/>
            <a:ext cx="1771650" cy="1554480"/>
            <a:chOff x="7918578" y="3089152"/>
            <a:chExt cx="1771650" cy="1554480"/>
          </a:xfrm>
          <a:solidFill>
            <a:schemeClr val="accent4">
              <a:lumMod val="60000"/>
              <a:lumOff val="40000"/>
            </a:schemeClr>
          </a:solidFill>
        </p:grpSpPr>
        <p:sp>
          <p:nvSpPr>
            <p:cNvPr id="20" name="Rectangle 19"/>
            <p:cNvSpPr/>
            <p:nvPr/>
          </p:nvSpPr>
          <p:spPr>
            <a:xfrm>
              <a:off x="7918578" y="3089152"/>
              <a:ext cx="1771650" cy="155448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953153" y="3426544"/>
              <a:ext cx="1696452" cy="923330"/>
            </a:xfrm>
            <a:prstGeom prst="rect">
              <a:avLst/>
            </a:prstGeom>
            <a:grpFill/>
            <a:ln>
              <a:noFill/>
            </a:ln>
          </p:spPr>
          <p:txBody>
            <a:bodyPr wrap="square" rtlCol="0">
              <a:spAutoFit/>
            </a:bodyPr>
            <a:lstStyle/>
            <a:p>
              <a:pPr algn="ctr"/>
              <a:r>
                <a:rPr lang="en-US" dirty="0" smtClean="0"/>
                <a:t>Discriminator</a:t>
              </a:r>
            </a:p>
            <a:p>
              <a:pPr algn="ctr"/>
              <a:r>
                <a:rPr lang="en-US" dirty="0" smtClean="0"/>
                <a:t>Neural </a:t>
              </a:r>
            </a:p>
            <a:p>
              <a:pPr algn="ctr"/>
              <a:r>
                <a:rPr lang="en-US" dirty="0" smtClean="0"/>
                <a:t>Network</a:t>
              </a:r>
              <a:endParaRPr lang="en-US" dirty="0"/>
            </a:p>
          </p:txBody>
        </p:sp>
      </p:grpSp>
      <p:sp>
        <p:nvSpPr>
          <p:cNvPr id="22" name="Right Arrow 21"/>
          <p:cNvSpPr/>
          <p:nvPr/>
        </p:nvSpPr>
        <p:spPr>
          <a:xfrm rot="5400000">
            <a:off x="7975718" y="5268154"/>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22534" y="2844800"/>
            <a:ext cx="5198533" cy="401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30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 y="-124692"/>
            <a:ext cx="116615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Importance of  a Good Training Dataset</a:t>
            </a:r>
            <a:endParaRPr lang="en-US" sz="2800" i="1" dirty="0"/>
          </a:p>
        </p:txBody>
      </p:sp>
      <p:cxnSp>
        <p:nvCxnSpPr>
          <p:cNvPr id="4" name="Straight Connector 3"/>
          <p:cNvCxnSpPr/>
          <p:nvPr/>
        </p:nvCxnSpPr>
        <p:spPr>
          <a:xfrm flipV="1">
            <a:off x="0" y="977900"/>
            <a:ext cx="1219200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8624028" y="2217184"/>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804686" y="2224595"/>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8735831" y="4718413"/>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852694" y="4704559"/>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972395" y="1808021"/>
            <a:ext cx="3671612" cy="1492133"/>
            <a:chOff x="249385" y="2098967"/>
            <a:chExt cx="3671612" cy="1492133"/>
          </a:xfrm>
        </p:grpSpPr>
        <p:pic>
          <p:nvPicPr>
            <p:cNvPr id="29" name="Picture 28"/>
            <p:cNvPicPr>
              <a:picLocks noChangeAspect="1"/>
            </p:cNvPicPr>
            <p:nvPr/>
          </p:nvPicPr>
          <p:blipFill rotWithShape="1">
            <a:blip r:embed="rId3">
              <a:extLst>
                <a:ext uri="{28A0092B-C50C-407E-A947-70E740481C1C}">
                  <a14:useLocalDpi xmlns:a14="http://schemas.microsoft.com/office/drawing/2010/main" val="0"/>
                </a:ext>
              </a:extLst>
            </a:blip>
            <a:srcRect l="948" t="11200" r="13759" b="23008"/>
            <a:stretch/>
          </p:blipFill>
          <p:spPr>
            <a:xfrm>
              <a:off x="249385" y="2369129"/>
              <a:ext cx="1899138" cy="1097280"/>
            </a:xfrm>
            <a:prstGeom prst="rect">
              <a:avLst/>
            </a:prstGeom>
            <a:ln>
              <a:solidFill>
                <a:schemeClr val="tx1"/>
              </a:solidFill>
            </a:ln>
          </p:spPr>
        </p:pic>
        <p:pic>
          <p:nvPicPr>
            <p:cNvPr id="31" name="Picture 30"/>
            <p:cNvPicPr>
              <a:picLocks noChangeAspect="1"/>
            </p:cNvPicPr>
            <p:nvPr/>
          </p:nvPicPr>
          <p:blipFill rotWithShape="1">
            <a:blip r:embed="rId4">
              <a:extLst>
                <a:ext uri="{28A0092B-C50C-407E-A947-70E740481C1C}">
                  <a14:useLocalDpi xmlns:a14="http://schemas.microsoft.com/office/drawing/2010/main" val="0"/>
                </a:ext>
              </a:extLst>
            </a:blip>
            <a:srcRect l="9390" t="14378" r="18944" b="9140"/>
            <a:stretch/>
          </p:blipFill>
          <p:spPr>
            <a:xfrm>
              <a:off x="2389911" y="2493820"/>
              <a:ext cx="1531086" cy="1097280"/>
            </a:xfrm>
            <a:prstGeom prst="rect">
              <a:avLst/>
            </a:prstGeom>
            <a:ln>
              <a:solidFill>
                <a:schemeClr val="tx1"/>
              </a:solidFill>
            </a:ln>
          </p:spPr>
        </p:pic>
        <p:pic>
          <p:nvPicPr>
            <p:cNvPr id="32" name="Picture 31"/>
            <p:cNvPicPr>
              <a:picLocks noChangeAspect="1"/>
            </p:cNvPicPr>
            <p:nvPr/>
          </p:nvPicPr>
          <p:blipFill rotWithShape="1">
            <a:blip r:embed="rId5">
              <a:extLst>
                <a:ext uri="{28A0092B-C50C-407E-A947-70E740481C1C}">
                  <a14:useLocalDpi xmlns:a14="http://schemas.microsoft.com/office/drawing/2010/main" val="0"/>
                </a:ext>
              </a:extLst>
            </a:blip>
            <a:srcRect t="5742" b="11579"/>
            <a:stretch/>
          </p:blipFill>
          <p:spPr>
            <a:xfrm>
              <a:off x="1418937" y="2098967"/>
              <a:ext cx="1327147" cy="1097280"/>
            </a:xfrm>
            <a:prstGeom prst="rect">
              <a:avLst/>
            </a:prstGeom>
            <a:ln>
              <a:solidFill>
                <a:schemeClr val="tx1"/>
              </a:solidFill>
            </a:ln>
          </p:spPr>
        </p:pic>
      </p:gr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3875" y="4052449"/>
            <a:ext cx="3038762" cy="1709304"/>
          </a:xfrm>
          <a:prstGeom prst="rect">
            <a:avLst/>
          </a:prstGeom>
          <a:ln>
            <a:solidFill>
              <a:schemeClr val="tx1"/>
            </a:solidFill>
          </a:ln>
        </p:spPr>
      </p:pic>
      <p:sp>
        <p:nvSpPr>
          <p:cNvPr id="35" name="TextBox 34"/>
          <p:cNvSpPr txBox="1"/>
          <p:nvPr/>
        </p:nvSpPr>
        <p:spPr>
          <a:xfrm>
            <a:off x="187036" y="1101437"/>
            <a:ext cx="4260273" cy="523220"/>
          </a:xfrm>
          <a:prstGeom prst="rect">
            <a:avLst/>
          </a:prstGeom>
          <a:noFill/>
        </p:spPr>
        <p:txBody>
          <a:bodyPr wrap="square" rtlCol="0">
            <a:spAutoFit/>
          </a:bodyPr>
          <a:lstStyle/>
          <a:p>
            <a:r>
              <a:rPr lang="en-US" sz="2800" smtClean="0"/>
              <a:t>TRAINING PROCEDURE:</a:t>
            </a:r>
            <a:endParaRPr lang="en-US" sz="2800" dirty="0"/>
          </a:p>
        </p:txBody>
      </p:sp>
      <p:sp>
        <p:nvSpPr>
          <p:cNvPr id="36" name="TextBox 35"/>
          <p:cNvSpPr txBox="1"/>
          <p:nvPr/>
        </p:nvSpPr>
        <p:spPr>
          <a:xfrm>
            <a:off x="173182" y="3456706"/>
            <a:ext cx="4260273" cy="523220"/>
          </a:xfrm>
          <a:prstGeom prst="rect">
            <a:avLst/>
          </a:prstGeom>
          <a:noFill/>
        </p:spPr>
        <p:txBody>
          <a:bodyPr wrap="square" rtlCol="0">
            <a:spAutoFit/>
          </a:bodyPr>
          <a:lstStyle/>
          <a:p>
            <a:r>
              <a:rPr lang="en-US" sz="2800" dirty="0" smtClean="0"/>
              <a:t>TESTING PROCEDURE:</a:t>
            </a:r>
            <a:endParaRPr lang="en-US" sz="2800" dirty="0"/>
          </a:p>
        </p:txBody>
      </p:sp>
      <p:sp>
        <p:nvSpPr>
          <p:cNvPr id="37" name="TextBox 36"/>
          <p:cNvSpPr txBox="1"/>
          <p:nvPr/>
        </p:nvSpPr>
        <p:spPr>
          <a:xfrm>
            <a:off x="9160428" y="1600200"/>
            <a:ext cx="2036619" cy="1754326"/>
          </a:xfrm>
          <a:prstGeom prst="rect">
            <a:avLst/>
          </a:prstGeom>
          <a:noFill/>
        </p:spPr>
        <p:txBody>
          <a:bodyPr wrap="square" rtlCol="0">
            <a:spAutoFit/>
          </a:bodyPr>
          <a:lstStyle/>
          <a:p>
            <a:pPr>
              <a:lnSpc>
                <a:spcPct val="150000"/>
              </a:lnSpc>
            </a:pPr>
            <a:r>
              <a:rPr lang="en-US" sz="2400" dirty="0" smtClean="0"/>
              <a:t>Vehicle</a:t>
            </a:r>
          </a:p>
          <a:p>
            <a:pPr>
              <a:lnSpc>
                <a:spcPct val="150000"/>
              </a:lnSpc>
            </a:pPr>
            <a:r>
              <a:rPr lang="en-US" sz="2400" dirty="0" smtClean="0"/>
              <a:t>Vehicle</a:t>
            </a:r>
          </a:p>
          <a:p>
            <a:pPr>
              <a:lnSpc>
                <a:spcPct val="150000"/>
              </a:lnSpc>
            </a:pPr>
            <a:r>
              <a:rPr lang="en-US" sz="2400" dirty="0" smtClean="0"/>
              <a:t>Not Vehicle</a:t>
            </a:r>
            <a:endParaRPr lang="en-US" sz="2400" dirty="0"/>
          </a:p>
        </p:txBody>
      </p:sp>
      <p:sp>
        <p:nvSpPr>
          <p:cNvPr id="38" name="Multiply 37"/>
          <p:cNvSpPr/>
          <p:nvPr/>
        </p:nvSpPr>
        <p:spPr>
          <a:xfrm>
            <a:off x="10636904" y="2783312"/>
            <a:ext cx="644236" cy="56111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Shape 38"/>
          <p:cNvSpPr/>
          <p:nvPr/>
        </p:nvSpPr>
        <p:spPr>
          <a:xfrm rot="19237840">
            <a:off x="10298613" y="2264900"/>
            <a:ext cx="548640" cy="274320"/>
          </a:xfrm>
          <a:prstGeom prst="corne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Shape 40"/>
          <p:cNvSpPr/>
          <p:nvPr/>
        </p:nvSpPr>
        <p:spPr>
          <a:xfrm rot="19237840">
            <a:off x="10284273" y="1710718"/>
            <a:ext cx="548640" cy="274320"/>
          </a:xfrm>
          <a:prstGeom prst="corner">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263855" y="4655123"/>
            <a:ext cx="1641763" cy="461665"/>
          </a:xfrm>
          <a:prstGeom prst="rect">
            <a:avLst/>
          </a:prstGeom>
          <a:noFill/>
        </p:spPr>
        <p:txBody>
          <a:bodyPr wrap="square" rtlCol="0">
            <a:spAutoFit/>
          </a:bodyPr>
          <a:lstStyle/>
          <a:p>
            <a:r>
              <a:rPr lang="en-US" sz="2400" dirty="0" smtClean="0"/>
              <a:t>Not Vehicle</a:t>
            </a:r>
            <a:endParaRPr lang="en-US" sz="2400" dirty="0"/>
          </a:p>
        </p:txBody>
      </p:sp>
      <p:sp>
        <p:nvSpPr>
          <p:cNvPr id="46" name="Multiply 45"/>
          <p:cNvSpPr/>
          <p:nvPr/>
        </p:nvSpPr>
        <p:spPr>
          <a:xfrm>
            <a:off x="10808638" y="4641270"/>
            <a:ext cx="644236" cy="56111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337540" y="1644180"/>
            <a:ext cx="3232298" cy="1658679"/>
            <a:chOff x="5337540" y="1935126"/>
            <a:chExt cx="3232298" cy="1658679"/>
          </a:xfrm>
        </p:grpSpPr>
        <p:grpSp>
          <p:nvGrpSpPr>
            <p:cNvPr id="16" name="Group 15"/>
            <p:cNvGrpSpPr/>
            <p:nvPr/>
          </p:nvGrpSpPr>
          <p:grpSpPr>
            <a:xfrm>
              <a:off x="5502830" y="2008214"/>
              <a:ext cx="2808871" cy="1463040"/>
              <a:chOff x="2493818" y="1987433"/>
              <a:chExt cx="2808871" cy="1463040"/>
            </a:xfrm>
          </p:grpSpPr>
          <p:sp>
            <p:nvSpPr>
              <p:cNvPr id="5" name="Rectangle 4"/>
              <p:cNvSpPr/>
              <p:nvPr/>
            </p:nvSpPr>
            <p:spPr>
              <a:xfrm>
                <a:off x="2493818" y="2124593"/>
                <a:ext cx="124691"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54037" y="2170313"/>
                <a:ext cx="124691"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7326" y="2216033"/>
                <a:ext cx="128016"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13020" y="2261753"/>
                <a:ext cx="12801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10894" y="2261753"/>
                <a:ext cx="12801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2674" y="1987433"/>
                <a:ext cx="128016" cy="146304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72892" y="2078873"/>
                <a:ext cx="128016" cy="128016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74673" y="2353193"/>
                <a:ext cx="128016" cy="73152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04311" y="2265220"/>
                <a:ext cx="561109" cy="646331"/>
              </a:xfrm>
              <a:prstGeom prst="rect">
                <a:avLst/>
              </a:prstGeom>
              <a:noFill/>
            </p:spPr>
            <p:txBody>
              <a:bodyPr wrap="square" rtlCol="0">
                <a:spAutoFit/>
              </a:bodyPr>
              <a:lstStyle/>
              <a:p>
                <a:r>
                  <a:rPr lang="en-US" sz="3600" dirty="0" smtClean="0"/>
                  <a:t>…</a:t>
                </a:r>
                <a:endParaRPr lang="en-US" sz="3600" dirty="0"/>
              </a:p>
            </p:txBody>
          </p:sp>
        </p:grpSp>
        <p:sp>
          <p:nvSpPr>
            <p:cNvPr id="30" name="Rectangle 29"/>
            <p:cNvSpPr/>
            <p:nvPr/>
          </p:nvSpPr>
          <p:spPr>
            <a:xfrm>
              <a:off x="5337540" y="1935126"/>
              <a:ext cx="3232298" cy="1658679"/>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5383616" y="4121241"/>
            <a:ext cx="3232298" cy="1658679"/>
            <a:chOff x="4681870" y="4703136"/>
            <a:chExt cx="3232298" cy="1658679"/>
          </a:xfrm>
        </p:grpSpPr>
        <p:grpSp>
          <p:nvGrpSpPr>
            <p:cNvPr id="19" name="Group 18"/>
            <p:cNvGrpSpPr/>
            <p:nvPr/>
          </p:nvGrpSpPr>
          <p:grpSpPr>
            <a:xfrm>
              <a:off x="4849092" y="4779127"/>
              <a:ext cx="2808871" cy="1463040"/>
              <a:chOff x="2493818" y="1987433"/>
              <a:chExt cx="2808871" cy="1463040"/>
            </a:xfrm>
          </p:grpSpPr>
          <p:sp>
            <p:nvSpPr>
              <p:cNvPr id="20" name="Rectangle 19"/>
              <p:cNvSpPr/>
              <p:nvPr/>
            </p:nvSpPr>
            <p:spPr>
              <a:xfrm>
                <a:off x="2493818" y="2124593"/>
                <a:ext cx="124691"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854037" y="2170313"/>
                <a:ext cx="124691"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07326" y="2216033"/>
                <a:ext cx="128016"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13020" y="2261753"/>
                <a:ext cx="12801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010894" y="2261753"/>
                <a:ext cx="12801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412674" y="1987433"/>
                <a:ext cx="128016" cy="146304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2892" y="2078873"/>
                <a:ext cx="128016" cy="1280160"/>
              </a:xfrm>
              <a:prstGeom prst="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174673" y="2353193"/>
                <a:ext cx="128016" cy="73152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304311" y="2265220"/>
                <a:ext cx="561109" cy="646331"/>
              </a:xfrm>
              <a:prstGeom prst="rect">
                <a:avLst/>
              </a:prstGeom>
              <a:noFill/>
            </p:spPr>
            <p:txBody>
              <a:bodyPr wrap="square" rtlCol="0">
                <a:spAutoFit/>
              </a:bodyPr>
              <a:lstStyle/>
              <a:p>
                <a:r>
                  <a:rPr lang="en-US" sz="3600" dirty="0" smtClean="0"/>
                  <a:t>…</a:t>
                </a:r>
                <a:endParaRPr lang="en-US" sz="3600" dirty="0"/>
              </a:p>
            </p:txBody>
          </p:sp>
        </p:grpSp>
        <p:sp>
          <p:nvSpPr>
            <p:cNvPr id="47" name="Rectangle 46"/>
            <p:cNvSpPr/>
            <p:nvPr/>
          </p:nvSpPr>
          <p:spPr>
            <a:xfrm>
              <a:off x="4681870" y="4703136"/>
              <a:ext cx="3232298" cy="1658679"/>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6060554" y="1197613"/>
            <a:ext cx="2658139" cy="400110"/>
          </a:xfrm>
          <a:prstGeom prst="rect">
            <a:avLst/>
          </a:prstGeom>
          <a:noFill/>
        </p:spPr>
        <p:txBody>
          <a:bodyPr wrap="square" rtlCol="0">
            <a:spAutoFit/>
          </a:bodyPr>
          <a:lstStyle/>
          <a:p>
            <a:r>
              <a:rPr lang="en-US" sz="2000" smtClean="0"/>
              <a:t>Neural Network</a:t>
            </a:r>
            <a:endParaRPr lang="en-US" sz="2000" dirty="0"/>
          </a:p>
        </p:txBody>
      </p:sp>
      <p:sp>
        <p:nvSpPr>
          <p:cNvPr id="50" name="TextBox 49"/>
          <p:cNvSpPr txBox="1"/>
          <p:nvPr/>
        </p:nvSpPr>
        <p:spPr>
          <a:xfrm>
            <a:off x="6106629" y="3717201"/>
            <a:ext cx="2658139" cy="400110"/>
          </a:xfrm>
          <a:prstGeom prst="rect">
            <a:avLst/>
          </a:prstGeom>
          <a:noFill/>
        </p:spPr>
        <p:txBody>
          <a:bodyPr wrap="square" rtlCol="0">
            <a:spAutoFit/>
          </a:bodyPr>
          <a:lstStyle/>
          <a:p>
            <a:r>
              <a:rPr lang="en-US" sz="2000" dirty="0" smtClean="0"/>
              <a:t>Neural Network</a:t>
            </a:r>
            <a:endParaRPr lang="en-US" sz="2000" dirty="0"/>
          </a:p>
        </p:txBody>
      </p:sp>
      <p:sp>
        <p:nvSpPr>
          <p:cNvPr id="51" name="Slide Number Placeholder 50"/>
          <p:cNvSpPr>
            <a:spLocks noGrp="1"/>
          </p:cNvSpPr>
          <p:nvPr>
            <p:ph type="sldNum" sz="quarter" idx="12"/>
          </p:nvPr>
        </p:nvSpPr>
        <p:spPr/>
        <p:txBody>
          <a:bodyPr/>
          <a:lstStyle/>
          <a:p>
            <a:r>
              <a:rPr lang="en-US" dirty="0" smtClean="0"/>
              <a:t>8</a:t>
            </a:r>
            <a:endParaRPr lang="en-US" dirty="0"/>
          </a:p>
        </p:txBody>
      </p:sp>
    </p:spTree>
    <p:extLst>
      <p:ext uri="{BB962C8B-B14F-4D97-AF65-F5344CB8AC3E}">
        <p14:creationId xmlns:p14="http://schemas.microsoft.com/office/powerpoint/2010/main" val="83245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A case study: train a GAN on Google Cloud Engine</a:t>
            </a:r>
            <a:endParaRPr lang="en-US" sz="3600" dirty="0"/>
          </a:p>
        </p:txBody>
      </p:sp>
      <p:sp>
        <p:nvSpPr>
          <p:cNvPr id="3" name="Content Placeholder 2"/>
          <p:cNvSpPr>
            <a:spLocks noGrp="1"/>
          </p:cNvSpPr>
          <p:nvPr>
            <p:ph idx="1"/>
          </p:nvPr>
        </p:nvSpPr>
        <p:spPr>
          <a:xfrm>
            <a:off x="-1" y="1308790"/>
            <a:ext cx="11979966" cy="4351338"/>
          </a:xfrm>
        </p:spPr>
        <p:txBody>
          <a:bodyPr>
            <a:normAutofit/>
          </a:bodyPr>
          <a:lstStyle/>
          <a:p>
            <a:r>
              <a:rPr lang="en-US" dirty="0" smtClean="0"/>
              <a:t>We are going to train a Generative adversarial network in the cloud!</a:t>
            </a:r>
          </a:p>
          <a:p>
            <a:endParaRPr lang="en-US" dirty="0"/>
          </a:p>
          <a:p>
            <a:r>
              <a:rPr lang="en-US" dirty="0" smtClean="0"/>
              <a:t>What is a GAN?</a:t>
            </a:r>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a:off x="1227164" y="4171825"/>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037037" y="4171825"/>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7328" r="27328"/>
          <a:stretch/>
        </p:blipFill>
        <p:spPr>
          <a:xfrm>
            <a:off x="4599542" y="3668905"/>
            <a:ext cx="2057400" cy="1371600"/>
          </a:xfrm>
          <a:prstGeom prst="rect">
            <a:avLst/>
          </a:prstGeom>
          <a:ln>
            <a:solidFill>
              <a:schemeClr val="tx1"/>
            </a:solidFill>
          </a:ln>
        </p:spPr>
      </p:pic>
      <p:sp>
        <p:nvSpPr>
          <p:cNvPr id="9" name="Right Arrow 8"/>
          <p:cNvSpPr/>
          <p:nvPr/>
        </p:nvSpPr>
        <p:spPr>
          <a:xfrm>
            <a:off x="6739585" y="4150554"/>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1855" y="3851525"/>
            <a:ext cx="953931" cy="923330"/>
          </a:xfrm>
          <a:prstGeom prst="rect">
            <a:avLst/>
          </a:prstGeom>
          <a:noFill/>
          <a:ln>
            <a:solidFill>
              <a:schemeClr val="tx1"/>
            </a:solidFill>
          </a:ln>
        </p:spPr>
        <p:txBody>
          <a:bodyPr wrap="square" rtlCol="0">
            <a:spAutoFit/>
          </a:bodyPr>
          <a:lstStyle/>
          <a:p>
            <a:pPr algn="ctr"/>
            <a:r>
              <a:rPr lang="en-US" dirty="0" smtClean="0"/>
              <a:t>Input </a:t>
            </a:r>
            <a:br>
              <a:rPr lang="en-US" dirty="0" smtClean="0"/>
            </a:br>
            <a:r>
              <a:rPr lang="en-US" dirty="0" smtClean="0"/>
              <a:t>Noise Vector</a:t>
            </a:r>
            <a:endParaRPr lang="en-US" dirty="0"/>
          </a:p>
        </p:txBody>
      </p:sp>
      <p:sp>
        <p:nvSpPr>
          <p:cNvPr id="11" name="TextBox 10"/>
          <p:cNvSpPr txBox="1"/>
          <p:nvPr/>
        </p:nvSpPr>
        <p:spPr>
          <a:xfrm>
            <a:off x="4807386" y="2940435"/>
            <a:ext cx="1671637" cy="646331"/>
          </a:xfrm>
          <a:prstGeom prst="rect">
            <a:avLst/>
          </a:prstGeom>
          <a:noFill/>
        </p:spPr>
        <p:txBody>
          <a:bodyPr wrap="square" rtlCol="0">
            <a:spAutoFit/>
          </a:bodyPr>
          <a:lstStyle/>
          <a:p>
            <a:pPr algn="ctr"/>
            <a:r>
              <a:rPr lang="en-US" dirty="0" smtClean="0"/>
              <a:t>Rendered Image</a:t>
            </a:r>
            <a:endParaRPr lang="en-US" dirty="0"/>
          </a:p>
        </p:txBody>
      </p:sp>
      <p:sp>
        <p:nvSpPr>
          <p:cNvPr id="12" name="Right Arrow 11"/>
          <p:cNvSpPr/>
          <p:nvPr/>
        </p:nvSpPr>
        <p:spPr>
          <a:xfrm rot="10800000">
            <a:off x="9149966" y="4167256"/>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27355" r="27355"/>
          <a:stretch/>
        </p:blipFill>
        <p:spPr>
          <a:xfrm>
            <a:off x="9732098" y="3684993"/>
            <a:ext cx="2057400" cy="1371600"/>
          </a:xfrm>
          <a:prstGeom prst="rect">
            <a:avLst/>
          </a:prstGeom>
          <a:ln>
            <a:solidFill>
              <a:schemeClr val="tx1"/>
            </a:solidFill>
          </a:ln>
        </p:spPr>
      </p:pic>
      <p:sp>
        <p:nvSpPr>
          <p:cNvPr id="14" name="TextBox 13"/>
          <p:cNvSpPr txBox="1"/>
          <p:nvPr/>
        </p:nvSpPr>
        <p:spPr>
          <a:xfrm>
            <a:off x="7097067" y="5722162"/>
            <a:ext cx="2301632" cy="830997"/>
          </a:xfrm>
          <a:prstGeom prst="rect">
            <a:avLst/>
          </a:prstGeom>
          <a:noFill/>
          <a:ln>
            <a:solidFill>
              <a:schemeClr val="tx1"/>
            </a:solidFill>
          </a:ln>
        </p:spPr>
        <p:txBody>
          <a:bodyPr wrap="square" rtlCol="0">
            <a:spAutoFit/>
          </a:bodyPr>
          <a:lstStyle/>
          <a:p>
            <a:pPr algn="ctr"/>
            <a:r>
              <a:rPr lang="en-US" sz="2400" dirty="0" smtClean="0"/>
              <a:t>Real </a:t>
            </a:r>
            <a:br>
              <a:rPr lang="en-US" sz="2400" dirty="0" smtClean="0"/>
            </a:br>
            <a:r>
              <a:rPr lang="en-US" sz="2400" dirty="0" smtClean="0"/>
              <a:t>or Rendered</a:t>
            </a:r>
            <a:endParaRPr lang="en-US" sz="2400" dirty="0"/>
          </a:p>
        </p:txBody>
      </p:sp>
      <p:sp>
        <p:nvSpPr>
          <p:cNvPr id="15" name="TextBox 14"/>
          <p:cNvSpPr txBox="1"/>
          <p:nvPr/>
        </p:nvSpPr>
        <p:spPr>
          <a:xfrm>
            <a:off x="9946242" y="3230967"/>
            <a:ext cx="1671637" cy="369332"/>
          </a:xfrm>
          <a:prstGeom prst="rect">
            <a:avLst/>
          </a:prstGeom>
          <a:noFill/>
        </p:spPr>
        <p:txBody>
          <a:bodyPr wrap="square" rtlCol="0">
            <a:spAutoFit/>
          </a:bodyPr>
          <a:lstStyle/>
          <a:p>
            <a:pPr algn="ctr"/>
            <a:r>
              <a:rPr lang="en-US" dirty="0" smtClean="0"/>
              <a:t>Target Image</a:t>
            </a:r>
            <a:endParaRPr lang="en-US" dirty="0"/>
          </a:p>
        </p:txBody>
      </p:sp>
      <p:grpSp>
        <p:nvGrpSpPr>
          <p:cNvPr id="16" name="Group 15"/>
          <p:cNvGrpSpPr/>
          <p:nvPr/>
        </p:nvGrpSpPr>
        <p:grpSpPr>
          <a:xfrm>
            <a:off x="1772992" y="3577465"/>
            <a:ext cx="2185060" cy="1554480"/>
            <a:chOff x="1985642" y="2493734"/>
            <a:chExt cx="2185060" cy="1554480"/>
          </a:xfrm>
        </p:grpSpPr>
        <p:sp>
          <p:nvSpPr>
            <p:cNvPr id="17" name="Rectangle 16"/>
            <p:cNvSpPr/>
            <p:nvPr/>
          </p:nvSpPr>
          <p:spPr>
            <a:xfrm>
              <a:off x="1985642" y="2493734"/>
              <a:ext cx="2185060" cy="155448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68833" y="2783463"/>
              <a:ext cx="1600200" cy="923330"/>
            </a:xfrm>
            <a:prstGeom prst="rect">
              <a:avLst/>
            </a:prstGeom>
            <a:noFill/>
          </p:spPr>
          <p:txBody>
            <a:bodyPr wrap="square" rtlCol="0">
              <a:spAutoFit/>
            </a:bodyPr>
            <a:lstStyle/>
            <a:p>
              <a:pPr algn="ctr"/>
              <a:r>
                <a:rPr lang="en-US" dirty="0" smtClean="0"/>
                <a:t>Generator</a:t>
              </a:r>
              <a:br>
                <a:rPr lang="en-US" dirty="0" smtClean="0"/>
              </a:br>
              <a:r>
                <a:rPr lang="en-US" dirty="0" smtClean="0"/>
                <a:t>Neural Network</a:t>
              </a:r>
              <a:endParaRPr lang="en-US" dirty="0"/>
            </a:p>
          </p:txBody>
        </p:sp>
      </p:grpSp>
      <p:grpSp>
        <p:nvGrpSpPr>
          <p:cNvPr id="19" name="Group 18"/>
          <p:cNvGrpSpPr/>
          <p:nvPr/>
        </p:nvGrpSpPr>
        <p:grpSpPr>
          <a:xfrm>
            <a:off x="7301890" y="3588093"/>
            <a:ext cx="1771650" cy="1554480"/>
            <a:chOff x="7918578" y="3089152"/>
            <a:chExt cx="1771650" cy="1554480"/>
          </a:xfrm>
          <a:solidFill>
            <a:schemeClr val="accent4">
              <a:lumMod val="60000"/>
              <a:lumOff val="40000"/>
            </a:schemeClr>
          </a:solidFill>
        </p:grpSpPr>
        <p:sp>
          <p:nvSpPr>
            <p:cNvPr id="20" name="Rectangle 19"/>
            <p:cNvSpPr/>
            <p:nvPr/>
          </p:nvSpPr>
          <p:spPr>
            <a:xfrm>
              <a:off x="7918578" y="3089152"/>
              <a:ext cx="1771650" cy="155448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953153" y="3426544"/>
              <a:ext cx="1696452" cy="923330"/>
            </a:xfrm>
            <a:prstGeom prst="rect">
              <a:avLst/>
            </a:prstGeom>
            <a:grpFill/>
            <a:ln>
              <a:noFill/>
            </a:ln>
          </p:spPr>
          <p:txBody>
            <a:bodyPr wrap="square" rtlCol="0">
              <a:spAutoFit/>
            </a:bodyPr>
            <a:lstStyle/>
            <a:p>
              <a:pPr algn="ctr"/>
              <a:r>
                <a:rPr lang="en-US" dirty="0" smtClean="0"/>
                <a:t>Discriminator</a:t>
              </a:r>
            </a:p>
            <a:p>
              <a:pPr algn="ctr"/>
              <a:r>
                <a:rPr lang="en-US" dirty="0" smtClean="0"/>
                <a:t>Neural </a:t>
              </a:r>
            </a:p>
            <a:p>
              <a:pPr algn="ctr"/>
              <a:r>
                <a:rPr lang="en-US" dirty="0" smtClean="0"/>
                <a:t>Network</a:t>
              </a:r>
              <a:endParaRPr lang="en-US" dirty="0"/>
            </a:p>
          </p:txBody>
        </p:sp>
      </p:grpSp>
      <p:sp>
        <p:nvSpPr>
          <p:cNvPr id="22" name="Rectangle 21"/>
          <p:cNvSpPr/>
          <p:nvPr/>
        </p:nvSpPr>
        <p:spPr>
          <a:xfrm>
            <a:off x="1" y="2844800"/>
            <a:ext cx="4487332" cy="401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5400000">
            <a:off x="7975718" y="5268154"/>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861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dirty="0" smtClean="0"/>
              <a:t>A case study: train a GAN on Google Cloud Engine</a:t>
            </a:r>
            <a:endParaRPr lang="en-US" sz="3600" dirty="0"/>
          </a:p>
        </p:txBody>
      </p:sp>
      <p:sp>
        <p:nvSpPr>
          <p:cNvPr id="3" name="Content Placeholder 2"/>
          <p:cNvSpPr>
            <a:spLocks noGrp="1"/>
          </p:cNvSpPr>
          <p:nvPr>
            <p:ph idx="1"/>
          </p:nvPr>
        </p:nvSpPr>
        <p:spPr>
          <a:xfrm>
            <a:off x="-1" y="1308790"/>
            <a:ext cx="11979966" cy="4351338"/>
          </a:xfrm>
        </p:spPr>
        <p:txBody>
          <a:bodyPr>
            <a:normAutofit/>
          </a:bodyPr>
          <a:lstStyle/>
          <a:p>
            <a:r>
              <a:rPr lang="en-US" dirty="0" smtClean="0"/>
              <a:t>We are going to train a Generative adversarial network in the cloud!</a:t>
            </a:r>
          </a:p>
          <a:p>
            <a:endParaRPr lang="en-US" dirty="0"/>
          </a:p>
          <a:p>
            <a:r>
              <a:rPr lang="en-US" dirty="0" smtClean="0"/>
              <a:t>What is a GAN?</a:t>
            </a:r>
            <a:endParaRPr lang="en-US" dirty="0"/>
          </a:p>
        </p:txBody>
      </p:sp>
      <p:cxnSp>
        <p:nvCxnSpPr>
          <p:cNvPr id="6" name="Straight Connector 5"/>
          <p:cNvCxnSpPr/>
          <p:nvPr/>
        </p:nvCxnSpPr>
        <p:spPr>
          <a:xfrm flipV="1">
            <a:off x="0" y="10469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a:off x="1227164" y="4171825"/>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037037" y="4171825"/>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7328" r="27328"/>
          <a:stretch/>
        </p:blipFill>
        <p:spPr>
          <a:xfrm>
            <a:off x="4599542" y="3668905"/>
            <a:ext cx="2057400" cy="1371600"/>
          </a:xfrm>
          <a:prstGeom prst="rect">
            <a:avLst/>
          </a:prstGeom>
          <a:ln>
            <a:solidFill>
              <a:schemeClr val="tx1"/>
            </a:solidFill>
          </a:ln>
        </p:spPr>
      </p:pic>
      <p:sp>
        <p:nvSpPr>
          <p:cNvPr id="9" name="Right Arrow 8"/>
          <p:cNvSpPr/>
          <p:nvPr/>
        </p:nvSpPr>
        <p:spPr>
          <a:xfrm>
            <a:off x="6739585" y="4150554"/>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1855" y="3851525"/>
            <a:ext cx="953931" cy="923330"/>
          </a:xfrm>
          <a:prstGeom prst="rect">
            <a:avLst/>
          </a:prstGeom>
          <a:noFill/>
          <a:ln>
            <a:solidFill>
              <a:schemeClr val="tx1"/>
            </a:solidFill>
          </a:ln>
        </p:spPr>
        <p:txBody>
          <a:bodyPr wrap="square" rtlCol="0">
            <a:spAutoFit/>
          </a:bodyPr>
          <a:lstStyle/>
          <a:p>
            <a:pPr algn="ctr"/>
            <a:r>
              <a:rPr lang="en-US" dirty="0" smtClean="0"/>
              <a:t>Input </a:t>
            </a:r>
            <a:br>
              <a:rPr lang="en-US" dirty="0" smtClean="0"/>
            </a:br>
            <a:r>
              <a:rPr lang="en-US" dirty="0" smtClean="0"/>
              <a:t>Noise Vector</a:t>
            </a:r>
            <a:endParaRPr lang="en-US" dirty="0"/>
          </a:p>
        </p:txBody>
      </p:sp>
      <p:sp>
        <p:nvSpPr>
          <p:cNvPr id="11" name="TextBox 10"/>
          <p:cNvSpPr txBox="1"/>
          <p:nvPr/>
        </p:nvSpPr>
        <p:spPr>
          <a:xfrm>
            <a:off x="4807386" y="2940435"/>
            <a:ext cx="1671637" cy="646331"/>
          </a:xfrm>
          <a:prstGeom prst="rect">
            <a:avLst/>
          </a:prstGeom>
          <a:noFill/>
        </p:spPr>
        <p:txBody>
          <a:bodyPr wrap="square" rtlCol="0">
            <a:spAutoFit/>
          </a:bodyPr>
          <a:lstStyle/>
          <a:p>
            <a:pPr algn="ctr"/>
            <a:r>
              <a:rPr lang="en-US" dirty="0" smtClean="0"/>
              <a:t>Rendered Image</a:t>
            </a:r>
            <a:endParaRPr lang="en-US" dirty="0"/>
          </a:p>
        </p:txBody>
      </p:sp>
      <p:sp>
        <p:nvSpPr>
          <p:cNvPr id="12" name="Right Arrow 11"/>
          <p:cNvSpPr/>
          <p:nvPr/>
        </p:nvSpPr>
        <p:spPr>
          <a:xfrm rot="10800000">
            <a:off x="9149966" y="4167256"/>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27355" r="27355"/>
          <a:stretch/>
        </p:blipFill>
        <p:spPr>
          <a:xfrm>
            <a:off x="9732098" y="3684993"/>
            <a:ext cx="2057400" cy="1371600"/>
          </a:xfrm>
          <a:prstGeom prst="rect">
            <a:avLst/>
          </a:prstGeom>
          <a:ln>
            <a:solidFill>
              <a:schemeClr val="tx1"/>
            </a:solidFill>
          </a:ln>
        </p:spPr>
      </p:pic>
      <p:sp>
        <p:nvSpPr>
          <p:cNvPr id="14" name="TextBox 13"/>
          <p:cNvSpPr txBox="1"/>
          <p:nvPr/>
        </p:nvSpPr>
        <p:spPr>
          <a:xfrm>
            <a:off x="7097067" y="5722162"/>
            <a:ext cx="2301632" cy="830997"/>
          </a:xfrm>
          <a:prstGeom prst="rect">
            <a:avLst/>
          </a:prstGeom>
          <a:noFill/>
          <a:ln>
            <a:solidFill>
              <a:schemeClr val="tx1"/>
            </a:solidFill>
          </a:ln>
        </p:spPr>
        <p:txBody>
          <a:bodyPr wrap="square" rtlCol="0">
            <a:spAutoFit/>
          </a:bodyPr>
          <a:lstStyle/>
          <a:p>
            <a:pPr algn="ctr"/>
            <a:r>
              <a:rPr lang="en-US" sz="2400" dirty="0" smtClean="0"/>
              <a:t>Real </a:t>
            </a:r>
            <a:br>
              <a:rPr lang="en-US" sz="2400" dirty="0" smtClean="0"/>
            </a:br>
            <a:r>
              <a:rPr lang="en-US" sz="2400" dirty="0" smtClean="0"/>
              <a:t>or Rendered</a:t>
            </a:r>
            <a:endParaRPr lang="en-US" sz="2400" dirty="0"/>
          </a:p>
        </p:txBody>
      </p:sp>
      <p:sp>
        <p:nvSpPr>
          <p:cNvPr id="15" name="TextBox 14"/>
          <p:cNvSpPr txBox="1"/>
          <p:nvPr/>
        </p:nvSpPr>
        <p:spPr>
          <a:xfrm>
            <a:off x="9946242" y="3230967"/>
            <a:ext cx="1671637" cy="369332"/>
          </a:xfrm>
          <a:prstGeom prst="rect">
            <a:avLst/>
          </a:prstGeom>
          <a:noFill/>
        </p:spPr>
        <p:txBody>
          <a:bodyPr wrap="square" rtlCol="0">
            <a:spAutoFit/>
          </a:bodyPr>
          <a:lstStyle/>
          <a:p>
            <a:pPr algn="ctr"/>
            <a:r>
              <a:rPr lang="en-US" dirty="0" smtClean="0"/>
              <a:t>Target Image</a:t>
            </a:r>
            <a:endParaRPr lang="en-US" dirty="0"/>
          </a:p>
        </p:txBody>
      </p:sp>
      <p:grpSp>
        <p:nvGrpSpPr>
          <p:cNvPr id="16" name="Group 15"/>
          <p:cNvGrpSpPr/>
          <p:nvPr/>
        </p:nvGrpSpPr>
        <p:grpSpPr>
          <a:xfrm>
            <a:off x="1772992" y="3577465"/>
            <a:ext cx="2185060" cy="1554480"/>
            <a:chOff x="1985642" y="2493734"/>
            <a:chExt cx="2185060" cy="1554480"/>
          </a:xfrm>
        </p:grpSpPr>
        <p:sp>
          <p:nvSpPr>
            <p:cNvPr id="17" name="Rectangle 16"/>
            <p:cNvSpPr/>
            <p:nvPr/>
          </p:nvSpPr>
          <p:spPr>
            <a:xfrm>
              <a:off x="1985642" y="2493734"/>
              <a:ext cx="2185060" cy="155448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68833" y="2783463"/>
              <a:ext cx="1600200" cy="923330"/>
            </a:xfrm>
            <a:prstGeom prst="rect">
              <a:avLst/>
            </a:prstGeom>
            <a:noFill/>
          </p:spPr>
          <p:txBody>
            <a:bodyPr wrap="square" rtlCol="0">
              <a:spAutoFit/>
            </a:bodyPr>
            <a:lstStyle/>
            <a:p>
              <a:pPr algn="ctr"/>
              <a:r>
                <a:rPr lang="en-US" dirty="0" smtClean="0"/>
                <a:t>Generator</a:t>
              </a:r>
              <a:br>
                <a:rPr lang="en-US" dirty="0" smtClean="0"/>
              </a:br>
              <a:r>
                <a:rPr lang="en-US" dirty="0" smtClean="0"/>
                <a:t>Neural Network</a:t>
              </a:r>
              <a:endParaRPr lang="en-US" dirty="0"/>
            </a:p>
          </p:txBody>
        </p:sp>
      </p:grpSp>
      <p:grpSp>
        <p:nvGrpSpPr>
          <p:cNvPr id="19" name="Group 18"/>
          <p:cNvGrpSpPr/>
          <p:nvPr/>
        </p:nvGrpSpPr>
        <p:grpSpPr>
          <a:xfrm>
            <a:off x="7301890" y="3588093"/>
            <a:ext cx="1771650" cy="1554480"/>
            <a:chOff x="7918578" y="3089152"/>
            <a:chExt cx="1771650" cy="1554480"/>
          </a:xfrm>
          <a:solidFill>
            <a:schemeClr val="accent4">
              <a:lumMod val="60000"/>
              <a:lumOff val="40000"/>
            </a:schemeClr>
          </a:solidFill>
        </p:grpSpPr>
        <p:sp>
          <p:nvSpPr>
            <p:cNvPr id="20" name="Rectangle 19"/>
            <p:cNvSpPr/>
            <p:nvPr/>
          </p:nvSpPr>
          <p:spPr>
            <a:xfrm>
              <a:off x="7918578" y="3089152"/>
              <a:ext cx="1771650" cy="155448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953153" y="3426544"/>
              <a:ext cx="1696452" cy="923330"/>
            </a:xfrm>
            <a:prstGeom prst="rect">
              <a:avLst/>
            </a:prstGeom>
            <a:grpFill/>
            <a:ln>
              <a:noFill/>
            </a:ln>
          </p:spPr>
          <p:txBody>
            <a:bodyPr wrap="square" rtlCol="0">
              <a:spAutoFit/>
            </a:bodyPr>
            <a:lstStyle/>
            <a:p>
              <a:pPr algn="ctr"/>
              <a:r>
                <a:rPr lang="en-US" dirty="0" smtClean="0"/>
                <a:t>Discriminator</a:t>
              </a:r>
            </a:p>
            <a:p>
              <a:pPr algn="ctr"/>
              <a:r>
                <a:rPr lang="en-US" dirty="0" smtClean="0"/>
                <a:t>Neural </a:t>
              </a:r>
            </a:p>
            <a:p>
              <a:pPr algn="ctr"/>
              <a:r>
                <a:rPr lang="en-US" dirty="0" smtClean="0"/>
                <a:t>Network</a:t>
              </a:r>
              <a:endParaRPr lang="en-US" dirty="0"/>
            </a:p>
          </p:txBody>
        </p:sp>
      </p:grpSp>
      <p:sp>
        <p:nvSpPr>
          <p:cNvPr id="23" name="Right Arrow 22"/>
          <p:cNvSpPr/>
          <p:nvPr/>
        </p:nvSpPr>
        <p:spPr>
          <a:xfrm rot="5400000">
            <a:off x="7975718" y="5268154"/>
            <a:ext cx="457200" cy="36576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84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246700"/>
            <a:ext cx="6338456" cy="5403480"/>
          </a:xfrm>
        </p:spPr>
        <p:txBody>
          <a:bodyPr>
            <a:normAutofit fontScale="85000" lnSpcReduction="10000"/>
          </a:bodyPr>
          <a:lstStyle/>
          <a:p>
            <a:r>
              <a:rPr lang="en-US" dirty="0" smtClean="0"/>
              <a:t>What visual information exists in real datasets?</a:t>
            </a:r>
          </a:p>
          <a:p>
            <a:endParaRPr lang="en-US" dirty="0"/>
          </a:p>
          <a:p>
            <a:r>
              <a:rPr lang="en-US" dirty="0" smtClean="0">
                <a:solidFill>
                  <a:schemeClr val="bg1"/>
                </a:solidFill>
              </a:rPr>
              <a:t>Types of scene structure:</a:t>
            </a:r>
          </a:p>
          <a:p>
            <a:pPr lvl="1"/>
            <a:r>
              <a:rPr lang="en-US" dirty="0" smtClean="0">
                <a:solidFill>
                  <a:schemeClr val="bg1"/>
                </a:solidFill>
              </a:rPr>
              <a:t>Viewpoint</a:t>
            </a:r>
          </a:p>
          <a:p>
            <a:pPr lvl="1"/>
            <a:r>
              <a:rPr lang="en-US" dirty="0" smtClean="0">
                <a:solidFill>
                  <a:schemeClr val="bg1"/>
                </a:solidFill>
              </a:rPr>
              <a:t>Lighting/Time of day</a:t>
            </a:r>
          </a:p>
          <a:p>
            <a:pPr lvl="1"/>
            <a:r>
              <a:rPr lang="en-US" dirty="0" smtClean="0">
                <a:solidFill>
                  <a:schemeClr val="bg1"/>
                </a:solidFill>
              </a:rPr>
              <a:t>Spatial structure</a:t>
            </a:r>
          </a:p>
          <a:p>
            <a:pPr lvl="1"/>
            <a:endParaRPr lang="en-US" dirty="0" smtClean="0">
              <a:solidFill>
                <a:schemeClr val="bg1"/>
              </a:solidFill>
            </a:endParaRPr>
          </a:p>
          <a:p>
            <a:r>
              <a:rPr lang="en-US" dirty="0" smtClean="0">
                <a:solidFill>
                  <a:schemeClr val="bg1"/>
                </a:solidFill>
              </a:rPr>
              <a:t>Pixel Statistics:</a:t>
            </a:r>
          </a:p>
          <a:p>
            <a:pPr lvl="1"/>
            <a:r>
              <a:rPr lang="en-US" dirty="0" smtClean="0">
                <a:solidFill>
                  <a:schemeClr val="bg1"/>
                </a:solidFill>
              </a:rPr>
              <a:t>Tone/Color Cast</a:t>
            </a:r>
          </a:p>
          <a:p>
            <a:pPr lvl="1"/>
            <a:r>
              <a:rPr lang="en-US" dirty="0" smtClean="0">
                <a:solidFill>
                  <a:schemeClr val="bg1"/>
                </a:solidFill>
              </a:rPr>
              <a:t>Noise and Distortion Patterns</a:t>
            </a:r>
          </a:p>
          <a:p>
            <a:pPr lvl="1"/>
            <a:r>
              <a:rPr lang="en-US" dirty="0" smtClean="0">
                <a:solidFill>
                  <a:schemeClr val="bg1"/>
                </a:solidFill>
              </a:rPr>
              <a:t>Saturation</a:t>
            </a:r>
          </a:p>
          <a:p>
            <a:pPr lvl="1"/>
            <a:r>
              <a:rPr lang="en-US" dirty="0" smtClean="0">
                <a:solidFill>
                  <a:schemeClr val="bg1"/>
                </a:solidFill>
              </a:rPr>
              <a:t>Correlations between Color Channels</a:t>
            </a:r>
            <a:r>
              <a:rPr lang="en-US" dirty="0" smtClean="0"/>
              <a:t/>
            </a:r>
            <a:br>
              <a:rPr lang="en-US" dirty="0" smtClean="0"/>
            </a:br>
            <a:endParaRPr lang="en-US" dirty="0" smtClean="0"/>
          </a:p>
          <a:p>
            <a:pPr lvl="1"/>
            <a:endParaRPr lang="en-US" dirty="0" smtClean="0"/>
          </a:p>
          <a:p>
            <a:pPr marL="0" indent="0" algn="ctr">
              <a:buNone/>
            </a:pPr>
            <a:r>
              <a:rPr lang="en-US" dirty="0" smtClean="0">
                <a:solidFill>
                  <a:schemeClr val="bg1"/>
                </a:solidFill>
              </a:rPr>
              <a:t>What role does the sensor/camera model have?</a:t>
            </a:r>
            <a:endParaRPr lang="en-US" dirty="0">
              <a:solidFill>
                <a:schemeClr val="bg1"/>
              </a:solidFill>
            </a:endParaRPr>
          </a:p>
        </p:txBody>
      </p:sp>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559" t="1988" r="2297" b="33744"/>
          <a:stretch/>
        </p:blipFill>
        <p:spPr>
          <a:xfrm>
            <a:off x="6430281" y="1662548"/>
            <a:ext cx="5337544" cy="3221184"/>
          </a:xfrm>
          <a:prstGeom prst="rect">
            <a:avLst/>
          </a:prstGeom>
          <a:ln>
            <a:solidFill>
              <a:schemeClr val="tx1"/>
            </a:solidFill>
          </a:ln>
        </p:spPr>
      </p:pic>
      <p:cxnSp>
        <p:nvCxnSpPr>
          <p:cNvPr id="6" name="Straight Connector 5"/>
          <p:cNvCxnSpPr/>
          <p:nvPr/>
        </p:nvCxnSpPr>
        <p:spPr>
          <a:xfrm flipV="1">
            <a:off x="0" y="9779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0" y="-145474"/>
            <a:ext cx="116615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Importance of  a Good Training Dataset</a:t>
            </a:r>
            <a:endParaRPr lang="en-US" sz="2800" i="1" dirty="0"/>
          </a:p>
        </p:txBody>
      </p:sp>
      <p:sp>
        <p:nvSpPr>
          <p:cNvPr id="10" name="TextBox 9"/>
          <p:cNvSpPr txBox="1"/>
          <p:nvPr/>
        </p:nvSpPr>
        <p:spPr>
          <a:xfrm>
            <a:off x="9976947" y="4908051"/>
            <a:ext cx="1323045" cy="369332"/>
          </a:xfrm>
          <a:prstGeom prst="rect">
            <a:avLst/>
          </a:prstGeom>
          <a:noFill/>
        </p:spPr>
        <p:txBody>
          <a:bodyPr wrap="square" rtlCol="0">
            <a:spAutoFit/>
          </a:bodyPr>
          <a:lstStyle/>
          <a:p>
            <a:r>
              <a:rPr lang="en-US" dirty="0" smtClean="0"/>
              <a:t>Cityscapes</a:t>
            </a:r>
            <a:endParaRPr lang="en-US" baseline="30000" dirty="0"/>
          </a:p>
        </p:txBody>
      </p:sp>
      <p:sp>
        <p:nvSpPr>
          <p:cNvPr id="11" name="TextBox 10"/>
          <p:cNvSpPr txBox="1"/>
          <p:nvPr/>
        </p:nvSpPr>
        <p:spPr>
          <a:xfrm>
            <a:off x="7440729" y="4918230"/>
            <a:ext cx="1094799" cy="369332"/>
          </a:xfrm>
          <a:prstGeom prst="rect">
            <a:avLst/>
          </a:prstGeom>
          <a:noFill/>
        </p:spPr>
        <p:txBody>
          <a:bodyPr wrap="square" rtlCol="0">
            <a:spAutoFit/>
          </a:bodyPr>
          <a:lstStyle/>
          <a:p>
            <a:r>
              <a:rPr lang="en-US" dirty="0" smtClean="0"/>
              <a:t>KITTI</a:t>
            </a:r>
            <a:endParaRPr lang="en-US" baseline="30000" dirty="0"/>
          </a:p>
        </p:txBody>
      </p:sp>
      <p:sp>
        <p:nvSpPr>
          <p:cNvPr id="4" name="Slide Number Placeholder 3"/>
          <p:cNvSpPr>
            <a:spLocks noGrp="1"/>
          </p:cNvSpPr>
          <p:nvPr>
            <p:ph type="sldNum" sz="quarter" idx="12"/>
          </p:nvPr>
        </p:nvSpPr>
        <p:spPr/>
        <p:txBody>
          <a:bodyPr/>
          <a:lstStyle/>
          <a:p>
            <a:r>
              <a:rPr lang="en-US" dirty="0" smtClean="0"/>
              <a:t>4</a:t>
            </a:r>
            <a:endParaRPr lang="en-US" dirty="0"/>
          </a:p>
        </p:txBody>
      </p:sp>
    </p:spTree>
    <p:extLst>
      <p:ext uri="{BB962C8B-B14F-4D97-AF65-F5344CB8AC3E}">
        <p14:creationId xmlns:p14="http://schemas.microsoft.com/office/powerpoint/2010/main" val="211696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246700"/>
            <a:ext cx="6338456" cy="5403480"/>
          </a:xfrm>
        </p:spPr>
        <p:txBody>
          <a:bodyPr>
            <a:normAutofit fontScale="85000" lnSpcReduction="10000"/>
          </a:bodyPr>
          <a:lstStyle/>
          <a:p>
            <a:r>
              <a:rPr lang="en-US" dirty="0"/>
              <a:t>What visual information exists in real datasets?</a:t>
            </a:r>
          </a:p>
          <a:p>
            <a:endParaRPr lang="en-US" dirty="0"/>
          </a:p>
          <a:p>
            <a:r>
              <a:rPr lang="en-US" dirty="0" smtClean="0"/>
              <a:t>Types of scene structure:</a:t>
            </a:r>
          </a:p>
          <a:p>
            <a:pPr lvl="1"/>
            <a:r>
              <a:rPr lang="en-US" dirty="0" smtClean="0"/>
              <a:t>Viewpoint</a:t>
            </a:r>
          </a:p>
          <a:p>
            <a:pPr lvl="1"/>
            <a:r>
              <a:rPr lang="en-US" dirty="0"/>
              <a:t>Shadows (Lighting/Time of day)</a:t>
            </a:r>
          </a:p>
          <a:p>
            <a:pPr lvl="1"/>
            <a:r>
              <a:rPr lang="en-US" dirty="0" smtClean="0"/>
              <a:t>Buildings, Road, </a:t>
            </a:r>
            <a:r>
              <a:rPr lang="en-US" dirty="0" err="1" smtClean="0"/>
              <a:t>etc</a:t>
            </a:r>
            <a:r>
              <a:rPr lang="en-US" dirty="0" smtClean="0"/>
              <a:t> (Spatial structure)</a:t>
            </a:r>
          </a:p>
          <a:p>
            <a:pPr lvl="1"/>
            <a:endParaRPr lang="en-US" dirty="0" smtClean="0"/>
          </a:p>
          <a:p>
            <a:r>
              <a:rPr lang="en-US" dirty="0" smtClean="0">
                <a:solidFill>
                  <a:schemeClr val="bg1"/>
                </a:solidFill>
              </a:rPr>
              <a:t>Pixel Statistics:</a:t>
            </a:r>
          </a:p>
          <a:p>
            <a:pPr lvl="1"/>
            <a:r>
              <a:rPr lang="en-US" dirty="0" smtClean="0">
                <a:solidFill>
                  <a:schemeClr val="bg1"/>
                </a:solidFill>
              </a:rPr>
              <a:t>Tone/Color Cast</a:t>
            </a:r>
          </a:p>
          <a:p>
            <a:pPr lvl="1"/>
            <a:r>
              <a:rPr lang="en-US" dirty="0" smtClean="0">
                <a:solidFill>
                  <a:schemeClr val="bg1"/>
                </a:solidFill>
              </a:rPr>
              <a:t>Noise and Distortion Patterns</a:t>
            </a:r>
          </a:p>
          <a:p>
            <a:pPr lvl="1"/>
            <a:r>
              <a:rPr lang="en-US" dirty="0" smtClean="0">
                <a:solidFill>
                  <a:schemeClr val="bg1"/>
                </a:solidFill>
              </a:rPr>
              <a:t>Saturation</a:t>
            </a:r>
          </a:p>
          <a:p>
            <a:pPr lvl="1"/>
            <a:r>
              <a:rPr lang="en-US" dirty="0" smtClean="0">
                <a:solidFill>
                  <a:schemeClr val="bg1"/>
                </a:solidFill>
              </a:rPr>
              <a:t>Correlations between Color Channels</a:t>
            </a:r>
            <a:r>
              <a:rPr lang="en-US" dirty="0" smtClean="0"/>
              <a:t/>
            </a:r>
            <a:br>
              <a:rPr lang="en-US" dirty="0" smtClean="0"/>
            </a:br>
            <a:endParaRPr lang="en-US" dirty="0" smtClean="0"/>
          </a:p>
          <a:p>
            <a:pPr lvl="1"/>
            <a:endParaRPr lang="en-US" dirty="0" smtClean="0"/>
          </a:p>
          <a:p>
            <a:pPr marL="0" indent="0" algn="ctr">
              <a:buNone/>
            </a:pPr>
            <a:r>
              <a:rPr lang="en-US" dirty="0" smtClean="0">
                <a:solidFill>
                  <a:schemeClr val="bg1"/>
                </a:solidFill>
              </a:rPr>
              <a:t>What role does the sensor/camera model have?</a:t>
            </a:r>
            <a:endParaRPr lang="en-US" dirty="0">
              <a:solidFill>
                <a:schemeClr val="bg1"/>
              </a:solidFill>
            </a:endParaRPr>
          </a:p>
        </p:txBody>
      </p:sp>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559" t="1988" r="2297" b="33744"/>
          <a:stretch/>
        </p:blipFill>
        <p:spPr>
          <a:xfrm>
            <a:off x="6430281" y="1662548"/>
            <a:ext cx="5337544" cy="3221184"/>
          </a:xfrm>
          <a:prstGeom prst="rect">
            <a:avLst/>
          </a:prstGeom>
          <a:ln>
            <a:solidFill>
              <a:schemeClr val="tx1"/>
            </a:solidFill>
          </a:ln>
        </p:spPr>
      </p:pic>
      <p:cxnSp>
        <p:nvCxnSpPr>
          <p:cNvPr id="6" name="Straight Connector 5"/>
          <p:cNvCxnSpPr/>
          <p:nvPr/>
        </p:nvCxnSpPr>
        <p:spPr>
          <a:xfrm flipV="1">
            <a:off x="0" y="9779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0" y="-145474"/>
            <a:ext cx="116615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Importance of  a Good Training Dataset</a:t>
            </a:r>
            <a:endParaRPr lang="en-US" sz="2800" i="1" dirty="0"/>
          </a:p>
        </p:txBody>
      </p:sp>
      <p:sp>
        <p:nvSpPr>
          <p:cNvPr id="10" name="TextBox 9"/>
          <p:cNvSpPr txBox="1"/>
          <p:nvPr/>
        </p:nvSpPr>
        <p:spPr>
          <a:xfrm>
            <a:off x="9976947" y="4908051"/>
            <a:ext cx="1323045" cy="369332"/>
          </a:xfrm>
          <a:prstGeom prst="rect">
            <a:avLst/>
          </a:prstGeom>
          <a:noFill/>
        </p:spPr>
        <p:txBody>
          <a:bodyPr wrap="square" rtlCol="0">
            <a:spAutoFit/>
          </a:bodyPr>
          <a:lstStyle/>
          <a:p>
            <a:r>
              <a:rPr lang="en-US" dirty="0" smtClean="0"/>
              <a:t>Cityscapes</a:t>
            </a:r>
            <a:endParaRPr lang="en-US" baseline="30000" dirty="0"/>
          </a:p>
        </p:txBody>
      </p:sp>
      <p:sp>
        <p:nvSpPr>
          <p:cNvPr id="11" name="TextBox 10"/>
          <p:cNvSpPr txBox="1"/>
          <p:nvPr/>
        </p:nvSpPr>
        <p:spPr>
          <a:xfrm>
            <a:off x="7440729" y="4918230"/>
            <a:ext cx="1094799" cy="369332"/>
          </a:xfrm>
          <a:prstGeom prst="rect">
            <a:avLst/>
          </a:prstGeom>
          <a:noFill/>
        </p:spPr>
        <p:txBody>
          <a:bodyPr wrap="square" rtlCol="0">
            <a:spAutoFit/>
          </a:bodyPr>
          <a:lstStyle/>
          <a:p>
            <a:r>
              <a:rPr lang="en-US" dirty="0" smtClean="0"/>
              <a:t>KITTI</a:t>
            </a:r>
            <a:endParaRPr lang="en-US" baseline="30000" dirty="0"/>
          </a:p>
        </p:txBody>
      </p:sp>
      <p:sp>
        <p:nvSpPr>
          <p:cNvPr id="4" name="Slide Number Placeholder 3"/>
          <p:cNvSpPr>
            <a:spLocks noGrp="1"/>
          </p:cNvSpPr>
          <p:nvPr>
            <p:ph type="sldNum" sz="quarter" idx="12"/>
          </p:nvPr>
        </p:nvSpPr>
        <p:spPr/>
        <p:txBody>
          <a:bodyPr/>
          <a:lstStyle/>
          <a:p>
            <a:r>
              <a:rPr lang="en-US" dirty="0" smtClean="0"/>
              <a:t>4</a:t>
            </a:r>
            <a:endParaRPr lang="en-US" dirty="0"/>
          </a:p>
        </p:txBody>
      </p:sp>
    </p:spTree>
    <p:extLst>
      <p:ext uri="{BB962C8B-B14F-4D97-AF65-F5344CB8AC3E}">
        <p14:creationId xmlns:p14="http://schemas.microsoft.com/office/powerpoint/2010/main" val="1714689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246700"/>
            <a:ext cx="6338456" cy="5403480"/>
          </a:xfrm>
        </p:spPr>
        <p:txBody>
          <a:bodyPr>
            <a:normAutofit fontScale="85000" lnSpcReduction="10000"/>
          </a:bodyPr>
          <a:lstStyle/>
          <a:p>
            <a:r>
              <a:rPr lang="en-US" dirty="0"/>
              <a:t>What visual information exists in real datasets?</a:t>
            </a:r>
          </a:p>
          <a:p>
            <a:endParaRPr lang="en-US" dirty="0"/>
          </a:p>
          <a:p>
            <a:r>
              <a:rPr lang="en-US" dirty="0" smtClean="0"/>
              <a:t>Types of scene structure:</a:t>
            </a:r>
          </a:p>
          <a:p>
            <a:pPr lvl="1"/>
            <a:r>
              <a:rPr lang="en-US" dirty="0" smtClean="0"/>
              <a:t>Viewpoint</a:t>
            </a:r>
          </a:p>
          <a:p>
            <a:pPr lvl="1"/>
            <a:r>
              <a:rPr lang="en-US" dirty="0" smtClean="0"/>
              <a:t>Shadows (Lighting/Time of day)</a:t>
            </a:r>
          </a:p>
          <a:p>
            <a:pPr lvl="1"/>
            <a:r>
              <a:rPr lang="en-US" dirty="0"/>
              <a:t>Buildings, Road, </a:t>
            </a:r>
            <a:r>
              <a:rPr lang="en-US" dirty="0" err="1"/>
              <a:t>etc</a:t>
            </a:r>
            <a:r>
              <a:rPr lang="en-US" dirty="0"/>
              <a:t> (Spatial structure)</a:t>
            </a:r>
          </a:p>
          <a:p>
            <a:pPr lvl="1"/>
            <a:endParaRPr lang="en-US" dirty="0" smtClean="0"/>
          </a:p>
          <a:p>
            <a:r>
              <a:rPr lang="en-US" dirty="0" smtClean="0"/>
              <a:t>Pixel Statistics:</a:t>
            </a:r>
          </a:p>
          <a:p>
            <a:pPr lvl="1"/>
            <a:r>
              <a:rPr lang="en-US" dirty="0" smtClean="0"/>
              <a:t>Tone/Color Cast</a:t>
            </a:r>
          </a:p>
          <a:p>
            <a:pPr lvl="1"/>
            <a:r>
              <a:rPr lang="en-US" dirty="0" smtClean="0"/>
              <a:t>Noise and Distortion Patterns</a:t>
            </a:r>
          </a:p>
          <a:p>
            <a:pPr lvl="1"/>
            <a:r>
              <a:rPr lang="en-US" dirty="0" smtClean="0"/>
              <a:t>Saturation/Exposure</a:t>
            </a:r>
          </a:p>
          <a:p>
            <a:pPr lvl="1"/>
            <a:r>
              <a:rPr lang="en-US" dirty="0" smtClean="0">
                <a:solidFill>
                  <a:schemeClr val="bg1"/>
                </a:solidFill>
              </a:rPr>
              <a:t>Correlations between Color Channels</a:t>
            </a:r>
            <a:br>
              <a:rPr lang="en-US" dirty="0" smtClean="0">
                <a:solidFill>
                  <a:schemeClr val="bg1"/>
                </a:solidFill>
              </a:rPr>
            </a:br>
            <a:endParaRPr lang="en-US" dirty="0" smtClean="0">
              <a:solidFill>
                <a:schemeClr val="bg1"/>
              </a:solidFill>
            </a:endParaRPr>
          </a:p>
          <a:p>
            <a:pPr lvl="1"/>
            <a:endParaRPr lang="en-US" dirty="0" smtClean="0"/>
          </a:p>
          <a:p>
            <a:pPr marL="0" indent="0" algn="ctr">
              <a:buNone/>
            </a:pPr>
            <a:r>
              <a:rPr lang="en-US" dirty="0" smtClean="0">
                <a:solidFill>
                  <a:schemeClr val="bg1"/>
                </a:solidFill>
              </a:rPr>
              <a:t>What role does the sensor/camera model have?</a:t>
            </a:r>
            <a:endParaRPr lang="en-US" dirty="0">
              <a:solidFill>
                <a:schemeClr val="bg1"/>
              </a:solidFill>
            </a:endParaRPr>
          </a:p>
        </p:txBody>
      </p:sp>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559" t="1988" r="2297" b="33744"/>
          <a:stretch/>
        </p:blipFill>
        <p:spPr>
          <a:xfrm>
            <a:off x="6430281" y="1662548"/>
            <a:ext cx="5337544" cy="3221184"/>
          </a:xfrm>
          <a:prstGeom prst="rect">
            <a:avLst/>
          </a:prstGeom>
          <a:ln>
            <a:solidFill>
              <a:schemeClr val="tx1"/>
            </a:solidFill>
          </a:ln>
        </p:spPr>
      </p:pic>
      <p:cxnSp>
        <p:nvCxnSpPr>
          <p:cNvPr id="6" name="Straight Connector 5"/>
          <p:cNvCxnSpPr/>
          <p:nvPr/>
        </p:nvCxnSpPr>
        <p:spPr>
          <a:xfrm flipV="1">
            <a:off x="0" y="9779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0" y="-145474"/>
            <a:ext cx="116615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Importance of  a Good Training Dataset</a:t>
            </a:r>
            <a:endParaRPr lang="en-US" sz="2800" i="1" dirty="0"/>
          </a:p>
        </p:txBody>
      </p:sp>
      <p:sp>
        <p:nvSpPr>
          <p:cNvPr id="10" name="TextBox 9"/>
          <p:cNvSpPr txBox="1"/>
          <p:nvPr/>
        </p:nvSpPr>
        <p:spPr>
          <a:xfrm>
            <a:off x="9976947" y="4908051"/>
            <a:ext cx="1323045" cy="369332"/>
          </a:xfrm>
          <a:prstGeom prst="rect">
            <a:avLst/>
          </a:prstGeom>
          <a:noFill/>
        </p:spPr>
        <p:txBody>
          <a:bodyPr wrap="square" rtlCol="0">
            <a:spAutoFit/>
          </a:bodyPr>
          <a:lstStyle/>
          <a:p>
            <a:r>
              <a:rPr lang="en-US" dirty="0" smtClean="0"/>
              <a:t>Cityscapes</a:t>
            </a:r>
            <a:endParaRPr lang="en-US" baseline="30000" dirty="0"/>
          </a:p>
        </p:txBody>
      </p:sp>
      <p:sp>
        <p:nvSpPr>
          <p:cNvPr id="11" name="TextBox 10"/>
          <p:cNvSpPr txBox="1"/>
          <p:nvPr/>
        </p:nvSpPr>
        <p:spPr>
          <a:xfrm>
            <a:off x="7440729" y="4918230"/>
            <a:ext cx="1094799" cy="369332"/>
          </a:xfrm>
          <a:prstGeom prst="rect">
            <a:avLst/>
          </a:prstGeom>
          <a:noFill/>
        </p:spPr>
        <p:txBody>
          <a:bodyPr wrap="square" rtlCol="0">
            <a:spAutoFit/>
          </a:bodyPr>
          <a:lstStyle/>
          <a:p>
            <a:r>
              <a:rPr lang="en-US" dirty="0" smtClean="0"/>
              <a:t>KITTI</a:t>
            </a:r>
            <a:endParaRPr lang="en-US" baseline="30000" dirty="0"/>
          </a:p>
        </p:txBody>
      </p:sp>
      <p:sp>
        <p:nvSpPr>
          <p:cNvPr id="4" name="Slide Number Placeholder 3"/>
          <p:cNvSpPr>
            <a:spLocks noGrp="1"/>
          </p:cNvSpPr>
          <p:nvPr>
            <p:ph type="sldNum" sz="quarter" idx="12"/>
          </p:nvPr>
        </p:nvSpPr>
        <p:spPr/>
        <p:txBody>
          <a:bodyPr/>
          <a:lstStyle/>
          <a:p>
            <a:r>
              <a:rPr lang="en-US" dirty="0" smtClean="0"/>
              <a:t>4</a:t>
            </a:r>
            <a:endParaRPr lang="en-US" dirty="0"/>
          </a:p>
        </p:txBody>
      </p:sp>
    </p:spTree>
    <p:extLst>
      <p:ext uri="{BB962C8B-B14F-4D97-AF65-F5344CB8AC3E}">
        <p14:creationId xmlns:p14="http://schemas.microsoft.com/office/powerpoint/2010/main" val="133110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3605892" y="1617595"/>
            <a:ext cx="4114800" cy="411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480210" y="1043439"/>
            <a:ext cx="2579813" cy="584775"/>
          </a:xfrm>
          <a:prstGeom prst="rect">
            <a:avLst/>
          </a:prstGeom>
          <a:noFill/>
        </p:spPr>
        <p:txBody>
          <a:bodyPr wrap="square" rtlCol="0">
            <a:spAutoFit/>
          </a:bodyPr>
          <a:lstStyle/>
          <a:p>
            <a:r>
              <a:rPr lang="en-US" sz="3200" dirty="0" smtClean="0"/>
              <a:t>REAL WORLD</a:t>
            </a:r>
            <a:endParaRPr lang="en-US" sz="3200" dirty="0"/>
          </a:p>
        </p:txBody>
      </p:sp>
      <p:sp>
        <p:nvSpPr>
          <p:cNvPr id="3" name="Title 1"/>
          <p:cNvSpPr txBox="1">
            <a:spLocks/>
          </p:cNvSpPr>
          <p:nvPr/>
        </p:nvSpPr>
        <p:spPr>
          <a:xfrm>
            <a:off x="0" y="-145473"/>
            <a:ext cx="1166156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Importance of  a Good Training Dataset</a:t>
            </a:r>
            <a:endParaRPr lang="en-US" sz="2800" i="1" dirty="0"/>
          </a:p>
        </p:txBody>
      </p:sp>
      <p:cxnSp>
        <p:nvCxnSpPr>
          <p:cNvPr id="4" name="Straight Connector 3"/>
          <p:cNvCxnSpPr/>
          <p:nvPr/>
        </p:nvCxnSpPr>
        <p:spPr>
          <a:xfrm flipV="1">
            <a:off x="0" y="9779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Slide Number Placeholder 98"/>
          <p:cNvSpPr>
            <a:spLocks noGrp="1"/>
          </p:cNvSpPr>
          <p:nvPr>
            <p:ph type="sldNum" sz="quarter" idx="12"/>
          </p:nvPr>
        </p:nvSpPr>
        <p:spPr/>
        <p:txBody>
          <a:bodyPr/>
          <a:lstStyle/>
          <a:p>
            <a:r>
              <a:rPr lang="en-US" dirty="0" smtClean="0"/>
              <a:t>5</a:t>
            </a:r>
            <a:endParaRPr lang="en-US" dirty="0"/>
          </a:p>
        </p:txBody>
      </p:sp>
    </p:spTree>
    <p:extLst>
      <p:ext uri="{BB962C8B-B14F-4D97-AF65-F5344CB8AC3E}">
        <p14:creationId xmlns:p14="http://schemas.microsoft.com/office/powerpoint/2010/main" val="289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5044</TotalTime>
  <Words>3862</Words>
  <Application>Microsoft Macintosh PowerPoint</Application>
  <PresentationFormat>Widescreen</PresentationFormat>
  <Paragraphs>571</Paragraphs>
  <Slides>51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Calibri Light</vt:lpstr>
      <vt:lpstr>Cambria Math</vt:lpstr>
      <vt:lpstr>Courier New</vt:lpstr>
      <vt:lpstr>Wingdings</vt:lpstr>
      <vt:lpstr>Arial</vt:lpstr>
      <vt:lpstr>Office Theme</vt:lpstr>
      <vt:lpstr>How to train a Neural Network</vt:lpstr>
      <vt:lpstr>The Basic Requirements for Training</vt:lpstr>
      <vt:lpstr>The Basic Requirements for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Basic Requirements for Training</vt:lpstr>
      <vt:lpstr>Designing Architecture and choosing Hyper-parameters</vt:lpstr>
      <vt:lpstr>Designing Architecture and choosing Hyper-parameters</vt:lpstr>
      <vt:lpstr>Designing Architecture and choosing Hyper-parameters</vt:lpstr>
      <vt:lpstr>The Basic Requirements for Training</vt:lpstr>
      <vt:lpstr>Choosing a Loss Function</vt:lpstr>
      <vt:lpstr>The Basic Requirements for Training</vt:lpstr>
      <vt:lpstr>Choosing an Optimization function</vt:lpstr>
      <vt:lpstr>Example: Use convolutional neural nets to classify clothing in Fashion MNIST </vt:lpstr>
      <vt:lpstr>What are the Basics?</vt:lpstr>
      <vt:lpstr>Bash/Shell Basics</vt:lpstr>
      <vt:lpstr>Bash/Shell Basics</vt:lpstr>
      <vt:lpstr>Bash/Shell Basics</vt:lpstr>
      <vt:lpstr>Bash/Shell Basics</vt:lpstr>
      <vt:lpstr>Bash/Shell Basics</vt:lpstr>
      <vt:lpstr>Bash/Shell Basics</vt:lpstr>
      <vt:lpstr>Bash/Shell Basics</vt:lpstr>
      <vt:lpstr>Python Basics</vt:lpstr>
      <vt:lpstr>Python Basics</vt:lpstr>
      <vt:lpstr>Python Basics</vt:lpstr>
      <vt:lpstr>Tensorflow Basics</vt:lpstr>
      <vt:lpstr>Tensorflow Basics</vt:lpstr>
      <vt:lpstr>Tensorflow Basics</vt:lpstr>
      <vt:lpstr>Simple Neural Network Tutorial</vt:lpstr>
      <vt:lpstr>Pix2Pix Neural Network Tutorial</vt:lpstr>
      <vt:lpstr>More Tensorflow resources</vt:lpstr>
      <vt:lpstr>Accessing GPUs for training Deep Neural Networks </vt:lpstr>
      <vt:lpstr>Set up your account on Google Cloud</vt:lpstr>
      <vt:lpstr>Set up Budget Alerts</vt:lpstr>
      <vt:lpstr>Getting Started with Google Cloud Compute Engine</vt:lpstr>
      <vt:lpstr>Getting Started with Google Cloud Compute Engine</vt:lpstr>
      <vt:lpstr>Starting on Google Cloud</vt:lpstr>
      <vt:lpstr>A good tutorial for starting on Google Cloud Compute Engine</vt:lpstr>
      <vt:lpstr>Starting on Google Cloud</vt:lpstr>
      <vt:lpstr>A good tutorial for using Tensorflow on Google Cloud</vt:lpstr>
      <vt:lpstr>A good tutorial for using Tensorflow on Google Cloud</vt:lpstr>
      <vt:lpstr>A good tutorial for using Tensorflow on Google Cloud</vt:lpstr>
      <vt:lpstr>A case study: train a GAN on Google Cloud Engine</vt:lpstr>
      <vt:lpstr>A case study: train a GAN on Google Cloud Engine</vt:lpstr>
      <vt:lpstr>A case study: train a GAN on Google Cloud Engine</vt:lpstr>
      <vt:lpstr>A case study: train a GAN on Google Cloud Engine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62</cp:revision>
  <dcterms:created xsi:type="dcterms:W3CDTF">2019-01-22T16:04:11Z</dcterms:created>
  <dcterms:modified xsi:type="dcterms:W3CDTF">2019-01-29T11:30:21Z</dcterms:modified>
</cp:coreProperties>
</file>