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086" r:id="rId5"/>
    <p:sldId id="1430" r:id="rId6"/>
    <p:sldId id="1085" r:id="rId7"/>
    <p:sldId id="1249" r:id="rId8"/>
    <p:sldId id="1290" r:id="rId9"/>
    <p:sldId id="1401" r:id="rId10"/>
    <p:sldId id="1431" r:id="rId11"/>
    <p:sldId id="1402" r:id="rId12"/>
    <p:sldId id="1403" r:id="rId13"/>
    <p:sldId id="140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41" d="100"/>
          <a:sy n="41" d="100"/>
        </p:scale>
        <p:origin x="966" y="4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4D29-3762-67F7-9C00-CAE0EB5BBF7F}"/>
              </a:ext>
            </a:extLst>
          </p:cNvPr>
          <p:cNvSpPr txBox="1"/>
          <p:nvPr/>
        </p:nvSpPr>
        <p:spPr>
          <a:xfrm>
            <a:off x="3421625" y="2222091"/>
            <a:ext cx="5810865" cy="3936399"/>
          </a:xfrm>
          <a:prstGeom prst="rect">
            <a:avLst/>
          </a:prstGeom>
          <a:noFill/>
        </p:spPr>
        <p:txBody>
          <a:bodyPr wrap="square" rtlCol="0">
            <a:spAutoFit/>
          </a:bodyPr>
          <a:lstStyle/>
          <a:p>
            <a:pPr algn="ctr"/>
            <a:r>
              <a:rPr lang="en-US" sz="3970" b="1" dirty="0">
                <a:latin typeface="Arial" panose="020B0604020202020204" pitchFamily="34" charset="0"/>
                <a:cs typeface="Arial" panose="020B0604020202020204" pitchFamily="34" charset="0"/>
              </a:rPr>
              <a:t>SOCIAL</a:t>
            </a:r>
          </a:p>
          <a:p>
            <a:pPr algn="ctr"/>
            <a:r>
              <a:rPr lang="en-US" sz="3970" b="1" dirty="0">
                <a:latin typeface="Arial" panose="020B0604020202020204" pitchFamily="34" charset="0"/>
                <a:cs typeface="Arial" panose="020B0604020202020204" pitchFamily="34" charset="0"/>
              </a:rPr>
              <a:t>VALUE</a:t>
            </a:r>
          </a:p>
          <a:p>
            <a:pPr algn="ctr"/>
            <a:r>
              <a:rPr lang="en-US" sz="3970" b="1" dirty="0">
                <a:latin typeface="Arial" panose="020B0604020202020204" pitchFamily="34" charset="0"/>
                <a:cs typeface="Arial" panose="020B0604020202020204" pitchFamily="34" charset="0"/>
              </a:rPr>
              <a:t>SKIILS</a:t>
            </a: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MADHAN S</a:t>
            </a:r>
          </a:p>
          <a:p>
            <a:pPr algn="ctr"/>
            <a:r>
              <a:rPr lang="en-US" b="1" dirty="0">
                <a:latin typeface="Arial" panose="020B0604020202020204" pitchFamily="34" charset="0"/>
                <a:cs typeface="Arial" panose="020B0604020202020204" pitchFamily="34" charset="0"/>
              </a:rPr>
              <a:t>ARIDAS M</a:t>
            </a:r>
          </a:p>
          <a:p>
            <a:pPr algn="ctr"/>
            <a:r>
              <a:rPr lang="en-US" b="1" dirty="0">
                <a:latin typeface="Arial" panose="020B0604020202020204" pitchFamily="34" charset="0"/>
                <a:cs typeface="Arial" panose="020B0604020202020204" pitchFamily="34" charset="0"/>
              </a:rPr>
              <a:t>ASWATH R</a:t>
            </a:r>
          </a:p>
          <a:p>
            <a:pPr algn="ctr"/>
            <a:r>
              <a:rPr lang="en-US" b="1" dirty="0">
                <a:latin typeface="Arial" panose="020B0604020202020204" pitchFamily="34" charset="0"/>
                <a:cs typeface="Arial" panose="020B0604020202020204" pitchFamily="34" charset="0"/>
              </a:rPr>
              <a:t>GOWTAM S</a:t>
            </a:r>
          </a:p>
          <a:p>
            <a:pPr algn="ctr"/>
            <a:endParaRPr lang="en-US" b="1" dirty="0">
              <a:latin typeface="Arial" panose="020B0604020202020204" pitchFamily="34" charset="0"/>
              <a:cs typeface="Arial" panose="020B0604020202020204" pitchFamily="34" charset="0"/>
            </a:endParaRPr>
          </a:p>
          <a:p>
            <a:pPr algn="ctr"/>
            <a:r>
              <a:rPr lang="en-US" b="1">
                <a:latin typeface="Arial" panose="020B0604020202020204" pitchFamily="34" charset="0"/>
                <a:cs typeface="Arial" panose="020B0604020202020204" pitchFamily="34" charset="0"/>
              </a:rPr>
              <a:t>DATE:27/03/2025</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C3EB75A-1381-9290-D989-537039A180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2" name="Rectangle 1">
            <a:extLst>
              <a:ext uri="{FF2B5EF4-FFF2-40B4-BE49-F238E27FC236}">
                <a16:creationId xmlns:a16="http://schemas.microsoft.com/office/drawing/2014/main" id="{B6736253-F35C-40CF-B8B7-F08245E2024D}"/>
              </a:ext>
            </a:extLst>
          </p:cNvPr>
          <p:cNvSpPr/>
          <p:nvPr/>
        </p:nvSpPr>
        <p:spPr>
          <a:xfrm>
            <a:off x="3048000" y="2377206"/>
            <a:ext cx="6096000" cy="2103589"/>
          </a:xfrm>
          <a:prstGeom prst="rect">
            <a:avLst/>
          </a:prstGeom>
        </p:spPr>
        <p:txBody>
          <a:bodyPr>
            <a:spAutoFit/>
          </a:bodyPr>
          <a:lstStyle/>
          <a:p>
            <a:r>
              <a:rPr lang="en-US" dirty="0"/>
              <a:t>: Ethical Decision-Making</a:t>
            </a:r>
          </a:p>
          <a:p>
            <a:endParaRPr lang="en-US" dirty="0"/>
          </a:p>
          <a:p>
            <a:r>
              <a:rPr lang="en-US" dirty="0"/>
              <a:t>Making choices based on integrity and fairness.</a:t>
            </a:r>
          </a:p>
          <a:p>
            <a:endParaRPr lang="en-US" dirty="0"/>
          </a:p>
          <a:p>
            <a:r>
              <a:rPr lang="en-US" dirty="0"/>
              <a:t>Considering the impact on society.</a:t>
            </a:r>
          </a:p>
          <a:p>
            <a:endParaRPr lang="en-US" dirty="0"/>
          </a:p>
          <a:p>
            <a:r>
              <a:rPr lang="en-US"/>
              <a:t>Example: A business choosing sustainable practices.</a:t>
            </a:r>
          </a:p>
        </p:txBody>
      </p:sp>
    </p:spTree>
    <p:extLst>
      <p:ext uri="{BB962C8B-B14F-4D97-AF65-F5344CB8AC3E}">
        <p14:creationId xmlns:p14="http://schemas.microsoft.com/office/powerpoint/2010/main" val="512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DC28B5B-34D8-CCA1-432E-3DB5CC4FA593}"/>
              </a:ext>
            </a:extLst>
          </p:cNvPr>
          <p:cNvSpPr txBox="1"/>
          <p:nvPr/>
        </p:nvSpPr>
        <p:spPr>
          <a:xfrm>
            <a:off x="402213" y="2130438"/>
            <a:ext cx="8445911" cy="2246769"/>
          </a:xfrm>
          <a:prstGeom prst="rect">
            <a:avLst/>
          </a:prstGeom>
          <a:noFill/>
        </p:spPr>
        <p:txBody>
          <a:bodyPr wrap="square" rtlCol="0">
            <a:spAutoFit/>
          </a:bodyPr>
          <a:lstStyle/>
          <a:p>
            <a:r>
              <a:rPr lang="en-US" sz="2800">
                <a:latin typeface="+mj-lt"/>
                <a:ea typeface="Calibri" panose="020F0502020204030204" pitchFamily="34" charset="0"/>
                <a:cs typeface="Calibri" panose="020F0502020204030204" pitchFamily="34" charset="0"/>
              </a:rPr>
              <a:t>Slide 1: Title Slide</a:t>
            </a:r>
          </a:p>
          <a:p>
            <a:endParaRPr lang="en-US" sz="2800">
              <a:latin typeface="+mj-lt"/>
              <a:ea typeface="Calibri" panose="020F0502020204030204" pitchFamily="34" charset="0"/>
              <a:cs typeface="Calibri" panose="020F0502020204030204" pitchFamily="34" charset="0"/>
            </a:endParaRPr>
          </a:p>
          <a:p>
            <a:r>
              <a:rPr lang="en-US" sz="2800">
                <a:latin typeface="+mj-lt"/>
                <a:ea typeface="Calibri" panose="020F0502020204030204" pitchFamily="34" charset="0"/>
                <a:cs typeface="Calibri" panose="020F0502020204030204" pitchFamily="34" charset="0"/>
              </a:rPr>
              <a:t>Title: Social Value Skills</a:t>
            </a:r>
          </a:p>
          <a:p>
            <a:endParaRPr lang="en-US" sz="2800">
              <a:latin typeface="+mj-lt"/>
              <a:ea typeface="Calibri" panose="020F0502020204030204" pitchFamily="34" charset="0"/>
              <a:cs typeface="Calibri" panose="020F0502020204030204" pitchFamily="34" charset="0"/>
            </a:endParaRPr>
          </a:p>
          <a:p>
            <a:r>
              <a:rPr lang="en-US" sz="2800">
                <a:latin typeface="+mj-lt"/>
                <a:ea typeface="Calibri" panose="020F0502020204030204" pitchFamily="34" charset="0"/>
                <a:cs typeface="Calibri" panose="020F0502020204030204" pitchFamily="34" charset="0"/>
              </a:rPr>
              <a:t>Subtitle: Building Skills for a Positive Impact</a:t>
            </a:r>
            <a:endParaRPr lang="en-US"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88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53AF3BF-9562-4641-B0A0-43A5C25277F5}"/>
              </a:ext>
            </a:extLst>
          </p:cNvPr>
          <p:cNvSpPr/>
          <p:nvPr/>
        </p:nvSpPr>
        <p:spPr>
          <a:xfrm>
            <a:off x="3048000" y="2089883"/>
            <a:ext cx="6096000" cy="2678234"/>
          </a:xfrm>
          <a:prstGeom prst="rect">
            <a:avLst/>
          </a:prstGeom>
        </p:spPr>
        <p:txBody>
          <a:bodyPr>
            <a:spAutoFit/>
          </a:bodyPr>
          <a:lstStyle/>
          <a:p>
            <a:r>
              <a:rPr lang="en-US" dirty="0"/>
              <a:t>Slide 2: Introduction</a:t>
            </a:r>
          </a:p>
          <a:p>
            <a:endParaRPr lang="en-US" dirty="0"/>
          </a:p>
          <a:p>
            <a:r>
              <a:rPr lang="en-US" dirty="0"/>
              <a:t>What are Social Value Skills?</a:t>
            </a:r>
          </a:p>
          <a:p>
            <a:endParaRPr lang="en-US" dirty="0"/>
          </a:p>
          <a:p>
            <a:r>
              <a:rPr lang="en-US" dirty="0"/>
              <a:t>Skills that help individuals create a positive impact on society.</a:t>
            </a:r>
          </a:p>
          <a:p>
            <a:endParaRPr lang="en-US" dirty="0"/>
          </a:p>
          <a:p>
            <a:r>
              <a:rPr lang="en-US" dirty="0"/>
              <a:t>Important for workplaces, communities, and personal growth.</a:t>
            </a:r>
          </a:p>
        </p:txBody>
      </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71301F-418D-DF7E-3ED7-D52034B5F981}"/>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10" name="Rectangle 1">
            <a:extLst>
              <a:ext uri="{FF2B5EF4-FFF2-40B4-BE49-F238E27FC236}">
                <a16:creationId xmlns:a16="http://schemas.microsoft.com/office/drawing/2014/main" id="{31AC726A-B935-692B-B58C-DF63F50383BA}"/>
              </a:ext>
            </a:extLst>
          </p:cNvPr>
          <p:cNvSpPr>
            <a:spLocks noChangeArrowheads="1"/>
          </p:cNvSpPr>
          <p:nvPr/>
        </p:nvSpPr>
        <p:spPr bwMode="auto">
          <a:xfrm>
            <a:off x="462116" y="2331501"/>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4" name="Rectangle 2">
            <a:extLst>
              <a:ext uri="{FF2B5EF4-FFF2-40B4-BE49-F238E27FC236}">
                <a16:creationId xmlns:a16="http://schemas.microsoft.com/office/drawing/2014/main" id="{A697608E-67DB-5549-501C-99CE468D1B79}"/>
              </a:ext>
            </a:extLst>
          </p:cNvPr>
          <p:cNvSpPr>
            <a:spLocks noChangeArrowheads="1"/>
          </p:cNvSpPr>
          <p:nvPr/>
        </p:nvSpPr>
        <p:spPr bwMode="auto">
          <a:xfrm>
            <a:off x="512506" y="3925345"/>
            <a:ext cx="111669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05CFEC9-591E-4694-B7C0-0E2825E7D13A}"/>
              </a:ext>
            </a:extLst>
          </p:cNvPr>
          <p:cNvSpPr/>
          <p:nvPr/>
        </p:nvSpPr>
        <p:spPr>
          <a:xfrm>
            <a:off x="3048000" y="2089883"/>
            <a:ext cx="6096000" cy="2678234"/>
          </a:xfrm>
          <a:prstGeom prst="rect">
            <a:avLst/>
          </a:prstGeom>
        </p:spPr>
        <p:txBody>
          <a:bodyPr>
            <a:spAutoFit/>
          </a:bodyPr>
          <a:lstStyle/>
          <a:p>
            <a:r>
              <a:rPr lang="en-US" dirty="0" err="1"/>
              <a:t>lide</a:t>
            </a:r>
            <a:r>
              <a:rPr lang="en-US" dirty="0"/>
              <a:t> 3: Importance of Social Value Skills</a:t>
            </a:r>
          </a:p>
          <a:p>
            <a:endParaRPr lang="en-US" dirty="0"/>
          </a:p>
          <a:p>
            <a:r>
              <a:rPr lang="en-US" dirty="0"/>
              <a:t>Enhance teamwork and collaboration.</a:t>
            </a:r>
          </a:p>
          <a:p>
            <a:endParaRPr lang="en-US" dirty="0"/>
          </a:p>
          <a:p>
            <a:r>
              <a:rPr lang="en-US" dirty="0"/>
              <a:t>Foster ethical decision-making.</a:t>
            </a:r>
          </a:p>
          <a:p>
            <a:endParaRPr lang="en-US" dirty="0"/>
          </a:p>
          <a:p>
            <a:r>
              <a:rPr lang="en-US" dirty="0"/>
              <a:t>Improve relationships and leadership abilities.</a:t>
            </a:r>
          </a:p>
          <a:p>
            <a:endParaRPr lang="en-US" dirty="0"/>
          </a:p>
          <a:p>
            <a:r>
              <a:rPr lang="en-US" dirty="0"/>
              <a:t>Drive community and organizational success.</a:t>
            </a:r>
            <a:endParaRPr lang="en-IN" dirty="0"/>
          </a:p>
        </p:txBody>
      </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13" name="Rectangle 2">
            <a:extLst>
              <a:ext uri="{FF2B5EF4-FFF2-40B4-BE49-F238E27FC236}">
                <a16:creationId xmlns:a16="http://schemas.microsoft.com/office/drawing/2014/main" id="{A6AF5F4E-19A4-CADA-F121-0E6A997F8938}"/>
              </a:ext>
            </a:extLst>
          </p:cNvPr>
          <p:cNvSpPr>
            <a:spLocks noChangeArrowheads="1"/>
          </p:cNvSpPr>
          <p:nvPr/>
        </p:nvSpPr>
        <p:spPr bwMode="auto">
          <a:xfrm>
            <a:off x="356418" y="4332997"/>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33BB9A58-3528-4F21-991A-1A739E32FB3A}"/>
              </a:ext>
            </a:extLst>
          </p:cNvPr>
          <p:cNvSpPr/>
          <p:nvPr/>
        </p:nvSpPr>
        <p:spPr>
          <a:xfrm>
            <a:off x="3048000" y="1084256"/>
            <a:ext cx="6096000" cy="4689489"/>
          </a:xfrm>
          <a:prstGeom prst="rect">
            <a:avLst/>
          </a:prstGeom>
        </p:spPr>
        <p:txBody>
          <a:bodyPr>
            <a:spAutoFit/>
          </a:bodyPr>
          <a:lstStyle/>
          <a:p>
            <a:endParaRPr lang="en-US" dirty="0"/>
          </a:p>
          <a:p>
            <a:r>
              <a:rPr lang="en-US" dirty="0"/>
              <a:t>Slide 4: Key Social Value Skills</a:t>
            </a:r>
          </a:p>
          <a:p>
            <a:endParaRPr lang="en-US" dirty="0"/>
          </a:p>
          <a:p>
            <a:r>
              <a:rPr lang="en-US" dirty="0"/>
              <a:t>Empathy</a:t>
            </a:r>
          </a:p>
          <a:p>
            <a:endParaRPr lang="en-US" dirty="0"/>
          </a:p>
          <a:p>
            <a:r>
              <a:rPr lang="en-US" dirty="0"/>
              <a:t>Communication</a:t>
            </a:r>
          </a:p>
          <a:p>
            <a:endParaRPr lang="en-US" dirty="0"/>
          </a:p>
          <a:p>
            <a:r>
              <a:rPr lang="en-US" dirty="0"/>
              <a:t>Teamwork &amp; Collaboration</a:t>
            </a:r>
          </a:p>
          <a:p>
            <a:endParaRPr lang="en-US" dirty="0"/>
          </a:p>
          <a:p>
            <a:r>
              <a:rPr lang="en-US" dirty="0"/>
              <a:t>Active Listening</a:t>
            </a:r>
          </a:p>
          <a:p>
            <a:endParaRPr lang="en-US" dirty="0"/>
          </a:p>
          <a:p>
            <a:r>
              <a:rPr lang="en-US" dirty="0"/>
              <a:t>Ethical Decision-Making</a:t>
            </a:r>
          </a:p>
          <a:p>
            <a:endParaRPr lang="en-US" dirty="0"/>
          </a:p>
          <a:p>
            <a:r>
              <a:rPr lang="en-US" dirty="0"/>
              <a:t>Problem-Solving</a:t>
            </a:r>
          </a:p>
          <a:p>
            <a:endParaRPr lang="en-US" dirty="0"/>
          </a:p>
          <a:p>
            <a:r>
              <a:rPr lang="en-US"/>
              <a:t>Social Responsibility</a:t>
            </a:r>
            <a:endParaRPr lang="en-IN"/>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2" name="Rectangle 1">
            <a:extLst>
              <a:ext uri="{FF2B5EF4-FFF2-40B4-BE49-F238E27FC236}">
                <a16:creationId xmlns:a16="http://schemas.microsoft.com/office/drawing/2014/main" id="{A0E1CF9B-AE5F-4E53-9801-EBCF80C3FD73}"/>
              </a:ext>
            </a:extLst>
          </p:cNvPr>
          <p:cNvSpPr/>
          <p:nvPr/>
        </p:nvSpPr>
        <p:spPr>
          <a:xfrm>
            <a:off x="3048000" y="2377206"/>
            <a:ext cx="6096000" cy="2103589"/>
          </a:xfrm>
          <a:prstGeom prst="rect">
            <a:avLst/>
          </a:prstGeom>
        </p:spPr>
        <p:txBody>
          <a:bodyPr>
            <a:spAutoFit/>
          </a:bodyPr>
          <a:lstStyle/>
          <a:p>
            <a:r>
              <a:rPr lang="en-US" dirty="0"/>
              <a:t>Slide 5: Empathy</a:t>
            </a:r>
          </a:p>
          <a:p>
            <a:endParaRPr lang="en-US" dirty="0"/>
          </a:p>
          <a:p>
            <a:r>
              <a:rPr lang="en-US" dirty="0"/>
              <a:t>Understanding and sharing others' feelings.</a:t>
            </a:r>
          </a:p>
          <a:p>
            <a:endParaRPr lang="en-US" dirty="0"/>
          </a:p>
          <a:p>
            <a:r>
              <a:rPr lang="en-US" dirty="0"/>
              <a:t>Leads to better relationships and conflict resolution.</a:t>
            </a:r>
          </a:p>
          <a:p>
            <a:endParaRPr lang="en-US" dirty="0"/>
          </a:p>
          <a:p>
            <a:r>
              <a:rPr lang="en-US" dirty="0"/>
              <a:t>Example: Active listening in a team meeting.</a:t>
            </a:r>
          </a:p>
        </p:txBody>
      </p:sp>
    </p:spTree>
    <p:extLst>
      <p:ext uri="{BB962C8B-B14F-4D97-AF65-F5344CB8AC3E}">
        <p14:creationId xmlns:p14="http://schemas.microsoft.com/office/powerpoint/2010/main" val="208534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B5F0A-F924-40DD-4CA9-D3590B7CD1E3}"/>
              </a:ext>
            </a:extLst>
          </p:cNvPr>
          <p:cNvSpPr txBox="1"/>
          <p:nvPr/>
        </p:nvSpPr>
        <p:spPr>
          <a:xfrm>
            <a:off x="543233" y="105355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0EF46E0B-00C4-4377-967E-5641A9280194}"/>
              </a:ext>
            </a:extLst>
          </p:cNvPr>
          <p:cNvSpPr/>
          <p:nvPr/>
        </p:nvSpPr>
        <p:spPr>
          <a:xfrm>
            <a:off x="3048000" y="2377206"/>
            <a:ext cx="6096000" cy="2103589"/>
          </a:xfrm>
          <a:prstGeom prst="rect">
            <a:avLst/>
          </a:prstGeom>
        </p:spPr>
        <p:txBody>
          <a:bodyPr>
            <a:spAutoFit/>
          </a:bodyPr>
          <a:lstStyle/>
          <a:p>
            <a:r>
              <a:rPr lang="en-US" dirty="0"/>
              <a:t>Slide 5: Empathy</a:t>
            </a:r>
          </a:p>
          <a:p>
            <a:endParaRPr lang="en-US" dirty="0"/>
          </a:p>
          <a:p>
            <a:r>
              <a:rPr lang="en-US" dirty="0"/>
              <a:t>Understanding and sharing others' feelings.</a:t>
            </a:r>
          </a:p>
          <a:p>
            <a:endParaRPr lang="en-US" dirty="0"/>
          </a:p>
          <a:p>
            <a:r>
              <a:rPr lang="en-US" dirty="0"/>
              <a:t>Leads to better relationships and conflict resolution.</a:t>
            </a:r>
          </a:p>
          <a:p>
            <a:endParaRPr lang="en-US" dirty="0"/>
          </a:p>
          <a:p>
            <a:r>
              <a:rPr lang="en-US" dirty="0"/>
              <a:t>Example: Active listening in a team meeting.</a:t>
            </a:r>
          </a:p>
        </p:txBody>
      </p:sp>
    </p:spTree>
    <p:extLst>
      <p:ext uri="{BB962C8B-B14F-4D97-AF65-F5344CB8AC3E}">
        <p14:creationId xmlns:p14="http://schemas.microsoft.com/office/powerpoint/2010/main" val="361891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DC31116-19D9-63A8-ACDD-215B285F6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5FBAAC-4072-6836-424B-19CC05EB49D5}"/>
              </a:ext>
            </a:extLst>
          </p:cNvPr>
          <p:cNvSpPr txBox="1"/>
          <p:nvPr/>
        </p:nvSpPr>
        <p:spPr>
          <a:xfrm>
            <a:off x="602226" y="111294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p:txBody>
      </p:sp>
      <p:sp>
        <p:nvSpPr>
          <p:cNvPr id="6" name="Rectangle 1">
            <a:extLst>
              <a:ext uri="{FF2B5EF4-FFF2-40B4-BE49-F238E27FC236}">
                <a16:creationId xmlns:a16="http://schemas.microsoft.com/office/drawing/2014/main" id="{FE4DCDAF-B32F-65EF-518D-C687CA00D2BE}"/>
              </a:ext>
            </a:extLst>
          </p:cNvPr>
          <p:cNvSpPr>
            <a:spLocks noChangeArrowheads="1"/>
          </p:cNvSpPr>
          <p:nvPr/>
        </p:nvSpPr>
        <p:spPr bwMode="auto">
          <a:xfrm>
            <a:off x="602226" y="2216987"/>
            <a:ext cx="2840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id="{A537D261-19E0-490E-A195-5E066DEC2C4C}"/>
              </a:ext>
            </a:extLst>
          </p:cNvPr>
          <p:cNvSpPr/>
          <p:nvPr/>
        </p:nvSpPr>
        <p:spPr>
          <a:xfrm>
            <a:off x="3048000" y="2377206"/>
            <a:ext cx="6096000" cy="2103589"/>
          </a:xfrm>
          <a:prstGeom prst="rect">
            <a:avLst/>
          </a:prstGeom>
        </p:spPr>
        <p:txBody>
          <a:bodyPr>
            <a:spAutoFit/>
          </a:bodyPr>
          <a:lstStyle/>
          <a:p>
            <a:r>
              <a:rPr lang="en-US" dirty="0"/>
              <a:t>Slide 6: Communication Skills</a:t>
            </a:r>
          </a:p>
          <a:p>
            <a:endParaRPr lang="en-US" dirty="0"/>
          </a:p>
          <a:p>
            <a:r>
              <a:rPr lang="en-US" dirty="0"/>
              <a:t>Verbal and non-verbal communication.</a:t>
            </a:r>
          </a:p>
          <a:p>
            <a:endParaRPr lang="en-US" dirty="0"/>
          </a:p>
          <a:p>
            <a:r>
              <a:rPr lang="en-US" dirty="0"/>
              <a:t>Clarity, confidence, and active listening.</a:t>
            </a:r>
          </a:p>
          <a:p>
            <a:endParaRPr lang="en-US" dirty="0"/>
          </a:p>
          <a:p>
            <a:r>
              <a:rPr lang="en-US" dirty="0"/>
              <a:t>Example: Giving constructive feedback.</a:t>
            </a:r>
            <a:endParaRPr lang="en-IN" dirty="0"/>
          </a:p>
        </p:txBody>
      </p:sp>
    </p:spTree>
    <p:extLst>
      <p:ext uri="{BB962C8B-B14F-4D97-AF65-F5344CB8AC3E}">
        <p14:creationId xmlns:p14="http://schemas.microsoft.com/office/powerpoint/2010/main" val="38672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2" name="Rectangle 1">
            <a:extLst>
              <a:ext uri="{FF2B5EF4-FFF2-40B4-BE49-F238E27FC236}">
                <a16:creationId xmlns:a16="http://schemas.microsoft.com/office/drawing/2014/main" id="{1F5738BC-04A6-40B6-8598-CC6608DE22F5}"/>
              </a:ext>
            </a:extLst>
          </p:cNvPr>
          <p:cNvSpPr/>
          <p:nvPr/>
        </p:nvSpPr>
        <p:spPr>
          <a:xfrm>
            <a:off x="3048000" y="2377206"/>
            <a:ext cx="6096000" cy="2103589"/>
          </a:xfrm>
          <a:prstGeom prst="rect">
            <a:avLst/>
          </a:prstGeom>
        </p:spPr>
        <p:txBody>
          <a:bodyPr>
            <a:spAutoFit/>
          </a:bodyPr>
          <a:lstStyle/>
          <a:p>
            <a:r>
              <a:rPr lang="en-US" dirty="0"/>
              <a:t> Teamwork &amp; Collaboration</a:t>
            </a:r>
          </a:p>
          <a:p>
            <a:endParaRPr lang="en-US" dirty="0"/>
          </a:p>
          <a:p>
            <a:r>
              <a:rPr lang="en-US" dirty="0"/>
              <a:t>Working effectively with diverse groups.</a:t>
            </a:r>
          </a:p>
          <a:p>
            <a:endParaRPr lang="en-US" dirty="0"/>
          </a:p>
          <a:p>
            <a:r>
              <a:rPr lang="en-US" dirty="0"/>
              <a:t>Respecting different perspectives.</a:t>
            </a:r>
          </a:p>
          <a:p>
            <a:endParaRPr lang="en-US" dirty="0"/>
          </a:p>
          <a:p>
            <a:r>
              <a:rPr lang="en-US" dirty="0"/>
              <a:t>Example: Brainstorming ideas in a project.</a:t>
            </a:r>
          </a:p>
        </p:txBody>
      </p:sp>
    </p:spTree>
    <p:extLst>
      <p:ext uri="{BB962C8B-B14F-4D97-AF65-F5344CB8AC3E}">
        <p14:creationId xmlns:p14="http://schemas.microsoft.com/office/powerpoint/2010/main" val="13596008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4109</TotalTime>
  <Words>2090</Words>
  <Application>Microsoft Office PowerPoint</Application>
  <PresentationFormat>Widescreen</PresentationFormat>
  <Paragraphs>164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Symbol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Madhan</cp:lastModifiedBy>
  <cp:revision>362</cp:revision>
  <dcterms:modified xsi:type="dcterms:W3CDTF">2025-03-27T15:04:54Z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